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84" r:id="rId3"/>
    <p:sldId id="260" r:id="rId4"/>
    <p:sldId id="266" r:id="rId5"/>
    <p:sldId id="285" r:id="rId6"/>
    <p:sldId id="287" r:id="rId7"/>
    <p:sldId id="267" r:id="rId8"/>
    <p:sldId id="259" r:id="rId9"/>
    <p:sldId id="286" r:id="rId10"/>
    <p:sldId id="288" r:id="rId11"/>
    <p:sldId id="261" r:id="rId12"/>
    <p:sldId id="290" r:id="rId13"/>
    <p:sldId id="291" r:id="rId14"/>
    <p:sldId id="289" r:id="rId15"/>
    <p:sldId id="276" r:id="rId16"/>
    <p:sldId id="277" r:id="rId17"/>
    <p:sldId id="279" r:id="rId18"/>
    <p:sldId id="262" r:id="rId19"/>
    <p:sldId id="292" r:id="rId20"/>
    <p:sldId id="293" r:id="rId21"/>
    <p:sldId id="296" r:id="rId22"/>
    <p:sldId id="299" r:id="rId23"/>
    <p:sldId id="295" r:id="rId24"/>
    <p:sldId id="297" r:id="rId25"/>
    <p:sldId id="298" r:id="rId26"/>
    <p:sldId id="263" r:id="rId27"/>
    <p:sldId id="280" r:id="rId28"/>
    <p:sldId id="281" r:id="rId29"/>
    <p:sldId id="303" r:id="rId30"/>
    <p:sldId id="264" r:id="rId31"/>
    <p:sldId id="301" r:id="rId32"/>
    <p:sldId id="302" r:id="rId33"/>
    <p:sldId id="300" r:id="rId3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AE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65" autoAdjust="0"/>
  </p:normalViewPr>
  <p:slideViewPr>
    <p:cSldViewPr>
      <p:cViewPr varScale="1">
        <p:scale>
          <a:sx n="118" d="100"/>
          <a:sy n="118" d="100"/>
        </p:scale>
        <p:origin x="1404" y="84"/>
      </p:cViewPr>
      <p:guideLst>
        <p:guide orient="horz" pos="1620"/>
        <p:guide pos="2880"/>
      </p:guideLst>
    </p:cSldViewPr>
  </p:slideViewPr>
  <p:notesTextViewPr>
    <p:cViewPr>
      <p:scale>
        <a:sx n="100" d="100"/>
        <a:sy n="100" d="100"/>
      </p:scale>
      <p:origin x="0" y="0"/>
    </p:cViewPr>
  </p:notesTextViewPr>
  <p:notesViewPr>
    <p:cSldViewPr>
      <p:cViewPr varScale="1">
        <p:scale>
          <a:sx n="81" d="100"/>
          <a:sy n="81" d="100"/>
        </p:scale>
        <p:origin x="-208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pPr>
            <a:lnSpc>
              <a:spcPct val="40000"/>
            </a:lnSpc>
          </a:pPr>
          <a:r>
            <a:rPr lang="zh-CN" altLang="en-US" sz="1400" dirty="0" smtClean="0">
              <a:latin typeface="微软雅黑" pitchFamily="34" charset="-122"/>
              <a:ea typeface="微软雅黑" pitchFamily="34" charset="-122"/>
            </a:rPr>
            <a:t>企业</a:t>
          </a:r>
          <a:endParaRPr lang="en-US" altLang="zh-CN" sz="1400" dirty="0" smtClean="0">
            <a:latin typeface="微软雅黑" pitchFamily="34" charset="-122"/>
            <a:ea typeface="微软雅黑" pitchFamily="34" charset="-122"/>
          </a:endParaRPr>
        </a:p>
        <a:p>
          <a:pPr>
            <a:lnSpc>
              <a:spcPct val="40000"/>
            </a:lnSpc>
          </a:pPr>
          <a:r>
            <a:rPr lang="zh-CN" altLang="en-US" sz="1400" dirty="0" smtClean="0">
              <a:latin typeface="微软雅黑" pitchFamily="34" charset="-122"/>
              <a:ea typeface="微软雅黑" pitchFamily="34" charset="-122"/>
            </a:rPr>
            <a:t>网站</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a:p>
      </dgm:t>
    </dgm:pt>
    <dgm:pt modelId="{7220E3A2-73CB-4484-BF30-1F11D9B91F62}" type="sibTrans" cxnId="{2F707596-A388-4DED-9698-EA73723D64C4}">
      <dgm:prSet/>
      <dgm:spPr/>
      <dgm:t>
        <a:bodyPr/>
        <a:lstStyle/>
        <a:p>
          <a:endParaRPr lang="zh-CN" altLang="en-US"/>
        </a:p>
      </dgm:t>
    </dgm:pt>
    <dgm:pt modelId="{F27B2709-AEF6-43F2-85DE-44321E9F8095}">
      <dgm:prSet phldrT="[文本]" custT="1"/>
      <dgm:spPr>
        <a:solidFill>
          <a:schemeClr val="accent3">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网络推广</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a:p>
      </dgm:t>
    </dgm:pt>
    <dgm:pt modelId="{1D3CBE69-57C2-47AE-91EE-A66F108EFA3C}" type="sibTrans" cxnId="{2D9251D1-DB9C-4B2A-BD76-9A550DF231AA}">
      <dgm:prSet/>
      <dgm:spPr/>
      <dgm:t>
        <a:bodyPr/>
        <a:lstStyle/>
        <a:p>
          <a:endParaRPr lang="zh-CN" altLang="en-US"/>
        </a:p>
      </dgm:t>
    </dgm:pt>
    <dgm:pt modelId="{40C22FA2-44F5-483F-82E2-D96182D52829}">
      <dgm:prSet phldrT="[文本]" custT="1"/>
      <dgm:spPr>
        <a:solidFill>
          <a:schemeClr val="accent5">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在线</a:t>
          </a:r>
          <a:endParaRPr lang="en-US" altLang="zh-CN" sz="1400" dirty="0" smtClean="0">
            <a:latin typeface="微软雅黑" pitchFamily="34" charset="-122"/>
            <a:ea typeface="微软雅黑" pitchFamily="34" charset="-122"/>
          </a:endParaRPr>
        </a:p>
        <a:p>
          <a:pPr>
            <a:lnSpc>
              <a:spcPct val="60000"/>
            </a:lnSpc>
          </a:pPr>
          <a:r>
            <a:rPr lang="zh-CN" altLang="en-US" sz="1400" dirty="0" smtClean="0">
              <a:latin typeface="微软雅黑" pitchFamily="34" charset="-122"/>
              <a:ea typeface="微软雅黑" pitchFamily="34" charset="-122"/>
            </a:rPr>
            <a:t>销售</a:t>
          </a:r>
          <a:endParaRPr lang="zh-CN" altLang="en-US" sz="1400" dirty="0">
            <a:latin typeface="微软雅黑" pitchFamily="34" charset="-122"/>
            <a:ea typeface="微软雅黑" pitchFamily="34" charset="-122"/>
          </a:endParaRPr>
        </a:p>
      </dgm:t>
    </dgm:pt>
    <dgm:pt modelId="{4FB68292-1F1E-49C4-B076-9A95228772EE}" type="parTrans" cxnId="{5FFABD42-27A4-44E3-99B7-DE3A31010013}">
      <dgm:prSet/>
      <dgm:spPr/>
      <dgm:t>
        <a:bodyPr/>
        <a:lstStyle/>
        <a:p>
          <a:endParaRPr lang="zh-CN" altLang="en-US"/>
        </a:p>
      </dgm:t>
    </dgm:pt>
    <dgm:pt modelId="{FA292A1E-A1F1-4752-BDD9-FBCAA0E0F11B}" type="sibTrans" cxnId="{5FFABD42-27A4-44E3-99B7-DE3A31010013}">
      <dgm:prSet/>
      <dgm:spPr/>
      <dgm:t>
        <a:bodyPr/>
        <a:lstStyle/>
        <a:p>
          <a:endParaRPr lang="zh-CN" altLang="en-US"/>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ScaleY="88045" custLinFactNeighborX="19277" custLinFactNeighborY="0">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3C056DBC-9E2D-45E4-B0E0-5FB767A41612}" type="pres">
      <dgm:prSet presAssocID="{F27B2709-AEF6-43F2-85DE-44321E9F8095}" presName="parTxOnly" presStyleLbl="node1" presStyleIdx="1" presStyleCnt="3" custScaleX="126048" custScaleY="88045">
        <dgm:presLayoutVars>
          <dgm:chMax val="0"/>
          <dgm:chPref val="0"/>
          <dgm:bulletEnabled val="1"/>
        </dgm:presLayoutVars>
      </dgm:prSet>
      <dgm:spPr/>
      <dgm:t>
        <a:bodyPr/>
        <a:lstStyle/>
        <a:p>
          <a:endParaRPr lang="zh-CN" altLang="en-US"/>
        </a:p>
      </dgm:t>
    </dgm:pt>
    <dgm:pt modelId="{7403957A-7609-4ADF-91BA-8343F564F8F6}" type="pres">
      <dgm:prSet presAssocID="{1D3CBE69-57C2-47AE-91EE-A66F108EFA3C}" presName="parTxOnlySpace" presStyleCnt="0"/>
      <dgm:spPr/>
    </dgm:pt>
    <dgm:pt modelId="{DCFDEA3C-7E10-4FF7-819B-A94D49C454CF}" type="pres">
      <dgm:prSet presAssocID="{40C22FA2-44F5-483F-82E2-D96182D52829}" presName="parTxOnly" presStyleLbl="node1" presStyleIdx="2" presStyleCnt="3" custScaleY="89459" custLinFactNeighborY="707">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1" destOrd="0" parTransId="{4F6DE483-778E-4812-BBD3-A0962D777804}" sibTransId="{1D3CBE69-57C2-47AE-91EE-A66F108EFA3C}"/>
    <dgm:cxn modelId="{72888971-4DB3-4437-8157-79A0DE051BC9}" type="presOf" srcId="{40C22FA2-44F5-483F-82E2-D96182D52829}" destId="{DCFDEA3C-7E10-4FF7-819B-A94D49C454CF}" srcOrd="0" destOrd="0" presId="urn:microsoft.com/office/officeart/2005/8/layout/chevron1"/>
    <dgm:cxn modelId="{BA9DE9E4-ED4D-47B1-B2D2-89E7686CB806}" type="presOf" srcId="{F27B2709-AEF6-43F2-85DE-44321E9F8095}" destId="{3C056DBC-9E2D-45E4-B0E0-5FB767A41612}" srcOrd="0" destOrd="0" presId="urn:microsoft.com/office/officeart/2005/8/layout/chevron1"/>
    <dgm:cxn modelId="{194B3ED8-4420-4FEF-B8FB-82D1723FB0CC}" type="presOf" srcId="{52BA98E5-6ECE-4A2E-BDB6-FC143ECA3845}" destId="{D78BF867-0719-49FC-8071-F82B3AA5AE8C}" srcOrd="0" destOrd="0" presId="urn:microsoft.com/office/officeart/2005/8/layout/chevron1"/>
    <dgm:cxn modelId="{5FFABD42-27A4-44E3-99B7-DE3A31010013}" srcId="{52BA98E5-6ECE-4A2E-BDB6-FC143ECA3845}" destId="{40C22FA2-44F5-483F-82E2-D96182D52829}" srcOrd="2" destOrd="0" parTransId="{4FB68292-1F1E-49C4-B076-9A95228772EE}" sibTransId="{FA292A1E-A1F1-4752-BDD9-FBCAA0E0F11B}"/>
    <dgm:cxn modelId="{D0AE6F9D-663D-4E0F-9E2D-73CD3FB26BB9}" type="presOf" srcId="{0EA6ACE5-B3DE-4C0F-A03C-9974BB0E3F2A}" destId="{EB3C70F9-9875-4FA0-BDA7-7400E3E76756}"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B49B57FD-3685-409E-B66B-DA265FCE409B}" type="presParOf" srcId="{D78BF867-0719-49FC-8071-F82B3AA5AE8C}" destId="{EB3C70F9-9875-4FA0-BDA7-7400E3E76756}" srcOrd="0" destOrd="0" presId="urn:microsoft.com/office/officeart/2005/8/layout/chevron1"/>
    <dgm:cxn modelId="{68D1E0C4-97F7-4C86-830B-D01848383846}" type="presParOf" srcId="{D78BF867-0719-49FC-8071-F82B3AA5AE8C}" destId="{2C6271CE-B240-4985-BCAA-6826387C2FA2}" srcOrd="1" destOrd="0" presId="urn:microsoft.com/office/officeart/2005/8/layout/chevron1"/>
    <dgm:cxn modelId="{C3E5B3D5-3BF1-44F7-ADAE-4ABACB7EE90B}" type="presParOf" srcId="{D78BF867-0719-49FC-8071-F82B3AA5AE8C}" destId="{3C056DBC-9E2D-45E4-B0E0-5FB767A41612}" srcOrd="2" destOrd="0" presId="urn:microsoft.com/office/officeart/2005/8/layout/chevron1"/>
    <dgm:cxn modelId="{07C76159-F87E-448E-8DAC-AE32316DB1F4}" type="presParOf" srcId="{D78BF867-0719-49FC-8071-F82B3AA5AE8C}" destId="{7403957A-7609-4ADF-91BA-8343F564F8F6}" srcOrd="3" destOrd="0" presId="urn:microsoft.com/office/officeart/2005/8/layout/chevron1"/>
    <dgm:cxn modelId="{0C88157B-5511-468A-B5B0-17A9B6822B52}" type="presParOf" srcId="{D78BF867-0719-49FC-8071-F82B3AA5AE8C}" destId="{DCFDEA3C-7E10-4FF7-819B-A94D49C454CF}"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r>
            <a:rPr lang="zh-CN" altLang="en-US" sz="1400" dirty="0" smtClean="0">
              <a:latin typeface="微软雅黑" pitchFamily="34" charset="-122"/>
              <a:ea typeface="微软雅黑" pitchFamily="34" charset="-122"/>
            </a:rPr>
            <a:t>企业实力展示</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sz="1400">
            <a:latin typeface="宋体" pitchFamily="2" charset="-122"/>
            <a:ea typeface="宋体" pitchFamily="2" charset="-122"/>
          </a:endParaRPr>
        </a:p>
      </dgm:t>
    </dgm:pt>
    <dgm:pt modelId="{7220E3A2-73CB-4484-BF30-1F11D9B91F62}" type="sibTrans" cxnId="{2F707596-A388-4DED-9698-EA73723D64C4}">
      <dgm:prSet/>
      <dgm:spPr/>
      <dgm:t>
        <a:bodyPr/>
        <a:lstStyle/>
        <a:p>
          <a:endParaRPr lang="zh-CN" altLang="en-US" sz="1400">
            <a:latin typeface="宋体" pitchFamily="2" charset="-122"/>
            <a:ea typeface="宋体" pitchFamily="2" charset="-122"/>
          </a:endParaRPr>
        </a:p>
      </dgm:t>
    </dgm:pt>
    <dgm:pt modelId="{540CFCE8-0E80-4E35-9C70-6659CF8D4A3D}">
      <dgm:prSet phldrT="[文本]" custT="1"/>
      <dgm:spPr>
        <a:solidFill>
          <a:schemeClr val="accent3">
            <a:lumMod val="60000"/>
            <a:lumOff val="40000"/>
          </a:schemeClr>
        </a:solidFill>
        <a:ln>
          <a:noFill/>
        </a:ln>
      </dgm:spPr>
      <dgm:t>
        <a:bodyPr/>
        <a:lstStyle/>
        <a:p>
          <a:r>
            <a:rPr lang="zh-CN" altLang="en-US" sz="1400" dirty="0" smtClean="0">
              <a:latin typeface="微软雅黑" pitchFamily="34" charset="-122"/>
              <a:ea typeface="微软雅黑" pitchFamily="34" charset="-122"/>
            </a:rPr>
            <a:t>提升品牌形象</a:t>
          </a:r>
          <a:endParaRPr lang="zh-CN" altLang="en-US" sz="1400" dirty="0">
            <a:latin typeface="微软雅黑" pitchFamily="34" charset="-122"/>
            <a:ea typeface="微软雅黑" pitchFamily="34" charset="-122"/>
          </a:endParaRPr>
        </a:p>
      </dgm:t>
    </dgm:pt>
    <dgm:pt modelId="{3EA7905F-7131-41FE-81C7-7E5E553085B4}" type="parTrans" cxnId="{213DFC16-EB60-4EAD-A83E-89BCE375008A}">
      <dgm:prSet/>
      <dgm:spPr/>
      <dgm:t>
        <a:bodyPr/>
        <a:lstStyle/>
        <a:p>
          <a:endParaRPr lang="zh-CN" altLang="en-US" sz="1400">
            <a:latin typeface="宋体" pitchFamily="2" charset="-122"/>
            <a:ea typeface="宋体" pitchFamily="2" charset="-122"/>
          </a:endParaRPr>
        </a:p>
      </dgm:t>
    </dgm:pt>
    <dgm:pt modelId="{261FB812-FBF1-4360-BAF6-9C9BD9E54375}" type="sibTrans" cxnId="{213DFC16-EB60-4EAD-A83E-89BCE375008A}">
      <dgm:prSet/>
      <dgm:spPr/>
      <dgm:t>
        <a:bodyPr/>
        <a:lstStyle/>
        <a:p>
          <a:endParaRPr lang="zh-CN" altLang="en-US" sz="1400">
            <a:latin typeface="宋体" pitchFamily="2" charset="-122"/>
            <a:ea typeface="宋体" pitchFamily="2" charset="-122"/>
          </a:endParaRPr>
        </a:p>
      </dgm:t>
    </dgm:pt>
    <dgm:pt modelId="{F27B2709-AEF6-43F2-85DE-44321E9F8095}">
      <dgm:prSet phldrT="[文本]" custT="1"/>
      <dgm:spPr>
        <a:solidFill>
          <a:schemeClr val="accent5">
            <a:lumMod val="60000"/>
            <a:lumOff val="40000"/>
          </a:schemeClr>
        </a:solidFill>
        <a:ln>
          <a:noFill/>
        </a:ln>
      </dgm:spPr>
      <dgm:t>
        <a:bodyPr/>
        <a:lstStyle/>
        <a:p>
          <a:r>
            <a:rPr lang="zh-CN" altLang="en-US" sz="1400" dirty="0" smtClean="0">
              <a:latin typeface="微软雅黑" pitchFamily="34" charset="-122"/>
              <a:ea typeface="微软雅黑" pitchFamily="34" charset="-122"/>
            </a:rPr>
            <a:t>增加营销渠道</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sz="1400">
            <a:latin typeface="宋体" pitchFamily="2" charset="-122"/>
            <a:ea typeface="宋体" pitchFamily="2" charset="-122"/>
          </a:endParaRPr>
        </a:p>
      </dgm:t>
    </dgm:pt>
    <dgm:pt modelId="{1D3CBE69-57C2-47AE-91EE-A66F108EFA3C}" type="sibTrans" cxnId="{2D9251D1-DB9C-4B2A-BD76-9A550DF231AA}">
      <dgm:prSet/>
      <dgm:spPr/>
      <dgm:t>
        <a:bodyPr/>
        <a:lstStyle/>
        <a:p>
          <a:endParaRPr lang="zh-CN" altLang="en-US" sz="1400">
            <a:latin typeface="宋体" pitchFamily="2" charset="-122"/>
            <a:ea typeface="宋体" pitchFamily="2" charset="-122"/>
          </a:endParaRPr>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LinFactNeighborX="-821" custLinFactNeighborY="307">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DAC33949-9A0E-4E31-ABF7-00CAFA388DB5}" type="pres">
      <dgm:prSet presAssocID="{540CFCE8-0E80-4E35-9C70-6659CF8D4A3D}" presName="parTxOnly" presStyleLbl="node1" presStyleIdx="1" presStyleCnt="3">
        <dgm:presLayoutVars>
          <dgm:chMax val="0"/>
          <dgm:chPref val="0"/>
          <dgm:bulletEnabled val="1"/>
        </dgm:presLayoutVars>
      </dgm:prSet>
      <dgm:spPr/>
      <dgm:t>
        <a:bodyPr/>
        <a:lstStyle/>
        <a:p>
          <a:endParaRPr lang="zh-CN" altLang="en-US"/>
        </a:p>
      </dgm:t>
    </dgm:pt>
    <dgm:pt modelId="{EC835BCD-D888-4B5F-B4CE-B37884161028}" type="pres">
      <dgm:prSet presAssocID="{261FB812-FBF1-4360-BAF6-9C9BD9E54375}" presName="parTxOnlySpace" presStyleCnt="0"/>
      <dgm:spPr/>
    </dgm:pt>
    <dgm:pt modelId="{3C056DBC-9E2D-45E4-B0E0-5FB767A41612}" type="pres">
      <dgm:prSet presAssocID="{F27B2709-AEF6-43F2-85DE-44321E9F8095}" presName="parTxOnly" presStyleLbl="node1" presStyleIdx="2" presStyleCnt="3" custLinFactNeighborY="-2564">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2" destOrd="0" parTransId="{4F6DE483-778E-4812-BBD3-A0962D777804}" sibTransId="{1D3CBE69-57C2-47AE-91EE-A66F108EFA3C}"/>
    <dgm:cxn modelId="{14C05DEB-EA18-492B-89D9-B7D034497B58}" type="presOf" srcId="{0EA6ACE5-B3DE-4C0F-A03C-9974BB0E3F2A}" destId="{EB3C70F9-9875-4FA0-BDA7-7400E3E76756}" srcOrd="0" destOrd="0" presId="urn:microsoft.com/office/officeart/2005/8/layout/chevron1"/>
    <dgm:cxn modelId="{A60D871C-14AA-4E2C-AB80-9C9C31088C44}" type="presOf" srcId="{540CFCE8-0E80-4E35-9C70-6659CF8D4A3D}" destId="{DAC33949-9A0E-4E31-ABF7-00CAFA388DB5}" srcOrd="0" destOrd="0" presId="urn:microsoft.com/office/officeart/2005/8/layout/chevron1"/>
    <dgm:cxn modelId="{B291EA3E-3429-447B-9336-919AD8461D2B}" type="presOf" srcId="{F27B2709-AEF6-43F2-85DE-44321E9F8095}" destId="{3C056DBC-9E2D-45E4-B0E0-5FB767A41612}" srcOrd="0" destOrd="0" presId="urn:microsoft.com/office/officeart/2005/8/layout/chevron1"/>
    <dgm:cxn modelId="{213DFC16-EB60-4EAD-A83E-89BCE375008A}" srcId="{52BA98E5-6ECE-4A2E-BDB6-FC143ECA3845}" destId="{540CFCE8-0E80-4E35-9C70-6659CF8D4A3D}" srcOrd="1" destOrd="0" parTransId="{3EA7905F-7131-41FE-81C7-7E5E553085B4}" sibTransId="{261FB812-FBF1-4360-BAF6-9C9BD9E54375}"/>
    <dgm:cxn modelId="{B76F20DB-EE92-4A41-94DF-662172FC4584}" type="presOf" srcId="{52BA98E5-6ECE-4A2E-BDB6-FC143ECA3845}" destId="{D78BF867-0719-49FC-8071-F82B3AA5AE8C}"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FB4B3598-7521-4DB0-9890-0EA60DC65259}" type="presParOf" srcId="{D78BF867-0719-49FC-8071-F82B3AA5AE8C}" destId="{EB3C70F9-9875-4FA0-BDA7-7400E3E76756}" srcOrd="0" destOrd="0" presId="urn:microsoft.com/office/officeart/2005/8/layout/chevron1"/>
    <dgm:cxn modelId="{D55FC435-8E16-406D-A77E-5C50B59B9E31}" type="presParOf" srcId="{D78BF867-0719-49FC-8071-F82B3AA5AE8C}" destId="{2C6271CE-B240-4985-BCAA-6826387C2FA2}" srcOrd="1" destOrd="0" presId="urn:microsoft.com/office/officeart/2005/8/layout/chevron1"/>
    <dgm:cxn modelId="{212B959D-52C7-4459-A846-B88721DE0631}" type="presParOf" srcId="{D78BF867-0719-49FC-8071-F82B3AA5AE8C}" destId="{DAC33949-9A0E-4E31-ABF7-00CAFA388DB5}" srcOrd="2" destOrd="0" presId="urn:microsoft.com/office/officeart/2005/8/layout/chevron1"/>
    <dgm:cxn modelId="{FA877C17-F8AE-485E-8DCE-1D8179304904}" type="presParOf" srcId="{D78BF867-0719-49FC-8071-F82B3AA5AE8C}" destId="{EC835BCD-D888-4B5F-B4CE-B37884161028}" srcOrd="3" destOrd="0" presId="urn:microsoft.com/office/officeart/2005/8/layout/chevron1"/>
    <dgm:cxn modelId="{691F354F-2D43-46AF-8FFA-671026878F82}" type="presParOf" srcId="{D78BF867-0719-49FC-8071-F82B3AA5AE8C}" destId="{3C056DBC-9E2D-45E4-B0E0-5FB767A41612}"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C70F9-9875-4FA0-BDA7-7400E3E76756}">
      <dsp:nvSpPr>
        <dsp:cNvPr id="0" name=""/>
        <dsp:cNvSpPr/>
      </dsp:nvSpPr>
      <dsp:spPr>
        <a:xfrm>
          <a:off x="29391" y="324381"/>
          <a:ext cx="1493500" cy="525981"/>
        </a:xfrm>
        <a:prstGeom prst="chevron">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40000"/>
            </a:lnSpc>
            <a:spcBef>
              <a:spcPct val="0"/>
            </a:spcBef>
            <a:spcAft>
              <a:spcPct val="35000"/>
            </a:spcAft>
          </a:pPr>
          <a:r>
            <a:rPr lang="zh-CN" altLang="en-US" sz="1400" kern="1200" dirty="0" smtClean="0">
              <a:latin typeface="微软雅黑" pitchFamily="34" charset="-122"/>
              <a:ea typeface="微软雅黑" pitchFamily="34" charset="-122"/>
            </a:rPr>
            <a:t>企业</a:t>
          </a:r>
          <a:endParaRPr lang="en-US" altLang="zh-CN" sz="1400" kern="1200" dirty="0" smtClean="0">
            <a:latin typeface="微软雅黑" pitchFamily="34" charset="-122"/>
            <a:ea typeface="微软雅黑" pitchFamily="34" charset="-122"/>
          </a:endParaRPr>
        </a:p>
        <a:p>
          <a:pPr lvl="0" algn="ctr" defTabSz="622300">
            <a:lnSpc>
              <a:spcPct val="40000"/>
            </a:lnSpc>
            <a:spcBef>
              <a:spcPct val="0"/>
            </a:spcBef>
            <a:spcAft>
              <a:spcPct val="35000"/>
            </a:spcAft>
          </a:pPr>
          <a:r>
            <a:rPr lang="zh-CN" altLang="en-US" sz="1400" kern="1200" dirty="0" smtClean="0">
              <a:latin typeface="微软雅黑" pitchFamily="34" charset="-122"/>
              <a:ea typeface="微软雅黑" pitchFamily="34" charset="-122"/>
            </a:rPr>
            <a:t>网站</a:t>
          </a:r>
          <a:endParaRPr lang="zh-CN" altLang="en-US" sz="1400" kern="1200" dirty="0">
            <a:latin typeface="微软雅黑" pitchFamily="34" charset="-122"/>
            <a:ea typeface="微软雅黑" pitchFamily="34" charset="-122"/>
          </a:endParaRPr>
        </a:p>
      </dsp:txBody>
      <dsp:txXfrm>
        <a:off x="292382" y="324381"/>
        <a:ext cx="967519" cy="525981"/>
      </dsp:txXfrm>
    </dsp:sp>
    <dsp:sp modelId="{3C056DBC-9E2D-45E4-B0E0-5FB767A41612}">
      <dsp:nvSpPr>
        <dsp:cNvPr id="0" name=""/>
        <dsp:cNvSpPr/>
      </dsp:nvSpPr>
      <dsp:spPr>
        <a:xfrm>
          <a:off x="1344752" y="324381"/>
          <a:ext cx="1882527" cy="525981"/>
        </a:xfrm>
        <a:prstGeom prst="chevron">
          <a:avLst/>
        </a:prstGeom>
        <a:solidFill>
          <a:schemeClr val="accent3">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60000"/>
            </a:lnSpc>
            <a:spcBef>
              <a:spcPct val="0"/>
            </a:spcBef>
            <a:spcAft>
              <a:spcPct val="35000"/>
            </a:spcAft>
          </a:pPr>
          <a:r>
            <a:rPr lang="zh-CN" altLang="en-US" sz="1400" kern="1200" dirty="0" smtClean="0">
              <a:latin typeface="微软雅黑" pitchFamily="34" charset="-122"/>
              <a:ea typeface="微软雅黑" pitchFamily="34" charset="-122"/>
            </a:rPr>
            <a:t>网络推广</a:t>
          </a:r>
          <a:endParaRPr lang="zh-CN" altLang="en-US" sz="1400" kern="1200" dirty="0">
            <a:latin typeface="微软雅黑" pitchFamily="34" charset="-122"/>
            <a:ea typeface="微软雅黑" pitchFamily="34" charset="-122"/>
          </a:endParaRPr>
        </a:p>
      </dsp:txBody>
      <dsp:txXfrm>
        <a:off x="1607743" y="324381"/>
        <a:ext cx="1356546" cy="525981"/>
      </dsp:txXfrm>
    </dsp:sp>
    <dsp:sp modelId="{DCFDEA3C-7E10-4FF7-819B-A94D49C454CF}">
      <dsp:nvSpPr>
        <dsp:cNvPr id="0" name=""/>
        <dsp:cNvSpPr/>
      </dsp:nvSpPr>
      <dsp:spPr>
        <a:xfrm>
          <a:off x="3077929" y="324381"/>
          <a:ext cx="1493500" cy="534428"/>
        </a:xfrm>
        <a:prstGeom prst="chevron">
          <a:avLst/>
        </a:prstGeom>
        <a:solidFill>
          <a:schemeClr val="accent5">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60000"/>
            </a:lnSpc>
            <a:spcBef>
              <a:spcPct val="0"/>
            </a:spcBef>
            <a:spcAft>
              <a:spcPct val="35000"/>
            </a:spcAft>
          </a:pPr>
          <a:r>
            <a:rPr lang="zh-CN" altLang="en-US" sz="1400" kern="1200" dirty="0" smtClean="0">
              <a:latin typeface="微软雅黑" pitchFamily="34" charset="-122"/>
              <a:ea typeface="微软雅黑" pitchFamily="34" charset="-122"/>
            </a:rPr>
            <a:t>在线</a:t>
          </a:r>
          <a:endParaRPr lang="en-US" altLang="zh-CN" sz="1400" kern="1200" dirty="0" smtClean="0">
            <a:latin typeface="微软雅黑" pitchFamily="34" charset="-122"/>
            <a:ea typeface="微软雅黑" pitchFamily="34" charset="-122"/>
          </a:endParaRPr>
        </a:p>
        <a:p>
          <a:pPr lvl="0" algn="ctr" defTabSz="622300">
            <a:lnSpc>
              <a:spcPct val="60000"/>
            </a:lnSpc>
            <a:spcBef>
              <a:spcPct val="0"/>
            </a:spcBef>
            <a:spcAft>
              <a:spcPct val="35000"/>
            </a:spcAft>
          </a:pPr>
          <a:r>
            <a:rPr lang="zh-CN" altLang="en-US" sz="1400" kern="1200" dirty="0" smtClean="0">
              <a:latin typeface="微软雅黑" pitchFamily="34" charset="-122"/>
              <a:ea typeface="微软雅黑" pitchFamily="34" charset="-122"/>
            </a:rPr>
            <a:t>销售</a:t>
          </a:r>
          <a:endParaRPr lang="zh-CN" altLang="en-US" sz="1400" kern="1200" dirty="0">
            <a:latin typeface="微软雅黑" pitchFamily="34" charset="-122"/>
            <a:ea typeface="微软雅黑" pitchFamily="34" charset="-122"/>
          </a:endParaRPr>
        </a:p>
      </dsp:txBody>
      <dsp:txXfrm>
        <a:off x="3345143" y="324381"/>
        <a:ext cx="959072" cy="5344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C70F9-9875-4FA0-BDA7-7400E3E76756}">
      <dsp:nvSpPr>
        <dsp:cNvPr id="0" name=""/>
        <dsp:cNvSpPr/>
      </dsp:nvSpPr>
      <dsp:spPr>
        <a:xfrm>
          <a:off x="0" y="72011"/>
          <a:ext cx="1606413" cy="642565"/>
        </a:xfrm>
        <a:prstGeom prst="chevron">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kern="1200" dirty="0" smtClean="0">
              <a:latin typeface="微软雅黑" pitchFamily="34" charset="-122"/>
              <a:ea typeface="微软雅黑" pitchFamily="34" charset="-122"/>
            </a:rPr>
            <a:t>企业实力展示</a:t>
          </a:r>
          <a:endParaRPr lang="zh-CN" altLang="en-US" sz="1400" kern="1200" dirty="0">
            <a:latin typeface="微软雅黑" pitchFamily="34" charset="-122"/>
            <a:ea typeface="微软雅黑" pitchFamily="34" charset="-122"/>
          </a:endParaRPr>
        </a:p>
      </dsp:txBody>
      <dsp:txXfrm>
        <a:off x="321283" y="72011"/>
        <a:ext cx="963848" cy="642565"/>
      </dsp:txXfrm>
    </dsp:sp>
    <dsp:sp modelId="{DAC33949-9A0E-4E31-ABF7-00CAFA388DB5}">
      <dsp:nvSpPr>
        <dsp:cNvPr id="0" name=""/>
        <dsp:cNvSpPr/>
      </dsp:nvSpPr>
      <dsp:spPr>
        <a:xfrm>
          <a:off x="1447090" y="70038"/>
          <a:ext cx="1606413" cy="642565"/>
        </a:xfrm>
        <a:prstGeom prst="chevron">
          <a:avLst/>
        </a:prstGeom>
        <a:solidFill>
          <a:schemeClr val="accent3">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kern="1200" dirty="0" smtClean="0">
              <a:latin typeface="微软雅黑" pitchFamily="34" charset="-122"/>
              <a:ea typeface="微软雅黑" pitchFamily="34" charset="-122"/>
            </a:rPr>
            <a:t>提升品牌形象</a:t>
          </a:r>
          <a:endParaRPr lang="zh-CN" altLang="en-US" sz="1400" kern="1200" dirty="0">
            <a:latin typeface="微软雅黑" pitchFamily="34" charset="-122"/>
            <a:ea typeface="微软雅黑" pitchFamily="34" charset="-122"/>
          </a:endParaRPr>
        </a:p>
      </dsp:txBody>
      <dsp:txXfrm>
        <a:off x="1768373" y="70038"/>
        <a:ext cx="963848" cy="642565"/>
      </dsp:txXfrm>
    </dsp:sp>
    <dsp:sp modelId="{3C056DBC-9E2D-45E4-B0E0-5FB767A41612}">
      <dsp:nvSpPr>
        <dsp:cNvPr id="0" name=""/>
        <dsp:cNvSpPr/>
      </dsp:nvSpPr>
      <dsp:spPr>
        <a:xfrm>
          <a:off x="2892862" y="53562"/>
          <a:ext cx="1606413" cy="642565"/>
        </a:xfrm>
        <a:prstGeom prst="chevron">
          <a:avLst/>
        </a:prstGeom>
        <a:solidFill>
          <a:schemeClr val="accent5">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kern="1200" dirty="0" smtClean="0">
              <a:latin typeface="微软雅黑" pitchFamily="34" charset="-122"/>
              <a:ea typeface="微软雅黑" pitchFamily="34" charset="-122"/>
            </a:rPr>
            <a:t>增加营销渠道</a:t>
          </a:r>
          <a:endParaRPr lang="zh-CN" altLang="en-US" sz="1400" kern="1200" dirty="0">
            <a:latin typeface="微软雅黑" pitchFamily="34" charset="-122"/>
            <a:ea typeface="微软雅黑" pitchFamily="34" charset="-122"/>
          </a:endParaRPr>
        </a:p>
      </dsp:txBody>
      <dsp:txXfrm>
        <a:off x="3214145" y="53562"/>
        <a:ext cx="963848" cy="64256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813B57-2CBA-49EA-9113-44A60BFFEAA1}" type="datetimeFigureOut">
              <a:rPr lang="zh-CN" altLang="en-US" smtClean="0"/>
              <a:pPr/>
              <a:t>2016/7/25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8A2CE5-8FAC-409A-A118-E84113E47B15}" type="slidenum">
              <a:rPr lang="zh-CN" altLang="en-US" smtClean="0"/>
              <a:pPr/>
              <a:t>‹#›</a:t>
            </a:fld>
            <a:endParaRPr lang="zh-CN" altLang="en-US"/>
          </a:p>
        </p:txBody>
      </p:sp>
    </p:spTree>
    <p:extLst>
      <p:ext uri="{BB962C8B-B14F-4D97-AF65-F5344CB8AC3E}">
        <p14:creationId xmlns:p14="http://schemas.microsoft.com/office/powerpoint/2010/main" val="739916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尊敬的各位老师、同学：</a:t>
            </a:r>
          </a:p>
          <a:p>
            <a:r>
              <a:rPr lang="zh-CN" altLang="en-US" sz="1200" b="0" i="0" kern="1200" dirty="0" smtClean="0">
                <a:solidFill>
                  <a:schemeClr val="tx1"/>
                </a:solidFill>
                <a:latin typeface="+mn-lt"/>
                <a:ea typeface="+mn-ea"/>
                <a:cs typeface="+mn-cs"/>
              </a:rPr>
              <a:t>大家早上好！</a:t>
            </a:r>
          </a:p>
          <a:p>
            <a:r>
              <a:rPr lang="zh-CN" altLang="en-US" sz="1200" b="0" i="0" kern="1200" dirty="0" smtClean="0">
                <a:solidFill>
                  <a:schemeClr val="tx1"/>
                </a:solidFill>
                <a:latin typeface="+mn-lt"/>
                <a:ea typeface="+mn-ea"/>
                <a:cs typeface="+mn-cs"/>
              </a:rPr>
              <a:t>我来自电子信息</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班，我叫</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，我的论文题目是</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基于</a:t>
            </a:r>
            <a:r>
              <a:rPr lang="en-US" altLang="zh-CN" sz="1200" b="0" i="0" kern="1200" dirty="0" smtClean="0">
                <a:solidFill>
                  <a:schemeClr val="tx1"/>
                </a:solidFill>
                <a:latin typeface="+mn-lt"/>
                <a:ea typeface="+mn-ea"/>
                <a:cs typeface="+mn-cs"/>
              </a:rPr>
              <a:t>JSP</a:t>
            </a:r>
            <a:r>
              <a:rPr lang="zh-CN" altLang="en-US" sz="1200" b="0" i="0" kern="1200" dirty="0" smtClean="0">
                <a:solidFill>
                  <a:schemeClr val="tx1"/>
                </a:solidFill>
                <a:latin typeface="+mn-lt"/>
                <a:ea typeface="+mn-ea"/>
                <a:cs typeface="+mn-cs"/>
              </a:rPr>
              <a:t>的杭州天月在线销售系统设计与开发</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，本篇论文是在</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老师的指导完成的。在此，我十分感谢她长期以来对我的精心指导和大力帮助，同时也感谢各位评审老师从百忙之中抽出宝贵的时间事一同参与对我这篇论文的审阅并出席本次答辩，</a:t>
            </a:r>
          </a:p>
          <a:p>
            <a:r>
              <a:rPr lang="zh-CN" altLang="en-US" sz="1200" b="0" i="0" kern="1200" dirty="0" smtClean="0">
                <a:solidFill>
                  <a:schemeClr val="tx1"/>
                </a:solidFill>
                <a:latin typeface="+mn-lt"/>
                <a:ea typeface="+mn-ea"/>
                <a:cs typeface="+mn-cs"/>
              </a:rPr>
              <a:t> </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a:t>
            </a:fld>
            <a:endParaRPr lang="zh-CN" altLang="en-US"/>
          </a:p>
        </p:txBody>
      </p:sp>
    </p:spTree>
    <p:extLst>
      <p:ext uri="{BB962C8B-B14F-4D97-AF65-F5344CB8AC3E}">
        <p14:creationId xmlns:p14="http://schemas.microsoft.com/office/powerpoint/2010/main" val="355776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根据用户的需求，我们做出了功能</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15</a:t>
            </a:fld>
            <a:endParaRPr lang="zh-CN" altLang="en-US"/>
          </a:p>
        </p:txBody>
      </p:sp>
    </p:spTree>
    <p:extLst>
      <p:ext uri="{BB962C8B-B14F-4D97-AF65-F5344CB8AC3E}">
        <p14:creationId xmlns:p14="http://schemas.microsoft.com/office/powerpoint/2010/main" val="3510993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smtClean="0">
                <a:solidFill>
                  <a:schemeClr val="tx1"/>
                </a:solidFill>
                <a:latin typeface="+mn-lt"/>
                <a:ea typeface="+mn-ea"/>
                <a:cs typeface="+mn-cs"/>
              </a:rPr>
              <a:t>admin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用户登录账号和密码有两种类型</a:t>
            </a:r>
          </a:p>
          <a:p>
            <a:r>
              <a:rPr lang="en-US" altLang="zh-CN" sz="1200" kern="1200" dirty="0" err="1" smtClean="0">
                <a:solidFill>
                  <a:schemeClr val="tx1"/>
                </a:solidFill>
                <a:latin typeface="+mn-lt"/>
                <a:ea typeface="+mn-ea"/>
                <a:cs typeface="+mn-cs"/>
              </a:rPr>
              <a:t>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订单表，用来存储用户下的订单</a:t>
            </a:r>
          </a:p>
          <a:p>
            <a:r>
              <a:rPr lang="en-US" altLang="zh-CN" sz="1200" kern="1200" dirty="0" err="1" smtClean="0">
                <a:solidFill>
                  <a:schemeClr val="tx1"/>
                </a:solidFill>
                <a:latin typeface="+mn-lt"/>
                <a:ea typeface="+mn-ea"/>
                <a:cs typeface="+mn-cs"/>
              </a:rPr>
              <a:t>gouwuche</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用于存储用户的购物车的信息</a:t>
            </a:r>
          </a:p>
          <a:p>
            <a:r>
              <a:rPr lang="en-US" altLang="zh-CN" sz="1200" kern="1200" dirty="0" err="1" smtClean="0">
                <a:solidFill>
                  <a:schemeClr val="tx1"/>
                </a:solidFill>
                <a:latin typeface="+mn-lt"/>
                <a:ea typeface="+mn-ea"/>
                <a:cs typeface="+mn-cs"/>
              </a:rPr>
              <a:t>gouwuchedingdan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显示给管理员的订单信息</a:t>
            </a:r>
          </a:p>
          <a:p>
            <a:r>
              <a:rPr lang="en-US" altLang="zh-CN" sz="1200" kern="1200" dirty="0" err="1" smtClean="0">
                <a:solidFill>
                  <a:schemeClr val="tx1"/>
                </a:solidFill>
                <a:latin typeface="+mn-lt"/>
                <a:ea typeface="+mn-ea"/>
                <a:cs typeface="+mn-cs"/>
              </a:rPr>
              <a:t>huiyuan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用于存储用户的基本信息</a:t>
            </a:r>
          </a:p>
          <a:p>
            <a:r>
              <a:rPr lang="en-US" altLang="zh-CN" sz="1200" kern="1200" dirty="0" err="1" smtClean="0">
                <a:solidFill>
                  <a:schemeClr val="tx1"/>
                </a:solidFill>
                <a:latin typeface="+mn-lt"/>
                <a:ea typeface="+mn-ea"/>
                <a:cs typeface="+mn-cs"/>
              </a:rPr>
              <a:t>pj</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存储用户评价信息</a:t>
            </a:r>
          </a:p>
          <a:p>
            <a:r>
              <a:rPr lang="en-US" altLang="zh-CN" sz="1200" kern="1200" dirty="0" smtClean="0">
                <a:solidFill>
                  <a:schemeClr val="tx1"/>
                </a:solidFill>
                <a:latin typeface="+mn-lt"/>
                <a:ea typeface="+mn-ea"/>
                <a:cs typeface="+mn-cs"/>
              </a:rPr>
              <a:t>sc</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收藏，储存用户收藏的商品</a:t>
            </a:r>
            <a:r>
              <a:rPr lang="en-US" altLang="zh-CN" sz="1200" kern="1200" dirty="0" smtClean="0">
                <a:solidFill>
                  <a:schemeClr val="tx1"/>
                </a:solidFill>
                <a:latin typeface="+mn-lt"/>
                <a:ea typeface="+mn-ea"/>
                <a:cs typeface="+mn-cs"/>
              </a:rPr>
              <a:t>ID</a:t>
            </a:r>
            <a:endParaRPr lang="zh-CN" altLang="zh-CN" sz="1200" kern="1200" dirty="0" smtClean="0">
              <a:solidFill>
                <a:schemeClr val="tx1"/>
              </a:solidFill>
              <a:latin typeface="+mn-lt"/>
              <a:ea typeface="+mn-ea"/>
              <a:cs typeface="+mn-cs"/>
            </a:endParaRPr>
          </a:p>
          <a:p>
            <a:r>
              <a:rPr lang="en-US" altLang="zh-CN" sz="1200" kern="1200" dirty="0" err="1" smtClean="0">
                <a:solidFill>
                  <a:schemeClr val="tx1"/>
                </a:solidFill>
                <a:latin typeface="+mn-lt"/>
                <a:ea typeface="+mn-ea"/>
                <a:cs typeface="+mn-cs"/>
              </a:rPr>
              <a:t>shangping</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存储商品的基本信息如价格、名称等</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17</a:t>
            </a:fld>
            <a:endParaRPr lang="zh-CN" altLang="en-US"/>
          </a:p>
        </p:txBody>
      </p:sp>
    </p:spTree>
    <p:extLst>
      <p:ext uri="{BB962C8B-B14F-4D97-AF65-F5344CB8AC3E}">
        <p14:creationId xmlns:p14="http://schemas.microsoft.com/office/powerpoint/2010/main" val="2620677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25000" lnSpcReduction="20000"/>
          </a:bodyPr>
          <a:lstStyle/>
          <a:p>
            <a:r>
              <a:rPr lang="en-US" altLang="zh-CN" sz="2400" dirty="0" smtClean="0"/>
              <a:t>JDBC</a:t>
            </a:r>
            <a:r>
              <a:rPr lang="zh-CN" altLang="zh-CN" dirty="0" smtClean="0"/>
              <a:t>是</a:t>
            </a:r>
            <a:r>
              <a:rPr lang="en-US" altLang="zh-CN" dirty="0" smtClean="0"/>
              <a:t>Java </a:t>
            </a:r>
            <a:r>
              <a:rPr lang="en-US" altLang="zh-CN" dirty="0" err="1" smtClean="0"/>
              <a:t>DataBase</a:t>
            </a:r>
            <a:r>
              <a:rPr lang="en-US" altLang="zh-CN" dirty="0" smtClean="0"/>
              <a:t> Connectivity</a:t>
            </a:r>
            <a:r>
              <a:rPr lang="zh-CN" altLang="zh-CN" dirty="0" smtClean="0"/>
              <a:t>的缩写是一组标准的接口，用于完成</a:t>
            </a:r>
            <a:r>
              <a:rPr lang="en-US" altLang="zh-CN" dirty="0" smtClean="0"/>
              <a:t>Java</a:t>
            </a:r>
            <a:r>
              <a:rPr lang="zh-CN" altLang="zh-CN" dirty="0" smtClean="0"/>
              <a:t>应用与各种数据库之间的交互。</a:t>
            </a:r>
            <a:endParaRPr lang="en-US" altLang="zh-CN" dirty="0" smtClean="0"/>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第一步：加载驱动程序，如果使用其它的驱动程序，写出相应的名字即可</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Class.forName</a:t>
            </a:r>
            <a:r>
              <a:rPr lang="en-US" altLang="zh-CN" sz="1200" kern="0" dirty="0" smtClean="0">
                <a:latin typeface="Verdana"/>
                <a:ea typeface="+mn-ea"/>
                <a:cs typeface="宋体"/>
              </a:rPr>
              <a:t>("</a:t>
            </a:r>
            <a:r>
              <a:rPr lang="en-US" altLang="zh-CN" sz="1200" kern="0" dirty="0" err="1" smtClean="0">
                <a:latin typeface="Verdana"/>
                <a:ea typeface="+mn-ea"/>
                <a:cs typeface="宋体"/>
              </a:rPr>
              <a:t>sun.jdbc.odbc.JdbcOdbcDriver</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第二步：建立连接，第一个参数是</a:t>
            </a:r>
            <a:r>
              <a:rPr lang="en-US" altLang="zh-CN" sz="1200" kern="0" dirty="0" err="1" smtClean="0">
                <a:latin typeface="Verdana"/>
                <a:ea typeface="+mn-ea"/>
                <a:cs typeface="宋体"/>
              </a:rPr>
              <a:t>url</a:t>
            </a:r>
            <a:r>
              <a:rPr lang="zh-CN" altLang="zh-CN" sz="1200" kern="0" dirty="0" smtClean="0">
                <a:latin typeface="Verdana"/>
                <a:ea typeface="+mn-ea"/>
                <a:cs typeface="宋体"/>
              </a:rPr>
              <a:t>（定位数据库），第二个参数是用户名，第三个参数是口令</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Connection con = </a:t>
            </a:r>
            <a:r>
              <a:rPr lang="en-US" altLang="zh-CN" sz="1200" kern="0" dirty="0" err="1" smtClean="0">
                <a:latin typeface="Verdana"/>
                <a:ea typeface="+mn-ea"/>
                <a:cs typeface="宋体"/>
              </a:rPr>
              <a:t>DriverManager.getConnection</a:t>
            </a:r>
            <a:r>
              <a:rPr lang="en-US" altLang="zh-CN" sz="1200" kern="0" dirty="0" smtClean="0">
                <a:latin typeface="Verdana"/>
                <a:ea typeface="+mn-ea"/>
                <a:cs typeface="宋体"/>
              </a:rPr>
              <a:t>("</a:t>
            </a:r>
            <a:r>
              <a:rPr lang="en-US" altLang="zh-CN" sz="1200" kern="0" dirty="0" err="1" smtClean="0">
                <a:latin typeface="Verdana"/>
                <a:ea typeface="+mn-ea"/>
                <a:cs typeface="宋体"/>
              </a:rPr>
              <a:t>jdbc</a:t>
            </a:r>
            <a:r>
              <a:rPr lang="en-US" altLang="zh-CN" sz="1200" kern="0" dirty="0" smtClean="0">
                <a:latin typeface="Verdana"/>
                <a:ea typeface="+mn-ea"/>
                <a:cs typeface="宋体"/>
              </a:rPr>
              <a:t> </a:t>
            </a:r>
            <a:r>
              <a:rPr lang="en-US" altLang="zh-CN" sz="1200" kern="0" dirty="0" err="1" smtClean="0">
                <a:latin typeface="Verdana"/>
                <a:ea typeface="+mn-ea"/>
                <a:cs typeface="宋体"/>
              </a:rPr>
              <a:t>dbc:bookstore</a:t>
            </a:r>
            <a:r>
              <a:rPr lang="en-US" altLang="zh-CN" sz="1200" kern="0" dirty="0" smtClean="0">
                <a:latin typeface="Verdana"/>
                <a:ea typeface="+mn-ea"/>
                <a:cs typeface="宋体"/>
              </a:rPr>
              <a:t>","","");  // bookstore</a:t>
            </a:r>
            <a:r>
              <a:rPr lang="zh-CN" altLang="zh-CN" sz="1200" kern="0" dirty="0" smtClean="0">
                <a:latin typeface="Verdana"/>
                <a:ea typeface="+mn-ea"/>
                <a:cs typeface="宋体"/>
              </a:rPr>
              <a:t>是所创建的</a:t>
            </a:r>
            <a:r>
              <a:rPr lang="en-US" altLang="zh-CN" sz="1200" kern="0" dirty="0" smtClean="0">
                <a:latin typeface="Verdana"/>
                <a:ea typeface="+mn-ea"/>
                <a:cs typeface="宋体"/>
              </a:rPr>
              <a:t>ODBC</a:t>
            </a:r>
            <a:r>
              <a:rPr lang="zh-CN" altLang="zh-CN" sz="1200" kern="0" dirty="0" smtClean="0">
                <a:latin typeface="Verdana"/>
                <a:ea typeface="+mn-ea"/>
                <a:cs typeface="宋体"/>
              </a:rPr>
              <a:t>数据源的名字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第三步：创建</a:t>
            </a:r>
            <a:r>
              <a:rPr lang="en-US" altLang="zh-CN" sz="1200" kern="0" dirty="0" smtClean="0">
                <a:latin typeface="Verdana"/>
                <a:ea typeface="+mn-ea"/>
                <a:cs typeface="宋体"/>
              </a:rPr>
              <a:t>SQL</a:t>
            </a:r>
            <a:r>
              <a:rPr lang="zh-CN" altLang="zh-CN" sz="1200" kern="0" dirty="0" smtClean="0">
                <a:latin typeface="Verdana"/>
                <a:ea typeface="+mn-ea"/>
                <a:cs typeface="宋体"/>
              </a:rPr>
              <a:t>语句</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String </a:t>
            </a:r>
            <a:r>
              <a:rPr lang="en-US" altLang="zh-CN" sz="1200" kern="0" dirty="0" err="1" smtClean="0">
                <a:latin typeface="Verdana"/>
                <a:ea typeface="+mn-ea"/>
                <a:cs typeface="宋体"/>
              </a:rPr>
              <a:t>sql</a:t>
            </a:r>
            <a:r>
              <a:rPr lang="en-US" altLang="zh-CN" sz="1200" kern="0" dirty="0" smtClean="0">
                <a:latin typeface="Verdana"/>
                <a:ea typeface="+mn-ea"/>
                <a:cs typeface="宋体"/>
              </a:rPr>
              <a:t> = "select * from </a:t>
            </a:r>
            <a:r>
              <a:rPr lang="en-US" altLang="zh-CN" sz="1200" kern="0" dirty="0" err="1" smtClean="0">
                <a:latin typeface="Verdana"/>
                <a:ea typeface="+mn-ea"/>
                <a:cs typeface="宋体"/>
              </a:rPr>
              <a:t>usertable</a:t>
            </a:r>
            <a:r>
              <a:rPr lang="en-US" altLang="zh-CN" sz="1200" kern="0" dirty="0" smtClean="0">
                <a:latin typeface="Verdana"/>
                <a:ea typeface="+mn-ea"/>
                <a:cs typeface="宋体"/>
              </a:rPr>
              <a:t> where username=? and </a:t>
            </a:r>
            <a:r>
              <a:rPr lang="en-US" altLang="zh-CN" sz="1200" kern="0" dirty="0" err="1" smtClean="0">
                <a:latin typeface="Verdana"/>
                <a:ea typeface="+mn-ea"/>
                <a:cs typeface="宋体"/>
              </a:rPr>
              <a:t>userpass</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第四步：创建语句对象，用于执行</a:t>
            </a:r>
            <a:r>
              <a:rPr lang="en-US" altLang="zh-CN" sz="1200" kern="0" dirty="0" smtClean="0">
                <a:latin typeface="Verdana"/>
                <a:ea typeface="+mn-ea"/>
                <a:cs typeface="宋体"/>
              </a:rPr>
              <a:t>SQL</a:t>
            </a:r>
            <a:r>
              <a:rPr lang="zh-CN" altLang="zh-CN" sz="1200" kern="0" dirty="0" smtClean="0">
                <a:latin typeface="Verdana"/>
                <a:ea typeface="+mn-ea"/>
                <a:cs typeface="宋体"/>
              </a:rPr>
              <a:t>语句的</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PreparedStatement</a:t>
            </a:r>
            <a:r>
              <a:rPr lang="en-US" altLang="zh-CN" sz="1200" kern="0" dirty="0" smtClean="0">
                <a:latin typeface="Verdana"/>
                <a:ea typeface="+mn-ea"/>
                <a:cs typeface="宋体"/>
              </a:rPr>
              <a:t> stmt = </a:t>
            </a:r>
            <a:r>
              <a:rPr lang="en-US" altLang="zh-CN" sz="1200" kern="0" dirty="0" err="1" smtClean="0">
                <a:latin typeface="Verdana"/>
                <a:ea typeface="+mn-ea"/>
                <a:cs typeface="宋体"/>
              </a:rPr>
              <a:t>con.prepareStatement</a:t>
            </a:r>
            <a:r>
              <a:rPr lang="en-US" altLang="zh-CN" sz="1200" kern="0" dirty="0" smtClean="0">
                <a:latin typeface="Verdana"/>
                <a:ea typeface="+mn-ea"/>
                <a:cs typeface="宋体"/>
              </a:rPr>
              <a:t>(</a:t>
            </a:r>
            <a:r>
              <a:rPr lang="en-US" altLang="zh-CN" sz="1200" kern="0" dirty="0" err="1" smtClean="0">
                <a:latin typeface="Verdana"/>
                <a:ea typeface="+mn-ea"/>
                <a:cs typeface="宋体"/>
              </a:rPr>
              <a:t>sql</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对变量赋值，第一个参数表示变量的序号（第几个问号），第二个参数表示所赋的值</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(1,username);</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(2,userpass);</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第五步：执行</a:t>
            </a:r>
            <a:r>
              <a:rPr lang="en-US" altLang="zh-CN" sz="1200" kern="0" dirty="0" smtClean="0">
                <a:latin typeface="Verdana"/>
                <a:ea typeface="+mn-ea"/>
                <a:cs typeface="宋体"/>
              </a:rPr>
              <a:t>SQL</a:t>
            </a:r>
            <a:r>
              <a:rPr lang="zh-CN" altLang="zh-CN" sz="1200" kern="0" dirty="0" smtClean="0">
                <a:latin typeface="Verdana"/>
                <a:ea typeface="+mn-ea"/>
                <a:cs typeface="宋体"/>
              </a:rPr>
              <a:t>语句，因为有查询结果，所以使用</a:t>
            </a:r>
            <a:r>
              <a:rPr lang="en-US" altLang="zh-CN" sz="1200" kern="0" dirty="0" err="1" smtClean="0">
                <a:latin typeface="Verdana"/>
                <a:ea typeface="+mn-ea"/>
                <a:cs typeface="宋体"/>
              </a:rPr>
              <a:t>executeQuery</a:t>
            </a:r>
            <a:r>
              <a:rPr lang="zh-CN" altLang="zh-CN" sz="1200" kern="0" dirty="0" smtClean="0">
                <a:latin typeface="Verdana"/>
                <a:ea typeface="+mn-ea"/>
                <a:cs typeface="宋体"/>
              </a:rPr>
              <a:t>方法，结果保存在</a:t>
            </a:r>
            <a:r>
              <a:rPr lang="en-US" altLang="zh-CN" sz="1200" kern="0" dirty="0" err="1" smtClean="0">
                <a:latin typeface="Verdana"/>
                <a:ea typeface="+mn-ea"/>
                <a:cs typeface="宋体"/>
              </a:rPr>
              <a:t>rs</a:t>
            </a:r>
            <a:r>
              <a:rPr lang="zh-CN" altLang="zh-CN" sz="1200" kern="0" dirty="0" smtClean="0">
                <a:latin typeface="Verdana"/>
                <a:ea typeface="+mn-ea"/>
                <a:cs typeface="宋体"/>
              </a:rPr>
              <a:t>中</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ResultSet</a:t>
            </a:r>
            <a:r>
              <a:rPr lang="en-US" altLang="zh-CN" sz="1200" kern="0" dirty="0" smtClean="0">
                <a:latin typeface="Verdana"/>
                <a:ea typeface="+mn-ea"/>
                <a:cs typeface="宋体"/>
              </a:rPr>
              <a:t> </a:t>
            </a:r>
            <a:r>
              <a:rPr lang="en-US" altLang="zh-CN" sz="1200" kern="0" dirty="0" err="1" smtClean="0">
                <a:latin typeface="Verdana"/>
                <a:ea typeface="+mn-ea"/>
                <a:cs typeface="宋体"/>
              </a:rPr>
              <a:t>rs</a:t>
            </a:r>
            <a:r>
              <a:rPr lang="en-US" altLang="zh-CN" sz="1200" kern="0" dirty="0" smtClean="0">
                <a:latin typeface="Verdana"/>
                <a:ea typeface="+mn-ea"/>
                <a:cs typeface="宋体"/>
              </a:rPr>
              <a:t> = </a:t>
            </a:r>
            <a:r>
              <a:rPr lang="en-US" altLang="zh-CN" sz="1200" kern="0" dirty="0" err="1" smtClean="0">
                <a:latin typeface="Verdana"/>
                <a:ea typeface="+mn-ea"/>
                <a:cs typeface="宋体"/>
              </a:rPr>
              <a:t>stmt.executeQuery</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en-US" altLang="zh-CN" sz="1200" kern="0" dirty="0" err="1" smtClean="0">
                <a:latin typeface="Verdana"/>
                <a:ea typeface="+mn-ea"/>
                <a:cs typeface="宋体"/>
              </a:rPr>
              <a:t>rs</a:t>
            </a:r>
            <a:r>
              <a:rPr lang="zh-CN" altLang="zh-CN" sz="1200" kern="0" dirty="0" smtClean="0">
                <a:latin typeface="Verdana"/>
                <a:ea typeface="+mn-ea"/>
                <a:cs typeface="宋体"/>
              </a:rPr>
              <a:t>相当于一个表格，有若干行、若干列组成，指针指向第一条记录的前面</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第六步：对结果进行处理，使用</a:t>
            </a:r>
            <a:r>
              <a:rPr lang="en-US" altLang="zh-CN" sz="1200" kern="0" dirty="0" smtClean="0">
                <a:latin typeface="Verdana"/>
                <a:ea typeface="+mn-ea"/>
                <a:cs typeface="宋体"/>
              </a:rPr>
              <a:t>next</a:t>
            </a:r>
            <a:r>
              <a:rPr lang="zh-CN" altLang="zh-CN" sz="1200" kern="0" dirty="0" smtClean="0">
                <a:latin typeface="Verdana"/>
                <a:ea typeface="+mn-ea"/>
                <a:cs typeface="宋体"/>
              </a:rPr>
              <a:t>方法进行遍历，使用</a:t>
            </a:r>
            <a:r>
              <a:rPr lang="en-US" altLang="zh-CN" sz="1200" kern="0" dirty="0" smtClean="0">
                <a:latin typeface="Verdana"/>
                <a:ea typeface="+mn-ea"/>
                <a:cs typeface="宋体"/>
              </a:rPr>
              <a:t>get</a:t>
            </a:r>
            <a:r>
              <a:rPr lang="zh-CN" altLang="zh-CN" sz="1200" kern="0" dirty="0" smtClean="0">
                <a:latin typeface="Verdana"/>
                <a:ea typeface="+mn-ea"/>
                <a:cs typeface="宋体"/>
              </a:rPr>
              <a:t>方法得到当前行的列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boolean</a:t>
            </a:r>
            <a:r>
              <a:rPr lang="en-US" altLang="zh-CN" sz="1200" kern="0" dirty="0" smtClean="0">
                <a:latin typeface="Verdana"/>
                <a:ea typeface="+mn-ea"/>
                <a:cs typeface="宋体"/>
              </a:rPr>
              <a:t> b = </a:t>
            </a:r>
            <a:r>
              <a:rPr lang="en-US" altLang="zh-CN" sz="1200" kern="0" dirty="0" err="1" smtClean="0">
                <a:latin typeface="Verdana"/>
                <a:ea typeface="+mn-ea"/>
                <a:cs typeface="宋体"/>
              </a:rPr>
              <a:t>rs.next</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第七步：关闭相关对象</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rs.close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con.close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return b;     </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endParaRPr lang="zh-CN" altLang="zh-CN" sz="1000" kern="100" dirty="0" smtClean="0">
              <a:latin typeface="Times New Roman"/>
              <a:ea typeface="+mn-ea"/>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27</a:t>
            </a:fld>
            <a:endParaRPr lang="zh-CN" altLang="en-US"/>
          </a:p>
        </p:txBody>
      </p:sp>
    </p:spTree>
    <p:extLst>
      <p:ext uri="{BB962C8B-B14F-4D97-AF65-F5344CB8AC3E}">
        <p14:creationId xmlns:p14="http://schemas.microsoft.com/office/powerpoint/2010/main" val="2241942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31</a:t>
            </a:fld>
            <a:endParaRPr lang="zh-CN" altLang="en-US"/>
          </a:p>
        </p:txBody>
      </p:sp>
    </p:spTree>
    <p:extLst>
      <p:ext uri="{BB962C8B-B14F-4D97-AF65-F5344CB8AC3E}">
        <p14:creationId xmlns:p14="http://schemas.microsoft.com/office/powerpoint/2010/main" val="153249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7500" lnSpcReduction="20000"/>
          </a:bodyPr>
          <a:lstStyle/>
          <a:p>
            <a:r>
              <a:rPr lang="zh-CN" altLang="zh-CN" sz="1200" kern="1200" dirty="0" smtClean="0">
                <a:solidFill>
                  <a:schemeClr val="tx1"/>
                </a:solidFill>
                <a:latin typeface="+mn-lt"/>
                <a:ea typeface="+mn-ea"/>
                <a:cs typeface="+mn-cs"/>
              </a:rPr>
              <a:t>经过多次运行调试，本系统的基本模块都能正常实现。由于系统采用的事模块化的思想，使得系统维护升级都十分的方便。主要体现在以下方面：</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系统的错误处理。当输入错误的信息，或者查询数据信息有误时，系统会给一个错误警告，避免系统混乱。</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维护方便。管理员对订单的查看与处理十分方便，系统操作界面也十分容易理解，即使未受过计算机专门训练的也可以进行管理。</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安全。在数据库中起着重要的作用，在这个系统中，严格控制了访问和更改数据库。能十分有效保护系统的数据，防止非法操作数据库。</a:t>
            </a:r>
          </a:p>
          <a:p>
            <a:r>
              <a:rPr lang="en-US" altLang="zh-CN" sz="1200" kern="1200" dirty="0" smtClean="0">
                <a:solidFill>
                  <a:schemeClr val="tx1"/>
                </a:solidFill>
                <a:latin typeface="+mn-lt"/>
                <a:ea typeface="+mn-ea"/>
                <a:cs typeface="+mn-cs"/>
              </a:rPr>
              <a:t>(4) </a:t>
            </a:r>
            <a:r>
              <a:rPr lang="zh-CN" altLang="zh-CN" sz="1200" kern="1200" dirty="0" smtClean="0">
                <a:solidFill>
                  <a:schemeClr val="tx1"/>
                </a:solidFill>
                <a:latin typeface="+mn-lt"/>
                <a:ea typeface="+mn-ea"/>
                <a:cs typeface="+mn-cs"/>
              </a:rPr>
              <a:t>可扩展。该系统采用模块化编程，可以很方便的增加功能模块，且系统十分容易改变前台页面。</a:t>
            </a:r>
          </a:p>
          <a:p>
            <a:r>
              <a:rPr lang="x-none" altLang="zh-CN" sz="1200" b="1" kern="1200" dirty="0" smtClean="0">
                <a:solidFill>
                  <a:schemeClr val="tx1"/>
                </a:solidFill>
                <a:latin typeface="+mn-lt"/>
                <a:ea typeface="+mn-ea"/>
                <a:cs typeface="+mn-cs"/>
              </a:rPr>
              <a:t>7.2 系统不足</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r>
              <a:rPr lang="x-none" altLang="zh-CN" sz="1200" b="1" kern="1200" dirty="0" smtClean="0">
                <a:solidFill>
                  <a:schemeClr val="tx1"/>
                </a:solidFill>
                <a:latin typeface="+mn-lt"/>
                <a:ea typeface="+mn-ea"/>
                <a:cs typeface="+mn-cs"/>
              </a:rPr>
              <a:t>7.3 对在线音响销售的体会与建议</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在对音响行业的实习过程中，了解了这个行业的大致情况，对音响行业的在线推广也有了些自己的建议：</a:t>
            </a:r>
          </a:p>
          <a:p>
            <a:pPr lvl="0"/>
            <a:r>
              <a:rPr lang="zh-CN" altLang="zh-CN" sz="1200" kern="1200" dirty="0" smtClean="0">
                <a:solidFill>
                  <a:schemeClr val="tx1"/>
                </a:solidFill>
                <a:latin typeface="+mn-lt"/>
                <a:ea typeface="+mn-ea"/>
                <a:cs typeface="+mn-cs"/>
              </a:rPr>
              <a:t>音响等电子商品的运抵，由于电子产品都是十分容易损坏的，这方面需要企业更多的考虑物流公司的能力，是否能安全地及时地将货物运到客户手中。</a:t>
            </a:r>
          </a:p>
          <a:p>
            <a:pPr lvl="0"/>
            <a:r>
              <a:rPr lang="zh-CN" altLang="zh-CN" sz="1200" kern="1200" dirty="0" smtClean="0">
                <a:solidFill>
                  <a:schemeClr val="tx1"/>
                </a:solidFill>
                <a:latin typeface="+mn-lt"/>
                <a:ea typeface="+mn-ea"/>
                <a:cs typeface="+mn-cs"/>
              </a:rPr>
              <a:t>用户身份问题，如果公司选择货到付款模式进行交易的话。这就需要公司考虑用户正式身份的问题。现在，实名制认证是一个非常好的方法。</a:t>
            </a:r>
          </a:p>
          <a:p>
            <a:pPr lvl="0"/>
            <a:r>
              <a:rPr lang="zh-CN" altLang="zh-CN" sz="1200" kern="1200" dirty="0" smtClean="0">
                <a:solidFill>
                  <a:schemeClr val="tx1"/>
                </a:solidFill>
                <a:latin typeface="+mn-lt"/>
                <a:ea typeface="+mn-ea"/>
                <a:cs typeface="+mn-cs"/>
              </a:rPr>
              <a:t>对系统的升级和维护，在线销售系统并不是一个固定的产品，而是一个持续开发的过程，在这个过程中，商家必须定时定期的对客户的需求进行定义，时刻检测系统是否满足客户需要，是否有漏洞，商品的交互方式客户是否喜欢。</a:t>
            </a:r>
          </a:p>
          <a:p>
            <a:pPr lvl="0"/>
            <a:r>
              <a:rPr lang="zh-CN" altLang="zh-CN" sz="1200" kern="1200" dirty="0" smtClean="0">
                <a:solidFill>
                  <a:schemeClr val="tx1"/>
                </a:solidFill>
                <a:latin typeface="+mn-lt"/>
                <a:ea typeface="+mn-ea"/>
                <a:cs typeface="+mn-cs"/>
              </a:rPr>
              <a:t>网站推广</a:t>
            </a:r>
          </a:p>
          <a:p>
            <a:r>
              <a:rPr lang="zh-CN" altLang="zh-CN" sz="1200" kern="1200" dirty="0" smtClean="0">
                <a:solidFill>
                  <a:schemeClr val="tx1"/>
                </a:solidFill>
                <a:latin typeface="+mn-lt"/>
                <a:ea typeface="+mn-ea"/>
                <a:cs typeface="+mn-cs"/>
              </a:rPr>
              <a:t>由于网站发布到网上，并不为人们所知。可以去电视台或者报纸做广告，这可以树立网站的专业形象；另一方面，由于网站很大一部分流量是从搜索引擎过来的，商家就可以用</a:t>
            </a:r>
            <a:r>
              <a:rPr lang="en-US" altLang="zh-CN" sz="1200" kern="1200" dirty="0" smtClean="0">
                <a:solidFill>
                  <a:schemeClr val="tx1"/>
                </a:solidFill>
                <a:latin typeface="+mn-lt"/>
                <a:ea typeface="+mn-ea"/>
                <a:cs typeface="+mn-cs"/>
              </a:rPr>
              <a:t>SEO</a:t>
            </a:r>
            <a:r>
              <a:rPr lang="zh-CN" altLang="zh-CN" sz="1200" kern="1200" dirty="0" smtClean="0">
                <a:solidFill>
                  <a:schemeClr val="tx1"/>
                </a:solidFill>
                <a:latin typeface="+mn-lt"/>
                <a:ea typeface="+mn-ea"/>
                <a:cs typeface="+mn-cs"/>
              </a:rPr>
              <a:t>搜索优化专家对网站进行整体的优化设计，也可以参加搜索引擎的竞价排名。</a:t>
            </a:r>
          </a:p>
          <a:p>
            <a:endParaRPr lang="zh-CN" altLang="en-US" dirty="0"/>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32</a:t>
            </a:fld>
            <a:endParaRPr lang="zh-CN" altLang="en-US"/>
          </a:p>
        </p:txBody>
      </p:sp>
    </p:spTree>
    <p:extLst>
      <p:ext uri="{BB962C8B-B14F-4D97-AF65-F5344CB8AC3E}">
        <p14:creationId xmlns:p14="http://schemas.microsoft.com/office/powerpoint/2010/main" val="4025314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这是本</a:t>
            </a:r>
            <a:r>
              <a:rPr lang="zh-CN" altLang="en-US" sz="1200" b="1" i="0" kern="1200" dirty="0" smtClean="0">
                <a:solidFill>
                  <a:schemeClr val="tx1"/>
                </a:solidFill>
                <a:latin typeface="+mn-lt"/>
                <a:ea typeface="+mn-ea"/>
                <a:cs typeface="+mn-cs"/>
              </a:rPr>
              <a:t>篇论文的目录。</a:t>
            </a:r>
            <a:endParaRPr lang="en-US" altLang="zh-CN" sz="1200" b="1" i="0" kern="1200" dirty="0" smtClean="0">
              <a:solidFill>
                <a:schemeClr val="tx1"/>
              </a:solidFill>
              <a:latin typeface="+mn-lt"/>
              <a:ea typeface="+mn-ea"/>
              <a:cs typeface="+mn-cs"/>
            </a:endParaRPr>
          </a:p>
          <a:p>
            <a:r>
              <a:rPr lang="zh-CN" altLang="en-US" b="1" dirty="0" smtClean="0"/>
              <a:t>选题意义介绍了主要介绍了什么是在线销售系统，研发这样一个在线销售系统对音响企业有什么好处及系统研发的意义。</a:t>
            </a:r>
            <a:endParaRPr lang="en-US" altLang="zh-CN" b="1" dirty="0" smtClean="0"/>
          </a:p>
          <a:p>
            <a:r>
              <a:rPr lang="zh-CN" altLang="en-US" b="1" dirty="0" smtClean="0"/>
              <a:t>系统分析</a:t>
            </a:r>
            <a:endParaRPr lang="zh-CN" altLang="en-US" b="1"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a:t>
            </a:fld>
            <a:endParaRPr lang="zh-CN" altLang="en-US"/>
          </a:p>
        </p:txBody>
      </p:sp>
    </p:spTree>
    <p:extLst>
      <p:ext uri="{BB962C8B-B14F-4D97-AF65-F5344CB8AC3E}">
        <p14:creationId xmlns:p14="http://schemas.microsoft.com/office/powerpoint/2010/main" val="341953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随着互联网发展发迅速</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互联网渐渐的起了联通交易作用，</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在刚开始的时候，还没有那么多的用户进入互联网，只有一些商家通过互联网相互联系达成交易。</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随着互联网的发展，越来越多的人进入互联网。</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于是，大型的商家便开始在线上</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在线销售，简单的讲就是通过互联网或电话的形式进行销售的行为。比如像百度的有啊平台、淘宝网、卓购商城等都是一种在线销售的平台</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4</a:t>
            </a:fld>
            <a:endParaRPr lang="zh-CN" altLang="en-US"/>
          </a:p>
        </p:txBody>
      </p:sp>
    </p:spTree>
    <p:extLst>
      <p:ext uri="{BB962C8B-B14F-4D97-AF65-F5344CB8AC3E}">
        <p14:creationId xmlns:p14="http://schemas.microsoft.com/office/powerpoint/2010/main" val="2414444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本次的毕业设计就是为了搭建这样的一个平台。</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5</a:t>
            </a:fld>
            <a:endParaRPr lang="zh-CN" altLang="en-US"/>
          </a:p>
        </p:txBody>
      </p:sp>
    </p:spTree>
    <p:extLst>
      <p:ext uri="{BB962C8B-B14F-4D97-AF65-F5344CB8AC3E}">
        <p14:creationId xmlns:p14="http://schemas.microsoft.com/office/powerpoint/2010/main" val="2737421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1</a:t>
            </a:r>
            <a:r>
              <a:rPr lang="zh-CN" altLang="en-US" sz="1200" kern="1200" dirty="0" smtClean="0">
                <a:solidFill>
                  <a:schemeClr val="tx1"/>
                </a:solidFill>
                <a:latin typeface="+mn-lt"/>
                <a:ea typeface="+mn-ea"/>
                <a:cs typeface="+mn-cs"/>
              </a:rPr>
              <a:t>）投入的金钱少回报快捷。一个音响销售店面或者是一个音响销售公司想要建立起来就得不下几十万的投入，而网上设立这样的在线销售系统成本则是很小。筹办一家网上销售系统不用投入十分的少，首先不用去办营业执照，也不用去租门面，更不需要将货物挤压，系统总共投入的资金不超过</a:t>
            </a:r>
            <a:r>
              <a:rPr lang="en-US" altLang="zh-CN" sz="1200" kern="1200" dirty="0" smtClean="0">
                <a:solidFill>
                  <a:schemeClr val="tx1"/>
                </a:solidFill>
                <a:latin typeface="+mn-lt"/>
                <a:ea typeface="+mn-ea"/>
                <a:cs typeface="+mn-cs"/>
              </a:rPr>
              <a:t>1600</a:t>
            </a:r>
            <a:r>
              <a:rPr lang="zh-CN" altLang="en-US" sz="1200" kern="1200" dirty="0" smtClean="0">
                <a:solidFill>
                  <a:schemeClr val="tx1"/>
                </a:solidFill>
                <a:latin typeface="+mn-lt"/>
                <a:ea typeface="+mn-ea"/>
                <a:cs typeface="+mn-cs"/>
              </a:rPr>
              <a:t>元；而在线销售网页的维持及管理所需要的费用比真正的店面来说，是十分的低廉。</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2</a:t>
            </a:r>
            <a:r>
              <a:rPr lang="zh-CN" altLang="en-US" sz="1200" kern="1200" dirty="0" smtClean="0">
                <a:solidFill>
                  <a:schemeClr val="tx1"/>
                </a:solidFill>
                <a:latin typeface="+mn-lt"/>
                <a:ea typeface="+mn-ea"/>
                <a:cs typeface="+mn-cs"/>
              </a:rPr>
              <a:t>）活动资金更快速的流通，网络销售系统不需要囤积大量的货物在自己的商店中，从而加快了资金的流动。</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3</a:t>
            </a:r>
            <a:r>
              <a:rPr lang="zh-CN" altLang="en-US" sz="1200" kern="1200" dirty="0" smtClean="0">
                <a:solidFill>
                  <a:schemeClr val="tx1"/>
                </a:solidFill>
                <a:latin typeface="+mn-lt"/>
                <a:ea typeface="+mn-ea"/>
                <a:cs typeface="+mn-cs"/>
              </a:rPr>
              <a:t>）无人看管，一般的下线销售店都需要专人管理，并需要导购，清洁工，服务员这些人员参与。而且不能全天候的进行营业。而在线销售系统就完全摈除了这样的弱点。</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4</a:t>
            </a:r>
            <a:r>
              <a:rPr lang="zh-CN" altLang="en-US" sz="1200" kern="1200" dirty="0" smtClean="0">
                <a:solidFill>
                  <a:schemeClr val="tx1"/>
                </a:solidFill>
                <a:latin typeface="+mn-lt"/>
                <a:ea typeface="+mn-ea"/>
                <a:cs typeface="+mn-cs"/>
              </a:rPr>
              <a:t>）不受地理位置影响。下线的店铺都需要开在人气旺的地方才能有生意。而对于音箱这样的高端的电子产品，则需要将产品销往全国各地，这就需要音箱公司有着全国各地的连锁店或者渠道商，这无形中增加了公司的开销。</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5</a:t>
            </a:r>
            <a:r>
              <a:rPr lang="zh-CN" altLang="en-US" sz="1200" kern="1200" dirty="0" smtClean="0">
                <a:solidFill>
                  <a:schemeClr val="tx1"/>
                </a:solidFill>
                <a:latin typeface="+mn-lt"/>
                <a:ea typeface="+mn-ea"/>
                <a:cs typeface="+mn-cs"/>
              </a:rPr>
              <a:t>）对于一般的传统的家电行业来说，想在网上用淘宝等注册的使用的话，会带来一个问题，即无法建立商家的专业形象。而建立一个独立的销售系统则可以按照自己的想法来建立专业的形象。</a:t>
            </a:r>
          </a:p>
          <a:p>
            <a:r>
              <a:rPr lang="zh-CN" altLang="en-US" sz="1200" kern="1200" dirty="0" smtClean="0">
                <a:solidFill>
                  <a:schemeClr val="tx1"/>
                </a:solidFill>
                <a:latin typeface="+mn-lt"/>
                <a:ea typeface="+mn-ea"/>
                <a:cs typeface="+mn-cs"/>
              </a:rPr>
              <a:t>随着</a:t>
            </a:r>
            <a:r>
              <a:rPr lang="en-US" altLang="zh-CN" sz="1200" kern="1200" dirty="0" smtClean="0">
                <a:solidFill>
                  <a:schemeClr val="tx1"/>
                </a:solidFill>
                <a:latin typeface="+mn-lt"/>
                <a:ea typeface="+mn-ea"/>
                <a:cs typeface="+mn-cs"/>
              </a:rPr>
              <a:t>2009</a:t>
            </a:r>
            <a:r>
              <a:rPr lang="zh-CN" altLang="en-US" sz="1200" kern="1200" dirty="0" smtClean="0">
                <a:solidFill>
                  <a:schemeClr val="tx1"/>
                </a:solidFill>
                <a:latin typeface="+mn-lt"/>
                <a:ea typeface="+mn-ea"/>
                <a:cs typeface="+mn-cs"/>
              </a:rPr>
              <a:t>年的家电行业进入网络销售平台，音响也随之在这一平台上崭露头角。近几年来，民用音响的在线销售在网上是一遍火热，例如淘宝为首的大型的网上商城都有民用音响销售。而专注于大型音响销售以及提供大型音响解决方案等专门的网站却很少在网上出现。所以我希望我能开发这样的网站能对这块市场进行尝试。同时我将要工作的公司是一家既拥有民用音响有提供大型音响解决方案于一体的公司。我希望通过我的毕业设计能帮公司在网上发布这样的网站，能做出一个专注于大型音响销售的专业网站。</a:t>
            </a:r>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音响企业以前的销售模式有两种，一是渠道销售二是店面零售。而我所做的毕业设计是对网络销售的一个探索，网络销售系统相比传统销售系统的优势有下面的三条。</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6</a:t>
            </a:fld>
            <a:endParaRPr lang="zh-CN" altLang="en-US"/>
          </a:p>
        </p:txBody>
      </p:sp>
    </p:spTree>
    <p:extLst>
      <p:ext uri="{BB962C8B-B14F-4D97-AF65-F5344CB8AC3E}">
        <p14:creationId xmlns:p14="http://schemas.microsoft.com/office/powerpoint/2010/main" val="3866907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7</a:t>
            </a:fld>
            <a:endParaRPr lang="zh-CN" altLang="en-US"/>
          </a:p>
        </p:txBody>
      </p:sp>
    </p:spTree>
    <p:extLst>
      <p:ext uri="{BB962C8B-B14F-4D97-AF65-F5344CB8AC3E}">
        <p14:creationId xmlns:p14="http://schemas.microsoft.com/office/powerpoint/2010/main" val="3236329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方便快捷</a:t>
            </a:r>
          </a:p>
          <a:p>
            <a:r>
              <a:rPr lang="zh-CN" altLang="zh-CN" sz="1200" kern="1200" dirty="0" smtClean="0">
                <a:solidFill>
                  <a:schemeClr val="tx1"/>
                </a:solidFill>
                <a:latin typeface="+mn-lt"/>
                <a:ea typeface="+mn-ea"/>
                <a:cs typeface="+mn-cs"/>
              </a:rPr>
              <a:t>随着系统以全人们生活节奏的加快和购物观念的改变，使得像是没有时间去购物、店铺等太远、商店人员态度不好、商品的体积十分巨大不易搬运、销售时间太短了</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像是季节性商品</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等供求之间的矛盾越来越突出。在线销售天营业，无需去商店购物、商品直接送达到家等优势，越来越受到人们的喜爱。消费者不用出门，就可以采购自己喜欢的来自世界各地的商品。而且像音响这样的大件物品将直接送货到家，十分方便。</a:t>
            </a:r>
            <a:endParaRPr lang="en-US" altLang="zh-CN" sz="1200" kern="1200" dirty="0" smtClean="0">
              <a:solidFill>
                <a:schemeClr val="tx1"/>
              </a:solidFill>
              <a:latin typeface="+mn-lt"/>
              <a:ea typeface="+mn-ea"/>
              <a:cs typeface="+mn-cs"/>
            </a:endParaRPr>
          </a:p>
          <a:p>
            <a:endParaRPr lang="zh-CN"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对商品的了解</a:t>
            </a:r>
          </a:p>
          <a:p>
            <a:r>
              <a:rPr lang="zh-CN" altLang="zh-CN" sz="1200" kern="1200" dirty="0" smtClean="0">
                <a:solidFill>
                  <a:schemeClr val="tx1"/>
                </a:solidFill>
                <a:latin typeface="+mn-lt"/>
                <a:ea typeface="+mn-ea"/>
                <a:cs typeface="+mn-cs"/>
              </a:rPr>
              <a:t>和传统的下线销售相比，在线销售无法看到实实在在的物品，难以让用户体验到产品的诸多好处。这是在线销售难以逾越的鸿沟，然而随着网页技术的进一步发展，图片、视频、文字甚至后面的</a:t>
            </a:r>
            <a:r>
              <a:rPr lang="en-US" altLang="zh-CN" sz="1200" kern="1200" dirty="0" smtClean="0">
                <a:solidFill>
                  <a:schemeClr val="tx1"/>
                </a:solidFill>
                <a:latin typeface="+mn-lt"/>
                <a:ea typeface="+mn-ea"/>
                <a:cs typeface="+mn-cs"/>
              </a:rPr>
              <a:t>3D</a:t>
            </a:r>
            <a:r>
              <a:rPr lang="zh-CN" altLang="zh-CN" sz="1200" kern="1200" dirty="0" smtClean="0">
                <a:solidFill>
                  <a:schemeClr val="tx1"/>
                </a:solidFill>
                <a:latin typeface="+mn-lt"/>
                <a:ea typeface="+mn-ea"/>
                <a:cs typeface="+mn-cs"/>
              </a:rPr>
              <a:t>模型这些媒介让消费者能够在网页上对产品进行更多的了解。甚至通过在线系统，消费者更容易对商品进行比较，更方便的选择自己喜欢的产品。</a:t>
            </a:r>
          </a:p>
          <a:p>
            <a:r>
              <a:rPr lang="en-US" altLang="zh-CN" sz="1200" kern="1200" dirty="0" smtClean="0">
                <a:solidFill>
                  <a:schemeClr val="tx1"/>
                </a:solidFill>
                <a:latin typeface="+mn-lt"/>
                <a:ea typeface="+mn-ea"/>
                <a:cs typeface="+mn-cs"/>
              </a:rPr>
              <a:t>(3)</a:t>
            </a:r>
            <a:r>
              <a:rPr lang="zh-CN" altLang="zh-CN" sz="1200" kern="1200" dirty="0" smtClean="0">
                <a:solidFill>
                  <a:schemeClr val="tx1"/>
                </a:solidFill>
                <a:latin typeface="+mn-lt"/>
                <a:ea typeface="+mn-ea"/>
                <a:cs typeface="+mn-cs"/>
              </a:rPr>
              <a:t>商品质量的保证</a:t>
            </a:r>
          </a:p>
          <a:p>
            <a:r>
              <a:rPr lang="zh-CN" altLang="zh-CN" sz="1200" kern="1200" dirty="0" smtClean="0">
                <a:solidFill>
                  <a:schemeClr val="tx1"/>
                </a:solidFill>
                <a:latin typeface="+mn-lt"/>
                <a:ea typeface="+mn-ea"/>
                <a:cs typeface="+mn-cs"/>
              </a:rPr>
              <a:t>随着很多传统的音响商家在网上建立自己的在线销售系统，销售系统的专业性越来越受到认同。往往人们在现实中不一定能购买到行货，在网上点点鼠标就可以购买到有保修证书的正品。</a:t>
            </a:r>
          </a:p>
          <a:p>
            <a:endParaRPr lang="en-US" altLang="zh-CN" dirty="0" smtClean="0"/>
          </a:p>
          <a:p>
            <a:endParaRPr lang="en-US" altLang="zh-CN" dirty="0" smtClean="0"/>
          </a:p>
          <a:p>
            <a:r>
              <a:rPr lang="zh-CN" altLang="en-US" dirty="0" smtClean="0"/>
              <a:t>（</a:t>
            </a:r>
            <a:r>
              <a:rPr lang="en-US" altLang="zh-CN" dirty="0" smtClean="0"/>
              <a:t>1</a:t>
            </a:r>
            <a:r>
              <a:rPr lang="zh-CN" altLang="en-US" dirty="0" smtClean="0"/>
              <a:t>）方便快捷</a:t>
            </a:r>
            <a:endParaRPr lang="en-US" altLang="zh-CN" dirty="0" smtClean="0"/>
          </a:p>
          <a:p>
            <a:r>
              <a:rPr lang="zh-CN" altLang="en-US" dirty="0" smtClean="0"/>
              <a:t>希望能够十分方便的在线下订单或者可以加入购物车，然后送货上门，特别是音响这样的大件物品，在实体商店购买后不好运回家。能够有一个可以收藏商品的功能，十分方便的将看到喜欢的音响收入收藏夹中，能有个像超市购物车那样的东西，将各种各样的音响周边的物品一次性加入购物车，然后一起付款，十分方便快捷。</a:t>
            </a:r>
            <a:endParaRPr lang="en-US" altLang="zh-CN" dirty="0" smtClean="0"/>
          </a:p>
          <a:p>
            <a:r>
              <a:rPr lang="zh-CN" altLang="en-US" dirty="0" smtClean="0"/>
              <a:t>（</a:t>
            </a:r>
            <a:r>
              <a:rPr lang="en-US" altLang="zh-CN" dirty="0" smtClean="0"/>
              <a:t>2</a:t>
            </a:r>
            <a:r>
              <a:rPr lang="zh-CN" altLang="en-US" dirty="0" smtClean="0"/>
              <a:t>）对商品的了解</a:t>
            </a:r>
            <a:endParaRPr lang="en-US" altLang="zh-CN" dirty="0" smtClean="0"/>
          </a:p>
          <a:p>
            <a:r>
              <a:rPr lang="zh-CN" altLang="en-US" dirty="0" smtClean="0"/>
              <a:t>希望能看到十分全面的商品信息，有图片、文字这些作为媒介。能够参考参考其他用户的评价信息，综合购买。</a:t>
            </a:r>
            <a:endParaRPr lang="en-US" altLang="zh-CN" dirty="0" smtClean="0"/>
          </a:p>
          <a:p>
            <a:r>
              <a:rPr lang="zh-CN" altLang="en-US" dirty="0" smtClean="0"/>
              <a:t>（</a:t>
            </a:r>
            <a:r>
              <a:rPr lang="en-US" altLang="zh-CN" dirty="0" smtClean="0"/>
              <a:t>3</a:t>
            </a:r>
            <a:r>
              <a:rPr lang="zh-CN" altLang="en-US" dirty="0" smtClean="0"/>
              <a:t>）商品质量的保证</a:t>
            </a:r>
            <a:endParaRPr lang="en-US" altLang="zh-CN" dirty="0" smtClean="0"/>
          </a:p>
          <a:p>
            <a:r>
              <a:rPr lang="zh-CN" altLang="en-US" dirty="0" smtClean="0"/>
              <a:t>能有一个专业的音响企业办一个专门的销售平台，这样购买起来放心，不怕买到假货，不用担心商家信誉问题</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9</a:t>
            </a:fld>
            <a:endParaRPr lang="zh-CN" altLang="en-US"/>
          </a:p>
        </p:txBody>
      </p:sp>
    </p:spTree>
    <p:extLst>
      <p:ext uri="{BB962C8B-B14F-4D97-AF65-F5344CB8AC3E}">
        <p14:creationId xmlns:p14="http://schemas.microsoft.com/office/powerpoint/2010/main" val="1030973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商品管理</a:t>
            </a:r>
            <a:endParaRPr lang="en-US" altLang="zh-CN" dirty="0" smtClean="0"/>
          </a:p>
          <a:p>
            <a:r>
              <a:rPr lang="zh-CN" altLang="en-US" dirty="0" smtClean="0"/>
              <a:t>能对商品的信息上架，能支持图片，文字这些信息媒介，并且对上架的商品进行下架处理。</a:t>
            </a:r>
            <a:endParaRPr lang="en-US" altLang="zh-CN" dirty="0" smtClean="0"/>
          </a:p>
          <a:p>
            <a:r>
              <a:rPr lang="zh-CN" altLang="en-US" dirty="0" smtClean="0"/>
              <a:t>对用户订单管理</a:t>
            </a:r>
            <a:endParaRPr lang="en-US" altLang="zh-CN" dirty="0" smtClean="0"/>
          </a:p>
          <a:p>
            <a:r>
              <a:rPr lang="zh-CN" altLang="en-US" dirty="0" smtClean="0"/>
              <a:t>十分方便的处理用户订单，并且能将处理结果及时的显示到用户页面中，让用户明白订单到了哪一步了。</a:t>
            </a:r>
            <a:endParaRPr lang="en-US" altLang="zh-CN" dirty="0" smtClean="0"/>
          </a:p>
          <a:p>
            <a:r>
              <a:rPr lang="zh-CN" altLang="en-US" dirty="0" smtClean="0"/>
              <a:t>对销售业绩有统计表单</a:t>
            </a:r>
            <a:endParaRPr lang="en-US" altLang="zh-CN" dirty="0" smtClean="0"/>
          </a:p>
          <a:p>
            <a:r>
              <a:rPr lang="zh-CN" altLang="en-US" dirty="0" smtClean="0"/>
              <a:t>每个月的销售业绩这些可以很方便的查找到，这样就可以看出具体的销售业绩了。</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10</a:t>
            </a:fld>
            <a:endParaRPr lang="zh-CN" altLang="en-US"/>
          </a:p>
        </p:txBody>
      </p:sp>
    </p:spTree>
    <p:extLst>
      <p:ext uri="{BB962C8B-B14F-4D97-AF65-F5344CB8AC3E}">
        <p14:creationId xmlns:p14="http://schemas.microsoft.com/office/powerpoint/2010/main" val="2758435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根据前面的需求分析，确定了以下的设计思想</a:t>
            </a:r>
            <a:endParaRPr lang="en-US" altLang="zh-CN" dirty="0" smtClean="0"/>
          </a:p>
          <a:p>
            <a:r>
              <a:rPr lang="zh-CN" altLang="en-US" sz="1200" dirty="0" smtClean="0">
                <a:solidFill>
                  <a:srgbClr val="0066FF"/>
                </a:solidFill>
              </a:rPr>
              <a:t> 网上购物平台主要是对后台管理和前台操作。后台管理是管理员对本网站的维护，通过商品资料、商品交易（处理订单）、会员管理（删除会员）、等功能达到对网站的管理。前台操作是用户登录到本网站，可以进行用户注册，通过网站的商品搜索功能，找到自己想要买的商品，装入购物车，提交定单进行购买。网上购物平台的特点是客户和电子商品信息量很大，管理员需要整理的信息很多，为让管理员轻松、方便、快捷的管理，该平台采用符合购买电子商品基本的原则，满足广大客户的日益增长的数量，并达到操作过程中的直观、方便、实用、安全等要求。</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14</a:t>
            </a:fld>
            <a:endParaRPr lang="zh-CN" altLang="en-US"/>
          </a:p>
        </p:txBody>
      </p:sp>
    </p:spTree>
    <p:extLst>
      <p:ext uri="{BB962C8B-B14F-4D97-AF65-F5344CB8AC3E}">
        <p14:creationId xmlns:p14="http://schemas.microsoft.com/office/powerpoint/2010/main" val="3458968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122" name="Picture 2" descr="C:\Users\iamisis\Desktop\崔老师的PPT\bghome0.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80"/>
            <a:ext cx="8229600" cy="565571"/>
          </a:xfrm>
        </p:spPr>
        <p:txBody>
          <a:bodyPr>
            <a:normAutofit/>
          </a:bodyPr>
          <a:lstStyle>
            <a:lvl1pPr algn="l">
              <a:defRPr sz="2000" b="1">
                <a:effectLst>
                  <a:outerShdw blurRad="38100" dist="38100" dir="2700000" algn="tl">
                    <a:srgbClr val="000000">
                      <a:alpha val="43137"/>
                    </a:srgbClr>
                  </a:outerShdw>
                </a:effectLst>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121494"/>
            <a:ext cx="8229600" cy="3394472"/>
          </a:xfrm>
        </p:spPr>
        <p:txBody>
          <a:bodyPr/>
          <a:lstStyle>
            <a:lvl1pPr>
              <a:defRPr sz="2000">
                <a:latin typeface="微软雅黑" pitchFamily="34" charset="-122"/>
                <a:ea typeface="微软雅黑" pitchFamily="34" charset="-122"/>
              </a:defRPr>
            </a:lvl1pPr>
            <a:lvl2pPr>
              <a:defRPr sz="1800">
                <a:latin typeface="微软雅黑" pitchFamily="34" charset="-122"/>
                <a:ea typeface="微软雅黑" pitchFamily="34" charset="-122"/>
              </a:defRPr>
            </a:lvl2pPr>
            <a:lvl3pPr>
              <a:defRPr sz="1600">
                <a:latin typeface="微软雅黑" pitchFamily="34" charset="-122"/>
                <a:ea typeface="微软雅黑" pitchFamily="34" charset="-122"/>
              </a:defRPr>
            </a:lvl3pPr>
            <a:lvl4pPr>
              <a:defRPr sz="1400">
                <a:latin typeface="微软雅黑" pitchFamily="34" charset="-122"/>
                <a:ea typeface="微软雅黑" pitchFamily="34" charset="-122"/>
              </a:defRPr>
            </a:lvl4pPr>
            <a:lvl5pPr>
              <a:defRPr sz="1400">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2" name="15 CuadroTexto"/>
          <p:cNvSpPr txBox="1"/>
          <p:nvPr userDrawn="1"/>
        </p:nvSpPr>
        <p:spPr>
          <a:xfrm>
            <a:off x="8252978" y="4829629"/>
            <a:ext cx="341760" cy="276999"/>
          </a:xfrm>
          <a:prstGeom prst="rect">
            <a:avLst/>
          </a:prstGeom>
          <a:noFill/>
        </p:spPr>
        <p:txBody>
          <a:bodyPr wrap="none" rtlCol="0">
            <a:spAutoFit/>
          </a:bodyPr>
          <a:lstStyle/>
          <a:p>
            <a:pPr algn="ctr"/>
            <a:r>
              <a:rPr lang="en-US" altLang="zh-CN" sz="1200" b="1" dirty="0" smtClean="0">
                <a:solidFill>
                  <a:schemeClr val="bg1"/>
                </a:solidFill>
              </a:rPr>
              <a:t>14</a:t>
            </a:r>
            <a:endParaRPr lang="es-ES" sz="1200" b="1" dirty="0">
              <a:solidFill>
                <a:schemeClr val="bg1"/>
              </a:solidFill>
            </a:endParaRPr>
          </a:p>
        </p:txBody>
      </p:sp>
      <p:cxnSp>
        <p:nvCxnSpPr>
          <p:cNvPr id="20" name="直接连接符 19"/>
          <p:cNvCxnSpPr/>
          <p:nvPr userDrawn="1"/>
        </p:nvCxnSpPr>
        <p:spPr>
          <a:xfrm rot="5400000">
            <a:off x="893747" y="4964120"/>
            <a:ext cx="35717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rot="5400000">
            <a:off x="1500176" y="4999839"/>
            <a:ext cx="286528" cy="794"/>
          </a:xfrm>
          <a:prstGeom prst="line">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nvCxnSpPr>
        <p:spPr>
          <a:xfrm>
            <a:off x="0" y="4786329"/>
            <a:ext cx="91440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2" name="TextBox 31"/>
          <p:cNvSpPr txBox="1"/>
          <p:nvPr userDrawn="1"/>
        </p:nvSpPr>
        <p:spPr>
          <a:xfrm>
            <a:off x="857224" y="4859180"/>
            <a:ext cx="8286776" cy="246221"/>
          </a:xfrm>
          <a:prstGeom prst="rect">
            <a:avLst/>
          </a:prstGeom>
          <a:noFill/>
        </p:spPr>
        <p:txBody>
          <a:bodyPr wrap="square" rtlCol="0">
            <a:spAutoFit/>
          </a:bodyPr>
          <a:lstStyle/>
          <a:p>
            <a:r>
              <a:rPr lang="zh-CN" altLang="en-US" sz="1000" dirty="0" smtClean="0">
                <a:latin typeface="微软雅黑" pitchFamily="34" charset="-122"/>
                <a:ea typeface="微软雅黑" pitchFamily="34" charset="-122"/>
              </a:rPr>
              <a:t>                          基于</a:t>
            </a:r>
            <a:r>
              <a:rPr lang="en-US" altLang="zh-CN" sz="1000" dirty="0" smtClean="0">
                <a:latin typeface="微软雅黑" pitchFamily="34" charset="-122"/>
                <a:ea typeface="微软雅黑" pitchFamily="34" charset="-122"/>
              </a:rPr>
              <a:t>JSP</a:t>
            </a:r>
            <a:r>
              <a:rPr lang="zh-CN" altLang="en-US" sz="1000" dirty="0" smtClean="0">
                <a:latin typeface="微软雅黑" pitchFamily="34" charset="-122"/>
                <a:ea typeface="微软雅黑" pitchFamily="34" charset="-122"/>
              </a:rPr>
              <a:t>的杭州天月在线音响销售系统设计与开发                                                                                          答辩人：</a:t>
            </a:r>
            <a:r>
              <a:rPr lang="en-US" altLang="zh-CN" sz="1000" dirty="0" smtClean="0">
                <a:latin typeface="微软雅黑" pitchFamily="34" charset="-122"/>
                <a:ea typeface="微软雅黑" pitchFamily="34" charset="-122"/>
              </a:rPr>
              <a:t>xxx</a:t>
            </a:r>
            <a:r>
              <a:rPr lang="zh-CN" altLang="en-US" sz="1000" dirty="0" smtClean="0">
                <a:latin typeface="微软雅黑" pitchFamily="34" charset="-122"/>
                <a:ea typeface="微软雅黑" pitchFamily="34" charset="-122"/>
              </a:rPr>
              <a:t> </a:t>
            </a:r>
            <a:endParaRPr lang="zh-CN" altLang="en-US" sz="1000" dirty="0">
              <a:latin typeface="微软雅黑" pitchFamily="34" charset="-122"/>
              <a:ea typeface="微软雅黑" pitchFamily="34" charset="-122"/>
            </a:endParaRPr>
          </a:p>
        </p:txBody>
      </p:sp>
      <p:pic>
        <p:nvPicPr>
          <p:cNvPr id="33" name="Picture 2"/>
          <p:cNvPicPr>
            <a:picLocks noChangeAspect="1" noChangeArrowheads="1"/>
          </p:cNvPicPr>
          <p:nvPr userDrawn="1"/>
        </p:nvPicPr>
        <p:blipFill>
          <a:blip r:embed="rId2" cstate="print"/>
          <a:srcRect/>
          <a:stretch>
            <a:fillRect/>
          </a:stretch>
        </p:blipFill>
        <p:spPr bwMode="auto">
          <a:xfrm>
            <a:off x="47626" y="4838716"/>
            <a:ext cx="1526079" cy="28573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098" name="Picture 2" descr="C:\Users\iamisis\Desktop\00.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14667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2016/7/25</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4.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5.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descr="D:\TDDOWNLOAD\win8风格图标\PNG\Communications\Blue\MB_0018_not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976" y="1643057"/>
            <a:ext cx="920866" cy="92086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84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C:\Users\iamisis\Desktop\MetroStation_2.0_XiaZaiBa\metrostation_by_yankoa-d312tty\PNG\Network\Blue\MB_0036_search.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1672" y="1643057"/>
            <a:ext cx="917715" cy="91043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 descr="C:\Users\iamisis\Desktop\MetroStation_2.0_XiaZaiBa\metrostation_by_yankoa-d312tty\PNG\Suites\Blue\MB_0029_program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0036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C:\Users\iamisis\Desktop\MetroStation_2.0_XiaZaiBa\metrostation_by_yankoa-d312tty\PNG\Media\Blue\MB_0018_viewer.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9058"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57752"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PPECLOGO-eff-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83794" y="3499074"/>
            <a:ext cx="835025" cy="50323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7718" y="3473674"/>
            <a:ext cx="773112" cy="4730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PPECLOGO-eff-0-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86250" y="2786065"/>
            <a:ext cx="2373313" cy="149701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5" descr="PPECLOGO-eff-0-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36205" y="4056285"/>
            <a:ext cx="412750" cy="24923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PPECLOGO-eff-0-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26968" y="3510185"/>
            <a:ext cx="315912" cy="19050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7" descr="PPECLOGO-eff-0-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058545" y="4097561"/>
            <a:ext cx="155575" cy="9366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8"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74382" y="3302224"/>
            <a:ext cx="773113" cy="47307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9" descr="PPECLOGO-eff-5-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00298" y="3700686"/>
            <a:ext cx="850220" cy="70802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786184" y="3643321"/>
            <a:ext cx="1062933" cy="90487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1" descr="PPECLOGO-eff-5-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572396" y="3397474"/>
            <a:ext cx="710484" cy="53657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2"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873057" y="3964210"/>
            <a:ext cx="411163" cy="24765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3"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81318" y="3170460"/>
            <a:ext cx="411162" cy="24765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PPECLOGO-eff2-1-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714876" y="4000511"/>
            <a:ext cx="507168" cy="34152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5"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755205" y="3435574"/>
            <a:ext cx="344488" cy="230187"/>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6" descr="PPECLOGO-eff2-1-4"/>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327080" y="3775299"/>
            <a:ext cx="554038" cy="369887"/>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7"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893818" y="3513360"/>
            <a:ext cx="284162" cy="1905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8"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292280" y="3851499"/>
            <a:ext cx="222250" cy="149225"/>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1643043" y="3000379"/>
            <a:ext cx="6989413" cy="1200329"/>
          </a:xfrm>
          <a:prstGeom prst="rect">
            <a:avLst/>
          </a:prstGeom>
          <a:noFill/>
        </p:spPr>
        <p:txBody>
          <a:bodyPr wrap="none" rtlCol="0">
            <a:spAutoFit/>
          </a:bodyPr>
          <a:lstStyle/>
          <a:p>
            <a:pPr algn="ctr"/>
            <a:r>
              <a:rPr lang="zh-CN" altLang="en-US" sz="3600" dirty="0" smtClean="0">
                <a:ln w="12700">
                  <a:noFill/>
                </a:ln>
                <a:latin typeface="冬青黑体简体中文 W6" pitchFamily="34" charset="-122"/>
                <a:ea typeface="冬青黑体简体中文 W6" pitchFamily="34" charset="-122"/>
              </a:rPr>
              <a:t>基于</a:t>
            </a:r>
            <a:r>
              <a:rPr lang="en-US" altLang="zh-CN" sz="3600" dirty="0" smtClean="0">
                <a:ln w="12700">
                  <a:noFill/>
                </a:ln>
                <a:latin typeface="冬青黑体简体中文 W6" pitchFamily="34" charset="-122"/>
                <a:ea typeface="冬青黑体简体中文 W6" pitchFamily="34" charset="-122"/>
              </a:rPr>
              <a:t>JSP</a:t>
            </a:r>
            <a:r>
              <a:rPr lang="zh-CN" altLang="en-US" sz="3600" dirty="0" smtClean="0">
                <a:ln w="12700">
                  <a:noFill/>
                </a:ln>
                <a:latin typeface="冬青黑体简体中文 W6" pitchFamily="34" charset="-122"/>
                <a:ea typeface="冬青黑体简体中文 W6" pitchFamily="34" charset="-122"/>
              </a:rPr>
              <a:t>的杭州</a:t>
            </a:r>
            <a:r>
              <a:rPr lang="en-US" altLang="zh-CN" sz="3600" dirty="0" smtClean="0">
                <a:ln w="12700">
                  <a:noFill/>
                </a:ln>
                <a:latin typeface="冬青黑体简体中文 W6" pitchFamily="34" charset="-122"/>
                <a:ea typeface="冬青黑体简体中文 W6" pitchFamily="34" charset="-122"/>
              </a:rPr>
              <a:t>XX</a:t>
            </a:r>
            <a:r>
              <a:rPr lang="zh-CN" altLang="en-US" sz="3600" dirty="0" smtClean="0">
                <a:ln w="12700">
                  <a:noFill/>
                </a:ln>
                <a:latin typeface="冬青黑体简体中文 W6" pitchFamily="34" charset="-122"/>
                <a:ea typeface="冬青黑体简体中文 W6" pitchFamily="34" charset="-122"/>
              </a:rPr>
              <a:t>在线销售系统</a:t>
            </a:r>
            <a:endParaRPr lang="en-US" altLang="zh-CN" sz="3600" dirty="0" smtClean="0">
              <a:ln w="12700">
                <a:noFill/>
              </a:ln>
              <a:latin typeface="冬青黑体简体中文 W6" pitchFamily="34" charset="-122"/>
              <a:ea typeface="冬青黑体简体中文 W6" pitchFamily="34" charset="-122"/>
            </a:endParaRPr>
          </a:p>
          <a:p>
            <a:pPr algn="ctr"/>
            <a:r>
              <a:rPr lang="zh-CN" altLang="en-US" sz="3600" dirty="0" smtClean="0">
                <a:ln w="12700">
                  <a:noFill/>
                </a:ln>
                <a:latin typeface="冬青黑体简体中文 W6" pitchFamily="34" charset="-122"/>
                <a:ea typeface="冬青黑体简体中文 W6" pitchFamily="34" charset="-122"/>
              </a:rPr>
              <a:t>                                 设计与开发</a:t>
            </a:r>
            <a:endParaRPr lang="zh-CN" altLang="en-US" sz="7200" dirty="0">
              <a:ln w="12700">
                <a:noFill/>
              </a:ln>
              <a:latin typeface="冬青黑体简体中文 W6" pitchFamily="34" charset="-122"/>
              <a:ea typeface="冬青黑体简体中文 W6" pitchFamily="34" charset="-122"/>
            </a:endParaRPr>
          </a:p>
        </p:txBody>
      </p:sp>
      <p:grpSp>
        <p:nvGrpSpPr>
          <p:cNvPr id="3074" name="Group 2805"/>
          <p:cNvGrpSpPr>
            <a:grpSpLocks/>
          </p:cNvGrpSpPr>
          <p:nvPr/>
        </p:nvGrpSpPr>
        <p:grpSpPr bwMode="auto">
          <a:xfrm>
            <a:off x="5357820" y="4286262"/>
            <a:ext cx="3643313" cy="500062"/>
            <a:chOff x="3120" y="2430"/>
            <a:chExt cx="2304" cy="467"/>
          </a:xfrm>
          <a:solidFill>
            <a:schemeClr val="tx2">
              <a:lumMod val="50000"/>
              <a:alpha val="34000"/>
            </a:schemeClr>
          </a:solidFill>
        </p:grpSpPr>
        <p:sp>
          <p:nvSpPr>
            <p:cNvPr id="13" name="AutoShape 2788"/>
            <p:cNvSpPr>
              <a:spLocks noChangeArrowheads="1"/>
            </p:cNvSpPr>
            <p:nvPr/>
          </p:nvSpPr>
          <p:spPr bwMode="auto">
            <a:xfrm>
              <a:off x="3120"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 name="AutoShape 2792"/>
            <p:cNvSpPr>
              <a:spLocks noChangeArrowheads="1"/>
            </p:cNvSpPr>
            <p:nvPr/>
          </p:nvSpPr>
          <p:spPr bwMode="auto">
            <a:xfrm>
              <a:off x="3690"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 name="AutoShape 2793"/>
            <p:cNvSpPr>
              <a:spLocks noChangeArrowheads="1"/>
            </p:cNvSpPr>
            <p:nvPr/>
          </p:nvSpPr>
          <p:spPr bwMode="auto">
            <a:xfrm>
              <a:off x="4247"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 name="AutoShape 2794"/>
            <p:cNvSpPr>
              <a:spLocks noChangeArrowheads="1"/>
            </p:cNvSpPr>
            <p:nvPr/>
          </p:nvSpPr>
          <p:spPr bwMode="auto">
            <a:xfrm>
              <a:off x="4823"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5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43504" y="3714758"/>
            <a:ext cx="1062933" cy="904875"/>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组合 64"/>
          <p:cNvGrpSpPr/>
          <p:nvPr/>
        </p:nvGrpSpPr>
        <p:grpSpPr>
          <a:xfrm>
            <a:off x="6372200" y="142859"/>
            <a:ext cx="2557518" cy="2714644"/>
            <a:chOff x="6643702" y="142858"/>
            <a:chExt cx="2286016" cy="2714644"/>
          </a:xfrm>
        </p:grpSpPr>
        <p:grpSp>
          <p:nvGrpSpPr>
            <p:cNvPr id="52"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58" name="矩形 57"/>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矩形 53"/>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6643702" y="1466530"/>
              <a:ext cx="2286016" cy="584775"/>
            </a:xfrm>
            <a:prstGeom prst="rect">
              <a:avLst/>
            </a:prstGeom>
            <a:noFill/>
          </p:spPr>
          <p:txBody>
            <a:bodyPr wrap="square" rtlCol="0">
              <a:spAutoFit/>
            </a:bodyPr>
            <a:lstStyle/>
            <a:p>
              <a:pPr algn="ctr"/>
              <a:r>
                <a:rPr lang="en-US" altLang="zh-CN" sz="1600" b="1" spc="-100" dirty="0" smtClean="0">
                  <a:solidFill>
                    <a:schemeClr val="bg1"/>
                  </a:solidFill>
                  <a:latin typeface="微软雅黑" pitchFamily="34" charset="-122"/>
                  <a:ea typeface="微软雅黑" pitchFamily="34" charset="-122"/>
                  <a:cs typeface="Arial Unicode MS" pitchFamily="34" charset="-122"/>
                </a:rPr>
                <a:t>2016</a:t>
              </a:r>
              <a:r>
                <a:rPr lang="zh-CN" altLang="en-US" sz="1600" b="1" spc="-100" dirty="0" smtClean="0">
                  <a:solidFill>
                    <a:schemeClr val="bg1"/>
                  </a:solidFill>
                  <a:latin typeface="微软雅黑" pitchFamily="34" charset="-122"/>
                  <a:ea typeface="微软雅黑" pitchFamily="34" charset="-122"/>
                  <a:cs typeface="Arial Unicode MS" pitchFamily="34" charset="-122"/>
                </a:rPr>
                <a:t>届</a:t>
              </a:r>
              <a:r>
                <a:rPr lang="zh-CN" altLang="en-US" sz="1600" b="1" spc="-100" dirty="0" smtClean="0">
                  <a:solidFill>
                    <a:schemeClr val="bg1"/>
                  </a:solidFill>
                  <a:latin typeface="微软雅黑" pitchFamily="34" charset="-122"/>
                  <a:ea typeface="微软雅黑" pitchFamily="34" charset="-122"/>
                  <a:cs typeface="Arial Unicode MS" pitchFamily="34" charset="-122"/>
                </a:rPr>
                <a:t>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57" name="五角星 56"/>
            <p:cNvSpPr/>
            <p:nvPr/>
          </p:nvSpPr>
          <p:spPr>
            <a:xfrm>
              <a:off x="7643834" y="2143122"/>
              <a:ext cx="428628" cy="42799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clip_image002.jpg"/>
            <p:cNvPicPr>
              <a:picLocks noChangeAspect="1"/>
            </p:cNvPicPr>
            <p:nvPr/>
          </p:nvPicPr>
          <p:blipFill>
            <a:blip r:embed="rId22" cstate="print"/>
            <a:stretch>
              <a:fillRect/>
            </a:stretch>
          </p:blipFill>
          <p:spPr>
            <a:xfrm>
              <a:off x="6786578" y="714362"/>
              <a:ext cx="2000232" cy="500065"/>
            </a:xfrm>
            <a:prstGeom prst="rect">
              <a:avLst/>
            </a:prstGeom>
          </p:spPr>
        </p:pic>
      </p:grpSp>
      <p:sp>
        <p:nvSpPr>
          <p:cNvPr id="3079" name="副标题 4"/>
          <p:cNvSpPr>
            <a:spLocks noGrp="1"/>
          </p:cNvSpPr>
          <p:nvPr>
            <p:ph type="subTitle" sz="quarter" idx="4294967295"/>
          </p:nvPr>
        </p:nvSpPr>
        <p:spPr bwMode="auto">
          <a:xfrm>
            <a:off x="1000100" y="4071949"/>
            <a:ext cx="4500594" cy="7143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0" marR="0" lvl="0" indent="0" algn="ctr" defTabSz="914400" rtl="0" eaLnBrk="0" fontAlgn="base" latinLnBrk="0" hangingPunct="0">
              <a:lnSpc>
                <a:spcPct val="100000"/>
              </a:lnSpc>
              <a:spcBef>
                <a:spcPct val="20000"/>
              </a:spcBef>
              <a:spcAft>
                <a:spcPct val="0"/>
              </a:spcAft>
              <a:buClrTx/>
              <a:buSzTx/>
              <a:buFontTx/>
              <a:buNone/>
              <a:tabLst/>
            </a:pPr>
            <a:r>
              <a:rPr lang="zh-CN" altLang="en-US" sz="2000" dirty="0" smtClean="0">
                <a:ln w="12700">
                  <a:noFill/>
                </a:ln>
                <a:latin typeface="微软雅黑" pitchFamily="34" charset="-122"/>
                <a:ea typeface="微软雅黑" pitchFamily="34" charset="-122"/>
              </a:rPr>
              <a:t>答辩人：</a:t>
            </a:r>
            <a:r>
              <a:rPr lang="en-US" altLang="zh-CN" sz="2000" dirty="0" smtClean="0">
                <a:ln w="12700">
                  <a:noFill/>
                </a:ln>
                <a:latin typeface="微软雅黑" pitchFamily="34" charset="-122"/>
                <a:ea typeface="微软雅黑" pitchFamily="34" charset="-122"/>
              </a:rPr>
              <a:t>XXXXX</a:t>
            </a:r>
            <a:r>
              <a:rPr lang="zh-CN" altLang="zh-CN" sz="2000" dirty="0" smtClean="0">
                <a:ln w="12700">
                  <a:noFill/>
                </a:ln>
                <a:latin typeface="微软雅黑" pitchFamily="34" charset="-122"/>
                <a:ea typeface="微软雅黑" pitchFamily="34" charset="-122"/>
              </a:rPr>
              <a:t> </a:t>
            </a:r>
            <a:endParaRPr lang="en-US" altLang="zh-CN" sz="2000" dirty="0" smtClean="0">
              <a:ln w="12700">
                <a:noFill/>
              </a:ln>
              <a:latin typeface="微软雅黑" pitchFamily="34" charset="-122"/>
              <a:ea typeface="微软雅黑" pitchFamily="34" charset="-122"/>
            </a:endParaRPr>
          </a:p>
          <a:p>
            <a:pPr marL="0" indent="0" algn="ctr" eaLnBrk="0" fontAlgn="base" hangingPunct="0">
              <a:spcAft>
                <a:spcPct val="0"/>
              </a:spcAft>
              <a:buNone/>
            </a:pPr>
            <a:r>
              <a:rPr lang="zh-CN" altLang="en-US" sz="2000" dirty="0" smtClean="0">
                <a:ln w="12700">
                  <a:noFill/>
                </a:ln>
                <a:latin typeface="微软雅黑" pitchFamily="34" charset="-122"/>
                <a:ea typeface="微软雅黑" pitchFamily="34" charset="-122"/>
              </a:rPr>
              <a:t>导   师：</a:t>
            </a:r>
            <a:r>
              <a:rPr lang="en-US" altLang="zh-CN" sz="2000" dirty="0" smtClean="0">
                <a:ln w="12700">
                  <a:noFill/>
                </a:ln>
                <a:latin typeface="微软雅黑" pitchFamily="34" charset="-122"/>
                <a:ea typeface="微软雅黑" pitchFamily="34" charset="-122"/>
              </a:rPr>
              <a:t>XXX</a:t>
            </a:r>
            <a:endParaRPr lang="zh-CN" altLang="zh-CN" sz="2000" dirty="0" smtClean="0">
              <a:ln w="12700">
                <a:noFill/>
              </a:ln>
              <a:latin typeface="微软雅黑" pitchFamily="34" charset="-122"/>
              <a:ea typeface="微软雅黑" pitchFamily="34" charset="-122"/>
            </a:endParaRPr>
          </a:p>
        </p:txBody>
      </p:sp>
      <p:sp>
        <p:nvSpPr>
          <p:cNvPr id="67" name="矩形 66"/>
          <p:cNvSpPr/>
          <p:nvPr/>
        </p:nvSpPr>
        <p:spPr>
          <a:xfrm>
            <a:off x="785786"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1044624" y="3867894"/>
            <a:ext cx="7056784" cy="0"/>
          </a:xfrm>
          <a:prstGeom prst="line">
            <a:avLst/>
          </a:prstGeom>
          <a:ln>
            <a:gradFill flip="none" rotWithShape="1">
              <a:gsLst>
                <a:gs pos="100000">
                  <a:schemeClr val="bg1">
                    <a:alpha val="0"/>
                  </a:schemeClr>
                </a:gs>
                <a:gs pos="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673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Bottom)">
                                      <p:cBhvr>
                                        <p:cTn id="11" dur="500"/>
                                        <p:tgtEl>
                                          <p:spTgt spid="30"/>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lide(fromBottom)">
                                      <p:cBhvr>
                                        <p:cTn id="15" dur="500"/>
                                        <p:tgtEl>
                                          <p:spTgt spid="26"/>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lide(fromBottom)">
                                      <p:cBhvr>
                                        <p:cTn id="19" dur="500"/>
                                        <p:tgtEl>
                                          <p:spTgt spid="27"/>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slide(fromBottom)">
                                      <p:cBhvr>
                                        <p:cTn id="23" dur="500"/>
                                        <p:tgtEl>
                                          <p:spTgt spid="2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lide(fromBottom)">
                                      <p:cBhvr>
                                        <p:cTn id="27" dur="500"/>
                                        <p:tgtEl>
                                          <p:spTgt spid="29"/>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slide(fromBottom)">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79">
                                            <p:txEl>
                                              <p:pRg st="0" end="0"/>
                                            </p:txEl>
                                          </p:spTgt>
                                        </p:tgtEl>
                                        <p:attrNameLst>
                                          <p:attrName>style.visibility</p:attrName>
                                        </p:attrNameLst>
                                      </p:cBhvr>
                                      <p:to>
                                        <p:strVal val="visible"/>
                                      </p:to>
                                    </p:set>
                                    <p:animEffect transition="in" filter="fade">
                                      <p:cBhvr>
                                        <p:cTn id="36" dur="2000"/>
                                        <p:tgtEl>
                                          <p:spTgt spid="307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079">
                                            <p:txEl>
                                              <p:pRg st="1" end="1"/>
                                            </p:txEl>
                                          </p:spTgt>
                                        </p:tgtEl>
                                        <p:attrNameLst>
                                          <p:attrName>style.visibility</p:attrName>
                                        </p:attrNameLst>
                                      </p:cBhvr>
                                      <p:to>
                                        <p:strVal val="visible"/>
                                      </p:to>
                                    </p:set>
                                    <p:animEffect transition="in" filter="fade">
                                      <p:cBhvr>
                                        <p:cTn id="41" dur="2000"/>
                                        <p:tgtEl>
                                          <p:spTgt spid="3079">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20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par>
                                <p:cTn id="63" presetID="10"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par>
                                <p:cTn id="69" presetID="10" presetClass="entr" presetSubtype="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par>
                                <p:cTn id="75" presetID="10"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35" presetClass="path" presetSubtype="0" fill="hold" nodeType="withEffect">
                                  <p:stCondLst>
                                    <p:cond delay="0"/>
                                  </p:stCondLst>
                                  <p:childTnLst>
                                    <p:animMotion origin="layout" path="M 0 0  L -0.25 0  E" pathEditMode="relative" rAng="0" ptsTypes="">
                                      <p:cBhvr>
                                        <p:cTn id="79" dur="11000" fill="hold"/>
                                        <p:tgtEl>
                                          <p:spTgt spid="41"/>
                                        </p:tgtEl>
                                        <p:attrNameLst>
                                          <p:attrName>ppt_x</p:attrName>
                                          <p:attrName>ppt_y</p:attrName>
                                        </p:attrNameLst>
                                      </p:cBhvr>
                                      <p:rCtr x="0" y="0"/>
                                    </p:animMotion>
                                  </p:childTnLst>
                                </p:cTn>
                              </p:par>
                              <p:par>
                                <p:cTn id="80" presetID="35" presetClass="path" presetSubtype="0" fill="hold" nodeType="withEffect">
                                  <p:stCondLst>
                                    <p:cond delay="0"/>
                                  </p:stCondLst>
                                  <p:childTnLst>
                                    <p:animMotion origin="layout" path="M 4.16667E-6 3.33333E-6 L -0.31632 3.33333E-6 " pathEditMode="relative" rAng="0" ptsTypes="AA">
                                      <p:cBhvr>
                                        <p:cTn id="81" dur="11400" fill="hold"/>
                                        <p:tgtEl>
                                          <p:spTgt spid="33"/>
                                        </p:tgtEl>
                                        <p:attrNameLst>
                                          <p:attrName>ppt_x</p:attrName>
                                          <p:attrName>ppt_y</p:attrName>
                                        </p:attrNameLst>
                                      </p:cBhvr>
                                      <p:rCtr x="-15816" y="0"/>
                                    </p:animMotion>
                                  </p:childTnLst>
                                </p:cTn>
                              </p:par>
                              <p:par>
                                <p:cTn id="82" presetID="35" presetClass="path" presetSubtype="0" fill="hold" nodeType="withEffect">
                                  <p:stCondLst>
                                    <p:cond delay="0"/>
                                  </p:stCondLst>
                                  <p:childTnLst>
                                    <p:animMotion origin="layout" path="M 0.00504 -1.85185E-6 L -0.46684 -1.85185E-6 " pathEditMode="relative" rAng="0" ptsTypes="AA">
                                      <p:cBhvr>
                                        <p:cTn id="83" dur="11600" fill="hold"/>
                                        <p:tgtEl>
                                          <p:spTgt spid="36"/>
                                        </p:tgtEl>
                                        <p:attrNameLst>
                                          <p:attrName>ppt_x</p:attrName>
                                          <p:attrName>ppt_y</p:attrName>
                                        </p:attrNameLst>
                                      </p:cBhvr>
                                      <p:rCtr x="-23594" y="0"/>
                                    </p:animMotion>
                                  </p:childTnLst>
                                </p:cTn>
                              </p:par>
                              <p:par>
                                <p:cTn id="84" presetID="35" presetClass="path" presetSubtype="0" fill="hold" nodeType="withEffect">
                                  <p:stCondLst>
                                    <p:cond delay="0"/>
                                  </p:stCondLst>
                                  <p:childTnLst>
                                    <p:animMotion origin="layout" path="M -3.05556E-6 1.11111E-6 L -0.19531 1.11111E-6 " pathEditMode="relative" rAng="0" ptsTypes="AA">
                                      <p:cBhvr>
                                        <p:cTn id="85" dur="11500" fill="hold"/>
                                        <p:tgtEl>
                                          <p:spTgt spid="38"/>
                                        </p:tgtEl>
                                        <p:attrNameLst>
                                          <p:attrName>ppt_x</p:attrName>
                                          <p:attrName>ppt_y</p:attrName>
                                        </p:attrNameLst>
                                      </p:cBhvr>
                                      <p:rCtr x="-9774" y="0"/>
                                    </p:animMotion>
                                  </p:childTnLst>
                                </p:cTn>
                              </p:par>
                              <p:par>
                                <p:cTn id="86" presetID="35" presetClass="path" presetSubtype="0" fill="hold" nodeType="withEffect">
                                  <p:stCondLst>
                                    <p:cond delay="100"/>
                                  </p:stCondLst>
                                  <p:childTnLst>
                                    <p:animMotion origin="layout" path="M 5.55556E-7 2.59259E-6 L -0.43594 2.59259E-6 " pathEditMode="relative" rAng="0" ptsTypes="AA">
                                      <p:cBhvr>
                                        <p:cTn id="87" dur="12500" fill="hold"/>
                                        <p:tgtEl>
                                          <p:spTgt spid="35"/>
                                        </p:tgtEl>
                                        <p:attrNameLst>
                                          <p:attrName>ppt_x</p:attrName>
                                          <p:attrName>ppt_y</p:attrName>
                                        </p:attrNameLst>
                                      </p:cBhvr>
                                      <p:rCtr x="-21806" y="0"/>
                                    </p:animMotion>
                                  </p:childTnLst>
                                </p:cTn>
                              </p:par>
                              <p:par>
                                <p:cTn id="88" presetID="35" presetClass="path" presetSubtype="0" fill="hold" nodeType="withEffect">
                                  <p:stCondLst>
                                    <p:cond delay="0"/>
                                  </p:stCondLst>
                                  <p:childTnLst>
                                    <p:animMotion origin="layout" path="M -1.94444E-6 2.59259E-6 L -0.61719 2.59259E-6 " pathEditMode="relative" rAng="0" ptsTypes="AA">
                                      <p:cBhvr>
                                        <p:cTn id="89" dur="12600" fill="hold"/>
                                        <p:tgtEl>
                                          <p:spTgt spid="37"/>
                                        </p:tgtEl>
                                        <p:attrNameLst>
                                          <p:attrName>ppt_x</p:attrName>
                                          <p:attrName>ppt_y</p:attrName>
                                        </p:attrNameLst>
                                      </p:cBhvr>
                                      <p:rCtr x="-30868" y="0"/>
                                    </p:animMotion>
                                  </p:childTnLst>
                                </p:cTn>
                              </p:par>
                              <p:par>
                                <p:cTn id="90" presetID="35" presetClass="path" presetSubtype="0" fill="hold" nodeType="withEffect">
                                  <p:stCondLst>
                                    <p:cond delay="0"/>
                                  </p:stCondLst>
                                  <p:childTnLst>
                                    <p:animMotion origin="layout" path="M 3.05556E-6 -1.85185E-6 L -0.33577 -1.85185E-6 " pathEditMode="relative" rAng="0" ptsTypes="AA">
                                      <p:cBhvr>
                                        <p:cTn id="91" dur="11900" fill="hold"/>
                                        <p:tgtEl>
                                          <p:spTgt spid="32"/>
                                        </p:tgtEl>
                                        <p:attrNameLst>
                                          <p:attrName>ppt_x</p:attrName>
                                          <p:attrName>ppt_y</p:attrName>
                                        </p:attrNameLst>
                                      </p:cBhvr>
                                      <p:rCtr x="-16788" y="0"/>
                                    </p:animMotion>
                                  </p:childTnLst>
                                </p:cTn>
                              </p:par>
                              <p:par>
                                <p:cTn id="92" presetID="35" presetClass="path" presetSubtype="0" fill="hold" nodeType="withEffect">
                                  <p:stCondLst>
                                    <p:cond delay="0"/>
                                  </p:stCondLst>
                                  <p:childTnLst>
                                    <p:animMotion origin="layout" path="M 1.66667E-6 -1.85185E-6 L -0.57188 -1.85185E-6 " pathEditMode="relative" rAng="0" ptsTypes="AA">
                                      <p:cBhvr>
                                        <p:cTn id="93" dur="11500" fill="hold"/>
                                        <p:tgtEl>
                                          <p:spTgt spid="42"/>
                                        </p:tgtEl>
                                        <p:attrNameLst>
                                          <p:attrName>ppt_x</p:attrName>
                                          <p:attrName>ppt_y</p:attrName>
                                        </p:attrNameLst>
                                      </p:cBhvr>
                                      <p:rCtr x="-28594" y="0"/>
                                    </p:animMotion>
                                  </p:childTnLst>
                                </p:cTn>
                              </p:par>
                              <p:par>
                                <p:cTn id="94" presetID="35" presetClass="path" presetSubtype="0" fill="hold" nodeType="withEffect">
                                  <p:stCondLst>
                                    <p:cond delay="0"/>
                                  </p:stCondLst>
                                  <p:childTnLst>
                                    <p:animMotion origin="layout" path="M 1.66667E-6 -1.85185E-6 L -0.57188 -1.85185E-6 " pathEditMode="relative" rAng="0" ptsTypes="AA">
                                      <p:cBhvr>
                                        <p:cTn id="95" dur="13800" fill="hold"/>
                                        <p:tgtEl>
                                          <p:spTgt spid="43"/>
                                        </p:tgtEl>
                                        <p:attrNameLst>
                                          <p:attrName>ppt_x</p:attrName>
                                          <p:attrName>ppt_y</p:attrName>
                                        </p:attrNameLst>
                                      </p:cBhvr>
                                      <p:rCtr x="-28594" y="0"/>
                                    </p:animMotion>
                                  </p:childTnLst>
                                </p:cTn>
                              </p:par>
                              <p:par>
                                <p:cTn id="96" presetID="63" presetClass="path" presetSubtype="0" fill="hold" nodeType="withEffect">
                                  <p:stCondLst>
                                    <p:cond delay="0"/>
                                  </p:stCondLst>
                                  <p:childTnLst>
                                    <p:animMotion origin="layout" path="M 5.55556E-7 2.59259E-6 L 0.43906 2.59259E-6 " pathEditMode="relative" rAng="0" ptsTypes="AA">
                                      <p:cBhvr>
                                        <p:cTn id="97" dur="12700" fill="hold"/>
                                        <p:tgtEl>
                                          <p:spTgt spid="40"/>
                                        </p:tgtEl>
                                        <p:attrNameLst>
                                          <p:attrName>ppt_x</p:attrName>
                                          <p:attrName>ppt_y</p:attrName>
                                        </p:attrNameLst>
                                      </p:cBhvr>
                                      <p:rCtr x="21944" y="0"/>
                                    </p:animMotion>
                                  </p:childTnLst>
                                </p:cTn>
                              </p:par>
                              <p:par>
                                <p:cTn id="98" presetID="63" presetClass="path" presetSubtype="0" fill="hold" nodeType="withEffect">
                                  <p:stCondLst>
                                    <p:cond delay="0"/>
                                  </p:stCondLst>
                                  <p:childTnLst>
                                    <p:animMotion origin="layout" path="M -1.38889E-6 2.96296E-6 L 0.62813 2.96296E-6 " pathEditMode="relative" rAng="0" ptsTypes="AA">
                                      <p:cBhvr>
                                        <p:cTn id="99" dur="12800" fill="hold"/>
                                        <p:tgtEl>
                                          <p:spTgt spid="39"/>
                                        </p:tgtEl>
                                        <p:attrNameLst>
                                          <p:attrName>ppt_x</p:attrName>
                                          <p:attrName>ppt_y</p:attrName>
                                        </p:attrNameLst>
                                      </p:cBhvr>
                                      <p:rCtr x="31406" y="0"/>
                                    </p:animMotion>
                                  </p:childTnLst>
                                </p:cTn>
                              </p:par>
                              <p:par>
                                <p:cTn id="100" presetID="63" presetClass="path" presetSubtype="0" fill="hold" nodeType="withEffect">
                                  <p:stCondLst>
                                    <p:cond delay="0"/>
                                  </p:stCondLst>
                                  <p:childTnLst>
                                    <p:animMotion origin="layout" path="M 2.77778E-6 -2.96296E-6 L 0.42465 -2.96296E-6 " pathEditMode="relative" rAng="0" ptsTypes="AA">
                                      <p:cBhvr>
                                        <p:cTn id="101" dur="12500" fill="hold"/>
                                        <p:tgtEl>
                                          <p:spTgt spid="34"/>
                                        </p:tgtEl>
                                        <p:attrNameLst>
                                          <p:attrName>ppt_x</p:attrName>
                                          <p:attrName>ppt_y</p:attrName>
                                        </p:attrNameLst>
                                      </p:cBhvr>
                                      <p:rCtr x="21233" y="0"/>
                                    </p:animMotion>
                                  </p:childTnLst>
                                </p:cTn>
                              </p:par>
                              <p:par>
                                <p:cTn id="102" presetID="10" presetClass="exit" presetSubtype="0" fill="hold" nodeType="withEffect">
                                  <p:stCondLst>
                                    <p:cond delay="2500"/>
                                  </p:stCondLst>
                                  <p:childTnLst>
                                    <p:animEffect transition="out" filter="fade">
                                      <p:cBhvr>
                                        <p:cTn id="103" dur="500"/>
                                        <p:tgtEl>
                                          <p:spTgt spid="39"/>
                                        </p:tgtEl>
                                      </p:cBhvr>
                                    </p:animEffect>
                                    <p:set>
                                      <p:cBhvr>
                                        <p:cTn id="104" dur="1" fill="hold">
                                          <p:stCondLst>
                                            <p:cond delay="499"/>
                                          </p:stCondLst>
                                        </p:cTn>
                                        <p:tgtEl>
                                          <p:spTgt spid="39"/>
                                        </p:tgtEl>
                                        <p:attrNameLst>
                                          <p:attrName>style.visibility</p:attrName>
                                        </p:attrNameLst>
                                      </p:cBhvr>
                                      <p:to>
                                        <p:strVal val="hidden"/>
                                      </p:to>
                                    </p:set>
                                  </p:childTnLst>
                                </p:cTn>
                              </p:par>
                              <p:par>
                                <p:cTn id="105" presetID="10" presetClass="exit" presetSubtype="0" fill="hold" nodeType="withEffect">
                                  <p:stCondLst>
                                    <p:cond delay="2500"/>
                                  </p:stCondLst>
                                  <p:childTnLst>
                                    <p:animEffect transition="out" filter="fade">
                                      <p:cBhvr>
                                        <p:cTn id="106" dur="500"/>
                                        <p:tgtEl>
                                          <p:spTgt spid="40"/>
                                        </p:tgtEl>
                                      </p:cBhvr>
                                    </p:animEffect>
                                    <p:set>
                                      <p:cBhvr>
                                        <p:cTn id="107" dur="1" fill="hold">
                                          <p:stCondLst>
                                            <p:cond delay="499"/>
                                          </p:stCondLst>
                                        </p:cTn>
                                        <p:tgtEl>
                                          <p:spTgt spid="40"/>
                                        </p:tgtEl>
                                        <p:attrNameLst>
                                          <p:attrName>style.visibility</p:attrName>
                                        </p:attrNameLst>
                                      </p:cBhvr>
                                      <p:to>
                                        <p:strVal val="hidden"/>
                                      </p:to>
                                    </p:set>
                                  </p:childTnLst>
                                </p:cTn>
                              </p:par>
                              <p:par>
                                <p:cTn id="108" presetID="10" presetClass="exit" presetSubtype="0" fill="hold" nodeType="withEffect">
                                  <p:stCondLst>
                                    <p:cond delay="2500"/>
                                  </p:stCondLst>
                                  <p:childTnLst>
                                    <p:animEffect transition="out" filter="fade">
                                      <p:cBhvr>
                                        <p:cTn id="109" dur="500"/>
                                        <p:tgtEl>
                                          <p:spTgt spid="42"/>
                                        </p:tgtEl>
                                      </p:cBhvr>
                                    </p:animEffect>
                                    <p:set>
                                      <p:cBhvr>
                                        <p:cTn id="110" dur="1" fill="hold">
                                          <p:stCondLst>
                                            <p:cond delay="499"/>
                                          </p:stCondLst>
                                        </p:cTn>
                                        <p:tgtEl>
                                          <p:spTgt spid="42"/>
                                        </p:tgtEl>
                                        <p:attrNameLst>
                                          <p:attrName>style.visibility</p:attrName>
                                        </p:attrNameLst>
                                      </p:cBhvr>
                                      <p:to>
                                        <p:strVal val="hidden"/>
                                      </p:to>
                                    </p:set>
                                  </p:childTnLst>
                                </p:cTn>
                              </p:par>
                              <p:par>
                                <p:cTn id="111" presetID="10" presetClass="exit" presetSubtype="0" fill="hold" nodeType="withEffect">
                                  <p:stCondLst>
                                    <p:cond delay="2500"/>
                                  </p:stCondLst>
                                  <p:childTnLst>
                                    <p:animEffect transition="out" filter="fade">
                                      <p:cBhvr>
                                        <p:cTn id="112" dur="500"/>
                                        <p:tgtEl>
                                          <p:spTgt spid="37"/>
                                        </p:tgtEl>
                                      </p:cBhvr>
                                    </p:animEffect>
                                    <p:set>
                                      <p:cBhvr>
                                        <p:cTn id="113" dur="1" fill="hold">
                                          <p:stCondLst>
                                            <p:cond delay="499"/>
                                          </p:stCondLst>
                                        </p:cTn>
                                        <p:tgtEl>
                                          <p:spTgt spid="37"/>
                                        </p:tgtEl>
                                        <p:attrNameLst>
                                          <p:attrName>style.visibility</p:attrName>
                                        </p:attrNameLst>
                                      </p:cBhvr>
                                      <p:to>
                                        <p:strVal val="hidden"/>
                                      </p:to>
                                    </p:set>
                                  </p:childTnLst>
                                </p:cTn>
                              </p:par>
                              <p:par>
                                <p:cTn id="114" presetID="10" presetClass="exit" presetSubtype="0" fill="hold" nodeType="withEffect">
                                  <p:stCondLst>
                                    <p:cond delay="2500"/>
                                  </p:stCondLst>
                                  <p:childTnLst>
                                    <p:animEffect transition="out" filter="fade">
                                      <p:cBhvr>
                                        <p:cTn id="115" dur="500"/>
                                        <p:tgtEl>
                                          <p:spTgt spid="35"/>
                                        </p:tgtEl>
                                      </p:cBhvr>
                                    </p:animEffect>
                                    <p:set>
                                      <p:cBhvr>
                                        <p:cTn id="116" dur="1" fill="hold">
                                          <p:stCondLst>
                                            <p:cond delay="499"/>
                                          </p:stCondLst>
                                        </p:cTn>
                                        <p:tgtEl>
                                          <p:spTgt spid="35"/>
                                        </p:tgtEl>
                                        <p:attrNameLst>
                                          <p:attrName>style.visibility</p:attrName>
                                        </p:attrNameLst>
                                      </p:cBhvr>
                                      <p:to>
                                        <p:strVal val="hidden"/>
                                      </p:to>
                                    </p:set>
                                  </p:childTnLst>
                                </p:cTn>
                              </p:par>
                              <p:par>
                                <p:cTn id="117" presetID="10" presetClass="exit" presetSubtype="0" fill="hold" nodeType="withEffect">
                                  <p:stCondLst>
                                    <p:cond delay="2500"/>
                                  </p:stCondLst>
                                  <p:childTnLst>
                                    <p:animEffect transition="out" filter="fade">
                                      <p:cBhvr>
                                        <p:cTn id="118" dur="500"/>
                                        <p:tgtEl>
                                          <p:spTgt spid="38"/>
                                        </p:tgtEl>
                                      </p:cBhvr>
                                    </p:animEffect>
                                    <p:set>
                                      <p:cBhvr>
                                        <p:cTn id="119" dur="1" fill="hold">
                                          <p:stCondLst>
                                            <p:cond delay="499"/>
                                          </p:stCondLst>
                                        </p:cTn>
                                        <p:tgtEl>
                                          <p:spTgt spid="38"/>
                                        </p:tgtEl>
                                        <p:attrNameLst>
                                          <p:attrName>style.visibility</p:attrName>
                                        </p:attrNameLst>
                                      </p:cBhvr>
                                      <p:to>
                                        <p:strVal val="hidden"/>
                                      </p:to>
                                    </p:set>
                                  </p:childTnLst>
                                </p:cTn>
                              </p:par>
                              <p:par>
                                <p:cTn id="120" presetID="10" presetClass="exit" presetSubtype="0" fill="hold" nodeType="withEffect">
                                  <p:stCondLst>
                                    <p:cond delay="2500"/>
                                  </p:stCondLst>
                                  <p:childTnLst>
                                    <p:animEffect transition="out" filter="fade">
                                      <p:cBhvr>
                                        <p:cTn id="121" dur="500"/>
                                        <p:tgtEl>
                                          <p:spTgt spid="33"/>
                                        </p:tgtEl>
                                      </p:cBhvr>
                                    </p:animEffect>
                                    <p:set>
                                      <p:cBhvr>
                                        <p:cTn id="122" dur="1" fill="hold">
                                          <p:stCondLst>
                                            <p:cond delay="499"/>
                                          </p:stCondLst>
                                        </p:cTn>
                                        <p:tgtEl>
                                          <p:spTgt spid="33"/>
                                        </p:tgtEl>
                                        <p:attrNameLst>
                                          <p:attrName>style.visibility</p:attrName>
                                        </p:attrNameLst>
                                      </p:cBhvr>
                                      <p:to>
                                        <p:strVal val="hidden"/>
                                      </p:to>
                                    </p:set>
                                  </p:childTnLst>
                                </p:cTn>
                              </p:par>
                              <p:par>
                                <p:cTn id="123" presetID="10" presetClass="exit" presetSubtype="0" fill="hold" nodeType="withEffect">
                                  <p:stCondLst>
                                    <p:cond delay="2500"/>
                                  </p:stCondLst>
                                  <p:childTnLst>
                                    <p:animEffect transition="out" filter="fade">
                                      <p:cBhvr>
                                        <p:cTn id="124" dur="500"/>
                                        <p:tgtEl>
                                          <p:spTgt spid="41"/>
                                        </p:tgtEl>
                                      </p:cBhvr>
                                    </p:animEffect>
                                    <p:set>
                                      <p:cBhvr>
                                        <p:cTn id="125" dur="1" fill="hold">
                                          <p:stCondLst>
                                            <p:cond delay="499"/>
                                          </p:stCondLst>
                                        </p:cTn>
                                        <p:tgtEl>
                                          <p:spTgt spid="41"/>
                                        </p:tgtEl>
                                        <p:attrNameLst>
                                          <p:attrName>style.visibility</p:attrName>
                                        </p:attrNameLst>
                                      </p:cBhvr>
                                      <p:to>
                                        <p:strVal val="hidden"/>
                                      </p:to>
                                    </p:set>
                                  </p:childTnLst>
                                </p:cTn>
                              </p:par>
                              <p:par>
                                <p:cTn id="126" presetID="10" presetClass="exit" presetSubtype="0" fill="hold" nodeType="withEffect">
                                  <p:stCondLst>
                                    <p:cond delay="2500"/>
                                  </p:stCondLst>
                                  <p:childTnLst>
                                    <p:animEffect transition="out" filter="fade">
                                      <p:cBhvr>
                                        <p:cTn id="127" dur="500"/>
                                        <p:tgtEl>
                                          <p:spTgt spid="43"/>
                                        </p:tgtEl>
                                      </p:cBhvr>
                                    </p:animEffect>
                                    <p:set>
                                      <p:cBhvr>
                                        <p:cTn id="128" dur="1" fill="hold">
                                          <p:stCondLst>
                                            <p:cond delay="499"/>
                                          </p:stCondLst>
                                        </p:cTn>
                                        <p:tgtEl>
                                          <p:spTgt spid="43"/>
                                        </p:tgtEl>
                                        <p:attrNameLst>
                                          <p:attrName>style.visibility</p:attrName>
                                        </p:attrNameLst>
                                      </p:cBhvr>
                                      <p:to>
                                        <p:strVal val="hidden"/>
                                      </p:to>
                                    </p:set>
                                  </p:childTnLst>
                                </p:cTn>
                              </p:par>
                              <p:par>
                                <p:cTn id="129" presetID="10" presetClass="exit" presetSubtype="0" fill="hold" nodeType="withEffect">
                                  <p:stCondLst>
                                    <p:cond delay="2500"/>
                                  </p:stCondLst>
                                  <p:childTnLst>
                                    <p:animEffect transition="out" filter="fade">
                                      <p:cBhvr>
                                        <p:cTn id="130" dur="500"/>
                                        <p:tgtEl>
                                          <p:spTgt spid="34"/>
                                        </p:tgtEl>
                                      </p:cBhvr>
                                    </p:animEffect>
                                    <p:set>
                                      <p:cBhvr>
                                        <p:cTn id="131" dur="1" fill="hold">
                                          <p:stCondLst>
                                            <p:cond delay="499"/>
                                          </p:stCondLst>
                                        </p:cTn>
                                        <p:tgtEl>
                                          <p:spTgt spid="34"/>
                                        </p:tgtEl>
                                        <p:attrNameLst>
                                          <p:attrName>style.visibility</p:attrName>
                                        </p:attrNameLst>
                                      </p:cBhvr>
                                      <p:to>
                                        <p:strVal val="hidden"/>
                                      </p:to>
                                    </p:set>
                                  </p:childTnLst>
                                </p:cTn>
                              </p:par>
                              <p:par>
                                <p:cTn id="132" presetID="10" presetClass="exit" presetSubtype="0" fill="hold" nodeType="withEffect">
                                  <p:stCondLst>
                                    <p:cond delay="2500"/>
                                  </p:stCondLst>
                                  <p:childTnLst>
                                    <p:animEffect transition="out" filter="fade">
                                      <p:cBhvr>
                                        <p:cTn id="133" dur="500"/>
                                        <p:tgtEl>
                                          <p:spTgt spid="32"/>
                                        </p:tgtEl>
                                      </p:cBhvr>
                                    </p:animEffect>
                                    <p:set>
                                      <p:cBhvr>
                                        <p:cTn id="134" dur="1" fill="hold">
                                          <p:stCondLst>
                                            <p:cond delay="499"/>
                                          </p:stCondLst>
                                        </p:cTn>
                                        <p:tgtEl>
                                          <p:spTgt spid="32"/>
                                        </p:tgtEl>
                                        <p:attrNameLst>
                                          <p:attrName>style.visibility</p:attrName>
                                        </p:attrNameLst>
                                      </p:cBhvr>
                                      <p:to>
                                        <p:strVal val="hidden"/>
                                      </p:to>
                                    </p:set>
                                  </p:childTnLst>
                                </p:cTn>
                              </p:par>
                              <p:par>
                                <p:cTn id="135" presetID="10" presetClass="exit" presetSubtype="0" fill="hold" nodeType="withEffect">
                                  <p:stCondLst>
                                    <p:cond delay="2500"/>
                                  </p:stCondLst>
                                  <p:childTnLst>
                                    <p:animEffect transition="out" filter="fade">
                                      <p:cBhvr>
                                        <p:cTn id="136" dur="500"/>
                                        <p:tgtEl>
                                          <p:spTgt spid="36"/>
                                        </p:tgtEl>
                                      </p:cBhvr>
                                    </p:animEffect>
                                    <p:set>
                                      <p:cBhvr>
                                        <p:cTn id="137" dur="1" fill="hold">
                                          <p:stCondLst>
                                            <p:cond delay="499"/>
                                          </p:stCondLst>
                                        </p:cTn>
                                        <p:tgtEl>
                                          <p:spTgt spid="36"/>
                                        </p:tgtEl>
                                        <p:attrNameLst>
                                          <p:attrName>style.visibility</p:attrName>
                                        </p:attrNameLst>
                                      </p:cBhvr>
                                      <p:to>
                                        <p:strVal val="hidden"/>
                                      </p:to>
                                    </p:set>
                                  </p:childTnLst>
                                </p:cTn>
                              </p:par>
                              <p:par>
                                <p:cTn id="138" presetID="10" presetClass="entr" presetSubtype="0" fill="hold" nodeType="with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fade">
                                      <p:cBhvr>
                                        <p:cTn id="140" dur="100"/>
                                        <p:tgtEl>
                                          <p:spTgt spid="44"/>
                                        </p:tgtEl>
                                      </p:cBhvr>
                                    </p:animEffect>
                                  </p:childTnLst>
                                </p:cTn>
                              </p:par>
                              <p:par>
                                <p:cTn id="141" presetID="10" presetClass="entr" presetSubtype="0" fill="hold" nodeType="withEffect">
                                  <p:stCondLst>
                                    <p:cond delay="60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100"/>
                                        <p:tgtEl>
                                          <p:spTgt spid="45"/>
                                        </p:tgtEl>
                                      </p:cBhvr>
                                    </p:animEffect>
                                  </p:childTnLst>
                                </p:cTn>
                              </p:par>
                              <p:par>
                                <p:cTn id="144" presetID="10" presetClass="entr" presetSubtype="0" fill="hold" nodeType="withEffect">
                                  <p:stCondLst>
                                    <p:cond delay="200"/>
                                  </p:stCondLst>
                                  <p:childTnLst>
                                    <p:set>
                                      <p:cBhvr>
                                        <p:cTn id="145" dur="1" fill="hold">
                                          <p:stCondLst>
                                            <p:cond delay="0"/>
                                          </p:stCondLst>
                                        </p:cTn>
                                        <p:tgtEl>
                                          <p:spTgt spid="46"/>
                                        </p:tgtEl>
                                        <p:attrNameLst>
                                          <p:attrName>style.visibility</p:attrName>
                                        </p:attrNameLst>
                                      </p:cBhvr>
                                      <p:to>
                                        <p:strVal val="visible"/>
                                      </p:to>
                                    </p:set>
                                    <p:animEffect transition="in" filter="fade">
                                      <p:cBhvr>
                                        <p:cTn id="146" dur="100"/>
                                        <p:tgtEl>
                                          <p:spTgt spid="46"/>
                                        </p:tgtEl>
                                      </p:cBhvr>
                                    </p:animEffect>
                                  </p:childTnLst>
                                </p:cTn>
                              </p:par>
                              <p:par>
                                <p:cTn id="147" presetID="10" presetClass="entr" presetSubtype="0" fill="hold" nodeType="withEffect">
                                  <p:stCondLst>
                                    <p:cond delay="1800"/>
                                  </p:stCondLst>
                                  <p:childTnLst>
                                    <p:set>
                                      <p:cBhvr>
                                        <p:cTn id="148" dur="1" fill="hold">
                                          <p:stCondLst>
                                            <p:cond delay="0"/>
                                          </p:stCondLst>
                                        </p:cTn>
                                        <p:tgtEl>
                                          <p:spTgt spid="47"/>
                                        </p:tgtEl>
                                        <p:attrNameLst>
                                          <p:attrName>style.visibility</p:attrName>
                                        </p:attrNameLst>
                                      </p:cBhvr>
                                      <p:to>
                                        <p:strVal val="visible"/>
                                      </p:to>
                                    </p:set>
                                    <p:animEffect transition="in" filter="fade">
                                      <p:cBhvr>
                                        <p:cTn id="149" dur="100"/>
                                        <p:tgtEl>
                                          <p:spTgt spid="47"/>
                                        </p:tgtEl>
                                      </p:cBhvr>
                                    </p:animEffect>
                                  </p:childTnLst>
                                </p:cTn>
                              </p:par>
                              <p:par>
                                <p:cTn id="150" presetID="10" presetClass="entr" presetSubtype="0" fill="hold" nodeType="withEffect">
                                  <p:stCondLst>
                                    <p:cond delay="220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
                                        <p:tgtEl>
                                          <p:spTgt spid="48"/>
                                        </p:tgtEl>
                                      </p:cBhvr>
                                    </p:animEffect>
                                  </p:childTnLst>
                                </p:cTn>
                              </p:par>
                              <p:par>
                                <p:cTn id="153" presetID="53" presetClass="exit" presetSubtype="0" fill="hold" nodeType="withEffect">
                                  <p:stCondLst>
                                    <p:cond delay="100"/>
                                  </p:stCondLst>
                                  <p:childTnLst>
                                    <p:anim calcmode="lin" valueType="num">
                                      <p:cBhvr>
                                        <p:cTn id="154" dur="1000"/>
                                        <p:tgtEl>
                                          <p:spTgt spid="44"/>
                                        </p:tgtEl>
                                        <p:attrNameLst>
                                          <p:attrName>ppt_w</p:attrName>
                                        </p:attrNameLst>
                                      </p:cBhvr>
                                      <p:tavLst>
                                        <p:tav tm="0">
                                          <p:val>
                                            <p:strVal val="ppt_w"/>
                                          </p:val>
                                        </p:tav>
                                        <p:tav tm="100000">
                                          <p:val>
                                            <p:fltVal val="0"/>
                                          </p:val>
                                        </p:tav>
                                      </p:tavLst>
                                    </p:anim>
                                    <p:anim calcmode="lin" valueType="num">
                                      <p:cBhvr>
                                        <p:cTn id="155" dur="1000"/>
                                        <p:tgtEl>
                                          <p:spTgt spid="44"/>
                                        </p:tgtEl>
                                        <p:attrNameLst>
                                          <p:attrName>ppt_h</p:attrName>
                                        </p:attrNameLst>
                                      </p:cBhvr>
                                      <p:tavLst>
                                        <p:tav tm="0">
                                          <p:val>
                                            <p:strVal val="ppt_h"/>
                                          </p:val>
                                        </p:tav>
                                        <p:tav tm="100000">
                                          <p:val>
                                            <p:fltVal val="0"/>
                                          </p:val>
                                        </p:tav>
                                      </p:tavLst>
                                    </p:anim>
                                    <p:animEffect transition="out" filter="fade">
                                      <p:cBhvr>
                                        <p:cTn id="156" dur="1000"/>
                                        <p:tgtEl>
                                          <p:spTgt spid="44"/>
                                        </p:tgtEl>
                                      </p:cBhvr>
                                    </p:animEffect>
                                    <p:set>
                                      <p:cBhvr>
                                        <p:cTn id="157" dur="1" fill="hold">
                                          <p:stCondLst>
                                            <p:cond delay="999"/>
                                          </p:stCondLst>
                                        </p:cTn>
                                        <p:tgtEl>
                                          <p:spTgt spid="44"/>
                                        </p:tgtEl>
                                        <p:attrNameLst>
                                          <p:attrName>style.visibility</p:attrName>
                                        </p:attrNameLst>
                                      </p:cBhvr>
                                      <p:to>
                                        <p:strVal val="hidden"/>
                                      </p:to>
                                    </p:set>
                                  </p:childTnLst>
                                </p:cTn>
                              </p:par>
                              <p:par>
                                <p:cTn id="158" presetID="53" presetClass="exit" presetSubtype="0" fill="hold" nodeType="withEffect">
                                  <p:stCondLst>
                                    <p:cond delay="700"/>
                                  </p:stCondLst>
                                  <p:childTnLst>
                                    <p:anim calcmode="lin" valueType="num">
                                      <p:cBhvr>
                                        <p:cTn id="159" dur="500"/>
                                        <p:tgtEl>
                                          <p:spTgt spid="45"/>
                                        </p:tgtEl>
                                        <p:attrNameLst>
                                          <p:attrName>ppt_w</p:attrName>
                                        </p:attrNameLst>
                                      </p:cBhvr>
                                      <p:tavLst>
                                        <p:tav tm="0">
                                          <p:val>
                                            <p:strVal val="ppt_w"/>
                                          </p:val>
                                        </p:tav>
                                        <p:tav tm="100000">
                                          <p:val>
                                            <p:fltVal val="0"/>
                                          </p:val>
                                        </p:tav>
                                      </p:tavLst>
                                    </p:anim>
                                    <p:anim calcmode="lin" valueType="num">
                                      <p:cBhvr>
                                        <p:cTn id="160" dur="500"/>
                                        <p:tgtEl>
                                          <p:spTgt spid="45"/>
                                        </p:tgtEl>
                                        <p:attrNameLst>
                                          <p:attrName>ppt_h</p:attrName>
                                        </p:attrNameLst>
                                      </p:cBhvr>
                                      <p:tavLst>
                                        <p:tav tm="0">
                                          <p:val>
                                            <p:strVal val="ppt_h"/>
                                          </p:val>
                                        </p:tav>
                                        <p:tav tm="100000">
                                          <p:val>
                                            <p:fltVal val="0"/>
                                          </p:val>
                                        </p:tav>
                                      </p:tavLst>
                                    </p:anim>
                                    <p:animEffect transition="out" filter="fade">
                                      <p:cBhvr>
                                        <p:cTn id="161" dur="500"/>
                                        <p:tgtEl>
                                          <p:spTgt spid="45"/>
                                        </p:tgtEl>
                                      </p:cBhvr>
                                    </p:animEffect>
                                    <p:set>
                                      <p:cBhvr>
                                        <p:cTn id="162" dur="1" fill="hold">
                                          <p:stCondLst>
                                            <p:cond delay="499"/>
                                          </p:stCondLst>
                                        </p:cTn>
                                        <p:tgtEl>
                                          <p:spTgt spid="45"/>
                                        </p:tgtEl>
                                        <p:attrNameLst>
                                          <p:attrName>style.visibility</p:attrName>
                                        </p:attrNameLst>
                                      </p:cBhvr>
                                      <p:to>
                                        <p:strVal val="hidden"/>
                                      </p:to>
                                    </p:set>
                                  </p:childTnLst>
                                </p:cTn>
                              </p:par>
                              <p:par>
                                <p:cTn id="163" presetID="53" presetClass="exit" presetSubtype="0" fill="hold" nodeType="withEffect">
                                  <p:stCondLst>
                                    <p:cond delay="300"/>
                                  </p:stCondLst>
                                  <p:childTnLst>
                                    <p:anim calcmode="lin" valueType="num">
                                      <p:cBhvr>
                                        <p:cTn id="164" dur="500"/>
                                        <p:tgtEl>
                                          <p:spTgt spid="46"/>
                                        </p:tgtEl>
                                        <p:attrNameLst>
                                          <p:attrName>ppt_w</p:attrName>
                                        </p:attrNameLst>
                                      </p:cBhvr>
                                      <p:tavLst>
                                        <p:tav tm="0">
                                          <p:val>
                                            <p:strVal val="ppt_w"/>
                                          </p:val>
                                        </p:tav>
                                        <p:tav tm="100000">
                                          <p:val>
                                            <p:fltVal val="0"/>
                                          </p:val>
                                        </p:tav>
                                      </p:tavLst>
                                    </p:anim>
                                    <p:anim calcmode="lin" valueType="num">
                                      <p:cBhvr>
                                        <p:cTn id="165" dur="500"/>
                                        <p:tgtEl>
                                          <p:spTgt spid="46"/>
                                        </p:tgtEl>
                                        <p:attrNameLst>
                                          <p:attrName>ppt_h</p:attrName>
                                        </p:attrNameLst>
                                      </p:cBhvr>
                                      <p:tavLst>
                                        <p:tav tm="0">
                                          <p:val>
                                            <p:strVal val="ppt_h"/>
                                          </p:val>
                                        </p:tav>
                                        <p:tav tm="100000">
                                          <p:val>
                                            <p:fltVal val="0"/>
                                          </p:val>
                                        </p:tav>
                                      </p:tavLst>
                                    </p:anim>
                                    <p:animEffect transition="out" filter="fade">
                                      <p:cBhvr>
                                        <p:cTn id="166" dur="500"/>
                                        <p:tgtEl>
                                          <p:spTgt spid="46"/>
                                        </p:tgtEl>
                                      </p:cBhvr>
                                    </p:animEffect>
                                    <p:set>
                                      <p:cBhvr>
                                        <p:cTn id="167" dur="1" fill="hold">
                                          <p:stCondLst>
                                            <p:cond delay="499"/>
                                          </p:stCondLst>
                                        </p:cTn>
                                        <p:tgtEl>
                                          <p:spTgt spid="46"/>
                                        </p:tgtEl>
                                        <p:attrNameLst>
                                          <p:attrName>style.visibility</p:attrName>
                                        </p:attrNameLst>
                                      </p:cBhvr>
                                      <p:to>
                                        <p:strVal val="hidden"/>
                                      </p:to>
                                    </p:set>
                                  </p:childTnLst>
                                </p:cTn>
                              </p:par>
                              <p:par>
                                <p:cTn id="168" presetID="53" presetClass="exit" presetSubtype="0" fill="hold" nodeType="withEffect">
                                  <p:stCondLst>
                                    <p:cond delay="1900"/>
                                  </p:stCondLst>
                                  <p:childTnLst>
                                    <p:anim calcmode="lin" valueType="num">
                                      <p:cBhvr>
                                        <p:cTn id="169" dur="500"/>
                                        <p:tgtEl>
                                          <p:spTgt spid="47"/>
                                        </p:tgtEl>
                                        <p:attrNameLst>
                                          <p:attrName>ppt_w</p:attrName>
                                        </p:attrNameLst>
                                      </p:cBhvr>
                                      <p:tavLst>
                                        <p:tav tm="0">
                                          <p:val>
                                            <p:strVal val="ppt_w"/>
                                          </p:val>
                                        </p:tav>
                                        <p:tav tm="100000">
                                          <p:val>
                                            <p:fltVal val="0"/>
                                          </p:val>
                                        </p:tav>
                                      </p:tavLst>
                                    </p:anim>
                                    <p:anim calcmode="lin" valueType="num">
                                      <p:cBhvr>
                                        <p:cTn id="170" dur="500"/>
                                        <p:tgtEl>
                                          <p:spTgt spid="47"/>
                                        </p:tgtEl>
                                        <p:attrNameLst>
                                          <p:attrName>ppt_h</p:attrName>
                                        </p:attrNameLst>
                                      </p:cBhvr>
                                      <p:tavLst>
                                        <p:tav tm="0">
                                          <p:val>
                                            <p:strVal val="ppt_h"/>
                                          </p:val>
                                        </p:tav>
                                        <p:tav tm="100000">
                                          <p:val>
                                            <p:fltVal val="0"/>
                                          </p:val>
                                        </p:tav>
                                      </p:tavLst>
                                    </p:anim>
                                    <p:animEffect transition="out" filter="fade">
                                      <p:cBhvr>
                                        <p:cTn id="171" dur="500"/>
                                        <p:tgtEl>
                                          <p:spTgt spid="47"/>
                                        </p:tgtEl>
                                      </p:cBhvr>
                                    </p:animEffect>
                                    <p:set>
                                      <p:cBhvr>
                                        <p:cTn id="172" dur="1" fill="hold">
                                          <p:stCondLst>
                                            <p:cond delay="499"/>
                                          </p:stCondLst>
                                        </p:cTn>
                                        <p:tgtEl>
                                          <p:spTgt spid="47"/>
                                        </p:tgtEl>
                                        <p:attrNameLst>
                                          <p:attrName>style.visibility</p:attrName>
                                        </p:attrNameLst>
                                      </p:cBhvr>
                                      <p:to>
                                        <p:strVal val="hidden"/>
                                      </p:to>
                                    </p:set>
                                  </p:childTnLst>
                                </p:cTn>
                              </p:par>
                              <p:par>
                                <p:cTn id="173" presetID="53" presetClass="exit" presetSubtype="0" fill="hold" nodeType="withEffect">
                                  <p:stCondLst>
                                    <p:cond delay="2300"/>
                                  </p:stCondLst>
                                  <p:childTnLst>
                                    <p:anim calcmode="lin" valueType="num">
                                      <p:cBhvr>
                                        <p:cTn id="174" dur="500"/>
                                        <p:tgtEl>
                                          <p:spTgt spid="48"/>
                                        </p:tgtEl>
                                        <p:attrNameLst>
                                          <p:attrName>ppt_w</p:attrName>
                                        </p:attrNameLst>
                                      </p:cBhvr>
                                      <p:tavLst>
                                        <p:tav tm="0">
                                          <p:val>
                                            <p:strVal val="ppt_w"/>
                                          </p:val>
                                        </p:tav>
                                        <p:tav tm="100000">
                                          <p:val>
                                            <p:fltVal val="0"/>
                                          </p:val>
                                        </p:tav>
                                      </p:tavLst>
                                    </p:anim>
                                    <p:anim calcmode="lin" valueType="num">
                                      <p:cBhvr>
                                        <p:cTn id="175" dur="500"/>
                                        <p:tgtEl>
                                          <p:spTgt spid="48"/>
                                        </p:tgtEl>
                                        <p:attrNameLst>
                                          <p:attrName>ppt_h</p:attrName>
                                        </p:attrNameLst>
                                      </p:cBhvr>
                                      <p:tavLst>
                                        <p:tav tm="0">
                                          <p:val>
                                            <p:strVal val="ppt_h"/>
                                          </p:val>
                                        </p:tav>
                                        <p:tav tm="100000">
                                          <p:val>
                                            <p:fltVal val="0"/>
                                          </p:val>
                                        </p:tav>
                                      </p:tavLst>
                                    </p:anim>
                                    <p:animEffect transition="out" filter="fade">
                                      <p:cBhvr>
                                        <p:cTn id="176" dur="500"/>
                                        <p:tgtEl>
                                          <p:spTgt spid="48"/>
                                        </p:tgtEl>
                                      </p:cBhvr>
                                    </p:animEffect>
                                    <p:set>
                                      <p:cBhvr>
                                        <p:cTn id="177" dur="1" fill="hold">
                                          <p:stCondLst>
                                            <p:cond delay="499"/>
                                          </p:stCondLst>
                                        </p:cTn>
                                        <p:tgtEl>
                                          <p:spTgt spid="48"/>
                                        </p:tgtEl>
                                        <p:attrNameLst>
                                          <p:attrName>style.visibility</p:attrName>
                                        </p:attrNameLst>
                                      </p:cBhvr>
                                      <p:to>
                                        <p:strVal val="hidden"/>
                                      </p:to>
                                    </p:set>
                                  </p:childTnLst>
                                </p:cTn>
                              </p:par>
                              <p:par>
                                <p:cTn id="178" presetID="10" presetClass="entr" presetSubtype="0" fill="hold" nodeType="withEffect">
                                  <p:stCondLst>
                                    <p:cond delay="0"/>
                                  </p:stCondLst>
                                  <p:childTnLst>
                                    <p:set>
                                      <p:cBhvr>
                                        <p:cTn id="179" dur="1" fill="hold">
                                          <p:stCondLst>
                                            <p:cond delay="0"/>
                                          </p:stCondLst>
                                        </p:cTn>
                                        <p:tgtEl>
                                          <p:spTgt spid="50"/>
                                        </p:tgtEl>
                                        <p:attrNameLst>
                                          <p:attrName>style.visibility</p:attrName>
                                        </p:attrNameLst>
                                      </p:cBhvr>
                                      <p:to>
                                        <p:strVal val="visible"/>
                                      </p:to>
                                    </p:set>
                                    <p:animEffect transition="in" filter="fade">
                                      <p:cBhvr>
                                        <p:cTn id="180" dur="500"/>
                                        <p:tgtEl>
                                          <p:spTgt spid="50"/>
                                        </p:tgtEl>
                                      </p:cBhvr>
                                    </p:animEffect>
                                  </p:childTnLst>
                                </p:cTn>
                              </p:par>
                              <p:par>
                                <p:cTn id="181" presetID="63" presetClass="path" presetSubtype="0" fill="hold" nodeType="withEffect">
                                  <p:stCondLst>
                                    <p:cond delay="0"/>
                                  </p:stCondLst>
                                  <p:childTnLst>
                                    <p:animMotion origin="layout" path="M 5.55556E-7 2.59259E-6 L 0.43906 2.59259E-6 " pathEditMode="relative" rAng="0" ptsTypes="AA">
                                      <p:cBhvr>
                                        <p:cTn id="182" dur="5000" fill="hold"/>
                                        <p:tgtEl>
                                          <p:spTgt spid="50"/>
                                        </p:tgtEl>
                                        <p:attrNameLst>
                                          <p:attrName>ppt_x</p:attrName>
                                          <p:attrName>ppt_y</p:attrName>
                                        </p:attrNameLst>
                                      </p:cBhvr>
                                      <p:rCtr x="21944" y="0"/>
                                    </p:animMotion>
                                  </p:childTnLst>
                                </p:cTn>
                              </p:par>
                              <p:par>
                                <p:cTn id="183" presetID="10" presetClass="exit" presetSubtype="0" fill="hold" nodeType="withEffect">
                                  <p:stCondLst>
                                    <p:cond delay="2500"/>
                                  </p:stCondLst>
                                  <p:childTnLst>
                                    <p:animEffect transition="out" filter="fade">
                                      <p:cBhvr>
                                        <p:cTn id="184" dur="500"/>
                                        <p:tgtEl>
                                          <p:spTgt spid="50"/>
                                        </p:tgtEl>
                                      </p:cBhvr>
                                    </p:animEffect>
                                    <p:set>
                                      <p:cBhvr>
                                        <p:cTn id="185" dur="1" fill="hold">
                                          <p:stCondLst>
                                            <p:cond delay="499"/>
                                          </p:stCondLst>
                                        </p:cTn>
                                        <p:tgtEl>
                                          <p:spTgt spid="50"/>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42" presetClass="entr" presetSubtype="0" fill="hold" nodeType="clickEffect">
                                  <p:stCondLst>
                                    <p:cond delay="0"/>
                                  </p:stCondLst>
                                  <p:childTnLst>
                                    <p:set>
                                      <p:cBhvr>
                                        <p:cTn id="189" dur="1" fill="hold">
                                          <p:stCondLst>
                                            <p:cond delay="0"/>
                                          </p:stCondLst>
                                        </p:cTn>
                                        <p:tgtEl>
                                          <p:spTgt spid="3074"/>
                                        </p:tgtEl>
                                        <p:attrNameLst>
                                          <p:attrName>style.visibility</p:attrName>
                                        </p:attrNameLst>
                                      </p:cBhvr>
                                      <p:to>
                                        <p:strVal val="visible"/>
                                      </p:to>
                                    </p:set>
                                    <p:animEffect transition="in" filter="fade">
                                      <p:cBhvr>
                                        <p:cTn id="190" dur="1000"/>
                                        <p:tgtEl>
                                          <p:spTgt spid="3074"/>
                                        </p:tgtEl>
                                      </p:cBhvr>
                                    </p:animEffect>
                                    <p:anim calcmode="lin" valueType="num">
                                      <p:cBhvr>
                                        <p:cTn id="191" dur="1000" fill="hold"/>
                                        <p:tgtEl>
                                          <p:spTgt spid="3074"/>
                                        </p:tgtEl>
                                        <p:attrNameLst>
                                          <p:attrName>ppt_x</p:attrName>
                                        </p:attrNameLst>
                                      </p:cBhvr>
                                      <p:tavLst>
                                        <p:tav tm="0">
                                          <p:val>
                                            <p:strVal val="#ppt_x"/>
                                          </p:val>
                                        </p:tav>
                                        <p:tav tm="100000">
                                          <p:val>
                                            <p:strVal val="#ppt_x"/>
                                          </p:val>
                                        </p:tav>
                                      </p:tavLst>
                                    </p:anim>
                                    <p:anim calcmode="lin" valueType="num">
                                      <p:cBhvr>
                                        <p:cTn id="192"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079"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Program Files\Microsoft Office\MEDIA\CAGCAT10\j0292020.wmf"/>
          <p:cNvPicPr>
            <a:picLocks noChangeAspect="1" noChangeArrowheads="1"/>
          </p:cNvPicPr>
          <p:nvPr/>
        </p:nvPicPr>
        <p:blipFill>
          <a:blip r:embed="rId3" cstate="print"/>
          <a:srcRect/>
          <a:stretch>
            <a:fillRect/>
          </a:stretch>
        </p:blipFill>
        <p:spPr bwMode="auto">
          <a:xfrm>
            <a:off x="539552" y="1419622"/>
            <a:ext cx="1869034" cy="1773936"/>
          </a:xfrm>
          <a:prstGeom prst="rect">
            <a:avLst/>
          </a:prstGeom>
          <a:noFill/>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sp>
        <p:nvSpPr>
          <p:cNvPr id="8" name="TextBox 7"/>
          <p:cNvSpPr txBox="1"/>
          <p:nvPr/>
        </p:nvSpPr>
        <p:spPr>
          <a:xfrm>
            <a:off x="611560" y="3651870"/>
            <a:ext cx="2304256"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网站管理员</a:t>
            </a:r>
            <a:endParaRPr lang="zh-CN" altLang="en-US" sz="2800" dirty="0">
              <a:latin typeface="微软雅黑" pitchFamily="34" charset="-122"/>
              <a:ea typeface="微软雅黑" pitchFamily="34" charset="-122"/>
            </a:endParaRPr>
          </a:p>
        </p:txBody>
      </p:sp>
      <p:grpSp>
        <p:nvGrpSpPr>
          <p:cNvPr id="15" name="组合 14"/>
          <p:cNvGrpSpPr/>
          <p:nvPr/>
        </p:nvGrpSpPr>
        <p:grpSpPr>
          <a:xfrm>
            <a:off x="8699181" y="157879"/>
            <a:ext cx="477064" cy="369332"/>
            <a:chOff x="8699181" y="157879"/>
            <a:chExt cx="477064" cy="369332"/>
          </a:xfrm>
        </p:grpSpPr>
        <p:sp>
          <p:nvSpPr>
            <p:cNvPr id="16" name="矩形 1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7" name="TextBox 1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7</a:t>
              </a:r>
              <a:endParaRPr lang="zh-CN" altLang="en-US" dirty="0">
                <a:solidFill>
                  <a:schemeClr val="bg1"/>
                </a:solidFill>
                <a:latin typeface="Segoe UI Light" pitchFamily="34" charset="0"/>
                <a:ea typeface="专业字体设计服务/WWW.ZTSGC.COM/" pitchFamily="2" charset="-122"/>
              </a:endParaRPr>
            </a:p>
          </p:txBody>
        </p:sp>
      </p:grpSp>
      <p:sp>
        <p:nvSpPr>
          <p:cNvPr id="18" name="矩形 17"/>
          <p:cNvSpPr/>
          <p:nvPr/>
        </p:nvSpPr>
        <p:spPr>
          <a:xfrm>
            <a:off x="4211960" y="1419622"/>
            <a:ext cx="3312368" cy="830997"/>
          </a:xfrm>
          <a:prstGeom prst="rect">
            <a:avLst/>
          </a:prstGeom>
        </p:spPr>
        <p:txBody>
          <a:bodyPr wrap="square">
            <a:spAutoFit/>
          </a:bodyPr>
          <a:lstStyle/>
          <a:p>
            <a:r>
              <a:rPr lang="zh-CN" altLang="en-US" sz="2000" dirty="0" smtClean="0">
                <a:latin typeface="微软雅黑" pitchFamily="34" charset="-122"/>
                <a:ea typeface="微软雅黑" pitchFamily="34" charset="-122"/>
              </a:rPr>
              <a:t>十分方便</a:t>
            </a:r>
            <a:r>
              <a:rPr lang="zh-CN" altLang="en-US" sz="2800" dirty="0" smtClean="0">
                <a:latin typeface="微软雅黑" pitchFamily="34" charset="-122"/>
                <a:ea typeface="微软雅黑" pitchFamily="34" charset="-122"/>
              </a:rPr>
              <a:t>快捷</a:t>
            </a:r>
            <a:r>
              <a:rPr lang="zh-CN" altLang="en-US" sz="2000" dirty="0" smtClean="0">
                <a:latin typeface="微软雅黑" pitchFamily="34" charset="-122"/>
                <a:ea typeface="微软雅黑" pitchFamily="34" charset="-122"/>
              </a:rPr>
              <a:t>的商品管理</a:t>
            </a:r>
          </a:p>
          <a:p>
            <a:endParaRPr lang="zh-CN" altLang="en-US" sz="2000" dirty="0">
              <a:latin typeface="微软雅黑" pitchFamily="34" charset="-122"/>
              <a:ea typeface="微软雅黑" pitchFamily="34" charset="-122"/>
            </a:endParaRPr>
          </a:p>
        </p:txBody>
      </p:sp>
      <p:sp>
        <p:nvSpPr>
          <p:cNvPr id="19" name="矩形 18"/>
          <p:cNvSpPr/>
          <p:nvPr/>
        </p:nvSpPr>
        <p:spPr>
          <a:xfrm>
            <a:off x="4067944" y="2283718"/>
            <a:ext cx="3724096"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对用户的</a:t>
            </a:r>
            <a:r>
              <a:rPr lang="zh-CN" altLang="en-US" sz="2800" dirty="0" smtClean="0">
                <a:latin typeface="微软雅黑" pitchFamily="34" charset="-122"/>
                <a:ea typeface="微软雅黑" pitchFamily="34" charset="-122"/>
              </a:rPr>
              <a:t>订单</a:t>
            </a:r>
            <a:r>
              <a:rPr lang="zh-CN" altLang="en-US" sz="2000" dirty="0" smtClean="0">
                <a:latin typeface="微软雅黑" pitchFamily="34" charset="-122"/>
                <a:ea typeface="微软雅黑" pitchFamily="34" charset="-122"/>
              </a:rPr>
              <a:t>十分方便的管理</a:t>
            </a:r>
          </a:p>
        </p:txBody>
      </p:sp>
      <p:sp>
        <p:nvSpPr>
          <p:cNvPr id="20" name="矩形 19"/>
          <p:cNvSpPr/>
          <p:nvPr/>
        </p:nvSpPr>
        <p:spPr>
          <a:xfrm>
            <a:off x="4114552" y="3198614"/>
            <a:ext cx="3416320"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a:t>
            </a:r>
            <a:r>
              <a:rPr lang="zh-CN" altLang="en-US" sz="2800" dirty="0" smtClean="0">
                <a:latin typeface="微软雅黑" pitchFamily="34" charset="-122"/>
                <a:ea typeface="微软雅黑" pitchFamily="34" charset="-122"/>
              </a:rPr>
              <a:t>销售业绩</a:t>
            </a:r>
            <a:r>
              <a:rPr lang="zh-CN" altLang="en-US" sz="2000" dirty="0" smtClean="0">
                <a:latin typeface="微软雅黑" pitchFamily="34" charset="-122"/>
                <a:ea typeface="微软雅黑" pitchFamily="34" charset="-122"/>
              </a:rPr>
              <a:t>有统计的表单</a:t>
            </a:r>
          </a:p>
        </p:txBody>
      </p:sp>
      <p:sp>
        <p:nvSpPr>
          <p:cNvPr id="21" name="泪滴形 20"/>
          <p:cNvSpPr/>
          <p:nvPr/>
        </p:nvSpPr>
        <p:spPr>
          <a:xfrm>
            <a:off x="3322464" y="12629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22" name="泪滴形 21"/>
          <p:cNvSpPr/>
          <p:nvPr/>
        </p:nvSpPr>
        <p:spPr>
          <a:xfrm>
            <a:off x="3322464" y="2199010"/>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23" name="泪滴形 22"/>
          <p:cNvSpPr/>
          <p:nvPr/>
        </p:nvSpPr>
        <p:spPr>
          <a:xfrm>
            <a:off x="3250456" y="30631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24" name="直接连接符 23"/>
          <p:cNvCxnSpPr/>
          <p:nvPr/>
        </p:nvCxnSpPr>
        <p:spPr>
          <a:xfrm>
            <a:off x="4233168" y="2054994"/>
            <a:ext cx="2715096" cy="1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86560" y="2919090"/>
            <a:ext cx="2761704" cy="127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 fill="hold"/>
                                        <p:tgtEl>
                                          <p:spTgt spid="15"/>
                                        </p:tgtEl>
                                        <p:attrNameLst>
                                          <p:attrName>ppt_x</p:attrName>
                                        </p:attrNameLst>
                                      </p:cBhvr>
                                      <p:tavLst>
                                        <p:tav tm="0">
                                          <p:val>
                                            <p:strVal val="1+#ppt_w/2"/>
                                          </p:val>
                                        </p:tav>
                                        <p:tav tm="100000">
                                          <p:val>
                                            <p:strVal val="#ppt_x"/>
                                          </p:val>
                                        </p:tav>
                                      </p:tavLst>
                                    </p:anim>
                                    <p:anim calcmode="lin" valueType="num">
                                      <p:cBhvr additive="base">
                                        <p:cTn id="8" dur="2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slide(fromBottom)">
                                      <p:cBhvr>
                                        <p:cTn id="20" dur="500"/>
                                        <p:tgtEl>
                                          <p:spTgt spid="21"/>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Bottom)">
                                      <p:cBhvr>
                                        <p:cTn id="23" dur="500"/>
                                        <p:tgtEl>
                                          <p:spTgt spid="18"/>
                                        </p:tgtEl>
                                      </p:cBhvr>
                                    </p:animEffect>
                                  </p:childTnLst>
                                </p:cTn>
                              </p:par>
                              <p:par>
                                <p:cTn id="24" presetID="1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slide(fromBottom)">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lide(fromBottom)">
                                      <p:cBhvr>
                                        <p:cTn id="31" dur="500"/>
                                        <p:tgtEl>
                                          <p:spTgt spid="22"/>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slide(fromBottom)">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Bottom)">
                                      <p:cBhvr>
                                        <p:cTn id="39" dur="500"/>
                                        <p:tgtEl>
                                          <p:spTgt spid="23"/>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slide(fromBottom)">
                                      <p:cBhvr>
                                        <p:cTn id="42" dur="500"/>
                                        <p:tgtEl>
                                          <p:spTgt spid="20"/>
                                        </p:tgtEl>
                                      </p:cBhvr>
                                    </p:animEffect>
                                  </p:childTnLst>
                                </p:cTn>
                              </p:par>
                              <p:par>
                                <p:cTn id="43" presetID="12" presetClass="entr" presetSubtype="4"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Bottom)">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p:bldP spid="20" grpId="0"/>
      <p:bldP spid="21" grpId="0" animBg="1"/>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7" descr="C:\Users\iamisis\Desktop\MetroStation_2.0_XiaZaiBa\metrostation_by_yankoa-d312tty\PNG\Suites\Blue\MB_0029_program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5" name="矩形 34"/>
          <p:cNvSpPr/>
          <p:nvPr/>
        </p:nvSpPr>
        <p:spPr>
          <a:xfrm>
            <a:off x="5347644" y="2692534"/>
            <a:ext cx="25935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6" name="矩形 35"/>
          <p:cNvSpPr/>
          <p:nvPr/>
        </p:nvSpPr>
        <p:spPr>
          <a:xfrm>
            <a:off x="558477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7" name="矩形 36"/>
          <p:cNvSpPr/>
          <p:nvPr/>
        </p:nvSpPr>
        <p:spPr>
          <a:xfrm>
            <a:off x="5816545"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8" name="矩形 37"/>
          <p:cNvSpPr/>
          <p:nvPr/>
        </p:nvSpPr>
        <p:spPr>
          <a:xfrm>
            <a:off x="6049909"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9" name="矩形 38"/>
          <p:cNvSpPr/>
          <p:nvPr/>
        </p:nvSpPr>
        <p:spPr>
          <a:xfrm>
            <a:off x="630232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0" name="矩形 39"/>
          <p:cNvSpPr/>
          <p:nvPr/>
        </p:nvSpPr>
        <p:spPr>
          <a:xfrm>
            <a:off x="6516634"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1" name="矩形 40"/>
          <p:cNvSpPr/>
          <p:nvPr/>
        </p:nvSpPr>
        <p:spPr>
          <a:xfrm>
            <a:off x="6766064"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2" name="矩形 41"/>
          <p:cNvSpPr/>
          <p:nvPr/>
        </p:nvSpPr>
        <p:spPr>
          <a:xfrm>
            <a:off x="6084168" y="1419622"/>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8</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311949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250"/>
                                        <p:tgtEl>
                                          <p:spTgt spid="35"/>
                                        </p:tgtEl>
                                      </p:cBhvr>
                                    </p:animEffect>
                                  </p:childTnLst>
                                </p:cTn>
                              </p:par>
                              <p:par>
                                <p:cTn id="11" presetID="22" presetClass="exit" presetSubtype="1" fill="hold" grpId="1" nodeType="withEffect">
                                  <p:stCondLst>
                                    <p:cond delay="440"/>
                                  </p:stCondLst>
                                  <p:childTnLst>
                                    <p:animEffect transition="out" filter="wipe(up)">
                                      <p:cBhvr>
                                        <p:cTn id="12" dur="250"/>
                                        <p:tgtEl>
                                          <p:spTgt spid="35"/>
                                        </p:tgtEl>
                                      </p:cBhvr>
                                    </p:animEffect>
                                    <p:set>
                                      <p:cBhvr>
                                        <p:cTn id="13" dur="1" fill="hold">
                                          <p:stCondLst>
                                            <p:cond delay="249"/>
                                          </p:stCondLst>
                                        </p:cTn>
                                        <p:tgtEl>
                                          <p:spTgt spid="35"/>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250" fill="hold"/>
                                        <p:tgtEl>
                                          <p:spTgt spid="34"/>
                                        </p:tgtEl>
                                        <p:attrNameLst>
                                          <p:attrName>ppt_x</p:attrName>
                                        </p:attrNameLst>
                                      </p:cBhvr>
                                      <p:tavLst>
                                        <p:tav tm="0">
                                          <p:val>
                                            <p:strVal val="#ppt_x"/>
                                          </p:val>
                                        </p:tav>
                                        <p:tav tm="100000">
                                          <p:val>
                                            <p:strVal val="#ppt_x"/>
                                          </p:val>
                                        </p:tav>
                                      </p:tavLst>
                                    </p:anim>
                                    <p:anim calcmode="lin" valueType="num">
                                      <p:cBhvr additive="base">
                                        <p:cTn id="17" dur="250" fill="hold"/>
                                        <p:tgtEl>
                                          <p:spTgt spid="34"/>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250"/>
                                        <p:tgtEl>
                                          <p:spTgt spid="37"/>
                                        </p:tgtEl>
                                      </p:cBhvr>
                                    </p:animEffect>
                                  </p:childTnLst>
                                </p:cTn>
                              </p:par>
                              <p:par>
                                <p:cTn id="21" presetID="22" presetClass="exit" presetSubtype="1" fill="hold" grpId="1" nodeType="withEffect">
                                  <p:stCondLst>
                                    <p:cond delay="550"/>
                                  </p:stCondLst>
                                  <p:childTnLst>
                                    <p:animEffect transition="out" filter="wipe(up)">
                                      <p:cBhvr>
                                        <p:cTn id="22" dur="250"/>
                                        <p:tgtEl>
                                          <p:spTgt spid="37"/>
                                        </p:tgtEl>
                                      </p:cBhvr>
                                    </p:animEffect>
                                    <p:set>
                                      <p:cBhvr>
                                        <p:cTn id="23" dur="1" fill="hold">
                                          <p:stCondLst>
                                            <p:cond delay="249"/>
                                          </p:stCondLst>
                                        </p:cTn>
                                        <p:tgtEl>
                                          <p:spTgt spid="37"/>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250" fill="hold"/>
                                        <p:tgtEl>
                                          <p:spTgt spid="29"/>
                                        </p:tgtEl>
                                        <p:attrNameLst>
                                          <p:attrName>ppt_x</p:attrName>
                                        </p:attrNameLst>
                                      </p:cBhvr>
                                      <p:tavLst>
                                        <p:tav tm="0">
                                          <p:val>
                                            <p:strVal val="#ppt_x"/>
                                          </p:val>
                                        </p:tav>
                                        <p:tav tm="100000">
                                          <p:val>
                                            <p:strVal val="#ppt_x"/>
                                          </p:val>
                                        </p:tav>
                                      </p:tavLst>
                                    </p:anim>
                                    <p:anim calcmode="lin" valueType="num">
                                      <p:cBhvr additive="base">
                                        <p:cTn id="27" dur="250" fill="hold"/>
                                        <p:tgtEl>
                                          <p:spTgt spid="29"/>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250"/>
                                        <p:tgtEl>
                                          <p:spTgt spid="40"/>
                                        </p:tgtEl>
                                      </p:cBhvr>
                                    </p:animEffect>
                                  </p:childTnLst>
                                </p:cTn>
                              </p:par>
                              <p:par>
                                <p:cTn id="31" presetID="22" presetClass="exit" presetSubtype="1" fill="hold" grpId="1" nodeType="withEffect">
                                  <p:stCondLst>
                                    <p:cond delay="750"/>
                                  </p:stCondLst>
                                  <p:childTnLst>
                                    <p:animEffect transition="out" filter="wipe(up)">
                                      <p:cBhvr>
                                        <p:cTn id="32" dur="250"/>
                                        <p:tgtEl>
                                          <p:spTgt spid="40"/>
                                        </p:tgtEl>
                                      </p:cBhvr>
                                    </p:animEffect>
                                    <p:set>
                                      <p:cBhvr>
                                        <p:cTn id="33" dur="1" fill="hold">
                                          <p:stCondLst>
                                            <p:cond delay="249"/>
                                          </p:stCondLst>
                                        </p:cTn>
                                        <p:tgtEl>
                                          <p:spTgt spid="40"/>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250" fill="hold"/>
                                        <p:tgtEl>
                                          <p:spTgt spid="32"/>
                                        </p:tgtEl>
                                        <p:attrNameLst>
                                          <p:attrName>ppt_x</p:attrName>
                                        </p:attrNameLst>
                                      </p:cBhvr>
                                      <p:tavLst>
                                        <p:tav tm="0">
                                          <p:val>
                                            <p:strVal val="#ppt_x"/>
                                          </p:val>
                                        </p:tav>
                                        <p:tav tm="100000">
                                          <p:val>
                                            <p:strVal val="#ppt_x"/>
                                          </p:val>
                                        </p:tav>
                                      </p:tavLst>
                                    </p:anim>
                                    <p:anim calcmode="lin" valueType="num">
                                      <p:cBhvr additive="base">
                                        <p:cTn id="37" dur="250" fill="hold"/>
                                        <p:tgtEl>
                                          <p:spTgt spid="32"/>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250"/>
                                        <p:tgtEl>
                                          <p:spTgt spid="36"/>
                                        </p:tgtEl>
                                      </p:cBhvr>
                                    </p:animEffect>
                                  </p:childTnLst>
                                </p:cTn>
                              </p:par>
                              <p:par>
                                <p:cTn id="41" presetID="22" presetClass="exit" presetSubtype="1" fill="hold" grpId="1" nodeType="withEffect">
                                  <p:stCondLst>
                                    <p:cond delay="850"/>
                                  </p:stCondLst>
                                  <p:childTnLst>
                                    <p:animEffect transition="out" filter="wipe(up)">
                                      <p:cBhvr>
                                        <p:cTn id="42" dur="250"/>
                                        <p:tgtEl>
                                          <p:spTgt spid="36"/>
                                        </p:tgtEl>
                                      </p:cBhvr>
                                    </p:animEffect>
                                    <p:set>
                                      <p:cBhvr>
                                        <p:cTn id="43" dur="1" fill="hold">
                                          <p:stCondLst>
                                            <p:cond delay="249"/>
                                          </p:stCondLst>
                                        </p:cTn>
                                        <p:tgtEl>
                                          <p:spTgt spid="36"/>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ppt_x"/>
                                          </p:val>
                                        </p:tav>
                                        <p:tav tm="100000">
                                          <p:val>
                                            <p:strVal val="#ppt_x"/>
                                          </p:val>
                                        </p:tav>
                                      </p:tavLst>
                                    </p:anim>
                                    <p:anim calcmode="lin" valueType="num">
                                      <p:cBhvr additive="base">
                                        <p:cTn id="47" dur="250" fill="hold"/>
                                        <p:tgtEl>
                                          <p:spTgt spid="28"/>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38"/>
                                        </p:tgtEl>
                                        <p:attrNameLst>
                                          <p:attrName>style.visibility</p:attrName>
                                        </p:attrNameLst>
                                      </p:cBhvr>
                                      <p:to>
                                        <p:strVal val="visible"/>
                                      </p:to>
                                    </p:set>
                                    <p:animEffect transition="in" filter="wipe(down)">
                                      <p:cBhvr>
                                        <p:cTn id="50" dur="250"/>
                                        <p:tgtEl>
                                          <p:spTgt spid="38"/>
                                        </p:tgtEl>
                                      </p:cBhvr>
                                    </p:animEffect>
                                  </p:childTnLst>
                                </p:cTn>
                              </p:par>
                              <p:par>
                                <p:cTn id="51" presetID="22" presetClass="exit" presetSubtype="1" fill="hold" grpId="1" nodeType="withEffect">
                                  <p:stCondLst>
                                    <p:cond delay="1550"/>
                                  </p:stCondLst>
                                  <p:childTnLst>
                                    <p:animEffect transition="out" filter="wipe(up)">
                                      <p:cBhvr>
                                        <p:cTn id="52" dur="250"/>
                                        <p:tgtEl>
                                          <p:spTgt spid="38"/>
                                        </p:tgtEl>
                                      </p:cBhvr>
                                    </p:animEffect>
                                    <p:set>
                                      <p:cBhvr>
                                        <p:cTn id="53" dur="1" fill="hold">
                                          <p:stCondLst>
                                            <p:cond delay="249"/>
                                          </p:stCondLst>
                                        </p:cTn>
                                        <p:tgtEl>
                                          <p:spTgt spid="38"/>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250" fill="hold"/>
                                        <p:tgtEl>
                                          <p:spTgt spid="30"/>
                                        </p:tgtEl>
                                        <p:attrNameLst>
                                          <p:attrName>ppt_x</p:attrName>
                                        </p:attrNameLst>
                                      </p:cBhvr>
                                      <p:tavLst>
                                        <p:tav tm="0">
                                          <p:val>
                                            <p:strVal val="#ppt_x"/>
                                          </p:val>
                                        </p:tav>
                                        <p:tav tm="100000">
                                          <p:val>
                                            <p:strVal val="#ppt_x"/>
                                          </p:val>
                                        </p:tav>
                                      </p:tavLst>
                                    </p:anim>
                                    <p:anim calcmode="lin" valueType="num">
                                      <p:cBhvr additive="base">
                                        <p:cTn id="57" dur="250" fill="hold"/>
                                        <p:tgtEl>
                                          <p:spTgt spid="30"/>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39"/>
                                        </p:tgtEl>
                                        <p:attrNameLst>
                                          <p:attrName>style.visibility</p:attrName>
                                        </p:attrNameLst>
                                      </p:cBhvr>
                                      <p:to>
                                        <p:strVal val="visible"/>
                                      </p:to>
                                    </p:set>
                                    <p:animEffect transition="in" filter="wipe(down)">
                                      <p:cBhvr>
                                        <p:cTn id="60" dur="250"/>
                                        <p:tgtEl>
                                          <p:spTgt spid="39"/>
                                        </p:tgtEl>
                                      </p:cBhvr>
                                    </p:animEffect>
                                  </p:childTnLst>
                                </p:cTn>
                              </p:par>
                              <p:par>
                                <p:cTn id="61" presetID="22" presetClass="exit" presetSubtype="1" fill="hold" grpId="1" nodeType="withEffect">
                                  <p:stCondLst>
                                    <p:cond delay="1450"/>
                                  </p:stCondLst>
                                  <p:childTnLst>
                                    <p:animEffect transition="out" filter="wipe(up)">
                                      <p:cBhvr>
                                        <p:cTn id="62" dur="250"/>
                                        <p:tgtEl>
                                          <p:spTgt spid="39"/>
                                        </p:tgtEl>
                                      </p:cBhvr>
                                    </p:animEffect>
                                    <p:set>
                                      <p:cBhvr>
                                        <p:cTn id="63" dur="1" fill="hold">
                                          <p:stCondLst>
                                            <p:cond delay="249"/>
                                          </p:stCondLst>
                                        </p:cTn>
                                        <p:tgtEl>
                                          <p:spTgt spid="39"/>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250" fill="hold"/>
                                        <p:tgtEl>
                                          <p:spTgt spid="31"/>
                                        </p:tgtEl>
                                        <p:attrNameLst>
                                          <p:attrName>ppt_x</p:attrName>
                                        </p:attrNameLst>
                                      </p:cBhvr>
                                      <p:tavLst>
                                        <p:tav tm="0">
                                          <p:val>
                                            <p:strVal val="#ppt_x"/>
                                          </p:val>
                                        </p:tav>
                                        <p:tav tm="100000">
                                          <p:val>
                                            <p:strVal val="#ppt_x"/>
                                          </p:val>
                                        </p:tav>
                                      </p:tavLst>
                                    </p:anim>
                                    <p:anim calcmode="lin" valueType="num">
                                      <p:cBhvr additive="base">
                                        <p:cTn id="67" dur="250" fill="hold"/>
                                        <p:tgtEl>
                                          <p:spTgt spid="31"/>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250"/>
                                        <p:tgtEl>
                                          <p:spTgt spid="41"/>
                                        </p:tgtEl>
                                      </p:cBhvr>
                                    </p:animEffect>
                                  </p:childTnLst>
                                </p:cTn>
                              </p:par>
                              <p:par>
                                <p:cTn id="71" presetID="22" presetClass="exit" presetSubtype="1" fill="hold" grpId="1" nodeType="withEffect">
                                  <p:stCondLst>
                                    <p:cond delay="1000"/>
                                  </p:stCondLst>
                                  <p:childTnLst>
                                    <p:animEffect transition="out" filter="wipe(up)">
                                      <p:cBhvr>
                                        <p:cTn id="72" dur="250"/>
                                        <p:tgtEl>
                                          <p:spTgt spid="41"/>
                                        </p:tgtEl>
                                      </p:cBhvr>
                                    </p:animEffect>
                                    <p:set>
                                      <p:cBhvr>
                                        <p:cTn id="73" dur="1" fill="hold">
                                          <p:stCondLst>
                                            <p:cond delay="249"/>
                                          </p:stCondLst>
                                        </p:cTn>
                                        <p:tgtEl>
                                          <p:spTgt spid="41"/>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250" fill="hold"/>
                                        <p:tgtEl>
                                          <p:spTgt spid="33"/>
                                        </p:tgtEl>
                                        <p:attrNameLst>
                                          <p:attrName>ppt_x</p:attrName>
                                        </p:attrNameLst>
                                      </p:cBhvr>
                                      <p:tavLst>
                                        <p:tav tm="0">
                                          <p:val>
                                            <p:strVal val="#ppt_x"/>
                                          </p:val>
                                        </p:tav>
                                        <p:tav tm="100000">
                                          <p:val>
                                            <p:strVal val="#ppt_x"/>
                                          </p:val>
                                        </p:tav>
                                      </p:tavLst>
                                    </p:anim>
                                    <p:anim calcmode="lin" valueType="num">
                                      <p:cBhvr additive="base">
                                        <p:cTn id="77" dur="250" fill="hold"/>
                                        <p:tgtEl>
                                          <p:spTgt spid="33"/>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200" fill="hold"/>
                                        <p:tgtEl>
                                          <p:spTgt spid="51"/>
                                        </p:tgtEl>
                                        <p:attrNameLst>
                                          <p:attrName>ppt_x</p:attrName>
                                        </p:attrNameLst>
                                      </p:cBhvr>
                                      <p:tavLst>
                                        <p:tav tm="0">
                                          <p:val>
                                            <p:strVal val="1+#ppt_w/2"/>
                                          </p:val>
                                        </p:tav>
                                        <p:tav tm="100000">
                                          <p:val>
                                            <p:strVal val="#ppt_x"/>
                                          </p:val>
                                        </p:tav>
                                      </p:tavLst>
                                    </p:anim>
                                    <p:anim calcmode="lin" valueType="num">
                                      <p:cBhvr additive="base">
                                        <p:cTn id="81"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系统逻辑设计</a:t>
            </a:r>
            <a:endParaRPr lang="en-US" altLang="zh-CN" sz="2000" dirty="0">
              <a:latin typeface="微软雅黑" pitchFamily="34" charset="-122"/>
              <a:ea typeface="微软雅黑" pitchFamily="34" charset="-122"/>
            </a:endParaRPr>
          </a:p>
        </p:txBody>
      </p:sp>
      <p:pic>
        <p:nvPicPr>
          <p:cNvPr id="2049" name="Picture 1" descr="20120109120127859"/>
          <p:cNvPicPr>
            <a:picLocks noChangeAspect="1" noChangeArrowheads="1"/>
          </p:cNvPicPr>
          <p:nvPr/>
        </p:nvPicPr>
        <p:blipFill>
          <a:blip r:embed="rId2" cstate="print"/>
          <a:srcRect/>
          <a:stretch>
            <a:fillRect/>
          </a:stretch>
        </p:blipFill>
        <p:spPr bwMode="auto">
          <a:xfrm>
            <a:off x="827584" y="771550"/>
            <a:ext cx="6236196" cy="3888431"/>
          </a:xfrm>
          <a:prstGeom prst="rect">
            <a:avLst/>
          </a:prstGeom>
          <a:ln>
            <a:noFill/>
          </a:ln>
          <a:effectLst>
            <a:softEdge rad="112500"/>
          </a:effectLst>
        </p:spPr>
      </p:pic>
      <p:sp>
        <p:nvSpPr>
          <p:cNvPr id="2050" name="AutoShape 2"/>
          <p:cNvSpPr>
            <a:spLocks noChangeArrowheads="1"/>
          </p:cNvSpPr>
          <p:nvPr/>
        </p:nvSpPr>
        <p:spPr bwMode="auto">
          <a:xfrm>
            <a:off x="2411760" y="1563638"/>
            <a:ext cx="936104" cy="360040"/>
          </a:xfrm>
          <a:prstGeom prst="wedgeRoundRectCallout">
            <a:avLst>
              <a:gd name="adj1" fmla="val -58708"/>
              <a:gd name="adj2" fmla="val 11000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客户端对网站进行访问</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2" name="AutoShape 4"/>
          <p:cNvSpPr>
            <a:spLocks noChangeArrowheads="1"/>
          </p:cNvSpPr>
          <p:nvPr/>
        </p:nvSpPr>
        <p:spPr bwMode="auto">
          <a:xfrm>
            <a:off x="4283968" y="4011910"/>
            <a:ext cx="1362075" cy="304800"/>
          </a:xfrm>
          <a:prstGeom prst="wedgeRoundRectCallout">
            <a:avLst>
              <a:gd name="adj1" fmla="val 7718"/>
              <a:gd name="adj2" fmla="val -17125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JSP</a:t>
            </a: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网页服务器</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1" name="AutoShape 3"/>
          <p:cNvSpPr>
            <a:spLocks noChangeArrowheads="1"/>
          </p:cNvSpPr>
          <p:nvPr/>
        </p:nvSpPr>
        <p:spPr bwMode="auto">
          <a:xfrm>
            <a:off x="6660232" y="3579862"/>
            <a:ext cx="1440159" cy="304800"/>
          </a:xfrm>
          <a:prstGeom prst="wedgeRoundRectCallout">
            <a:avLst>
              <a:gd name="adj1" fmla="val -34741"/>
              <a:gd name="adj2" fmla="val -186875"/>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后台中心数据库</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3" name="AutoShape 5"/>
          <p:cNvSpPr>
            <a:spLocks noChangeArrowheads="1"/>
          </p:cNvSpPr>
          <p:nvPr/>
        </p:nvSpPr>
        <p:spPr bwMode="auto">
          <a:xfrm>
            <a:off x="3995936" y="1635646"/>
            <a:ext cx="1200150" cy="314325"/>
          </a:xfrm>
          <a:prstGeom prst="wedgeRoundRectCallout">
            <a:avLst>
              <a:gd name="adj1" fmla="val -51162"/>
              <a:gd name="adj2" fmla="val 17788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信息数据交互</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Rectangle 1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系统环境的配置</a:t>
            </a:r>
            <a:endParaRPr lang="en-US" altLang="zh-CN" sz="2000" dirty="0">
              <a:latin typeface="微软雅黑" pitchFamily="34" charset="-122"/>
              <a:ea typeface="微软雅黑" pitchFamily="34" charset="-122"/>
            </a:endParaRPr>
          </a:p>
        </p:txBody>
      </p:sp>
      <p:sp>
        <p:nvSpPr>
          <p:cNvPr id="7" name="Rectangle 3"/>
          <p:cNvSpPr>
            <a:spLocks noGrp="1" noChangeArrowheads="1"/>
          </p:cNvSpPr>
          <p:nvPr/>
        </p:nvSpPr>
        <p:spPr bwMode="auto">
          <a:xfrm>
            <a:off x="251520" y="756105"/>
            <a:ext cx="8207375" cy="3687854"/>
          </a:xfrm>
          <a:prstGeom prst="rect">
            <a:avLst/>
          </a:prstGeom>
          <a:noFill/>
          <a:ln w="9525">
            <a:noFill/>
            <a:miter lim="800000"/>
            <a:headEnd/>
            <a:tailEnd/>
          </a:ln>
        </p:spPr>
        <p:txBody>
          <a:bodyPr/>
          <a:lstStyle/>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系统运行平台：</a:t>
            </a:r>
            <a:r>
              <a:rPr lang="en-US" altLang="zh-CN" sz="2000" b="1" dirty="0" smtClean="0">
                <a:latin typeface="微软雅黑" pitchFamily="34" charset="-122"/>
                <a:ea typeface="微软雅黑" pitchFamily="34" charset="-122"/>
              </a:rPr>
              <a:t>Tomcat5.0 + JDK1.6 + Windows XP</a:t>
            </a:r>
            <a:endParaRPr lang="en-US" altLang="zh-CN" sz="2000" b="1" dirty="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开发语言：</a:t>
            </a:r>
            <a:r>
              <a:rPr lang="en-US" altLang="zh-CN" sz="2000" b="1" dirty="0" smtClean="0">
                <a:latin typeface="微软雅黑" pitchFamily="34" charset="-122"/>
                <a:ea typeface="微软雅黑" pitchFamily="34" charset="-122"/>
              </a:rPr>
              <a:t>JSP</a:t>
            </a: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数据库：</a:t>
            </a:r>
            <a:r>
              <a:rPr lang="en-US" altLang="zh-CN" sz="2000" b="1" dirty="0" smtClean="0">
                <a:latin typeface="微软雅黑" pitchFamily="34" charset="-122"/>
                <a:ea typeface="微软雅黑" pitchFamily="34" charset="-122"/>
              </a:rPr>
              <a:t>SQL 2000(server pack 3)</a:t>
            </a:r>
          </a:p>
          <a:p>
            <a:pPr marL="342900" indent="-342900">
              <a:lnSpc>
                <a:spcPct val="200000"/>
              </a:lnSpc>
              <a:spcBef>
                <a:spcPct val="20000"/>
              </a:spcBef>
              <a:buClr>
                <a:schemeClr val="accent1"/>
              </a:buClr>
              <a:buFont typeface="Wingdings" pitchFamily="2" charset="2"/>
              <a:buChar char="n"/>
            </a:pPr>
            <a:r>
              <a:rPr lang="zh-CN" altLang="en-US" sz="2000" b="1" dirty="0">
                <a:latin typeface="微软雅黑" pitchFamily="34" charset="-122"/>
                <a:ea typeface="微软雅黑" pitchFamily="34" charset="-122"/>
              </a:rPr>
              <a:t>开发</a:t>
            </a:r>
            <a:r>
              <a:rPr lang="zh-CN" altLang="en-US" sz="2000" b="1" dirty="0" smtClean="0">
                <a:latin typeface="微软雅黑" pitchFamily="34" charset="-122"/>
                <a:ea typeface="微软雅黑" pitchFamily="34" charset="-122"/>
              </a:rPr>
              <a:t>环境：</a:t>
            </a:r>
            <a:r>
              <a:rPr lang="en-US" altLang="zh-CN" sz="2000" b="1" dirty="0" smtClean="0">
                <a:latin typeface="微软雅黑" pitchFamily="34" charset="-122"/>
                <a:ea typeface="微软雅黑" pitchFamily="34" charset="-122"/>
              </a:rPr>
              <a:t> Eclipse</a:t>
            </a:r>
          </a:p>
          <a:p>
            <a:pPr marL="342900" indent="-342900">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其他软件：</a:t>
            </a:r>
            <a:r>
              <a:rPr lang="en-US" altLang="zh-CN" sz="2000" b="1" dirty="0" smtClean="0">
                <a:latin typeface="微软雅黑" pitchFamily="34" charset="-122"/>
                <a:ea typeface="微软雅黑" pitchFamily="34" charset="-122"/>
              </a:rPr>
              <a:t> DreamweaverMX2004,PhotoShop7.0</a:t>
            </a:r>
            <a:endParaRPr lang="zh-CN" altLang="en-US" sz="2000" b="1" dirty="0" smtClean="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endParaRPr lang="en-US" altLang="zh-CN" sz="2400" b="1" dirty="0">
              <a:latin typeface="Arial" charset="0"/>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系统总体设计思想</a:t>
            </a:r>
            <a:endParaRPr lang="en-US" altLang="zh-CN" sz="2000" dirty="0">
              <a:latin typeface="微软雅黑" pitchFamily="34" charset="-122"/>
              <a:ea typeface="微软雅黑" pitchFamily="34" charset="-122"/>
            </a:endParaRPr>
          </a:p>
        </p:txBody>
      </p:sp>
      <p:sp>
        <p:nvSpPr>
          <p:cNvPr id="7" name="矩形 6"/>
          <p:cNvSpPr/>
          <p:nvPr/>
        </p:nvSpPr>
        <p:spPr>
          <a:xfrm>
            <a:off x="539552"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前台操作</a:t>
            </a:r>
            <a:endParaRPr lang="zh-CN" altLang="en-US" sz="3200" dirty="0">
              <a:latin typeface="微软雅黑" pitchFamily="34" charset="-122"/>
              <a:ea typeface="微软雅黑" pitchFamily="34" charset="-122"/>
            </a:endParaRPr>
          </a:p>
        </p:txBody>
      </p:sp>
      <p:sp>
        <p:nvSpPr>
          <p:cNvPr id="8" name="矩形 7"/>
          <p:cNvSpPr/>
          <p:nvPr/>
        </p:nvSpPr>
        <p:spPr>
          <a:xfrm>
            <a:off x="5148064"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后台管理</a:t>
            </a:r>
            <a:endParaRPr lang="zh-CN" altLang="en-US" sz="3200" dirty="0">
              <a:latin typeface="微软雅黑" pitchFamily="34" charset="-122"/>
              <a:ea typeface="微软雅黑" pitchFamily="34" charset="-122"/>
            </a:endParaRPr>
          </a:p>
        </p:txBody>
      </p:sp>
      <p:sp>
        <p:nvSpPr>
          <p:cNvPr id="9" name="矩形 8"/>
          <p:cNvSpPr/>
          <p:nvPr/>
        </p:nvSpPr>
        <p:spPr>
          <a:xfrm>
            <a:off x="3131840" y="1059582"/>
            <a:ext cx="2592288" cy="93610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系统登录</a:t>
            </a:r>
            <a:endParaRPr lang="zh-CN" altLang="en-US" sz="3200" dirty="0">
              <a:latin typeface="微软雅黑" pitchFamily="34" charset="-122"/>
              <a:ea typeface="微软雅黑" pitchFamily="34" charset="-122"/>
            </a:endParaRPr>
          </a:p>
        </p:txBody>
      </p:sp>
      <p:grpSp>
        <p:nvGrpSpPr>
          <p:cNvPr id="10" name="组合 9"/>
          <p:cNvGrpSpPr/>
          <p:nvPr/>
        </p:nvGrpSpPr>
        <p:grpSpPr>
          <a:xfrm>
            <a:off x="8699181" y="157879"/>
            <a:ext cx="477064" cy="369332"/>
            <a:chOff x="8699181" y="157879"/>
            <a:chExt cx="477064" cy="369332"/>
          </a:xfrm>
        </p:grpSpPr>
        <p:sp>
          <p:nvSpPr>
            <p:cNvPr id="11" name="矩形 1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2" name="TextBox 1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11</a:t>
              </a:r>
              <a:endParaRPr lang="zh-CN" altLang="en-US" dirty="0">
                <a:solidFill>
                  <a:schemeClr val="bg1"/>
                </a:solidFill>
                <a:latin typeface="Segoe UI Light" pitchFamily="34" charset="0"/>
                <a:ea typeface="专业字体设计服务/WWW.ZTSGC.COM/" pitchFamily="2" charset="-122"/>
              </a:endParaRPr>
            </a:p>
          </p:txBody>
        </p:sp>
      </p:grpSp>
      <p:sp>
        <p:nvSpPr>
          <p:cNvPr id="13" name="直角上箭头 12"/>
          <p:cNvSpPr/>
          <p:nvPr/>
        </p:nvSpPr>
        <p:spPr>
          <a:xfrm rot="10800000">
            <a:off x="1403648" y="1491630"/>
            <a:ext cx="1728192" cy="1152128"/>
          </a:xfrm>
          <a:prstGeom prst="bentUpArrow">
            <a:avLst>
              <a:gd name="adj1" fmla="val 25000"/>
              <a:gd name="adj2" fmla="val 34019"/>
              <a:gd name="adj3" fmla="val 25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双向箭头 15"/>
          <p:cNvSpPr/>
          <p:nvPr/>
        </p:nvSpPr>
        <p:spPr>
          <a:xfrm rot="16200000">
            <a:off x="5652120" y="915566"/>
            <a:ext cx="1296144" cy="2160240"/>
          </a:xfrm>
          <a:prstGeom prst="leftUp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2051720" y="1059582"/>
            <a:ext cx="64807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sp>
        <p:nvSpPr>
          <p:cNvPr id="18" name="TextBox 17"/>
          <p:cNvSpPr txBox="1"/>
          <p:nvPr/>
        </p:nvSpPr>
        <p:spPr>
          <a:xfrm>
            <a:off x="5940152" y="1059582"/>
            <a:ext cx="1080120"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 fill="hold"/>
                                        <p:tgtEl>
                                          <p:spTgt spid="10"/>
                                        </p:tgtEl>
                                        <p:attrNameLst>
                                          <p:attrName>ppt_x</p:attrName>
                                        </p:attrNameLst>
                                      </p:cBhvr>
                                      <p:tavLst>
                                        <p:tav tm="0">
                                          <p:val>
                                            <p:strVal val="1+#ppt_w/2"/>
                                          </p:val>
                                        </p:tav>
                                        <p:tav tm="100000">
                                          <p:val>
                                            <p:strVal val="#ppt_x"/>
                                          </p:val>
                                        </p:tav>
                                      </p:tavLst>
                                    </p:anim>
                                    <p:anim calcmode="lin" valueType="num">
                                      <p:cBhvr additive="base">
                                        <p:cTn id="8" dur="2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plus(in)">
                                      <p:cBhvr>
                                        <p:cTn id="20" dur="1000"/>
                                        <p:tgtEl>
                                          <p:spTgt spid="16"/>
                                        </p:tgtEl>
                                      </p:cBhvr>
                                    </p:animEffect>
                                  </p:childTnLst>
                                </p:cTn>
                              </p:par>
                              <p:par>
                                <p:cTn id="21" presetID="13"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plus(in)">
                                      <p:cBhvr>
                                        <p:cTn id="23" dur="1000"/>
                                        <p:tgtEl>
                                          <p:spTgt spid="13"/>
                                        </p:tgtEl>
                                      </p:cBhvr>
                                    </p:animEffect>
                                  </p:childTnLst>
                                </p:cTn>
                              </p:par>
                              <p:par>
                                <p:cTn id="24" presetID="1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plus(in)">
                                      <p:cBhvr>
                                        <p:cTn id="26" dur="1000"/>
                                        <p:tgtEl>
                                          <p:spTgt spid="17"/>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plus(in)">
                                      <p:cBhvr>
                                        <p:cTn id="29" dur="10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lide(fromBottom)">
                                      <p:cBhvr>
                                        <p:cTn id="34" dur="500"/>
                                        <p:tgtEl>
                                          <p:spTgt spid="8"/>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lide(fromBottom)">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P spid="16" grpId="0" animBg="1"/>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740983" y="1232185"/>
            <a:ext cx="1000132" cy="100013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smtClean="0">
                <a:latin typeface="微软雅黑" pitchFamily="34" charset="-122"/>
                <a:ea typeface="微软雅黑" pitchFamily="34" charset="-122"/>
              </a:rPr>
              <a:t>前台页面</a:t>
            </a:r>
            <a:endParaRPr lang="zh-CN" altLang="en-US" sz="1100" b="1" dirty="0">
              <a:latin typeface="微软雅黑" pitchFamily="34" charset="-122"/>
              <a:ea typeface="微软雅黑" pitchFamily="34" charset="-122"/>
            </a:endParaRPr>
          </a:p>
        </p:txBody>
      </p:sp>
      <p:grpSp>
        <p:nvGrpSpPr>
          <p:cNvPr id="7" name="组合 6"/>
          <p:cNvGrpSpPr/>
          <p:nvPr/>
        </p:nvGrpSpPr>
        <p:grpSpPr>
          <a:xfrm>
            <a:off x="638070" y="1135556"/>
            <a:ext cx="1203326" cy="1198933"/>
            <a:chOff x="1089993" y="1991671"/>
            <a:chExt cx="1203326" cy="1198933"/>
          </a:xfrm>
        </p:grpSpPr>
        <p:sp>
          <p:nvSpPr>
            <p:cNvPr id="13" name="矩形 12"/>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13"/>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矩形 16"/>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9" name="组合 28"/>
          <p:cNvGrpSpPr/>
          <p:nvPr/>
        </p:nvGrpSpPr>
        <p:grpSpPr>
          <a:xfrm rot="2315867">
            <a:off x="1914549" y="1684060"/>
            <a:ext cx="1619567" cy="979503"/>
            <a:chOff x="5076056" y="465271"/>
            <a:chExt cx="1619567" cy="979503"/>
          </a:xfrm>
        </p:grpSpPr>
        <p:sp>
          <p:nvSpPr>
            <p:cNvPr id="8" name="流程图: 联系 7"/>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28" name="TextBox 27"/>
            <p:cNvSpPr txBox="1"/>
            <p:nvPr/>
          </p:nvSpPr>
          <p:spPr>
            <a:xfrm rot="19300716">
              <a:off x="5279851" y="465271"/>
              <a:ext cx="1415772"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商品页面显示</a:t>
              </a:r>
              <a:endParaRPr lang="zh-CN" altLang="en-US" sz="1600" dirty="0">
                <a:latin typeface="微软雅黑" pitchFamily="34" charset="-122"/>
                <a:ea typeface="微软雅黑" pitchFamily="34" charset="-122"/>
              </a:endParaRPr>
            </a:p>
          </p:txBody>
        </p:sp>
      </p:grpSp>
      <p:cxnSp>
        <p:nvCxnSpPr>
          <p:cNvPr id="31" name="直接箭头连接符 30"/>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27" name="TextBox 5"/>
          <p:cNvSpPr txBox="1">
            <a:spLocks noChangeArrowheads="1"/>
          </p:cNvSpPr>
          <p:nvPr/>
        </p:nvSpPr>
        <p:spPr bwMode="auto">
          <a:xfrm>
            <a:off x="251520" y="195486"/>
            <a:ext cx="388843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前台功能设计</a:t>
            </a:r>
            <a:endParaRPr lang="en-US" altLang="zh-CN" sz="2000" dirty="0">
              <a:latin typeface="微软雅黑" pitchFamily="34" charset="-122"/>
              <a:ea typeface="微软雅黑" pitchFamily="34" charset="-122"/>
            </a:endParaRPr>
          </a:p>
        </p:txBody>
      </p:sp>
      <p:grpSp>
        <p:nvGrpSpPr>
          <p:cNvPr id="30" name="组合 29"/>
          <p:cNvGrpSpPr/>
          <p:nvPr/>
        </p:nvGrpSpPr>
        <p:grpSpPr>
          <a:xfrm rot="2315867">
            <a:off x="3765737" y="1699466"/>
            <a:ext cx="1145869" cy="793756"/>
            <a:chOff x="5076056" y="651018"/>
            <a:chExt cx="1145869" cy="793756"/>
          </a:xfrm>
        </p:grpSpPr>
        <p:sp>
          <p:nvSpPr>
            <p:cNvPr id="32" name="流程图: 联系 31"/>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43" name="TextBox 42"/>
            <p:cNvSpPr txBox="1"/>
            <p:nvPr/>
          </p:nvSpPr>
          <p:spPr>
            <a:xfrm rot="19300716">
              <a:off x="5421706" y="651018"/>
              <a:ext cx="800219"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购物车</a:t>
              </a:r>
              <a:endParaRPr lang="zh-CN" altLang="en-US" sz="1600" dirty="0">
                <a:latin typeface="微软雅黑" pitchFamily="34" charset="-122"/>
                <a:ea typeface="微软雅黑" pitchFamily="34" charset="-122"/>
              </a:endParaRPr>
            </a:p>
          </p:txBody>
        </p:sp>
      </p:grpSp>
      <p:grpSp>
        <p:nvGrpSpPr>
          <p:cNvPr id="45" name="组合 44"/>
          <p:cNvGrpSpPr/>
          <p:nvPr/>
        </p:nvGrpSpPr>
        <p:grpSpPr>
          <a:xfrm rot="2315867">
            <a:off x="5040417" y="1731468"/>
            <a:ext cx="1248460" cy="793756"/>
            <a:chOff x="5076056" y="651018"/>
            <a:chExt cx="1248460" cy="793756"/>
          </a:xfrm>
        </p:grpSpPr>
        <p:sp>
          <p:nvSpPr>
            <p:cNvPr id="46" name="流程图: 联系 4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47" name="TextBox 46"/>
            <p:cNvSpPr txBox="1"/>
            <p:nvPr/>
          </p:nvSpPr>
          <p:spPr>
            <a:xfrm rot="19300716">
              <a:off x="5319113"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商品评价</a:t>
              </a:r>
              <a:endParaRPr lang="zh-CN" altLang="en-US" sz="1600" dirty="0">
                <a:latin typeface="微软雅黑" pitchFamily="34" charset="-122"/>
                <a:ea typeface="微软雅黑" pitchFamily="34" charset="-122"/>
              </a:endParaRPr>
            </a:p>
          </p:txBody>
        </p:sp>
      </p:grpSp>
      <p:grpSp>
        <p:nvGrpSpPr>
          <p:cNvPr id="48" name="组合 47"/>
          <p:cNvGrpSpPr/>
          <p:nvPr/>
        </p:nvGrpSpPr>
        <p:grpSpPr>
          <a:xfrm rot="2315867">
            <a:off x="6630500" y="1662498"/>
            <a:ext cx="1020052" cy="772915"/>
            <a:chOff x="5076056" y="671859"/>
            <a:chExt cx="1020052" cy="772915"/>
          </a:xfrm>
        </p:grpSpPr>
        <p:sp>
          <p:nvSpPr>
            <p:cNvPr id="49" name="流程图: 联系 48"/>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50" name="TextBox 49"/>
            <p:cNvSpPr txBox="1"/>
            <p:nvPr/>
          </p:nvSpPr>
          <p:spPr>
            <a:xfrm rot="19300716">
              <a:off x="5501073" y="671859"/>
              <a:ext cx="595035"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收藏</a:t>
              </a:r>
              <a:endParaRPr lang="zh-CN" altLang="en-US" sz="1600" dirty="0">
                <a:latin typeface="微软雅黑" pitchFamily="34" charset="-122"/>
                <a:ea typeface="微软雅黑" pitchFamily="34" charset="-122"/>
              </a:endParaRPr>
            </a:p>
          </p:txBody>
        </p:sp>
      </p:grpSp>
      <p:sp>
        <p:nvSpPr>
          <p:cNvPr id="55" name="矩形 54"/>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矩形 55"/>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58" name="矩形 57"/>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0" name="TextBox 59"/>
          <p:cNvSpPr txBox="1"/>
          <p:nvPr/>
        </p:nvSpPr>
        <p:spPr>
          <a:xfrm>
            <a:off x="2428860"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商品搜索</a:t>
            </a:r>
            <a:endParaRPr lang="zh-CN" altLang="en-US" dirty="0">
              <a:latin typeface="微软雅黑" pitchFamily="34" charset="-122"/>
              <a:ea typeface="微软雅黑" pitchFamily="34" charset="-122"/>
            </a:endParaRPr>
          </a:p>
        </p:txBody>
      </p:sp>
      <p:sp>
        <p:nvSpPr>
          <p:cNvPr id="61" name="矩形 60"/>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62" name="TextBox 61"/>
          <p:cNvSpPr txBox="1"/>
          <p:nvPr/>
        </p:nvSpPr>
        <p:spPr>
          <a:xfrm>
            <a:off x="2500298" y="2928940"/>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商品显示</a:t>
            </a:r>
            <a:endParaRPr lang="zh-CN" altLang="en-US" dirty="0">
              <a:latin typeface="微软雅黑" pitchFamily="34" charset="-122"/>
              <a:ea typeface="微软雅黑" pitchFamily="34" charset="-122"/>
            </a:endParaRPr>
          </a:p>
        </p:txBody>
      </p:sp>
      <p:sp>
        <p:nvSpPr>
          <p:cNvPr id="65" name="矩形 64"/>
          <p:cNvSpPr/>
          <p:nvPr/>
        </p:nvSpPr>
        <p:spPr>
          <a:xfrm>
            <a:off x="3214678"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加入购物车</a:t>
            </a:r>
            <a:endParaRPr lang="zh-CN" altLang="en-US" dirty="0">
              <a:latin typeface="微软雅黑" pitchFamily="34" charset="-122"/>
              <a:ea typeface="微软雅黑" pitchFamily="34" charset="-122"/>
            </a:endParaRPr>
          </a:p>
        </p:txBody>
      </p:sp>
      <p:sp>
        <p:nvSpPr>
          <p:cNvPr id="66" name="下箭头 65"/>
          <p:cNvSpPr/>
          <p:nvPr/>
        </p:nvSpPr>
        <p:spPr>
          <a:xfrm>
            <a:off x="3857620"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下箭头 66"/>
          <p:cNvSpPr/>
          <p:nvPr/>
        </p:nvSpPr>
        <p:spPr>
          <a:xfrm>
            <a:off x="3857620"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286116"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浏览购物车</a:t>
            </a:r>
            <a:endParaRPr lang="zh-CN" altLang="en-US" dirty="0">
              <a:latin typeface="微软雅黑" pitchFamily="34" charset="-122"/>
              <a:ea typeface="微软雅黑" pitchFamily="34" charset="-122"/>
            </a:endParaRPr>
          </a:p>
        </p:txBody>
      </p:sp>
      <p:sp>
        <p:nvSpPr>
          <p:cNvPr id="69" name="下箭头 68"/>
          <p:cNvSpPr/>
          <p:nvPr/>
        </p:nvSpPr>
        <p:spPr>
          <a:xfrm>
            <a:off x="3857620" y="4000510"/>
            <a:ext cx="214314" cy="28575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3286116" y="428626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订购</a:t>
            </a:r>
            <a:endParaRPr lang="zh-CN" altLang="en-US" dirty="0">
              <a:latin typeface="微软雅黑" pitchFamily="34" charset="-122"/>
              <a:ea typeface="微软雅黑" pitchFamily="34" charset="-122"/>
            </a:endParaRPr>
          </a:p>
        </p:txBody>
      </p:sp>
      <p:sp>
        <p:nvSpPr>
          <p:cNvPr id="71" name="矩形 70"/>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2" name="TextBox 71"/>
          <p:cNvSpPr txBox="1"/>
          <p:nvPr/>
        </p:nvSpPr>
        <p:spPr>
          <a:xfrm>
            <a:off x="5572132"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商品评分</a:t>
            </a:r>
            <a:endParaRPr lang="zh-CN" altLang="en-US" dirty="0">
              <a:latin typeface="微软雅黑" pitchFamily="34" charset="-122"/>
              <a:ea typeface="微软雅黑" pitchFamily="34" charset="-122"/>
            </a:endParaRPr>
          </a:p>
        </p:txBody>
      </p:sp>
      <p:sp>
        <p:nvSpPr>
          <p:cNvPr id="73" name="矩形 72"/>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4" name="TextBox 73"/>
          <p:cNvSpPr txBox="1"/>
          <p:nvPr/>
        </p:nvSpPr>
        <p:spPr>
          <a:xfrm>
            <a:off x="5643570" y="3000378"/>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商品评论</a:t>
            </a:r>
            <a:endParaRPr lang="zh-CN" altLang="en-US" dirty="0">
              <a:latin typeface="微软雅黑" pitchFamily="34" charset="-122"/>
              <a:ea typeface="微软雅黑" pitchFamily="34" charset="-122"/>
            </a:endParaRPr>
          </a:p>
        </p:txBody>
      </p:sp>
      <p:sp>
        <p:nvSpPr>
          <p:cNvPr id="75" name="下箭头 74"/>
          <p:cNvSpPr/>
          <p:nvPr/>
        </p:nvSpPr>
        <p:spPr>
          <a:xfrm>
            <a:off x="6786578"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6215074"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加入收藏</a:t>
            </a:r>
            <a:endParaRPr lang="zh-CN" altLang="en-US" dirty="0">
              <a:latin typeface="微软雅黑" pitchFamily="34" charset="-122"/>
              <a:ea typeface="微软雅黑" pitchFamily="34" charset="-122"/>
            </a:endParaRPr>
          </a:p>
        </p:txBody>
      </p:sp>
      <p:sp>
        <p:nvSpPr>
          <p:cNvPr id="77" name="下箭头 76"/>
          <p:cNvSpPr/>
          <p:nvPr/>
        </p:nvSpPr>
        <p:spPr>
          <a:xfrm>
            <a:off x="678657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6000760" y="3571882"/>
            <a:ext cx="2071702"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查看和删除收藏夹</a:t>
            </a:r>
            <a:endParaRPr lang="zh-CN" altLang="en-US" dirty="0">
              <a:latin typeface="微软雅黑" pitchFamily="34" charset="-122"/>
              <a:ea typeface="微软雅黑" pitchFamily="34" charset="-122"/>
            </a:endParaRPr>
          </a:p>
        </p:txBody>
      </p:sp>
      <p:sp>
        <p:nvSpPr>
          <p:cNvPr id="79" name="矩形 78"/>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703827714"/>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000"/>
                                        <p:tgtEl>
                                          <p:spTgt spid="7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500"/>
                            </p:stCondLst>
                            <p:childTnLst>
                              <p:par>
                                <p:cTn id="13" presetID="9"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1000"/>
                                        <p:tgtEl>
                                          <p:spTgt spid="12"/>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10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par>
                          <p:cTn id="25" fill="hold">
                            <p:stCondLst>
                              <p:cond delay="500"/>
                            </p:stCondLst>
                            <p:childTnLst>
                              <p:par>
                                <p:cTn id="26" presetID="55" presetClass="entr" presetSubtype="0"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1000" fill="hold"/>
                                        <p:tgtEl>
                                          <p:spTgt spid="55"/>
                                        </p:tgtEl>
                                        <p:attrNameLst>
                                          <p:attrName>ppt_w</p:attrName>
                                        </p:attrNameLst>
                                      </p:cBhvr>
                                      <p:tavLst>
                                        <p:tav tm="0">
                                          <p:val>
                                            <p:strVal val="#ppt_w*0.70"/>
                                          </p:val>
                                        </p:tav>
                                        <p:tav tm="100000">
                                          <p:val>
                                            <p:strVal val="#ppt_w"/>
                                          </p:val>
                                        </p:tav>
                                      </p:tavLst>
                                    </p:anim>
                                    <p:anim calcmode="lin" valueType="num">
                                      <p:cBhvr>
                                        <p:cTn id="29" dur="1000" fill="hold"/>
                                        <p:tgtEl>
                                          <p:spTgt spid="55"/>
                                        </p:tgtEl>
                                        <p:attrNameLst>
                                          <p:attrName>ppt_h</p:attrName>
                                        </p:attrNameLst>
                                      </p:cBhvr>
                                      <p:tavLst>
                                        <p:tav tm="0">
                                          <p:val>
                                            <p:strVal val="#ppt_h"/>
                                          </p:val>
                                        </p:tav>
                                        <p:tav tm="100000">
                                          <p:val>
                                            <p:strVal val="#ppt_h"/>
                                          </p:val>
                                        </p:tav>
                                      </p:tavLst>
                                    </p:anim>
                                    <p:animEffect transition="in" filter="fade">
                                      <p:cBhvr>
                                        <p:cTn id="30" dur="1000"/>
                                        <p:tgtEl>
                                          <p:spTgt spid="5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1000" fill="hold"/>
                                        <p:tgtEl>
                                          <p:spTgt spid="56"/>
                                        </p:tgtEl>
                                        <p:attrNameLst>
                                          <p:attrName>ppt_w</p:attrName>
                                        </p:attrNameLst>
                                      </p:cBhvr>
                                      <p:tavLst>
                                        <p:tav tm="0">
                                          <p:val>
                                            <p:strVal val="#ppt_w*0.70"/>
                                          </p:val>
                                        </p:tav>
                                        <p:tav tm="100000">
                                          <p:val>
                                            <p:strVal val="#ppt_w"/>
                                          </p:val>
                                        </p:tav>
                                      </p:tavLst>
                                    </p:anim>
                                    <p:anim calcmode="lin" valueType="num">
                                      <p:cBhvr>
                                        <p:cTn id="34" dur="1000" fill="hold"/>
                                        <p:tgtEl>
                                          <p:spTgt spid="56"/>
                                        </p:tgtEl>
                                        <p:attrNameLst>
                                          <p:attrName>ppt_h</p:attrName>
                                        </p:attrNameLst>
                                      </p:cBhvr>
                                      <p:tavLst>
                                        <p:tav tm="0">
                                          <p:val>
                                            <p:strVal val="#ppt_h"/>
                                          </p:val>
                                        </p:tav>
                                        <p:tav tm="100000">
                                          <p:val>
                                            <p:strVal val="#ppt_h"/>
                                          </p:val>
                                        </p:tav>
                                      </p:tavLst>
                                    </p:anim>
                                    <p:animEffect transition="in" filter="fade">
                                      <p:cBhvr>
                                        <p:cTn id="35" dur="1000"/>
                                        <p:tgtEl>
                                          <p:spTgt spid="5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p:cTn id="38" dur="1000" fill="hold"/>
                                        <p:tgtEl>
                                          <p:spTgt spid="60"/>
                                        </p:tgtEl>
                                        <p:attrNameLst>
                                          <p:attrName>ppt_w</p:attrName>
                                        </p:attrNameLst>
                                      </p:cBhvr>
                                      <p:tavLst>
                                        <p:tav tm="0">
                                          <p:val>
                                            <p:strVal val="#ppt_w*0.70"/>
                                          </p:val>
                                        </p:tav>
                                        <p:tav tm="100000">
                                          <p:val>
                                            <p:strVal val="#ppt_w"/>
                                          </p:val>
                                        </p:tav>
                                      </p:tavLst>
                                    </p:anim>
                                    <p:anim calcmode="lin" valueType="num">
                                      <p:cBhvr>
                                        <p:cTn id="39" dur="1000" fill="hold"/>
                                        <p:tgtEl>
                                          <p:spTgt spid="60"/>
                                        </p:tgtEl>
                                        <p:attrNameLst>
                                          <p:attrName>ppt_h</p:attrName>
                                        </p:attrNameLst>
                                      </p:cBhvr>
                                      <p:tavLst>
                                        <p:tav tm="0">
                                          <p:val>
                                            <p:strVal val="#ppt_h"/>
                                          </p:val>
                                        </p:tav>
                                        <p:tav tm="100000">
                                          <p:val>
                                            <p:strVal val="#ppt_h"/>
                                          </p:val>
                                        </p:tav>
                                      </p:tavLst>
                                    </p:anim>
                                    <p:animEffect transition="in" filter="fade">
                                      <p:cBhvr>
                                        <p:cTn id="40" dur="1000"/>
                                        <p:tgtEl>
                                          <p:spTgt spid="60"/>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1000" fill="hold"/>
                                        <p:tgtEl>
                                          <p:spTgt spid="62"/>
                                        </p:tgtEl>
                                        <p:attrNameLst>
                                          <p:attrName>ppt_w</p:attrName>
                                        </p:attrNameLst>
                                      </p:cBhvr>
                                      <p:tavLst>
                                        <p:tav tm="0">
                                          <p:val>
                                            <p:strVal val="#ppt_w*0.70"/>
                                          </p:val>
                                        </p:tav>
                                        <p:tav tm="100000">
                                          <p:val>
                                            <p:strVal val="#ppt_w"/>
                                          </p:val>
                                        </p:tav>
                                      </p:tavLst>
                                    </p:anim>
                                    <p:anim calcmode="lin" valueType="num">
                                      <p:cBhvr>
                                        <p:cTn id="44" dur="1000" fill="hold"/>
                                        <p:tgtEl>
                                          <p:spTgt spid="62"/>
                                        </p:tgtEl>
                                        <p:attrNameLst>
                                          <p:attrName>ppt_h</p:attrName>
                                        </p:attrNameLst>
                                      </p:cBhvr>
                                      <p:tavLst>
                                        <p:tav tm="0">
                                          <p:val>
                                            <p:strVal val="#ppt_h"/>
                                          </p:val>
                                        </p:tav>
                                        <p:tav tm="100000">
                                          <p:val>
                                            <p:strVal val="#ppt_h"/>
                                          </p:val>
                                        </p:tav>
                                      </p:tavLst>
                                    </p:anim>
                                    <p:animEffect transition="in" filter="fade">
                                      <p:cBhvr>
                                        <p:cTn id="45" dur="1000"/>
                                        <p:tgtEl>
                                          <p:spTgt spid="62"/>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1000" fill="hold"/>
                                        <p:tgtEl>
                                          <p:spTgt spid="61"/>
                                        </p:tgtEl>
                                        <p:attrNameLst>
                                          <p:attrName>ppt_w</p:attrName>
                                        </p:attrNameLst>
                                      </p:cBhvr>
                                      <p:tavLst>
                                        <p:tav tm="0">
                                          <p:val>
                                            <p:strVal val="#ppt_w*0.70"/>
                                          </p:val>
                                        </p:tav>
                                        <p:tav tm="100000">
                                          <p:val>
                                            <p:strVal val="#ppt_w"/>
                                          </p:val>
                                        </p:tav>
                                      </p:tavLst>
                                    </p:anim>
                                    <p:anim calcmode="lin" valueType="num">
                                      <p:cBhvr>
                                        <p:cTn id="49" dur="1000" fill="hold"/>
                                        <p:tgtEl>
                                          <p:spTgt spid="61"/>
                                        </p:tgtEl>
                                        <p:attrNameLst>
                                          <p:attrName>ppt_h</p:attrName>
                                        </p:attrNameLst>
                                      </p:cBhvr>
                                      <p:tavLst>
                                        <p:tav tm="0">
                                          <p:val>
                                            <p:strVal val="#ppt_h"/>
                                          </p:val>
                                        </p:tav>
                                        <p:tav tm="100000">
                                          <p:val>
                                            <p:strVal val="#ppt_h"/>
                                          </p:val>
                                        </p:tav>
                                      </p:tavLst>
                                    </p:anim>
                                    <p:animEffect transition="in" filter="fade">
                                      <p:cBhvr>
                                        <p:cTn id="50" dur="1000"/>
                                        <p:tgtEl>
                                          <p:spTgt spid="61"/>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56"/>
                                        </p:tgtEl>
                                      </p:cBhvr>
                                    </p:animEffect>
                                    <p:set>
                                      <p:cBhvr>
                                        <p:cTn id="55" dur="1" fill="hold">
                                          <p:stCondLst>
                                            <p:cond delay="499"/>
                                          </p:stCondLst>
                                        </p:cTn>
                                        <p:tgtEl>
                                          <p:spTgt spid="56"/>
                                        </p:tgtEl>
                                        <p:attrNameLst>
                                          <p:attrName>style.visibility</p:attrName>
                                        </p:attrNameLst>
                                      </p:cBhvr>
                                      <p:to>
                                        <p:strVal val="hidden"/>
                                      </p:to>
                                    </p:set>
                                  </p:childTnLst>
                                </p:cTn>
                              </p:par>
                              <p:par>
                                <p:cTn id="56" presetID="9" presetClass="exit" presetSubtype="0" fill="hold" grpId="1" nodeType="withEffect">
                                  <p:stCondLst>
                                    <p:cond delay="0"/>
                                  </p:stCondLst>
                                  <p:childTnLst>
                                    <p:animEffect transition="out" filter="dissolve">
                                      <p:cBhvr>
                                        <p:cTn id="57" dur="500"/>
                                        <p:tgtEl>
                                          <p:spTgt spid="61"/>
                                        </p:tgtEl>
                                      </p:cBhvr>
                                    </p:animEffect>
                                    <p:set>
                                      <p:cBhvr>
                                        <p:cTn id="58" dur="1" fill="hold">
                                          <p:stCondLst>
                                            <p:cond delay="499"/>
                                          </p:stCondLst>
                                        </p:cTn>
                                        <p:tgtEl>
                                          <p:spTgt spid="61"/>
                                        </p:tgtEl>
                                        <p:attrNameLst>
                                          <p:attrName>style.visibility</p:attrName>
                                        </p:attrNameLst>
                                      </p:cBhvr>
                                      <p:to>
                                        <p:strVal val="hidden"/>
                                      </p:to>
                                    </p:set>
                                  </p:childTnLst>
                                </p:cTn>
                              </p:par>
                              <p:par>
                                <p:cTn id="59" presetID="9" presetClass="exit" presetSubtype="0" fill="hold" grpId="1" nodeType="withEffect">
                                  <p:stCondLst>
                                    <p:cond delay="0"/>
                                  </p:stCondLst>
                                  <p:childTnLst>
                                    <p:animEffect transition="out" filter="dissolve">
                                      <p:cBhvr>
                                        <p:cTn id="60" dur="500"/>
                                        <p:tgtEl>
                                          <p:spTgt spid="55"/>
                                        </p:tgtEl>
                                      </p:cBhvr>
                                    </p:animEffect>
                                    <p:set>
                                      <p:cBhvr>
                                        <p:cTn id="61" dur="1" fill="hold">
                                          <p:stCondLst>
                                            <p:cond delay="499"/>
                                          </p:stCondLst>
                                        </p:cTn>
                                        <p:tgtEl>
                                          <p:spTgt spid="55"/>
                                        </p:tgtEl>
                                        <p:attrNameLst>
                                          <p:attrName>style.visibility</p:attrName>
                                        </p:attrNameLst>
                                      </p:cBhvr>
                                      <p:to>
                                        <p:strVal val="hidden"/>
                                      </p:to>
                                    </p:set>
                                  </p:childTnLst>
                                </p:cTn>
                              </p:par>
                              <p:par>
                                <p:cTn id="62" presetID="9" presetClass="exit" presetSubtype="0" fill="hold" grpId="1" nodeType="withEffect">
                                  <p:stCondLst>
                                    <p:cond delay="0"/>
                                  </p:stCondLst>
                                  <p:childTnLst>
                                    <p:animEffect transition="out" filter="dissolve">
                                      <p:cBhvr>
                                        <p:cTn id="63" dur="500"/>
                                        <p:tgtEl>
                                          <p:spTgt spid="62"/>
                                        </p:tgtEl>
                                      </p:cBhvr>
                                    </p:animEffect>
                                    <p:set>
                                      <p:cBhvr>
                                        <p:cTn id="64" dur="1" fill="hold">
                                          <p:stCondLst>
                                            <p:cond delay="499"/>
                                          </p:stCondLst>
                                        </p:cTn>
                                        <p:tgtEl>
                                          <p:spTgt spid="62"/>
                                        </p:tgtEl>
                                        <p:attrNameLst>
                                          <p:attrName>style.visibility</p:attrName>
                                        </p:attrNameLst>
                                      </p:cBhvr>
                                      <p:to>
                                        <p:strVal val="hidden"/>
                                      </p:to>
                                    </p:set>
                                  </p:childTnLst>
                                </p:cTn>
                              </p:par>
                              <p:par>
                                <p:cTn id="65" presetID="9" presetClass="exit" presetSubtype="0" fill="hold" grpId="1" nodeType="withEffect">
                                  <p:stCondLst>
                                    <p:cond delay="0"/>
                                  </p:stCondLst>
                                  <p:childTnLst>
                                    <p:animEffect transition="out" filter="dissolve">
                                      <p:cBhvr>
                                        <p:cTn id="66" dur="500"/>
                                        <p:tgtEl>
                                          <p:spTgt spid="60"/>
                                        </p:tgtEl>
                                      </p:cBhvr>
                                    </p:animEffect>
                                    <p:set>
                                      <p:cBhvr>
                                        <p:cTn id="67" dur="1" fill="hold">
                                          <p:stCondLst>
                                            <p:cond delay="499"/>
                                          </p:stCondLst>
                                        </p:cTn>
                                        <p:tgtEl>
                                          <p:spTgt spid="60"/>
                                        </p:tgtEl>
                                        <p:attrNameLst>
                                          <p:attrName>style.visibility</p:attrName>
                                        </p:attrNameLst>
                                      </p:cBhvr>
                                      <p:to>
                                        <p:strVal val="hidden"/>
                                      </p:to>
                                    </p:set>
                                  </p:childTnLst>
                                </p:cTn>
                              </p:par>
                            </p:childTnLst>
                          </p:cTn>
                        </p:par>
                        <p:par>
                          <p:cTn id="68" fill="hold">
                            <p:stCondLst>
                              <p:cond delay="500"/>
                            </p:stCondLst>
                            <p:childTnLst>
                              <p:par>
                                <p:cTn id="69" presetID="22" presetClass="entr" presetSubtype="8" fill="hold"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1000"/>
                            </p:stCondLst>
                            <p:childTnLst>
                              <p:par>
                                <p:cTn id="73" presetID="55" presetClass="entr" presetSubtype="0"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p:cTn id="75" dur="1000" fill="hold"/>
                                        <p:tgtEl>
                                          <p:spTgt spid="66"/>
                                        </p:tgtEl>
                                        <p:attrNameLst>
                                          <p:attrName>ppt_w</p:attrName>
                                        </p:attrNameLst>
                                      </p:cBhvr>
                                      <p:tavLst>
                                        <p:tav tm="0">
                                          <p:val>
                                            <p:strVal val="#ppt_w*0.70"/>
                                          </p:val>
                                        </p:tav>
                                        <p:tav tm="100000">
                                          <p:val>
                                            <p:strVal val="#ppt_w"/>
                                          </p:val>
                                        </p:tav>
                                      </p:tavLst>
                                    </p:anim>
                                    <p:anim calcmode="lin" valueType="num">
                                      <p:cBhvr>
                                        <p:cTn id="76" dur="1000" fill="hold"/>
                                        <p:tgtEl>
                                          <p:spTgt spid="66"/>
                                        </p:tgtEl>
                                        <p:attrNameLst>
                                          <p:attrName>ppt_h</p:attrName>
                                        </p:attrNameLst>
                                      </p:cBhvr>
                                      <p:tavLst>
                                        <p:tav tm="0">
                                          <p:val>
                                            <p:strVal val="#ppt_h"/>
                                          </p:val>
                                        </p:tav>
                                        <p:tav tm="100000">
                                          <p:val>
                                            <p:strVal val="#ppt_h"/>
                                          </p:val>
                                        </p:tav>
                                      </p:tavLst>
                                    </p:anim>
                                    <p:animEffect transition="in" filter="fade">
                                      <p:cBhvr>
                                        <p:cTn id="77" dur="1000"/>
                                        <p:tgtEl>
                                          <p:spTgt spid="66"/>
                                        </p:tgtEl>
                                      </p:cBhvr>
                                    </p:animEffect>
                                  </p:childTnLst>
                                </p:cTn>
                              </p:par>
                            </p:childTnLst>
                          </p:cTn>
                        </p:par>
                        <p:par>
                          <p:cTn id="78" fill="hold">
                            <p:stCondLst>
                              <p:cond delay="2000"/>
                            </p:stCondLst>
                            <p:childTnLst>
                              <p:par>
                                <p:cTn id="79" presetID="55"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 calcmode="lin" valueType="num">
                                      <p:cBhvr>
                                        <p:cTn id="81" dur="1000" fill="hold"/>
                                        <p:tgtEl>
                                          <p:spTgt spid="65"/>
                                        </p:tgtEl>
                                        <p:attrNameLst>
                                          <p:attrName>ppt_w</p:attrName>
                                        </p:attrNameLst>
                                      </p:cBhvr>
                                      <p:tavLst>
                                        <p:tav tm="0">
                                          <p:val>
                                            <p:strVal val="#ppt_w*0.70"/>
                                          </p:val>
                                        </p:tav>
                                        <p:tav tm="100000">
                                          <p:val>
                                            <p:strVal val="#ppt_w"/>
                                          </p:val>
                                        </p:tav>
                                      </p:tavLst>
                                    </p:anim>
                                    <p:anim calcmode="lin" valueType="num">
                                      <p:cBhvr>
                                        <p:cTn id="82" dur="1000" fill="hold"/>
                                        <p:tgtEl>
                                          <p:spTgt spid="65"/>
                                        </p:tgtEl>
                                        <p:attrNameLst>
                                          <p:attrName>ppt_h</p:attrName>
                                        </p:attrNameLst>
                                      </p:cBhvr>
                                      <p:tavLst>
                                        <p:tav tm="0">
                                          <p:val>
                                            <p:strVal val="#ppt_h"/>
                                          </p:val>
                                        </p:tav>
                                        <p:tav tm="100000">
                                          <p:val>
                                            <p:strVal val="#ppt_h"/>
                                          </p:val>
                                        </p:tav>
                                      </p:tavLst>
                                    </p:anim>
                                    <p:animEffect transition="in" filter="fade">
                                      <p:cBhvr>
                                        <p:cTn id="83" dur="1000"/>
                                        <p:tgtEl>
                                          <p:spTgt spid="65"/>
                                        </p:tgtEl>
                                      </p:cBhvr>
                                    </p:animEffect>
                                  </p:childTnLst>
                                </p:cTn>
                              </p:par>
                            </p:childTnLst>
                          </p:cTn>
                        </p:par>
                        <p:par>
                          <p:cTn id="84" fill="hold">
                            <p:stCondLst>
                              <p:cond delay="3000"/>
                            </p:stCondLst>
                            <p:childTnLst>
                              <p:par>
                                <p:cTn id="85" presetID="55" presetClass="entr" presetSubtype="0" fill="hold" grpId="0" nodeType="after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p:cTn id="87" dur="1000" fill="hold"/>
                                        <p:tgtEl>
                                          <p:spTgt spid="67"/>
                                        </p:tgtEl>
                                        <p:attrNameLst>
                                          <p:attrName>ppt_w</p:attrName>
                                        </p:attrNameLst>
                                      </p:cBhvr>
                                      <p:tavLst>
                                        <p:tav tm="0">
                                          <p:val>
                                            <p:strVal val="#ppt_w*0.70"/>
                                          </p:val>
                                        </p:tav>
                                        <p:tav tm="100000">
                                          <p:val>
                                            <p:strVal val="#ppt_w"/>
                                          </p:val>
                                        </p:tav>
                                      </p:tavLst>
                                    </p:anim>
                                    <p:anim calcmode="lin" valueType="num">
                                      <p:cBhvr>
                                        <p:cTn id="88" dur="1000" fill="hold"/>
                                        <p:tgtEl>
                                          <p:spTgt spid="67"/>
                                        </p:tgtEl>
                                        <p:attrNameLst>
                                          <p:attrName>ppt_h</p:attrName>
                                        </p:attrNameLst>
                                      </p:cBhvr>
                                      <p:tavLst>
                                        <p:tav tm="0">
                                          <p:val>
                                            <p:strVal val="#ppt_h"/>
                                          </p:val>
                                        </p:tav>
                                        <p:tav tm="100000">
                                          <p:val>
                                            <p:strVal val="#ppt_h"/>
                                          </p:val>
                                        </p:tav>
                                      </p:tavLst>
                                    </p:anim>
                                    <p:animEffect transition="in" filter="fade">
                                      <p:cBhvr>
                                        <p:cTn id="89" dur="1000"/>
                                        <p:tgtEl>
                                          <p:spTgt spid="67"/>
                                        </p:tgtEl>
                                      </p:cBhvr>
                                    </p:animEffect>
                                  </p:childTnLst>
                                </p:cTn>
                              </p:par>
                            </p:childTnLst>
                          </p:cTn>
                        </p:par>
                        <p:par>
                          <p:cTn id="90" fill="hold">
                            <p:stCondLst>
                              <p:cond delay="4000"/>
                            </p:stCondLst>
                            <p:childTnLst>
                              <p:par>
                                <p:cTn id="91" presetID="55"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 calcmode="lin" valueType="num">
                                      <p:cBhvr>
                                        <p:cTn id="93" dur="1000" fill="hold"/>
                                        <p:tgtEl>
                                          <p:spTgt spid="68"/>
                                        </p:tgtEl>
                                        <p:attrNameLst>
                                          <p:attrName>ppt_w</p:attrName>
                                        </p:attrNameLst>
                                      </p:cBhvr>
                                      <p:tavLst>
                                        <p:tav tm="0">
                                          <p:val>
                                            <p:strVal val="#ppt_w*0.70"/>
                                          </p:val>
                                        </p:tav>
                                        <p:tav tm="100000">
                                          <p:val>
                                            <p:strVal val="#ppt_w"/>
                                          </p:val>
                                        </p:tav>
                                      </p:tavLst>
                                    </p:anim>
                                    <p:anim calcmode="lin" valueType="num">
                                      <p:cBhvr>
                                        <p:cTn id="94" dur="1000" fill="hold"/>
                                        <p:tgtEl>
                                          <p:spTgt spid="68"/>
                                        </p:tgtEl>
                                        <p:attrNameLst>
                                          <p:attrName>ppt_h</p:attrName>
                                        </p:attrNameLst>
                                      </p:cBhvr>
                                      <p:tavLst>
                                        <p:tav tm="0">
                                          <p:val>
                                            <p:strVal val="#ppt_h"/>
                                          </p:val>
                                        </p:tav>
                                        <p:tav tm="100000">
                                          <p:val>
                                            <p:strVal val="#ppt_h"/>
                                          </p:val>
                                        </p:tav>
                                      </p:tavLst>
                                    </p:anim>
                                    <p:animEffect transition="in" filter="fade">
                                      <p:cBhvr>
                                        <p:cTn id="95" dur="1000"/>
                                        <p:tgtEl>
                                          <p:spTgt spid="68"/>
                                        </p:tgtEl>
                                      </p:cBhvr>
                                    </p:animEffect>
                                  </p:childTnLst>
                                </p:cTn>
                              </p:par>
                            </p:childTnLst>
                          </p:cTn>
                        </p:par>
                        <p:par>
                          <p:cTn id="96" fill="hold">
                            <p:stCondLst>
                              <p:cond delay="5000"/>
                            </p:stCondLst>
                            <p:childTnLst>
                              <p:par>
                                <p:cTn id="97" presetID="55" presetClass="entr" presetSubtype="0" fill="hold" grpId="0" nodeType="afterEffect">
                                  <p:stCondLst>
                                    <p:cond delay="0"/>
                                  </p:stCondLst>
                                  <p:childTnLst>
                                    <p:set>
                                      <p:cBhvr>
                                        <p:cTn id="98" dur="1" fill="hold">
                                          <p:stCondLst>
                                            <p:cond delay="0"/>
                                          </p:stCondLst>
                                        </p:cTn>
                                        <p:tgtEl>
                                          <p:spTgt spid="69"/>
                                        </p:tgtEl>
                                        <p:attrNameLst>
                                          <p:attrName>style.visibility</p:attrName>
                                        </p:attrNameLst>
                                      </p:cBhvr>
                                      <p:to>
                                        <p:strVal val="visible"/>
                                      </p:to>
                                    </p:set>
                                    <p:anim calcmode="lin" valueType="num">
                                      <p:cBhvr>
                                        <p:cTn id="99" dur="1000" fill="hold"/>
                                        <p:tgtEl>
                                          <p:spTgt spid="69"/>
                                        </p:tgtEl>
                                        <p:attrNameLst>
                                          <p:attrName>ppt_w</p:attrName>
                                        </p:attrNameLst>
                                      </p:cBhvr>
                                      <p:tavLst>
                                        <p:tav tm="0">
                                          <p:val>
                                            <p:strVal val="#ppt_w*0.70"/>
                                          </p:val>
                                        </p:tav>
                                        <p:tav tm="100000">
                                          <p:val>
                                            <p:strVal val="#ppt_w"/>
                                          </p:val>
                                        </p:tav>
                                      </p:tavLst>
                                    </p:anim>
                                    <p:anim calcmode="lin" valueType="num">
                                      <p:cBhvr>
                                        <p:cTn id="100" dur="1000" fill="hold"/>
                                        <p:tgtEl>
                                          <p:spTgt spid="69"/>
                                        </p:tgtEl>
                                        <p:attrNameLst>
                                          <p:attrName>ppt_h</p:attrName>
                                        </p:attrNameLst>
                                      </p:cBhvr>
                                      <p:tavLst>
                                        <p:tav tm="0">
                                          <p:val>
                                            <p:strVal val="#ppt_h"/>
                                          </p:val>
                                        </p:tav>
                                        <p:tav tm="100000">
                                          <p:val>
                                            <p:strVal val="#ppt_h"/>
                                          </p:val>
                                        </p:tav>
                                      </p:tavLst>
                                    </p:anim>
                                    <p:animEffect transition="in" filter="fade">
                                      <p:cBhvr>
                                        <p:cTn id="101" dur="1000"/>
                                        <p:tgtEl>
                                          <p:spTgt spid="69"/>
                                        </p:tgtEl>
                                      </p:cBhvr>
                                    </p:animEffect>
                                  </p:childTnLst>
                                </p:cTn>
                              </p:par>
                            </p:childTnLst>
                          </p:cTn>
                        </p:par>
                        <p:par>
                          <p:cTn id="102" fill="hold">
                            <p:stCondLst>
                              <p:cond delay="6000"/>
                            </p:stCondLst>
                            <p:childTnLst>
                              <p:par>
                                <p:cTn id="103" presetID="55"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1000" fill="hold"/>
                                        <p:tgtEl>
                                          <p:spTgt spid="70"/>
                                        </p:tgtEl>
                                        <p:attrNameLst>
                                          <p:attrName>ppt_w</p:attrName>
                                        </p:attrNameLst>
                                      </p:cBhvr>
                                      <p:tavLst>
                                        <p:tav tm="0">
                                          <p:val>
                                            <p:strVal val="#ppt_w*0.70"/>
                                          </p:val>
                                        </p:tav>
                                        <p:tav tm="100000">
                                          <p:val>
                                            <p:strVal val="#ppt_w"/>
                                          </p:val>
                                        </p:tav>
                                      </p:tavLst>
                                    </p:anim>
                                    <p:anim calcmode="lin" valueType="num">
                                      <p:cBhvr>
                                        <p:cTn id="106" dur="1000" fill="hold"/>
                                        <p:tgtEl>
                                          <p:spTgt spid="70"/>
                                        </p:tgtEl>
                                        <p:attrNameLst>
                                          <p:attrName>ppt_h</p:attrName>
                                        </p:attrNameLst>
                                      </p:cBhvr>
                                      <p:tavLst>
                                        <p:tav tm="0">
                                          <p:val>
                                            <p:strVal val="#ppt_h"/>
                                          </p:val>
                                        </p:tav>
                                        <p:tav tm="100000">
                                          <p:val>
                                            <p:strVal val="#ppt_h"/>
                                          </p:val>
                                        </p:tav>
                                      </p:tavLst>
                                    </p:anim>
                                    <p:animEffect transition="in" filter="fade">
                                      <p:cBhvr>
                                        <p:cTn id="107" dur="1000"/>
                                        <p:tgtEl>
                                          <p:spTgt spid="70"/>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xit" presetSubtype="0" fill="hold" grpId="1" nodeType="clickEffect">
                                  <p:stCondLst>
                                    <p:cond delay="0"/>
                                  </p:stCondLst>
                                  <p:childTnLst>
                                    <p:animEffect transition="out" filter="dissolve">
                                      <p:cBhvr>
                                        <p:cTn id="111" dur="500"/>
                                        <p:tgtEl>
                                          <p:spTgt spid="66"/>
                                        </p:tgtEl>
                                      </p:cBhvr>
                                    </p:animEffect>
                                    <p:set>
                                      <p:cBhvr>
                                        <p:cTn id="112" dur="1" fill="hold">
                                          <p:stCondLst>
                                            <p:cond delay="499"/>
                                          </p:stCondLst>
                                        </p:cTn>
                                        <p:tgtEl>
                                          <p:spTgt spid="66"/>
                                        </p:tgtEl>
                                        <p:attrNameLst>
                                          <p:attrName>style.visibility</p:attrName>
                                        </p:attrNameLst>
                                      </p:cBhvr>
                                      <p:to>
                                        <p:strVal val="hidden"/>
                                      </p:to>
                                    </p:set>
                                  </p:childTnLst>
                                </p:cTn>
                              </p:par>
                              <p:par>
                                <p:cTn id="113" presetID="9" presetClass="exit" presetSubtype="0" fill="hold" grpId="1" nodeType="withEffect">
                                  <p:stCondLst>
                                    <p:cond delay="0"/>
                                  </p:stCondLst>
                                  <p:childTnLst>
                                    <p:animEffect transition="out" filter="dissolve">
                                      <p:cBhvr>
                                        <p:cTn id="114" dur="500"/>
                                        <p:tgtEl>
                                          <p:spTgt spid="65"/>
                                        </p:tgtEl>
                                      </p:cBhvr>
                                    </p:animEffect>
                                    <p:set>
                                      <p:cBhvr>
                                        <p:cTn id="115" dur="1" fill="hold">
                                          <p:stCondLst>
                                            <p:cond delay="499"/>
                                          </p:stCondLst>
                                        </p:cTn>
                                        <p:tgtEl>
                                          <p:spTgt spid="65"/>
                                        </p:tgtEl>
                                        <p:attrNameLst>
                                          <p:attrName>style.visibility</p:attrName>
                                        </p:attrNameLst>
                                      </p:cBhvr>
                                      <p:to>
                                        <p:strVal val="hidden"/>
                                      </p:to>
                                    </p:set>
                                  </p:childTnLst>
                                </p:cTn>
                              </p:par>
                              <p:par>
                                <p:cTn id="116" presetID="9" presetClass="exit" presetSubtype="0" fill="hold" grpId="1" nodeType="withEffect">
                                  <p:stCondLst>
                                    <p:cond delay="0"/>
                                  </p:stCondLst>
                                  <p:childTnLst>
                                    <p:animEffect transition="out" filter="dissolve">
                                      <p:cBhvr>
                                        <p:cTn id="117" dur="500"/>
                                        <p:tgtEl>
                                          <p:spTgt spid="67"/>
                                        </p:tgtEl>
                                      </p:cBhvr>
                                    </p:animEffect>
                                    <p:set>
                                      <p:cBhvr>
                                        <p:cTn id="118" dur="1" fill="hold">
                                          <p:stCondLst>
                                            <p:cond delay="499"/>
                                          </p:stCondLst>
                                        </p:cTn>
                                        <p:tgtEl>
                                          <p:spTgt spid="67"/>
                                        </p:tgtEl>
                                        <p:attrNameLst>
                                          <p:attrName>style.visibility</p:attrName>
                                        </p:attrNameLst>
                                      </p:cBhvr>
                                      <p:to>
                                        <p:strVal val="hidden"/>
                                      </p:to>
                                    </p:set>
                                  </p:childTnLst>
                                </p:cTn>
                              </p:par>
                              <p:par>
                                <p:cTn id="119" presetID="9" presetClass="exit" presetSubtype="0" fill="hold" grpId="1" nodeType="withEffect">
                                  <p:stCondLst>
                                    <p:cond delay="0"/>
                                  </p:stCondLst>
                                  <p:childTnLst>
                                    <p:animEffect transition="out" filter="dissolve">
                                      <p:cBhvr>
                                        <p:cTn id="120" dur="500"/>
                                        <p:tgtEl>
                                          <p:spTgt spid="68"/>
                                        </p:tgtEl>
                                      </p:cBhvr>
                                    </p:animEffect>
                                    <p:set>
                                      <p:cBhvr>
                                        <p:cTn id="121" dur="1" fill="hold">
                                          <p:stCondLst>
                                            <p:cond delay="499"/>
                                          </p:stCondLst>
                                        </p:cTn>
                                        <p:tgtEl>
                                          <p:spTgt spid="68"/>
                                        </p:tgtEl>
                                        <p:attrNameLst>
                                          <p:attrName>style.visibility</p:attrName>
                                        </p:attrNameLst>
                                      </p:cBhvr>
                                      <p:to>
                                        <p:strVal val="hidden"/>
                                      </p:to>
                                    </p:set>
                                  </p:childTnLst>
                                </p:cTn>
                              </p:par>
                              <p:par>
                                <p:cTn id="122" presetID="9" presetClass="exit" presetSubtype="0" fill="hold" grpId="1" nodeType="withEffect">
                                  <p:stCondLst>
                                    <p:cond delay="0"/>
                                  </p:stCondLst>
                                  <p:childTnLst>
                                    <p:animEffect transition="out" filter="dissolve">
                                      <p:cBhvr>
                                        <p:cTn id="123" dur="500"/>
                                        <p:tgtEl>
                                          <p:spTgt spid="69"/>
                                        </p:tgtEl>
                                      </p:cBhvr>
                                    </p:animEffect>
                                    <p:set>
                                      <p:cBhvr>
                                        <p:cTn id="124" dur="1" fill="hold">
                                          <p:stCondLst>
                                            <p:cond delay="499"/>
                                          </p:stCondLst>
                                        </p:cTn>
                                        <p:tgtEl>
                                          <p:spTgt spid="69"/>
                                        </p:tgtEl>
                                        <p:attrNameLst>
                                          <p:attrName>style.visibility</p:attrName>
                                        </p:attrNameLst>
                                      </p:cBhvr>
                                      <p:to>
                                        <p:strVal val="hidden"/>
                                      </p:to>
                                    </p:set>
                                  </p:childTnLst>
                                </p:cTn>
                              </p:par>
                              <p:par>
                                <p:cTn id="125" presetID="9" presetClass="exit" presetSubtype="0" fill="hold" grpId="1" nodeType="withEffect">
                                  <p:stCondLst>
                                    <p:cond delay="0"/>
                                  </p:stCondLst>
                                  <p:childTnLst>
                                    <p:animEffect transition="out" filter="dissolve">
                                      <p:cBhvr>
                                        <p:cTn id="126" dur="500"/>
                                        <p:tgtEl>
                                          <p:spTgt spid="70"/>
                                        </p:tgtEl>
                                      </p:cBhvr>
                                    </p:animEffect>
                                    <p:set>
                                      <p:cBhvr>
                                        <p:cTn id="127" dur="1" fill="hold">
                                          <p:stCondLst>
                                            <p:cond delay="499"/>
                                          </p:stCondLst>
                                        </p:cTn>
                                        <p:tgtEl>
                                          <p:spTgt spid="70"/>
                                        </p:tgtEl>
                                        <p:attrNameLst>
                                          <p:attrName>style.visibility</p:attrName>
                                        </p:attrNameLst>
                                      </p:cBhvr>
                                      <p:to>
                                        <p:strVal val="hidden"/>
                                      </p:to>
                                    </p:set>
                                  </p:childTnLst>
                                </p:cTn>
                              </p:par>
                            </p:childTnLst>
                          </p:cTn>
                        </p:par>
                        <p:par>
                          <p:cTn id="128" fill="hold">
                            <p:stCondLst>
                              <p:cond delay="500"/>
                            </p:stCondLst>
                            <p:childTnLst>
                              <p:par>
                                <p:cTn id="129" presetID="22" presetClass="entr" presetSubtype="8" fill="hold"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wipe(left)">
                                      <p:cBhvr>
                                        <p:cTn id="131" dur="500"/>
                                        <p:tgtEl>
                                          <p:spTgt spid="45"/>
                                        </p:tgtEl>
                                      </p:cBhvr>
                                    </p:animEffect>
                                  </p:childTnLst>
                                </p:cTn>
                              </p:par>
                            </p:childTnLst>
                          </p:cTn>
                        </p:par>
                        <p:par>
                          <p:cTn id="132" fill="hold">
                            <p:stCondLst>
                              <p:cond delay="1000"/>
                            </p:stCondLst>
                            <p:childTnLst>
                              <p:par>
                                <p:cTn id="133" presetID="10" presetClass="entr" presetSubtype="0" fill="hold" grpId="0" nodeType="after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fade">
                                      <p:cBhvr>
                                        <p:cTn id="135" dur="2000"/>
                                        <p:tgtEl>
                                          <p:spTgt spid="71"/>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fade">
                                      <p:cBhvr>
                                        <p:cTn id="138" dur="2000"/>
                                        <p:tgtEl>
                                          <p:spTgt spid="58"/>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73"/>
                                        </p:tgtEl>
                                        <p:attrNameLst>
                                          <p:attrName>style.visibility</p:attrName>
                                        </p:attrNameLst>
                                      </p:cBhvr>
                                      <p:to>
                                        <p:strVal val="visible"/>
                                      </p:to>
                                    </p:set>
                                    <p:animEffect transition="in" filter="fade">
                                      <p:cBhvr>
                                        <p:cTn id="141" dur="2000"/>
                                        <p:tgtEl>
                                          <p:spTgt spid="73"/>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74"/>
                                        </p:tgtEl>
                                        <p:attrNameLst>
                                          <p:attrName>style.visibility</p:attrName>
                                        </p:attrNameLst>
                                      </p:cBhvr>
                                      <p:to>
                                        <p:strVal val="visible"/>
                                      </p:to>
                                    </p:set>
                                    <p:animEffect transition="in" filter="fade">
                                      <p:cBhvr>
                                        <p:cTn id="144" dur="2000"/>
                                        <p:tgtEl>
                                          <p:spTgt spid="74"/>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Effect transition="in" filter="fade">
                                      <p:cBhvr>
                                        <p:cTn id="147" dur="2000"/>
                                        <p:tgtEl>
                                          <p:spTgt spid="72"/>
                                        </p:tgtEl>
                                      </p:cBhvr>
                                    </p:animEffect>
                                  </p:childTnLst>
                                </p:cTn>
                              </p:par>
                            </p:childTnLst>
                          </p:cTn>
                        </p:par>
                      </p:childTnLst>
                    </p:cTn>
                  </p:par>
                  <p:par>
                    <p:cTn id="148" fill="hold">
                      <p:stCondLst>
                        <p:cond delay="indefinite"/>
                      </p:stCondLst>
                      <p:childTnLst>
                        <p:par>
                          <p:cTn id="149" fill="hold">
                            <p:stCondLst>
                              <p:cond delay="0"/>
                            </p:stCondLst>
                            <p:childTnLst>
                              <p:par>
                                <p:cTn id="150" presetID="9" presetClass="exit" presetSubtype="0" fill="hold" grpId="1" nodeType="clickEffect">
                                  <p:stCondLst>
                                    <p:cond delay="0"/>
                                  </p:stCondLst>
                                  <p:childTnLst>
                                    <p:animEffect transition="out" filter="dissolve">
                                      <p:cBhvr>
                                        <p:cTn id="151" dur="500"/>
                                        <p:tgtEl>
                                          <p:spTgt spid="73"/>
                                        </p:tgtEl>
                                      </p:cBhvr>
                                    </p:animEffect>
                                    <p:set>
                                      <p:cBhvr>
                                        <p:cTn id="152" dur="1" fill="hold">
                                          <p:stCondLst>
                                            <p:cond delay="499"/>
                                          </p:stCondLst>
                                        </p:cTn>
                                        <p:tgtEl>
                                          <p:spTgt spid="73"/>
                                        </p:tgtEl>
                                        <p:attrNameLst>
                                          <p:attrName>style.visibility</p:attrName>
                                        </p:attrNameLst>
                                      </p:cBhvr>
                                      <p:to>
                                        <p:strVal val="hidden"/>
                                      </p:to>
                                    </p:set>
                                  </p:childTnLst>
                                </p:cTn>
                              </p:par>
                              <p:par>
                                <p:cTn id="153" presetID="9" presetClass="exit" presetSubtype="0" fill="hold" grpId="1" nodeType="withEffect">
                                  <p:stCondLst>
                                    <p:cond delay="0"/>
                                  </p:stCondLst>
                                  <p:childTnLst>
                                    <p:animEffect transition="out" filter="dissolve">
                                      <p:cBhvr>
                                        <p:cTn id="154" dur="500"/>
                                        <p:tgtEl>
                                          <p:spTgt spid="58"/>
                                        </p:tgtEl>
                                      </p:cBhvr>
                                    </p:animEffect>
                                    <p:set>
                                      <p:cBhvr>
                                        <p:cTn id="155" dur="1" fill="hold">
                                          <p:stCondLst>
                                            <p:cond delay="499"/>
                                          </p:stCondLst>
                                        </p:cTn>
                                        <p:tgtEl>
                                          <p:spTgt spid="58"/>
                                        </p:tgtEl>
                                        <p:attrNameLst>
                                          <p:attrName>style.visibility</p:attrName>
                                        </p:attrNameLst>
                                      </p:cBhvr>
                                      <p:to>
                                        <p:strVal val="hidden"/>
                                      </p:to>
                                    </p:set>
                                  </p:childTnLst>
                                </p:cTn>
                              </p:par>
                              <p:par>
                                <p:cTn id="156" presetID="9" presetClass="exit" presetSubtype="0" fill="hold" grpId="1" nodeType="withEffect">
                                  <p:stCondLst>
                                    <p:cond delay="0"/>
                                  </p:stCondLst>
                                  <p:childTnLst>
                                    <p:animEffect transition="out" filter="dissolve">
                                      <p:cBhvr>
                                        <p:cTn id="157" dur="500"/>
                                        <p:tgtEl>
                                          <p:spTgt spid="74"/>
                                        </p:tgtEl>
                                      </p:cBhvr>
                                    </p:animEffect>
                                    <p:set>
                                      <p:cBhvr>
                                        <p:cTn id="158" dur="1" fill="hold">
                                          <p:stCondLst>
                                            <p:cond delay="499"/>
                                          </p:stCondLst>
                                        </p:cTn>
                                        <p:tgtEl>
                                          <p:spTgt spid="74"/>
                                        </p:tgtEl>
                                        <p:attrNameLst>
                                          <p:attrName>style.visibility</p:attrName>
                                        </p:attrNameLst>
                                      </p:cBhvr>
                                      <p:to>
                                        <p:strVal val="hidden"/>
                                      </p:to>
                                    </p:set>
                                  </p:childTnLst>
                                </p:cTn>
                              </p:par>
                              <p:par>
                                <p:cTn id="159" presetID="9" presetClass="exit" presetSubtype="0" fill="hold" grpId="1" nodeType="withEffect">
                                  <p:stCondLst>
                                    <p:cond delay="0"/>
                                  </p:stCondLst>
                                  <p:childTnLst>
                                    <p:animEffect transition="out" filter="dissolve">
                                      <p:cBhvr>
                                        <p:cTn id="160" dur="500"/>
                                        <p:tgtEl>
                                          <p:spTgt spid="72"/>
                                        </p:tgtEl>
                                      </p:cBhvr>
                                    </p:animEffect>
                                    <p:set>
                                      <p:cBhvr>
                                        <p:cTn id="161" dur="1" fill="hold">
                                          <p:stCondLst>
                                            <p:cond delay="499"/>
                                          </p:stCondLst>
                                        </p:cTn>
                                        <p:tgtEl>
                                          <p:spTgt spid="72"/>
                                        </p:tgtEl>
                                        <p:attrNameLst>
                                          <p:attrName>style.visibility</p:attrName>
                                        </p:attrNameLst>
                                      </p:cBhvr>
                                      <p:to>
                                        <p:strVal val="hidden"/>
                                      </p:to>
                                    </p:set>
                                  </p:childTnLst>
                                </p:cTn>
                              </p:par>
                              <p:par>
                                <p:cTn id="162" presetID="9" presetClass="exit" presetSubtype="0" fill="hold" grpId="1" nodeType="withEffect">
                                  <p:stCondLst>
                                    <p:cond delay="0"/>
                                  </p:stCondLst>
                                  <p:childTnLst>
                                    <p:animEffect transition="out" filter="dissolve">
                                      <p:cBhvr>
                                        <p:cTn id="163" dur="500"/>
                                        <p:tgtEl>
                                          <p:spTgt spid="71"/>
                                        </p:tgtEl>
                                      </p:cBhvr>
                                    </p:animEffect>
                                    <p:set>
                                      <p:cBhvr>
                                        <p:cTn id="164" dur="1" fill="hold">
                                          <p:stCondLst>
                                            <p:cond delay="499"/>
                                          </p:stCondLst>
                                        </p:cTn>
                                        <p:tgtEl>
                                          <p:spTgt spid="71"/>
                                        </p:tgtEl>
                                        <p:attrNameLst>
                                          <p:attrName>style.visibility</p:attrName>
                                        </p:attrNameLst>
                                      </p:cBhvr>
                                      <p:to>
                                        <p:strVal val="hidden"/>
                                      </p:to>
                                    </p:set>
                                  </p:childTnLst>
                                </p:cTn>
                              </p:par>
                            </p:childTnLst>
                          </p:cTn>
                        </p:par>
                        <p:par>
                          <p:cTn id="165" fill="hold">
                            <p:stCondLst>
                              <p:cond delay="500"/>
                            </p:stCondLst>
                            <p:childTnLst>
                              <p:par>
                                <p:cTn id="166" presetID="22" presetClass="entr" presetSubtype="8" fill="hold" nodeType="afterEffect">
                                  <p:stCondLst>
                                    <p:cond delay="0"/>
                                  </p:stCondLst>
                                  <p:childTnLst>
                                    <p:set>
                                      <p:cBhvr>
                                        <p:cTn id="167" dur="1" fill="hold">
                                          <p:stCondLst>
                                            <p:cond delay="0"/>
                                          </p:stCondLst>
                                        </p:cTn>
                                        <p:tgtEl>
                                          <p:spTgt spid="48"/>
                                        </p:tgtEl>
                                        <p:attrNameLst>
                                          <p:attrName>style.visibility</p:attrName>
                                        </p:attrNameLst>
                                      </p:cBhvr>
                                      <p:to>
                                        <p:strVal val="visible"/>
                                      </p:to>
                                    </p:set>
                                    <p:animEffect transition="in" filter="wipe(left)">
                                      <p:cBhvr>
                                        <p:cTn id="168" dur="500"/>
                                        <p:tgtEl>
                                          <p:spTgt spid="48"/>
                                        </p:tgtEl>
                                      </p:cBhvr>
                                    </p:animEffect>
                                  </p:childTnLst>
                                </p:cTn>
                              </p:par>
                            </p:childTnLst>
                          </p:cTn>
                        </p:par>
                        <p:par>
                          <p:cTn id="169" fill="hold">
                            <p:stCondLst>
                              <p:cond delay="1000"/>
                            </p:stCondLst>
                            <p:childTnLst>
                              <p:par>
                                <p:cTn id="170" presetID="55" presetClass="entr" presetSubtype="0" fill="hold" grpId="0" nodeType="after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1000" fill="hold"/>
                                        <p:tgtEl>
                                          <p:spTgt spid="75"/>
                                        </p:tgtEl>
                                        <p:attrNameLst>
                                          <p:attrName>ppt_w</p:attrName>
                                        </p:attrNameLst>
                                      </p:cBhvr>
                                      <p:tavLst>
                                        <p:tav tm="0">
                                          <p:val>
                                            <p:strVal val="#ppt_w*0.70"/>
                                          </p:val>
                                        </p:tav>
                                        <p:tav tm="100000">
                                          <p:val>
                                            <p:strVal val="#ppt_w"/>
                                          </p:val>
                                        </p:tav>
                                      </p:tavLst>
                                    </p:anim>
                                    <p:anim calcmode="lin" valueType="num">
                                      <p:cBhvr>
                                        <p:cTn id="173" dur="1000" fill="hold"/>
                                        <p:tgtEl>
                                          <p:spTgt spid="75"/>
                                        </p:tgtEl>
                                        <p:attrNameLst>
                                          <p:attrName>ppt_h</p:attrName>
                                        </p:attrNameLst>
                                      </p:cBhvr>
                                      <p:tavLst>
                                        <p:tav tm="0">
                                          <p:val>
                                            <p:strVal val="#ppt_h"/>
                                          </p:val>
                                        </p:tav>
                                        <p:tav tm="100000">
                                          <p:val>
                                            <p:strVal val="#ppt_h"/>
                                          </p:val>
                                        </p:tav>
                                      </p:tavLst>
                                    </p:anim>
                                    <p:animEffect transition="in" filter="fade">
                                      <p:cBhvr>
                                        <p:cTn id="174" dur="1000"/>
                                        <p:tgtEl>
                                          <p:spTgt spid="75"/>
                                        </p:tgtEl>
                                      </p:cBhvr>
                                    </p:animEffect>
                                  </p:childTnLst>
                                </p:cTn>
                              </p:par>
                              <p:par>
                                <p:cTn id="175" presetID="55"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 calcmode="lin" valueType="num">
                                      <p:cBhvr>
                                        <p:cTn id="177" dur="1000" fill="hold"/>
                                        <p:tgtEl>
                                          <p:spTgt spid="76"/>
                                        </p:tgtEl>
                                        <p:attrNameLst>
                                          <p:attrName>ppt_w</p:attrName>
                                        </p:attrNameLst>
                                      </p:cBhvr>
                                      <p:tavLst>
                                        <p:tav tm="0">
                                          <p:val>
                                            <p:strVal val="#ppt_w*0.70"/>
                                          </p:val>
                                        </p:tav>
                                        <p:tav tm="100000">
                                          <p:val>
                                            <p:strVal val="#ppt_w"/>
                                          </p:val>
                                        </p:tav>
                                      </p:tavLst>
                                    </p:anim>
                                    <p:anim calcmode="lin" valueType="num">
                                      <p:cBhvr>
                                        <p:cTn id="178" dur="1000" fill="hold"/>
                                        <p:tgtEl>
                                          <p:spTgt spid="76"/>
                                        </p:tgtEl>
                                        <p:attrNameLst>
                                          <p:attrName>ppt_h</p:attrName>
                                        </p:attrNameLst>
                                      </p:cBhvr>
                                      <p:tavLst>
                                        <p:tav tm="0">
                                          <p:val>
                                            <p:strVal val="#ppt_h"/>
                                          </p:val>
                                        </p:tav>
                                        <p:tav tm="100000">
                                          <p:val>
                                            <p:strVal val="#ppt_h"/>
                                          </p:val>
                                        </p:tav>
                                      </p:tavLst>
                                    </p:anim>
                                    <p:animEffect transition="in" filter="fade">
                                      <p:cBhvr>
                                        <p:cTn id="179" dur="1000"/>
                                        <p:tgtEl>
                                          <p:spTgt spid="76"/>
                                        </p:tgtEl>
                                      </p:cBhvr>
                                    </p:animEffect>
                                  </p:childTnLst>
                                </p:cTn>
                              </p:par>
                              <p:par>
                                <p:cTn id="180" presetID="55" presetClass="entr" presetSubtype="0" fill="hold" grpId="0" nodeType="withEffect">
                                  <p:stCondLst>
                                    <p:cond delay="0"/>
                                  </p:stCondLst>
                                  <p:childTnLst>
                                    <p:set>
                                      <p:cBhvr>
                                        <p:cTn id="181" dur="1" fill="hold">
                                          <p:stCondLst>
                                            <p:cond delay="0"/>
                                          </p:stCondLst>
                                        </p:cTn>
                                        <p:tgtEl>
                                          <p:spTgt spid="77"/>
                                        </p:tgtEl>
                                        <p:attrNameLst>
                                          <p:attrName>style.visibility</p:attrName>
                                        </p:attrNameLst>
                                      </p:cBhvr>
                                      <p:to>
                                        <p:strVal val="visible"/>
                                      </p:to>
                                    </p:set>
                                    <p:anim calcmode="lin" valueType="num">
                                      <p:cBhvr>
                                        <p:cTn id="182" dur="1000" fill="hold"/>
                                        <p:tgtEl>
                                          <p:spTgt spid="77"/>
                                        </p:tgtEl>
                                        <p:attrNameLst>
                                          <p:attrName>ppt_w</p:attrName>
                                        </p:attrNameLst>
                                      </p:cBhvr>
                                      <p:tavLst>
                                        <p:tav tm="0">
                                          <p:val>
                                            <p:strVal val="#ppt_w*0.70"/>
                                          </p:val>
                                        </p:tav>
                                        <p:tav tm="100000">
                                          <p:val>
                                            <p:strVal val="#ppt_w"/>
                                          </p:val>
                                        </p:tav>
                                      </p:tavLst>
                                    </p:anim>
                                    <p:anim calcmode="lin" valueType="num">
                                      <p:cBhvr>
                                        <p:cTn id="183" dur="1000" fill="hold"/>
                                        <p:tgtEl>
                                          <p:spTgt spid="77"/>
                                        </p:tgtEl>
                                        <p:attrNameLst>
                                          <p:attrName>ppt_h</p:attrName>
                                        </p:attrNameLst>
                                      </p:cBhvr>
                                      <p:tavLst>
                                        <p:tav tm="0">
                                          <p:val>
                                            <p:strVal val="#ppt_h"/>
                                          </p:val>
                                        </p:tav>
                                        <p:tav tm="100000">
                                          <p:val>
                                            <p:strVal val="#ppt_h"/>
                                          </p:val>
                                        </p:tav>
                                      </p:tavLst>
                                    </p:anim>
                                    <p:animEffect transition="in" filter="fade">
                                      <p:cBhvr>
                                        <p:cTn id="184" dur="1000"/>
                                        <p:tgtEl>
                                          <p:spTgt spid="77"/>
                                        </p:tgtEl>
                                      </p:cBhvr>
                                    </p:animEffect>
                                  </p:childTnLst>
                                </p:cTn>
                              </p:par>
                              <p:par>
                                <p:cTn id="185" presetID="55" presetClass="entr" presetSubtype="0" fill="hold" grpId="0" nodeType="withEffect">
                                  <p:stCondLst>
                                    <p:cond delay="0"/>
                                  </p:stCondLst>
                                  <p:childTnLst>
                                    <p:set>
                                      <p:cBhvr>
                                        <p:cTn id="186" dur="1" fill="hold">
                                          <p:stCondLst>
                                            <p:cond delay="0"/>
                                          </p:stCondLst>
                                        </p:cTn>
                                        <p:tgtEl>
                                          <p:spTgt spid="78"/>
                                        </p:tgtEl>
                                        <p:attrNameLst>
                                          <p:attrName>style.visibility</p:attrName>
                                        </p:attrNameLst>
                                      </p:cBhvr>
                                      <p:to>
                                        <p:strVal val="visible"/>
                                      </p:to>
                                    </p:set>
                                    <p:anim calcmode="lin" valueType="num">
                                      <p:cBhvr>
                                        <p:cTn id="187" dur="1000" fill="hold"/>
                                        <p:tgtEl>
                                          <p:spTgt spid="78"/>
                                        </p:tgtEl>
                                        <p:attrNameLst>
                                          <p:attrName>ppt_w</p:attrName>
                                        </p:attrNameLst>
                                      </p:cBhvr>
                                      <p:tavLst>
                                        <p:tav tm="0">
                                          <p:val>
                                            <p:strVal val="#ppt_w*0.70"/>
                                          </p:val>
                                        </p:tav>
                                        <p:tav tm="100000">
                                          <p:val>
                                            <p:strVal val="#ppt_w"/>
                                          </p:val>
                                        </p:tav>
                                      </p:tavLst>
                                    </p:anim>
                                    <p:anim calcmode="lin" valueType="num">
                                      <p:cBhvr>
                                        <p:cTn id="188" dur="1000" fill="hold"/>
                                        <p:tgtEl>
                                          <p:spTgt spid="78"/>
                                        </p:tgtEl>
                                        <p:attrNameLst>
                                          <p:attrName>ppt_h</p:attrName>
                                        </p:attrNameLst>
                                      </p:cBhvr>
                                      <p:tavLst>
                                        <p:tav tm="0">
                                          <p:val>
                                            <p:strVal val="#ppt_h"/>
                                          </p:val>
                                        </p:tav>
                                        <p:tav tm="100000">
                                          <p:val>
                                            <p:strVal val="#ppt_h"/>
                                          </p:val>
                                        </p:tav>
                                      </p:tavLst>
                                    </p:anim>
                                    <p:animEffect transition="in" filter="fade">
                                      <p:cBhvr>
                                        <p:cTn id="189" dur="1000"/>
                                        <p:tgtEl>
                                          <p:spTgt spid="78"/>
                                        </p:tgtEl>
                                      </p:cBhvr>
                                    </p:animEffect>
                                  </p:childTnLst>
                                </p:cTn>
                              </p:par>
                              <p:par>
                                <p:cTn id="190" presetID="2" presetClass="entr" presetSubtype="2" fill="hold" nodeType="withEffect">
                                  <p:stCondLst>
                                    <p:cond delay="0"/>
                                  </p:stCondLst>
                                  <p:childTnLst>
                                    <p:set>
                                      <p:cBhvr>
                                        <p:cTn id="191" dur="1" fill="hold">
                                          <p:stCondLst>
                                            <p:cond delay="0"/>
                                          </p:stCondLst>
                                        </p:cTn>
                                        <p:tgtEl>
                                          <p:spTgt spid="51"/>
                                        </p:tgtEl>
                                        <p:attrNameLst>
                                          <p:attrName>style.visibility</p:attrName>
                                        </p:attrNameLst>
                                      </p:cBhvr>
                                      <p:to>
                                        <p:strVal val="visible"/>
                                      </p:to>
                                    </p:set>
                                    <p:anim calcmode="lin" valueType="num">
                                      <p:cBhvr additive="base">
                                        <p:cTn id="192" dur="200" fill="hold"/>
                                        <p:tgtEl>
                                          <p:spTgt spid="51"/>
                                        </p:tgtEl>
                                        <p:attrNameLst>
                                          <p:attrName>ppt_x</p:attrName>
                                        </p:attrNameLst>
                                      </p:cBhvr>
                                      <p:tavLst>
                                        <p:tav tm="0">
                                          <p:val>
                                            <p:strVal val="1+#ppt_w/2"/>
                                          </p:val>
                                        </p:tav>
                                        <p:tav tm="100000">
                                          <p:val>
                                            <p:strVal val="#ppt_x"/>
                                          </p:val>
                                        </p:tav>
                                      </p:tavLst>
                                    </p:anim>
                                    <p:anim calcmode="lin" valueType="num">
                                      <p:cBhvr additive="base">
                                        <p:cTn id="193"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5" grpId="0" animBg="1"/>
      <p:bldP spid="55" grpId="1" animBg="1"/>
      <p:bldP spid="56" grpId="0" animBg="1"/>
      <p:bldP spid="56" grpId="1" animBg="1"/>
      <p:bldP spid="58" grpId="0" animBg="1"/>
      <p:bldP spid="58" grpId="1" animBg="1"/>
      <p:bldP spid="60" grpId="0"/>
      <p:bldP spid="60" grpId="1"/>
      <p:bldP spid="61" grpId="0" animBg="1"/>
      <p:bldP spid="61" grpId="1" animBg="1"/>
      <p:bldP spid="62" grpId="0"/>
      <p:bldP spid="62" grpId="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p:bldP spid="72" grpId="1"/>
      <p:bldP spid="73" grpId="0" animBg="1"/>
      <p:bldP spid="73" grpId="1" animBg="1"/>
      <p:bldP spid="74" grpId="0"/>
      <p:bldP spid="74" grpId="1"/>
      <p:bldP spid="75" grpId="0" animBg="1"/>
      <p:bldP spid="76" grpId="0" animBg="1"/>
      <p:bldP spid="77" grpId="0" animBg="1"/>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矩形 112"/>
          <p:cNvSpPr/>
          <p:nvPr/>
        </p:nvSpPr>
        <p:spPr bwMode="auto">
          <a:xfrm>
            <a:off x="681010" y="1247766"/>
            <a:ext cx="1008063" cy="100837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用户页面</a:t>
            </a:r>
            <a:endParaRPr lang="zh-CN" altLang="en-US" sz="1100" dirty="0">
              <a:latin typeface="微软雅黑" pitchFamily="34" charset="-122"/>
              <a:ea typeface="微软雅黑" pitchFamily="34" charset="-122"/>
            </a:endParaRPr>
          </a:p>
        </p:txBody>
      </p:sp>
      <p:sp>
        <p:nvSpPr>
          <p:cNvPr id="114" name="矩形 113"/>
          <p:cNvSpPr/>
          <p:nvPr/>
        </p:nvSpPr>
        <p:spPr bwMode="auto">
          <a:xfrm>
            <a:off x="681010" y="1247766"/>
            <a:ext cx="1008063" cy="1000737"/>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管理页面</a:t>
            </a:r>
            <a:endParaRPr lang="zh-CN" altLang="en-US" sz="1100" dirty="0">
              <a:latin typeface="微软雅黑" pitchFamily="34" charset="-122"/>
              <a:ea typeface="微软雅黑" pitchFamily="34" charset="-122"/>
            </a:endParaRPr>
          </a:p>
        </p:txBody>
      </p:sp>
      <p:grpSp>
        <p:nvGrpSpPr>
          <p:cNvPr id="117" name="组合 116"/>
          <p:cNvGrpSpPr/>
          <p:nvPr/>
        </p:nvGrpSpPr>
        <p:grpSpPr>
          <a:xfrm>
            <a:off x="584172" y="1142990"/>
            <a:ext cx="1203326" cy="1198933"/>
            <a:chOff x="1089993" y="1991671"/>
            <a:chExt cx="1203326" cy="1198933"/>
          </a:xfrm>
        </p:grpSpPr>
        <p:sp>
          <p:nvSpPr>
            <p:cNvPr id="118" name="矩形 117"/>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9" name="矩形 118"/>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0" name="矩形 119"/>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1" name="矩形 120"/>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2" name="组合 121"/>
          <p:cNvGrpSpPr/>
          <p:nvPr/>
        </p:nvGrpSpPr>
        <p:grpSpPr>
          <a:xfrm rot="2315867">
            <a:off x="1910674" y="1695132"/>
            <a:ext cx="1323995" cy="863571"/>
            <a:chOff x="5076056" y="581203"/>
            <a:chExt cx="1323995" cy="863571"/>
          </a:xfrm>
        </p:grpSpPr>
        <p:sp>
          <p:nvSpPr>
            <p:cNvPr id="123" name="流程图: 联系 12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124" name="TextBox 123"/>
            <p:cNvSpPr txBox="1"/>
            <p:nvPr/>
          </p:nvSpPr>
          <p:spPr>
            <a:xfrm rot="19300716">
              <a:off x="5394648" y="581203"/>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商品管理</a:t>
              </a:r>
              <a:endParaRPr lang="zh-CN" altLang="en-US" sz="1600" dirty="0">
                <a:latin typeface="微软雅黑" pitchFamily="34" charset="-122"/>
                <a:ea typeface="微软雅黑" pitchFamily="34" charset="-122"/>
              </a:endParaRPr>
            </a:p>
          </p:txBody>
        </p:sp>
      </p:grpSp>
      <p:cxnSp>
        <p:nvCxnSpPr>
          <p:cNvPr id="125" name="直接箭头连接符 124"/>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2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28" name="TextBox 5"/>
          <p:cNvSpPr txBox="1">
            <a:spLocks noChangeArrowheads="1"/>
          </p:cNvSpPr>
          <p:nvPr/>
        </p:nvSpPr>
        <p:spPr bwMode="auto">
          <a:xfrm>
            <a:off x="251520" y="195486"/>
            <a:ext cx="3672408"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后台功能设计</a:t>
            </a:r>
            <a:endParaRPr lang="en-US" altLang="zh-CN" sz="2000" dirty="0">
              <a:latin typeface="微软雅黑" pitchFamily="34" charset="-122"/>
              <a:ea typeface="微软雅黑" pitchFamily="34" charset="-122"/>
            </a:endParaRPr>
          </a:p>
        </p:txBody>
      </p:sp>
      <p:grpSp>
        <p:nvGrpSpPr>
          <p:cNvPr id="129" name="组合 128"/>
          <p:cNvGrpSpPr/>
          <p:nvPr/>
        </p:nvGrpSpPr>
        <p:grpSpPr>
          <a:xfrm rot="2315867">
            <a:off x="3468779" y="1731467"/>
            <a:ext cx="1248461" cy="793756"/>
            <a:chOff x="5076056" y="651018"/>
            <a:chExt cx="1248461" cy="793756"/>
          </a:xfrm>
        </p:grpSpPr>
        <p:sp>
          <p:nvSpPr>
            <p:cNvPr id="130" name="流程图: 联系 129"/>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131" name="TextBox 130"/>
            <p:cNvSpPr txBox="1"/>
            <p:nvPr/>
          </p:nvSpPr>
          <p:spPr>
            <a:xfrm rot="19300716">
              <a:off x="5319114"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订单管理</a:t>
              </a:r>
              <a:endParaRPr lang="zh-CN" altLang="en-US" sz="1600" dirty="0">
                <a:latin typeface="微软雅黑" pitchFamily="34" charset="-122"/>
                <a:ea typeface="微软雅黑" pitchFamily="34" charset="-122"/>
              </a:endParaRPr>
            </a:p>
          </p:txBody>
        </p:sp>
      </p:grpSp>
      <p:grpSp>
        <p:nvGrpSpPr>
          <p:cNvPr id="132" name="组合 131"/>
          <p:cNvGrpSpPr/>
          <p:nvPr/>
        </p:nvGrpSpPr>
        <p:grpSpPr>
          <a:xfrm rot="2315867">
            <a:off x="5040415" y="1731468"/>
            <a:ext cx="1248460" cy="793755"/>
            <a:chOff x="5076056" y="651019"/>
            <a:chExt cx="1248460" cy="793755"/>
          </a:xfrm>
        </p:grpSpPr>
        <p:sp>
          <p:nvSpPr>
            <p:cNvPr id="133" name="流程图: 联系 13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134" name="TextBox 133"/>
            <p:cNvSpPr txBox="1"/>
            <p:nvPr/>
          </p:nvSpPr>
          <p:spPr>
            <a:xfrm rot="19300716">
              <a:off x="5319113" y="651019"/>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帐单统计</a:t>
              </a:r>
              <a:endParaRPr lang="zh-CN" altLang="en-US" sz="1600" dirty="0">
                <a:latin typeface="微软雅黑" pitchFamily="34" charset="-122"/>
                <a:ea typeface="微软雅黑" pitchFamily="34" charset="-122"/>
              </a:endParaRPr>
            </a:p>
          </p:txBody>
        </p:sp>
      </p:grpSp>
      <p:grpSp>
        <p:nvGrpSpPr>
          <p:cNvPr id="135" name="组合 134"/>
          <p:cNvGrpSpPr/>
          <p:nvPr/>
        </p:nvGrpSpPr>
        <p:grpSpPr>
          <a:xfrm rot="2315867">
            <a:off x="6608089" y="1726501"/>
            <a:ext cx="1225234" cy="772914"/>
            <a:chOff x="5076056" y="671860"/>
            <a:chExt cx="1225234" cy="772914"/>
          </a:xfrm>
        </p:grpSpPr>
        <p:sp>
          <p:nvSpPr>
            <p:cNvPr id="136" name="流程图: 联系 13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137" name="TextBox 136"/>
            <p:cNvSpPr txBox="1"/>
            <p:nvPr/>
          </p:nvSpPr>
          <p:spPr>
            <a:xfrm rot="19300716">
              <a:off x="5295887" y="671860"/>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用户管理</a:t>
              </a:r>
              <a:endParaRPr lang="zh-CN" altLang="en-US" sz="1600" dirty="0">
                <a:latin typeface="微软雅黑" pitchFamily="34" charset="-122"/>
                <a:ea typeface="微软雅黑" pitchFamily="34" charset="-122"/>
              </a:endParaRPr>
            </a:p>
          </p:txBody>
        </p:sp>
      </p:grpSp>
      <p:sp>
        <p:nvSpPr>
          <p:cNvPr id="138" name="矩形 137"/>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9" name="矩形 138"/>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0" name="矩形 139"/>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1" name="TextBox 140"/>
          <p:cNvSpPr txBox="1"/>
          <p:nvPr/>
        </p:nvSpPr>
        <p:spPr>
          <a:xfrm>
            <a:off x="2453528" y="2299168"/>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商品发布</a:t>
            </a:r>
            <a:endParaRPr lang="zh-CN" altLang="en-US" dirty="0">
              <a:latin typeface="微软雅黑" pitchFamily="34" charset="-122"/>
              <a:ea typeface="微软雅黑" pitchFamily="34" charset="-122"/>
            </a:endParaRPr>
          </a:p>
        </p:txBody>
      </p:sp>
      <p:sp>
        <p:nvSpPr>
          <p:cNvPr id="142" name="矩形 141"/>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3" name="TextBox 142"/>
          <p:cNvSpPr txBox="1"/>
          <p:nvPr/>
        </p:nvSpPr>
        <p:spPr>
          <a:xfrm>
            <a:off x="2464579" y="3073953"/>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商品下架</a:t>
            </a:r>
            <a:endParaRPr lang="zh-CN" altLang="en-US" dirty="0">
              <a:latin typeface="微软雅黑" pitchFamily="34" charset="-122"/>
              <a:ea typeface="微软雅黑" pitchFamily="34" charset="-122"/>
            </a:endParaRPr>
          </a:p>
        </p:txBody>
      </p:sp>
      <p:sp>
        <p:nvSpPr>
          <p:cNvPr id="144" name="矩形 143"/>
          <p:cNvSpPr/>
          <p:nvPr/>
        </p:nvSpPr>
        <p:spPr>
          <a:xfrm>
            <a:off x="2985821" y="2701368"/>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查看订单</a:t>
            </a:r>
            <a:endParaRPr lang="zh-CN" altLang="en-US" dirty="0">
              <a:latin typeface="微软雅黑" pitchFamily="34" charset="-122"/>
              <a:ea typeface="微软雅黑" pitchFamily="34" charset="-122"/>
            </a:endParaRPr>
          </a:p>
        </p:txBody>
      </p:sp>
      <p:sp>
        <p:nvSpPr>
          <p:cNvPr id="145" name="下箭头 144"/>
          <p:cNvSpPr/>
          <p:nvPr/>
        </p:nvSpPr>
        <p:spPr>
          <a:xfrm>
            <a:off x="3571868" y="2294876"/>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下箭头 145"/>
          <p:cNvSpPr/>
          <p:nvPr/>
        </p:nvSpPr>
        <p:spPr>
          <a:xfrm>
            <a:off x="357186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a:off x="3000364"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处理订单</a:t>
            </a:r>
            <a:endParaRPr lang="zh-CN" altLang="en-US" dirty="0">
              <a:latin typeface="微软雅黑" pitchFamily="34" charset="-122"/>
              <a:ea typeface="微软雅黑" pitchFamily="34" charset="-122"/>
            </a:endParaRPr>
          </a:p>
        </p:txBody>
      </p:sp>
      <p:sp>
        <p:nvSpPr>
          <p:cNvPr id="150" name="矩形 149"/>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1" name="TextBox 150"/>
          <p:cNvSpPr txBox="1"/>
          <p:nvPr/>
        </p:nvSpPr>
        <p:spPr>
          <a:xfrm>
            <a:off x="5572132" y="2428874"/>
            <a:ext cx="157163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入库帐单统计</a:t>
            </a:r>
            <a:endParaRPr lang="zh-CN" altLang="en-US" dirty="0">
              <a:latin typeface="微软雅黑" pitchFamily="34" charset="-122"/>
              <a:ea typeface="微软雅黑" pitchFamily="34" charset="-122"/>
            </a:endParaRPr>
          </a:p>
        </p:txBody>
      </p:sp>
      <p:sp>
        <p:nvSpPr>
          <p:cNvPr id="152" name="矩形 151"/>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3" name="TextBox 152"/>
          <p:cNvSpPr txBox="1"/>
          <p:nvPr/>
        </p:nvSpPr>
        <p:spPr>
          <a:xfrm>
            <a:off x="5643570" y="2928940"/>
            <a:ext cx="1143008"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出库盈利帐单统计</a:t>
            </a:r>
            <a:endParaRPr lang="zh-CN" altLang="en-US" dirty="0">
              <a:latin typeface="微软雅黑" pitchFamily="34" charset="-122"/>
              <a:ea typeface="微软雅黑" pitchFamily="34" charset="-122"/>
            </a:endParaRPr>
          </a:p>
        </p:txBody>
      </p:sp>
      <p:sp>
        <p:nvSpPr>
          <p:cNvPr id="158" name="矩形 157"/>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grpSp>
        <p:nvGrpSpPr>
          <p:cNvPr id="40" name="组合 39"/>
          <p:cNvGrpSpPr/>
          <p:nvPr/>
        </p:nvGrpSpPr>
        <p:grpSpPr>
          <a:xfrm>
            <a:off x="8699181" y="157879"/>
            <a:ext cx="477064" cy="369332"/>
            <a:chOff x="8699181" y="157879"/>
            <a:chExt cx="477064" cy="369332"/>
          </a:xfrm>
        </p:grpSpPr>
        <p:sp>
          <p:nvSpPr>
            <p:cNvPr id="41" name="矩形 4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2" name="TextBox 4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592887317"/>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 fill="hold"/>
                                        <p:tgtEl>
                                          <p:spTgt spid="40"/>
                                        </p:tgtEl>
                                        <p:attrNameLst>
                                          <p:attrName>ppt_x</p:attrName>
                                        </p:attrNameLst>
                                      </p:cBhvr>
                                      <p:tavLst>
                                        <p:tav tm="0">
                                          <p:val>
                                            <p:strVal val="1+#ppt_w/2"/>
                                          </p:val>
                                        </p:tav>
                                        <p:tav tm="100000">
                                          <p:val>
                                            <p:strVal val="#ppt_x"/>
                                          </p:val>
                                        </p:tav>
                                      </p:tavLst>
                                    </p:anim>
                                    <p:anim calcmode="lin" valueType="num">
                                      <p:cBhvr additive="base">
                                        <p:cTn id="8" dur="2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2000"/>
                                        <p:tgtEl>
                                          <p:spTgt spid="158"/>
                                        </p:tgtEl>
                                      </p:cBhvr>
                                    </p:animEffect>
                                  </p:childTnLst>
                                </p:cTn>
                              </p:par>
                            </p:childTnLst>
                          </p:cTn>
                        </p:par>
                        <p:par>
                          <p:cTn id="14" fill="hold">
                            <p:stCondLst>
                              <p:cond delay="2000"/>
                            </p:stCondLst>
                            <p:childTnLst>
                              <p:par>
                                <p:cTn id="15" presetID="17" presetClass="exit" presetSubtype="4" fill="hold" grpId="0" nodeType="afterEffect">
                                  <p:stCondLst>
                                    <p:cond delay="0"/>
                                  </p:stCondLst>
                                  <p:childTnLst>
                                    <p:anim calcmode="lin" valueType="num">
                                      <p:cBhvr>
                                        <p:cTn id="16" dur="1100"/>
                                        <p:tgtEl>
                                          <p:spTgt spid="113"/>
                                        </p:tgtEl>
                                        <p:attrNameLst>
                                          <p:attrName>ppt_x</p:attrName>
                                        </p:attrNameLst>
                                      </p:cBhvr>
                                      <p:tavLst>
                                        <p:tav tm="0">
                                          <p:val>
                                            <p:strVal val="ppt_x"/>
                                          </p:val>
                                        </p:tav>
                                        <p:tav tm="100000">
                                          <p:val>
                                            <p:strVal val="ppt_x"/>
                                          </p:val>
                                        </p:tav>
                                      </p:tavLst>
                                    </p:anim>
                                    <p:anim calcmode="lin" valueType="num">
                                      <p:cBhvr>
                                        <p:cTn id="17" dur="1100"/>
                                        <p:tgtEl>
                                          <p:spTgt spid="113"/>
                                        </p:tgtEl>
                                        <p:attrNameLst>
                                          <p:attrName>ppt_y</p:attrName>
                                        </p:attrNameLst>
                                      </p:cBhvr>
                                      <p:tavLst>
                                        <p:tav tm="0">
                                          <p:val>
                                            <p:strVal val="ppt_y"/>
                                          </p:val>
                                        </p:tav>
                                        <p:tav tm="100000">
                                          <p:val>
                                            <p:strVal val="ppt_y+ppt_h/2"/>
                                          </p:val>
                                        </p:tav>
                                      </p:tavLst>
                                    </p:anim>
                                    <p:anim calcmode="lin" valueType="num">
                                      <p:cBhvr>
                                        <p:cTn id="18" dur="1100"/>
                                        <p:tgtEl>
                                          <p:spTgt spid="113"/>
                                        </p:tgtEl>
                                        <p:attrNameLst>
                                          <p:attrName>ppt_w</p:attrName>
                                        </p:attrNameLst>
                                      </p:cBhvr>
                                      <p:tavLst>
                                        <p:tav tm="0">
                                          <p:val>
                                            <p:strVal val="ppt_w"/>
                                          </p:val>
                                        </p:tav>
                                        <p:tav tm="100000">
                                          <p:val>
                                            <p:strVal val="ppt_w"/>
                                          </p:val>
                                        </p:tav>
                                      </p:tavLst>
                                    </p:anim>
                                    <p:anim calcmode="lin" valueType="num">
                                      <p:cBhvr>
                                        <p:cTn id="19" dur="1100"/>
                                        <p:tgtEl>
                                          <p:spTgt spid="113"/>
                                        </p:tgtEl>
                                        <p:attrNameLst>
                                          <p:attrName>ppt_h</p:attrName>
                                        </p:attrNameLst>
                                      </p:cBhvr>
                                      <p:tavLst>
                                        <p:tav tm="0">
                                          <p:val>
                                            <p:strVal val="ppt_h"/>
                                          </p:val>
                                        </p:tav>
                                        <p:tav tm="100000">
                                          <p:val>
                                            <p:fltVal val="0"/>
                                          </p:val>
                                        </p:tav>
                                      </p:tavLst>
                                    </p:anim>
                                    <p:set>
                                      <p:cBhvr>
                                        <p:cTn id="20" dur="1" fill="hold">
                                          <p:stCondLst>
                                            <p:cond delay="1099"/>
                                          </p:stCondLst>
                                        </p:cTn>
                                        <p:tgtEl>
                                          <p:spTgt spid="113"/>
                                        </p:tgtEl>
                                        <p:attrNameLst>
                                          <p:attrName>style.visibility</p:attrName>
                                        </p:attrNameLst>
                                      </p:cBhvr>
                                      <p:to>
                                        <p:strVal val="hidden"/>
                                      </p:to>
                                    </p:set>
                                  </p:childTnLst>
                                </p:cTn>
                              </p:par>
                              <p:par>
                                <p:cTn id="21" presetID="47" presetClass="entr" presetSubtype="0" fill="hold" grpId="0" nodeType="with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fade">
                                      <p:cBhvr>
                                        <p:cTn id="23" dur="1000"/>
                                        <p:tgtEl>
                                          <p:spTgt spid="114"/>
                                        </p:tgtEl>
                                      </p:cBhvr>
                                    </p:animEffect>
                                    <p:anim calcmode="lin" valueType="num">
                                      <p:cBhvr>
                                        <p:cTn id="24" dur="1000" fill="hold"/>
                                        <p:tgtEl>
                                          <p:spTgt spid="114"/>
                                        </p:tgtEl>
                                        <p:attrNameLst>
                                          <p:attrName>ppt_x</p:attrName>
                                        </p:attrNameLst>
                                      </p:cBhvr>
                                      <p:tavLst>
                                        <p:tav tm="0">
                                          <p:val>
                                            <p:strVal val="#ppt_x"/>
                                          </p:val>
                                        </p:tav>
                                        <p:tav tm="100000">
                                          <p:val>
                                            <p:strVal val="#ppt_x"/>
                                          </p:val>
                                        </p:tav>
                                      </p:tavLst>
                                    </p:anim>
                                    <p:anim calcmode="lin" valueType="num">
                                      <p:cBhvr>
                                        <p:cTn id="25" dur="1000" fill="hold"/>
                                        <p:tgtEl>
                                          <p:spTgt spid="114"/>
                                        </p:tgtEl>
                                        <p:attrNameLst>
                                          <p:attrName>ppt_y</p:attrName>
                                        </p:attrNameLst>
                                      </p:cBhvr>
                                      <p:tavLst>
                                        <p:tav tm="0">
                                          <p:val>
                                            <p:strVal val="#ppt_y-.1"/>
                                          </p:val>
                                        </p:tav>
                                        <p:tav tm="100000">
                                          <p:val>
                                            <p:strVal val="#ppt_y"/>
                                          </p:val>
                                        </p:tav>
                                      </p:tavLst>
                                    </p:anim>
                                  </p:childTnLst>
                                </p:cTn>
                              </p:par>
                            </p:childTnLst>
                          </p:cTn>
                        </p:par>
                        <p:par>
                          <p:cTn id="26" fill="hold">
                            <p:stCondLst>
                              <p:cond delay="3100"/>
                            </p:stCondLst>
                            <p:childTnLst>
                              <p:par>
                                <p:cTn id="27" presetID="10" presetClass="entr" presetSubtype="0" fill="hold" nodeType="afterEffect">
                                  <p:stCondLst>
                                    <p:cond delay="0"/>
                                  </p:stCondLst>
                                  <p:childTnLst>
                                    <p:set>
                                      <p:cBhvr>
                                        <p:cTn id="28" dur="1" fill="hold">
                                          <p:stCondLst>
                                            <p:cond delay="0"/>
                                          </p:stCondLst>
                                        </p:cTn>
                                        <p:tgtEl>
                                          <p:spTgt spid="117"/>
                                        </p:tgtEl>
                                        <p:attrNameLst>
                                          <p:attrName>style.visibility</p:attrName>
                                        </p:attrNameLst>
                                      </p:cBhvr>
                                      <p:to>
                                        <p:strVal val="visible"/>
                                      </p:to>
                                    </p:set>
                                    <p:animEffect transition="in" filter="fade">
                                      <p:cBhvr>
                                        <p:cTn id="29" dur="500"/>
                                        <p:tgtEl>
                                          <p:spTgt spid="117"/>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left)">
                                      <p:cBhvr>
                                        <p:cTn id="33" dur="1000"/>
                                        <p:tgtEl>
                                          <p:spTgt spid="12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wipe(left)">
                                      <p:cBhvr>
                                        <p:cTn id="38" dur="500"/>
                                        <p:tgtEl>
                                          <p:spTgt spid="122"/>
                                        </p:tgtEl>
                                      </p:cBhvr>
                                    </p:animEffect>
                                  </p:childTnLst>
                                </p:cTn>
                              </p:par>
                            </p:childTnLst>
                          </p:cTn>
                        </p:par>
                        <p:par>
                          <p:cTn id="39" fill="hold">
                            <p:stCondLst>
                              <p:cond delay="500"/>
                            </p:stCondLst>
                            <p:childTnLst>
                              <p:par>
                                <p:cTn id="40" presetID="55" presetClass="entr" presetSubtype="0" fill="hold" grpId="0" nodeType="afterEffect">
                                  <p:stCondLst>
                                    <p:cond delay="0"/>
                                  </p:stCondLst>
                                  <p:childTnLst>
                                    <p:set>
                                      <p:cBhvr>
                                        <p:cTn id="41" dur="1" fill="hold">
                                          <p:stCondLst>
                                            <p:cond delay="0"/>
                                          </p:stCondLst>
                                        </p:cTn>
                                        <p:tgtEl>
                                          <p:spTgt spid="138"/>
                                        </p:tgtEl>
                                        <p:attrNameLst>
                                          <p:attrName>style.visibility</p:attrName>
                                        </p:attrNameLst>
                                      </p:cBhvr>
                                      <p:to>
                                        <p:strVal val="visible"/>
                                      </p:to>
                                    </p:set>
                                    <p:anim calcmode="lin" valueType="num">
                                      <p:cBhvr>
                                        <p:cTn id="42" dur="1000" fill="hold"/>
                                        <p:tgtEl>
                                          <p:spTgt spid="138"/>
                                        </p:tgtEl>
                                        <p:attrNameLst>
                                          <p:attrName>ppt_w</p:attrName>
                                        </p:attrNameLst>
                                      </p:cBhvr>
                                      <p:tavLst>
                                        <p:tav tm="0">
                                          <p:val>
                                            <p:strVal val="#ppt_w*0.70"/>
                                          </p:val>
                                        </p:tav>
                                        <p:tav tm="100000">
                                          <p:val>
                                            <p:strVal val="#ppt_w"/>
                                          </p:val>
                                        </p:tav>
                                      </p:tavLst>
                                    </p:anim>
                                    <p:anim calcmode="lin" valueType="num">
                                      <p:cBhvr>
                                        <p:cTn id="43" dur="1000" fill="hold"/>
                                        <p:tgtEl>
                                          <p:spTgt spid="138"/>
                                        </p:tgtEl>
                                        <p:attrNameLst>
                                          <p:attrName>ppt_h</p:attrName>
                                        </p:attrNameLst>
                                      </p:cBhvr>
                                      <p:tavLst>
                                        <p:tav tm="0">
                                          <p:val>
                                            <p:strVal val="#ppt_h"/>
                                          </p:val>
                                        </p:tav>
                                        <p:tav tm="100000">
                                          <p:val>
                                            <p:strVal val="#ppt_h"/>
                                          </p:val>
                                        </p:tav>
                                      </p:tavLst>
                                    </p:anim>
                                    <p:animEffect transition="in" filter="fade">
                                      <p:cBhvr>
                                        <p:cTn id="44" dur="1000"/>
                                        <p:tgtEl>
                                          <p:spTgt spid="13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p:cTn id="47" dur="1000" fill="hold"/>
                                        <p:tgtEl>
                                          <p:spTgt spid="139"/>
                                        </p:tgtEl>
                                        <p:attrNameLst>
                                          <p:attrName>ppt_w</p:attrName>
                                        </p:attrNameLst>
                                      </p:cBhvr>
                                      <p:tavLst>
                                        <p:tav tm="0">
                                          <p:val>
                                            <p:strVal val="#ppt_w*0.70"/>
                                          </p:val>
                                        </p:tav>
                                        <p:tav tm="100000">
                                          <p:val>
                                            <p:strVal val="#ppt_w"/>
                                          </p:val>
                                        </p:tav>
                                      </p:tavLst>
                                    </p:anim>
                                    <p:anim calcmode="lin" valueType="num">
                                      <p:cBhvr>
                                        <p:cTn id="48" dur="1000" fill="hold"/>
                                        <p:tgtEl>
                                          <p:spTgt spid="139"/>
                                        </p:tgtEl>
                                        <p:attrNameLst>
                                          <p:attrName>ppt_h</p:attrName>
                                        </p:attrNameLst>
                                      </p:cBhvr>
                                      <p:tavLst>
                                        <p:tav tm="0">
                                          <p:val>
                                            <p:strVal val="#ppt_h"/>
                                          </p:val>
                                        </p:tav>
                                        <p:tav tm="100000">
                                          <p:val>
                                            <p:strVal val="#ppt_h"/>
                                          </p:val>
                                        </p:tav>
                                      </p:tavLst>
                                    </p:anim>
                                    <p:animEffect transition="in" filter="fade">
                                      <p:cBhvr>
                                        <p:cTn id="49" dur="1000"/>
                                        <p:tgtEl>
                                          <p:spTgt spid="139"/>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1000" fill="hold"/>
                                        <p:tgtEl>
                                          <p:spTgt spid="141"/>
                                        </p:tgtEl>
                                        <p:attrNameLst>
                                          <p:attrName>ppt_w</p:attrName>
                                        </p:attrNameLst>
                                      </p:cBhvr>
                                      <p:tavLst>
                                        <p:tav tm="0">
                                          <p:val>
                                            <p:strVal val="#ppt_w*0.70"/>
                                          </p:val>
                                        </p:tav>
                                        <p:tav tm="100000">
                                          <p:val>
                                            <p:strVal val="#ppt_w"/>
                                          </p:val>
                                        </p:tav>
                                      </p:tavLst>
                                    </p:anim>
                                    <p:anim calcmode="lin" valueType="num">
                                      <p:cBhvr>
                                        <p:cTn id="53" dur="1000" fill="hold"/>
                                        <p:tgtEl>
                                          <p:spTgt spid="141"/>
                                        </p:tgtEl>
                                        <p:attrNameLst>
                                          <p:attrName>ppt_h</p:attrName>
                                        </p:attrNameLst>
                                      </p:cBhvr>
                                      <p:tavLst>
                                        <p:tav tm="0">
                                          <p:val>
                                            <p:strVal val="#ppt_h"/>
                                          </p:val>
                                        </p:tav>
                                        <p:tav tm="100000">
                                          <p:val>
                                            <p:strVal val="#ppt_h"/>
                                          </p:val>
                                        </p:tav>
                                      </p:tavLst>
                                    </p:anim>
                                    <p:animEffect transition="in" filter="fade">
                                      <p:cBhvr>
                                        <p:cTn id="54" dur="1000"/>
                                        <p:tgtEl>
                                          <p:spTgt spid="141"/>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p:cTn id="57" dur="1000" fill="hold"/>
                                        <p:tgtEl>
                                          <p:spTgt spid="143"/>
                                        </p:tgtEl>
                                        <p:attrNameLst>
                                          <p:attrName>ppt_w</p:attrName>
                                        </p:attrNameLst>
                                      </p:cBhvr>
                                      <p:tavLst>
                                        <p:tav tm="0">
                                          <p:val>
                                            <p:strVal val="#ppt_w*0.70"/>
                                          </p:val>
                                        </p:tav>
                                        <p:tav tm="100000">
                                          <p:val>
                                            <p:strVal val="#ppt_w"/>
                                          </p:val>
                                        </p:tav>
                                      </p:tavLst>
                                    </p:anim>
                                    <p:anim calcmode="lin" valueType="num">
                                      <p:cBhvr>
                                        <p:cTn id="58" dur="1000" fill="hold"/>
                                        <p:tgtEl>
                                          <p:spTgt spid="143"/>
                                        </p:tgtEl>
                                        <p:attrNameLst>
                                          <p:attrName>ppt_h</p:attrName>
                                        </p:attrNameLst>
                                      </p:cBhvr>
                                      <p:tavLst>
                                        <p:tav tm="0">
                                          <p:val>
                                            <p:strVal val="#ppt_h"/>
                                          </p:val>
                                        </p:tav>
                                        <p:tav tm="100000">
                                          <p:val>
                                            <p:strVal val="#ppt_h"/>
                                          </p:val>
                                        </p:tav>
                                      </p:tavLst>
                                    </p:anim>
                                    <p:animEffect transition="in" filter="fade">
                                      <p:cBhvr>
                                        <p:cTn id="59" dur="1000"/>
                                        <p:tgtEl>
                                          <p:spTgt spid="143"/>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42"/>
                                        </p:tgtEl>
                                        <p:attrNameLst>
                                          <p:attrName>style.visibility</p:attrName>
                                        </p:attrNameLst>
                                      </p:cBhvr>
                                      <p:to>
                                        <p:strVal val="visible"/>
                                      </p:to>
                                    </p:set>
                                    <p:anim calcmode="lin" valueType="num">
                                      <p:cBhvr>
                                        <p:cTn id="62" dur="1000" fill="hold"/>
                                        <p:tgtEl>
                                          <p:spTgt spid="142"/>
                                        </p:tgtEl>
                                        <p:attrNameLst>
                                          <p:attrName>ppt_w</p:attrName>
                                        </p:attrNameLst>
                                      </p:cBhvr>
                                      <p:tavLst>
                                        <p:tav tm="0">
                                          <p:val>
                                            <p:strVal val="#ppt_w*0.70"/>
                                          </p:val>
                                        </p:tav>
                                        <p:tav tm="100000">
                                          <p:val>
                                            <p:strVal val="#ppt_w"/>
                                          </p:val>
                                        </p:tav>
                                      </p:tavLst>
                                    </p:anim>
                                    <p:anim calcmode="lin" valueType="num">
                                      <p:cBhvr>
                                        <p:cTn id="63" dur="1000" fill="hold"/>
                                        <p:tgtEl>
                                          <p:spTgt spid="142"/>
                                        </p:tgtEl>
                                        <p:attrNameLst>
                                          <p:attrName>ppt_h</p:attrName>
                                        </p:attrNameLst>
                                      </p:cBhvr>
                                      <p:tavLst>
                                        <p:tav tm="0">
                                          <p:val>
                                            <p:strVal val="#ppt_h"/>
                                          </p:val>
                                        </p:tav>
                                        <p:tav tm="100000">
                                          <p:val>
                                            <p:strVal val="#ppt_h"/>
                                          </p:val>
                                        </p:tav>
                                      </p:tavLst>
                                    </p:anim>
                                    <p:animEffect transition="in" filter="fade">
                                      <p:cBhvr>
                                        <p:cTn id="64" dur="1000"/>
                                        <p:tgtEl>
                                          <p:spTgt spid="142"/>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xit" presetSubtype="0" fill="hold" grpId="1" nodeType="clickEffect">
                                  <p:stCondLst>
                                    <p:cond delay="0"/>
                                  </p:stCondLst>
                                  <p:childTnLst>
                                    <p:animEffect transition="out" filter="dissolve">
                                      <p:cBhvr>
                                        <p:cTn id="68" dur="500"/>
                                        <p:tgtEl>
                                          <p:spTgt spid="139"/>
                                        </p:tgtEl>
                                      </p:cBhvr>
                                    </p:animEffect>
                                    <p:set>
                                      <p:cBhvr>
                                        <p:cTn id="69" dur="1" fill="hold">
                                          <p:stCondLst>
                                            <p:cond delay="499"/>
                                          </p:stCondLst>
                                        </p:cTn>
                                        <p:tgtEl>
                                          <p:spTgt spid="139"/>
                                        </p:tgtEl>
                                        <p:attrNameLst>
                                          <p:attrName>style.visibility</p:attrName>
                                        </p:attrNameLst>
                                      </p:cBhvr>
                                      <p:to>
                                        <p:strVal val="hidden"/>
                                      </p:to>
                                    </p:set>
                                  </p:childTnLst>
                                </p:cTn>
                              </p:par>
                              <p:par>
                                <p:cTn id="70" presetID="9" presetClass="exit" presetSubtype="0" fill="hold" grpId="1" nodeType="withEffect">
                                  <p:stCondLst>
                                    <p:cond delay="0"/>
                                  </p:stCondLst>
                                  <p:childTnLst>
                                    <p:animEffect transition="out" filter="dissolve">
                                      <p:cBhvr>
                                        <p:cTn id="71" dur="500"/>
                                        <p:tgtEl>
                                          <p:spTgt spid="142"/>
                                        </p:tgtEl>
                                      </p:cBhvr>
                                    </p:animEffect>
                                    <p:set>
                                      <p:cBhvr>
                                        <p:cTn id="72" dur="1" fill="hold">
                                          <p:stCondLst>
                                            <p:cond delay="499"/>
                                          </p:stCondLst>
                                        </p:cTn>
                                        <p:tgtEl>
                                          <p:spTgt spid="142"/>
                                        </p:tgtEl>
                                        <p:attrNameLst>
                                          <p:attrName>style.visibility</p:attrName>
                                        </p:attrNameLst>
                                      </p:cBhvr>
                                      <p:to>
                                        <p:strVal val="hidden"/>
                                      </p:to>
                                    </p:set>
                                  </p:childTnLst>
                                </p:cTn>
                              </p:par>
                              <p:par>
                                <p:cTn id="73" presetID="9" presetClass="exit" presetSubtype="0" fill="hold" grpId="1" nodeType="withEffect">
                                  <p:stCondLst>
                                    <p:cond delay="0"/>
                                  </p:stCondLst>
                                  <p:childTnLst>
                                    <p:animEffect transition="out" filter="dissolve">
                                      <p:cBhvr>
                                        <p:cTn id="74" dur="500"/>
                                        <p:tgtEl>
                                          <p:spTgt spid="138"/>
                                        </p:tgtEl>
                                      </p:cBhvr>
                                    </p:animEffect>
                                    <p:set>
                                      <p:cBhvr>
                                        <p:cTn id="75" dur="1" fill="hold">
                                          <p:stCondLst>
                                            <p:cond delay="499"/>
                                          </p:stCondLst>
                                        </p:cTn>
                                        <p:tgtEl>
                                          <p:spTgt spid="138"/>
                                        </p:tgtEl>
                                        <p:attrNameLst>
                                          <p:attrName>style.visibility</p:attrName>
                                        </p:attrNameLst>
                                      </p:cBhvr>
                                      <p:to>
                                        <p:strVal val="hidden"/>
                                      </p:to>
                                    </p:set>
                                  </p:childTnLst>
                                </p:cTn>
                              </p:par>
                              <p:par>
                                <p:cTn id="76" presetID="9" presetClass="exit" presetSubtype="0" fill="hold" grpId="1" nodeType="withEffect">
                                  <p:stCondLst>
                                    <p:cond delay="0"/>
                                  </p:stCondLst>
                                  <p:childTnLst>
                                    <p:animEffect transition="out" filter="dissolve">
                                      <p:cBhvr>
                                        <p:cTn id="77" dur="500"/>
                                        <p:tgtEl>
                                          <p:spTgt spid="143"/>
                                        </p:tgtEl>
                                      </p:cBhvr>
                                    </p:animEffect>
                                    <p:set>
                                      <p:cBhvr>
                                        <p:cTn id="78" dur="1" fill="hold">
                                          <p:stCondLst>
                                            <p:cond delay="499"/>
                                          </p:stCondLst>
                                        </p:cTn>
                                        <p:tgtEl>
                                          <p:spTgt spid="143"/>
                                        </p:tgtEl>
                                        <p:attrNameLst>
                                          <p:attrName>style.visibility</p:attrName>
                                        </p:attrNameLst>
                                      </p:cBhvr>
                                      <p:to>
                                        <p:strVal val="hidden"/>
                                      </p:to>
                                    </p:set>
                                  </p:childTnLst>
                                </p:cTn>
                              </p:par>
                              <p:par>
                                <p:cTn id="79" presetID="9" presetClass="exit" presetSubtype="0" fill="hold" grpId="1" nodeType="withEffect">
                                  <p:stCondLst>
                                    <p:cond delay="0"/>
                                  </p:stCondLst>
                                  <p:childTnLst>
                                    <p:animEffect transition="out" filter="dissolve">
                                      <p:cBhvr>
                                        <p:cTn id="80" dur="500"/>
                                        <p:tgtEl>
                                          <p:spTgt spid="141"/>
                                        </p:tgtEl>
                                      </p:cBhvr>
                                    </p:animEffect>
                                    <p:set>
                                      <p:cBhvr>
                                        <p:cTn id="81" dur="1" fill="hold">
                                          <p:stCondLst>
                                            <p:cond delay="499"/>
                                          </p:stCondLst>
                                        </p:cTn>
                                        <p:tgtEl>
                                          <p:spTgt spid="141"/>
                                        </p:tgtEl>
                                        <p:attrNameLst>
                                          <p:attrName>style.visibility</p:attrName>
                                        </p:attrNameLst>
                                      </p:cBhvr>
                                      <p:to>
                                        <p:strVal val="hidden"/>
                                      </p:to>
                                    </p:set>
                                  </p:childTnLst>
                                </p:cTn>
                              </p:par>
                            </p:childTnLst>
                          </p:cTn>
                        </p:par>
                        <p:par>
                          <p:cTn id="82" fill="hold">
                            <p:stCondLst>
                              <p:cond delay="500"/>
                            </p:stCondLst>
                            <p:childTnLst>
                              <p:par>
                                <p:cTn id="83" presetID="22" presetClass="entr" presetSubtype="8" fill="hold" nodeType="afterEffect">
                                  <p:stCondLst>
                                    <p:cond delay="0"/>
                                  </p:stCondLst>
                                  <p:childTnLst>
                                    <p:set>
                                      <p:cBhvr>
                                        <p:cTn id="84" dur="1" fill="hold">
                                          <p:stCondLst>
                                            <p:cond delay="0"/>
                                          </p:stCondLst>
                                        </p:cTn>
                                        <p:tgtEl>
                                          <p:spTgt spid="129"/>
                                        </p:tgtEl>
                                        <p:attrNameLst>
                                          <p:attrName>style.visibility</p:attrName>
                                        </p:attrNameLst>
                                      </p:cBhvr>
                                      <p:to>
                                        <p:strVal val="visible"/>
                                      </p:to>
                                    </p:set>
                                    <p:animEffect transition="in" filter="wipe(left)">
                                      <p:cBhvr>
                                        <p:cTn id="85" dur="500"/>
                                        <p:tgtEl>
                                          <p:spTgt spid="129"/>
                                        </p:tgtEl>
                                      </p:cBhvr>
                                    </p:animEffect>
                                  </p:childTnLst>
                                </p:cTn>
                              </p:par>
                            </p:childTnLst>
                          </p:cTn>
                        </p:par>
                        <p:par>
                          <p:cTn id="86" fill="hold">
                            <p:stCondLst>
                              <p:cond delay="1000"/>
                            </p:stCondLst>
                            <p:childTnLst>
                              <p:par>
                                <p:cTn id="87" presetID="55" presetClass="entr" presetSubtype="0" fill="hold" grpId="0" nodeType="afterEffect">
                                  <p:stCondLst>
                                    <p:cond delay="0"/>
                                  </p:stCondLst>
                                  <p:childTnLst>
                                    <p:set>
                                      <p:cBhvr>
                                        <p:cTn id="88" dur="1" fill="hold">
                                          <p:stCondLst>
                                            <p:cond delay="0"/>
                                          </p:stCondLst>
                                        </p:cTn>
                                        <p:tgtEl>
                                          <p:spTgt spid="145"/>
                                        </p:tgtEl>
                                        <p:attrNameLst>
                                          <p:attrName>style.visibility</p:attrName>
                                        </p:attrNameLst>
                                      </p:cBhvr>
                                      <p:to>
                                        <p:strVal val="visible"/>
                                      </p:to>
                                    </p:set>
                                    <p:anim calcmode="lin" valueType="num">
                                      <p:cBhvr>
                                        <p:cTn id="89" dur="1000" fill="hold"/>
                                        <p:tgtEl>
                                          <p:spTgt spid="145"/>
                                        </p:tgtEl>
                                        <p:attrNameLst>
                                          <p:attrName>ppt_w</p:attrName>
                                        </p:attrNameLst>
                                      </p:cBhvr>
                                      <p:tavLst>
                                        <p:tav tm="0">
                                          <p:val>
                                            <p:strVal val="#ppt_w*0.70"/>
                                          </p:val>
                                        </p:tav>
                                        <p:tav tm="100000">
                                          <p:val>
                                            <p:strVal val="#ppt_w"/>
                                          </p:val>
                                        </p:tav>
                                      </p:tavLst>
                                    </p:anim>
                                    <p:anim calcmode="lin" valueType="num">
                                      <p:cBhvr>
                                        <p:cTn id="90" dur="1000" fill="hold"/>
                                        <p:tgtEl>
                                          <p:spTgt spid="145"/>
                                        </p:tgtEl>
                                        <p:attrNameLst>
                                          <p:attrName>ppt_h</p:attrName>
                                        </p:attrNameLst>
                                      </p:cBhvr>
                                      <p:tavLst>
                                        <p:tav tm="0">
                                          <p:val>
                                            <p:strVal val="#ppt_h"/>
                                          </p:val>
                                        </p:tav>
                                        <p:tav tm="100000">
                                          <p:val>
                                            <p:strVal val="#ppt_h"/>
                                          </p:val>
                                        </p:tav>
                                      </p:tavLst>
                                    </p:anim>
                                    <p:animEffect transition="in" filter="fade">
                                      <p:cBhvr>
                                        <p:cTn id="91" dur="1000"/>
                                        <p:tgtEl>
                                          <p:spTgt spid="145"/>
                                        </p:tgtEl>
                                      </p:cBhvr>
                                    </p:animEffect>
                                  </p:childTnLst>
                                </p:cTn>
                              </p:par>
                            </p:childTnLst>
                          </p:cTn>
                        </p:par>
                        <p:par>
                          <p:cTn id="92" fill="hold">
                            <p:stCondLst>
                              <p:cond delay="2000"/>
                            </p:stCondLst>
                            <p:childTnLst>
                              <p:par>
                                <p:cTn id="93" presetID="55" presetClass="entr" presetSubtype="0" fill="hold" grpId="0" nodeType="afterEffect">
                                  <p:stCondLst>
                                    <p:cond delay="0"/>
                                  </p:stCondLst>
                                  <p:childTnLst>
                                    <p:set>
                                      <p:cBhvr>
                                        <p:cTn id="94" dur="1" fill="hold">
                                          <p:stCondLst>
                                            <p:cond delay="0"/>
                                          </p:stCondLst>
                                        </p:cTn>
                                        <p:tgtEl>
                                          <p:spTgt spid="144"/>
                                        </p:tgtEl>
                                        <p:attrNameLst>
                                          <p:attrName>style.visibility</p:attrName>
                                        </p:attrNameLst>
                                      </p:cBhvr>
                                      <p:to>
                                        <p:strVal val="visible"/>
                                      </p:to>
                                    </p:set>
                                    <p:anim calcmode="lin" valueType="num">
                                      <p:cBhvr>
                                        <p:cTn id="95" dur="1000" fill="hold"/>
                                        <p:tgtEl>
                                          <p:spTgt spid="144"/>
                                        </p:tgtEl>
                                        <p:attrNameLst>
                                          <p:attrName>ppt_w</p:attrName>
                                        </p:attrNameLst>
                                      </p:cBhvr>
                                      <p:tavLst>
                                        <p:tav tm="0">
                                          <p:val>
                                            <p:strVal val="#ppt_w*0.70"/>
                                          </p:val>
                                        </p:tav>
                                        <p:tav tm="100000">
                                          <p:val>
                                            <p:strVal val="#ppt_w"/>
                                          </p:val>
                                        </p:tav>
                                      </p:tavLst>
                                    </p:anim>
                                    <p:anim calcmode="lin" valueType="num">
                                      <p:cBhvr>
                                        <p:cTn id="96" dur="1000" fill="hold"/>
                                        <p:tgtEl>
                                          <p:spTgt spid="144"/>
                                        </p:tgtEl>
                                        <p:attrNameLst>
                                          <p:attrName>ppt_h</p:attrName>
                                        </p:attrNameLst>
                                      </p:cBhvr>
                                      <p:tavLst>
                                        <p:tav tm="0">
                                          <p:val>
                                            <p:strVal val="#ppt_h"/>
                                          </p:val>
                                        </p:tav>
                                        <p:tav tm="100000">
                                          <p:val>
                                            <p:strVal val="#ppt_h"/>
                                          </p:val>
                                        </p:tav>
                                      </p:tavLst>
                                    </p:anim>
                                    <p:animEffect transition="in" filter="fade">
                                      <p:cBhvr>
                                        <p:cTn id="97" dur="1000"/>
                                        <p:tgtEl>
                                          <p:spTgt spid="144"/>
                                        </p:tgtEl>
                                      </p:cBhvr>
                                    </p:animEffect>
                                  </p:childTnLst>
                                </p:cTn>
                              </p:par>
                            </p:childTnLst>
                          </p:cTn>
                        </p:par>
                        <p:par>
                          <p:cTn id="98" fill="hold">
                            <p:stCondLst>
                              <p:cond delay="3000"/>
                            </p:stCondLst>
                            <p:childTnLst>
                              <p:par>
                                <p:cTn id="99" presetID="55" presetClass="entr" presetSubtype="0" fill="hold" grpId="0" nodeType="afterEffect">
                                  <p:stCondLst>
                                    <p:cond delay="0"/>
                                  </p:stCondLst>
                                  <p:childTnLst>
                                    <p:set>
                                      <p:cBhvr>
                                        <p:cTn id="100" dur="1" fill="hold">
                                          <p:stCondLst>
                                            <p:cond delay="0"/>
                                          </p:stCondLst>
                                        </p:cTn>
                                        <p:tgtEl>
                                          <p:spTgt spid="146"/>
                                        </p:tgtEl>
                                        <p:attrNameLst>
                                          <p:attrName>style.visibility</p:attrName>
                                        </p:attrNameLst>
                                      </p:cBhvr>
                                      <p:to>
                                        <p:strVal val="visible"/>
                                      </p:to>
                                    </p:set>
                                    <p:anim calcmode="lin" valueType="num">
                                      <p:cBhvr>
                                        <p:cTn id="101" dur="1000" fill="hold"/>
                                        <p:tgtEl>
                                          <p:spTgt spid="146"/>
                                        </p:tgtEl>
                                        <p:attrNameLst>
                                          <p:attrName>ppt_w</p:attrName>
                                        </p:attrNameLst>
                                      </p:cBhvr>
                                      <p:tavLst>
                                        <p:tav tm="0">
                                          <p:val>
                                            <p:strVal val="#ppt_w*0.70"/>
                                          </p:val>
                                        </p:tav>
                                        <p:tav tm="100000">
                                          <p:val>
                                            <p:strVal val="#ppt_w"/>
                                          </p:val>
                                        </p:tav>
                                      </p:tavLst>
                                    </p:anim>
                                    <p:anim calcmode="lin" valueType="num">
                                      <p:cBhvr>
                                        <p:cTn id="102" dur="1000" fill="hold"/>
                                        <p:tgtEl>
                                          <p:spTgt spid="146"/>
                                        </p:tgtEl>
                                        <p:attrNameLst>
                                          <p:attrName>ppt_h</p:attrName>
                                        </p:attrNameLst>
                                      </p:cBhvr>
                                      <p:tavLst>
                                        <p:tav tm="0">
                                          <p:val>
                                            <p:strVal val="#ppt_h"/>
                                          </p:val>
                                        </p:tav>
                                        <p:tav tm="100000">
                                          <p:val>
                                            <p:strVal val="#ppt_h"/>
                                          </p:val>
                                        </p:tav>
                                      </p:tavLst>
                                    </p:anim>
                                    <p:animEffect transition="in" filter="fade">
                                      <p:cBhvr>
                                        <p:cTn id="103" dur="1000"/>
                                        <p:tgtEl>
                                          <p:spTgt spid="146"/>
                                        </p:tgtEl>
                                      </p:cBhvr>
                                    </p:animEffect>
                                  </p:childTnLst>
                                </p:cTn>
                              </p:par>
                            </p:childTnLst>
                          </p:cTn>
                        </p:par>
                        <p:par>
                          <p:cTn id="104" fill="hold">
                            <p:stCondLst>
                              <p:cond delay="4000"/>
                            </p:stCondLst>
                            <p:childTnLst>
                              <p:par>
                                <p:cTn id="105" presetID="55" presetClass="entr" presetSubtype="0" fill="hold" grpId="0" nodeType="afterEffect">
                                  <p:stCondLst>
                                    <p:cond delay="0"/>
                                  </p:stCondLst>
                                  <p:childTnLst>
                                    <p:set>
                                      <p:cBhvr>
                                        <p:cTn id="106" dur="1" fill="hold">
                                          <p:stCondLst>
                                            <p:cond delay="0"/>
                                          </p:stCondLst>
                                        </p:cTn>
                                        <p:tgtEl>
                                          <p:spTgt spid="147"/>
                                        </p:tgtEl>
                                        <p:attrNameLst>
                                          <p:attrName>style.visibility</p:attrName>
                                        </p:attrNameLst>
                                      </p:cBhvr>
                                      <p:to>
                                        <p:strVal val="visible"/>
                                      </p:to>
                                    </p:set>
                                    <p:anim calcmode="lin" valueType="num">
                                      <p:cBhvr>
                                        <p:cTn id="107" dur="1000" fill="hold"/>
                                        <p:tgtEl>
                                          <p:spTgt spid="147"/>
                                        </p:tgtEl>
                                        <p:attrNameLst>
                                          <p:attrName>ppt_w</p:attrName>
                                        </p:attrNameLst>
                                      </p:cBhvr>
                                      <p:tavLst>
                                        <p:tav tm="0">
                                          <p:val>
                                            <p:strVal val="#ppt_w*0.70"/>
                                          </p:val>
                                        </p:tav>
                                        <p:tav tm="100000">
                                          <p:val>
                                            <p:strVal val="#ppt_w"/>
                                          </p:val>
                                        </p:tav>
                                      </p:tavLst>
                                    </p:anim>
                                    <p:anim calcmode="lin" valueType="num">
                                      <p:cBhvr>
                                        <p:cTn id="108" dur="1000" fill="hold"/>
                                        <p:tgtEl>
                                          <p:spTgt spid="147"/>
                                        </p:tgtEl>
                                        <p:attrNameLst>
                                          <p:attrName>ppt_h</p:attrName>
                                        </p:attrNameLst>
                                      </p:cBhvr>
                                      <p:tavLst>
                                        <p:tav tm="0">
                                          <p:val>
                                            <p:strVal val="#ppt_h"/>
                                          </p:val>
                                        </p:tav>
                                        <p:tav tm="100000">
                                          <p:val>
                                            <p:strVal val="#ppt_h"/>
                                          </p:val>
                                        </p:tav>
                                      </p:tavLst>
                                    </p:anim>
                                    <p:animEffect transition="in" filter="fade">
                                      <p:cBhvr>
                                        <p:cTn id="109" dur="1000"/>
                                        <p:tgtEl>
                                          <p:spTgt spid="147"/>
                                        </p:tgtEl>
                                      </p:cBhvr>
                                    </p:animEffect>
                                  </p:childTnLst>
                                </p:cTn>
                              </p:par>
                            </p:childTnLst>
                          </p:cTn>
                        </p:par>
                      </p:childTnLst>
                    </p:cTn>
                  </p:par>
                  <p:par>
                    <p:cTn id="110" fill="hold">
                      <p:stCondLst>
                        <p:cond delay="indefinite"/>
                      </p:stCondLst>
                      <p:childTnLst>
                        <p:par>
                          <p:cTn id="111" fill="hold">
                            <p:stCondLst>
                              <p:cond delay="0"/>
                            </p:stCondLst>
                            <p:childTnLst>
                              <p:par>
                                <p:cTn id="112" presetID="9" presetClass="exit" presetSubtype="0" fill="hold" grpId="1" nodeType="clickEffect">
                                  <p:stCondLst>
                                    <p:cond delay="0"/>
                                  </p:stCondLst>
                                  <p:childTnLst>
                                    <p:animEffect transition="out" filter="dissolve">
                                      <p:cBhvr>
                                        <p:cTn id="113" dur="500"/>
                                        <p:tgtEl>
                                          <p:spTgt spid="145"/>
                                        </p:tgtEl>
                                      </p:cBhvr>
                                    </p:animEffect>
                                    <p:set>
                                      <p:cBhvr>
                                        <p:cTn id="114" dur="1" fill="hold">
                                          <p:stCondLst>
                                            <p:cond delay="499"/>
                                          </p:stCondLst>
                                        </p:cTn>
                                        <p:tgtEl>
                                          <p:spTgt spid="145"/>
                                        </p:tgtEl>
                                        <p:attrNameLst>
                                          <p:attrName>style.visibility</p:attrName>
                                        </p:attrNameLst>
                                      </p:cBhvr>
                                      <p:to>
                                        <p:strVal val="hidden"/>
                                      </p:to>
                                    </p:set>
                                  </p:childTnLst>
                                </p:cTn>
                              </p:par>
                              <p:par>
                                <p:cTn id="115" presetID="9" presetClass="exit" presetSubtype="0" fill="hold" grpId="1" nodeType="withEffect">
                                  <p:stCondLst>
                                    <p:cond delay="0"/>
                                  </p:stCondLst>
                                  <p:childTnLst>
                                    <p:animEffect transition="out" filter="dissolve">
                                      <p:cBhvr>
                                        <p:cTn id="116" dur="500"/>
                                        <p:tgtEl>
                                          <p:spTgt spid="144"/>
                                        </p:tgtEl>
                                      </p:cBhvr>
                                    </p:animEffect>
                                    <p:set>
                                      <p:cBhvr>
                                        <p:cTn id="117" dur="1" fill="hold">
                                          <p:stCondLst>
                                            <p:cond delay="499"/>
                                          </p:stCondLst>
                                        </p:cTn>
                                        <p:tgtEl>
                                          <p:spTgt spid="144"/>
                                        </p:tgtEl>
                                        <p:attrNameLst>
                                          <p:attrName>style.visibility</p:attrName>
                                        </p:attrNameLst>
                                      </p:cBhvr>
                                      <p:to>
                                        <p:strVal val="hidden"/>
                                      </p:to>
                                    </p:set>
                                  </p:childTnLst>
                                </p:cTn>
                              </p:par>
                              <p:par>
                                <p:cTn id="118" presetID="9" presetClass="exit" presetSubtype="0" fill="hold" grpId="1" nodeType="withEffect">
                                  <p:stCondLst>
                                    <p:cond delay="0"/>
                                  </p:stCondLst>
                                  <p:childTnLst>
                                    <p:animEffect transition="out" filter="dissolve">
                                      <p:cBhvr>
                                        <p:cTn id="119" dur="500"/>
                                        <p:tgtEl>
                                          <p:spTgt spid="146"/>
                                        </p:tgtEl>
                                      </p:cBhvr>
                                    </p:animEffect>
                                    <p:set>
                                      <p:cBhvr>
                                        <p:cTn id="120" dur="1" fill="hold">
                                          <p:stCondLst>
                                            <p:cond delay="499"/>
                                          </p:stCondLst>
                                        </p:cTn>
                                        <p:tgtEl>
                                          <p:spTgt spid="146"/>
                                        </p:tgtEl>
                                        <p:attrNameLst>
                                          <p:attrName>style.visibility</p:attrName>
                                        </p:attrNameLst>
                                      </p:cBhvr>
                                      <p:to>
                                        <p:strVal val="hidden"/>
                                      </p:to>
                                    </p:set>
                                  </p:childTnLst>
                                </p:cTn>
                              </p:par>
                              <p:par>
                                <p:cTn id="121" presetID="9" presetClass="exit" presetSubtype="0" fill="hold" grpId="1" nodeType="withEffect">
                                  <p:stCondLst>
                                    <p:cond delay="0"/>
                                  </p:stCondLst>
                                  <p:childTnLst>
                                    <p:animEffect transition="out" filter="dissolve">
                                      <p:cBhvr>
                                        <p:cTn id="122" dur="500"/>
                                        <p:tgtEl>
                                          <p:spTgt spid="147"/>
                                        </p:tgtEl>
                                      </p:cBhvr>
                                    </p:animEffect>
                                    <p:set>
                                      <p:cBhvr>
                                        <p:cTn id="123" dur="1" fill="hold">
                                          <p:stCondLst>
                                            <p:cond delay="499"/>
                                          </p:stCondLst>
                                        </p:cTn>
                                        <p:tgtEl>
                                          <p:spTgt spid="147"/>
                                        </p:tgtEl>
                                        <p:attrNameLst>
                                          <p:attrName>style.visibility</p:attrName>
                                        </p:attrNameLst>
                                      </p:cBhvr>
                                      <p:to>
                                        <p:strVal val="hidden"/>
                                      </p:to>
                                    </p:set>
                                  </p:childTnLst>
                                </p:cTn>
                              </p:par>
                            </p:childTnLst>
                          </p:cTn>
                        </p:par>
                        <p:par>
                          <p:cTn id="124" fill="hold">
                            <p:stCondLst>
                              <p:cond delay="500"/>
                            </p:stCondLst>
                            <p:childTnLst>
                              <p:par>
                                <p:cTn id="125" presetID="22" presetClass="entr" presetSubtype="8" fill="hold" nodeType="afterEffect">
                                  <p:stCondLst>
                                    <p:cond delay="0"/>
                                  </p:stCondLst>
                                  <p:childTnLst>
                                    <p:set>
                                      <p:cBhvr>
                                        <p:cTn id="126" dur="1" fill="hold">
                                          <p:stCondLst>
                                            <p:cond delay="0"/>
                                          </p:stCondLst>
                                        </p:cTn>
                                        <p:tgtEl>
                                          <p:spTgt spid="132"/>
                                        </p:tgtEl>
                                        <p:attrNameLst>
                                          <p:attrName>style.visibility</p:attrName>
                                        </p:attrNameLst>
                                      </p:cBhvr>
                                      <p:to>
                                        <p:strVal val="visible"/>
                                      </p:to>
                                    </p:set>
                                    <p:animEffect transition="in" filter="wipe(left)">
                                      <p:cBhvr>
                                        <p:cTn id="127" dur="500"/>
                                        <p:tgtEl>
                                          <p:spTgt spid="132"/>
                                        </p:tgtEl>
                                      </p:cBhvr>
                                    </p:animEffect>
                                  </p:childTnLst>
                                </p:cTn>
                              </p:par>
                            </p:childTnLst>
                          </p:cTn>
                        </p:par>
                        <p:par>
                          <p:cTn id="128" fill="hold">
                            <p:stCondLst>
                              <p:cond delay="1000"/>
                            </p:stCondLst>
                            <p:childTnLst>
                              <p:par>
                                <p:cTn id="129" presetID="10" presetClass="entr" presetSubtype="0" fill="hold" grpId="0" nodeType="afterEffect">
                                  <p:stCondLst>
                                    <p:cond delay="0"/>
                                  </p:stCondLst>
                                  <p:childTnLst>
                                    <p:set>
                                      <p:cBhvr>
                                        <p:cTn id="130" dur="1" fill="hold">
                                          <p:stCondLst>
                                            <p:cond delay="0"/>
                                          </p:stCondLst>
                                        </p:cTn>
                                        <p:tgtEl>
                                          <p:spTgt spid="150"/>
                                        </p:tgtEl>
                                        <p:attrNameLst>
                                          <p:attrName>style.visibility</p:attrName>
                                        </p:attrNameLst>
                                      </p:cBhvr>
                                      <p:to>
                                        <p:strVal val="visible"/>
                                      </p:to>
                                    </p:set>
                                    <p:animEffect transition="in" filter="fade">
                                      <p:cBhvr>
                                        <p:cTn id="131" dur="2000"/>
                                        <p:tgtEl>
                                          <p:spTgt spid="15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0"/>
                                        </p:tgtEl>
                                        <p:attrNameLst>
                                          <p:attrName>style.visibility</p:attrName>
                                        </p:attrNameLst>
                                      </p:cBhvr>
                                      <p:to>
                                        <p:strVal val="visible"/>
                                      </p:to>
                                    </p:set>
                                    <p:animEffect transition="in" filter="fade">
                                      <p:cBhvr>
                                        <p:cTn id="134" dur="2000"/>
                                        <p:tgtEl>
                                          <p:spTgt spid="14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52"/>
                                        </p:tgtEl>
                                        <p:attrNameLst>
                                          <p:attrName>style.visibility</p:attrName>
                                        </p:attrNameLst>
                                      </p:cBhvr>
                                      <p:to>
                                        <p:strVal val="visible"/>
                                      </p:to>
                                    </p:set>
                                    <p:animEffect transition="in" filter="fade">
                                      <p:cBhvr>
                                        <p:cTn id="137" dur="2000"/>
                                        <p:tgtEl>
                                          <p:spTgt spid="15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2000"/>
                                        <p:tgtEl>
                                          <p:spTgt spid="15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51"/>
                                        </p:tgtEl>
                                        <p:attrNameLst>
                                          <p:attrName>style.visibility</p:attrName>
                                        </p:attrNameLst>
                                      </p:cBhvr>
                                      <p:to>
                                        <p:strVal val="visible"/>
                                      </p:to>
                                    </p:set>
                                    <p:animEffect transition="in" filter="fade">
                                      <p:cBhvr>
                                        <p:cTn id="143" dur="2000"/>
                                        <p:tgtEl>
                                          <p:spTgt spid="151"/>
                                        </p:tgtEl>
                                      </p:cBhvr>
                                    </p:animEffect>
                                  </p:childTnLst>
                                </p:cTn>
                              </p:par>
                            </p:childTnLst>
                          </p:cTn>
                        </p:par>
                      </p:childTnLst>
                    </p:cTn>
                  </p:par>
                  <p:par>
                    <p:cTn id="144" fill="hold">
                      <p:stCondLst>
                        <p:cond delay="indefinite"/>
                      </p:stCondLst>
                      <p:childTnLst>
                        <p:par>
                          <p:cTn id="145" fill="hold">
                            <p:stCondLst>
                              <p:cond delay="0"/>
                            </p:stCondLst>
                            <p:childTnLst>
                              <p:par>
                                <p:cTn id="146" presetID="9" presetClass="exit" presetSubtype="0" fill="hold" grpId="1" nodeType="clickEffect">
                                  <p:stCondLst>
                                    <p:cond delay="0"/>
                                  </p:stCondLst>
                                  <p:childTnLst>
                                    <p:animEffect transition="out" filter="dissolve">
                                      <p:cBhvr>
                                        <p:cTn id="147" dur="500"/>
                                        <p:tgtEl>
                                          <p:spTgt spid="152"/>
                                        </p:tgtEl>
                                      </p:cBhvr>
                                    </p:animEffect>
                                    <p:set>
                                      <p:cBhvr>
                                        <p:cTn id="148" dur="1" fill="hold">
                                          <p:stCondLst>
                                            <p:cond delay="499"/>
                                          </p:stCondLst>
                                        </p:cTn>
                                        <p:tgtEl>
                                          <p:spTgt spid="152"/>
                                        </p:tgtEl>
                                        <p:attrNameLst>
                                          <p:attrName>style.visibility</p:attrName>
                                        </p:attrNameLst>
                                      </p:cBhvr>
                                      <p:to>
                                        <p:strVal val="hidden"/>
                                      </p:to>
                                    </p:set>
                                  </p:childTnLst>
                                </p:cTn>
                              </p:par>
                              <p:par>
                                <p:cTn id="149" presetID="9" presetClass="exit" presetSubtype="0" fill="hold" grpId="1" nodeType="withEffect">
                                  <p:stCondLst>
                                    <p:cond delay="0"/>
                                  </p:stCondLst>
                                  <p:childTnLst>
                                    <p:animEffect transition="out" filter="dissolve">
                                      <p:cBhvr>
                                        <p:cTn id="150" dur="500"/>
                                        <p:tgtEl>
                                          <p:spTgt spid="140"/>
                                        </p:tgtEl>
                                      </p:cBhvr>
                                    </p:animEffect>
                                    <p:set>
                                      <p:cBhvr>
                                        <p:cTn id="151" dur="1" fill="hold">
                                          <p:stCondLst>
                                            <p:cond delay="499"/>
                                          </p:stCondLst>
                                        </p:cTn>
                                        <p:tgtEl>
                                          <p:spTgt spid="140"/>
                                        </p:tgtEl>
                                        <p:attrNameLst>
                                          <p:attrName>style.visibility</p:attrName>
                                        </p:attrNameLst>
                                      </p:cBhvr>
                                      <p:to>
                                        <p:strVal val="hidden"/>
                                      </p:to>
                                    </p:set>
                                  </p:childTnLst>
                                </p:cTn>
                              </p:par>
                              <p:par>
                                <p:cTn id="152" presetID="9" presetClass="exit" presetSubtype="0" fill="hold" grpId="1" nodeType="withEffect">
                                  <p:stCondLst>
                                    <p:cond delay="0"/>
                                  </p:stCondLst>
                                  <p:childTnLst>
                                    <p:animEffect transition="out" filter="dissolve">
                                      <p:cBhvr>
                                        <p:cTn id="153" dur="500"/>
                                        <p:tgtEl>
                                          <p:spTgt spid="153"/>
                                        </p:tgtEl>
                                      </p:cBhvr>
                                    </p:animEffect>
                                    <p:set>
                                      <p:cBhvr>
                                        <p:cTn id="154" dur="1" fill="hold">
                                          <p:stCondLst>
                                            <p:cond delay="499"/>
                                          </p:stCondLst>
                                        </p:cTn>
                                        <p:tgtEl>
                                          <p:spTgt spid="153"/>
                                        </p:tgtEl>
                                        <p:attrNameLst>
                                          <p:attrName>style.visibility</p:attrName>
                                        </p:attrNameLst>
                                      </p:cBhvr>
                                      <p:to>
                                        <p:strVal val="hidden"/>
                                      </p:to>
                                    </p:set>
                                  </p:childTnLst>
                                </p:cTn>
                              </p:par>
                              <p:par>
                                <p:cTn id="155" presetID="9" presetClass="exit" presetSubtype="0" fill="hold" grpId="1" nodeType="withEffect">
                                  <p:stCondLst>
                                    <p:cond delay="0"/>
                                  </p:stCondLst>
                                  <p:childTnLst>
                                    <p:animEffect transition="out" filter="dissolve">
                                      <p:cBhvr>
                                        <p:cTn id="156" dur="500"/>
                                        <p:tgtEl>
                                          <p:spTgt spid="151"/>
                                        </p:tgtEl>
                                      </p:cBhvr>
                                    </p:animEffect>
                                    <p:set>
                                      <p:cBhvr>
                                        <p:cTn id="157" dur="1" fill="hold">
                                          <p:stCondLst>
                                            <p:cond delay="499"/>
                                          </p:stCondLst>
                                        </p:cTn>
                                        <p:tgtEl>
                                          <p:spTgt spid="151"/>
                                        </p:tgtEl>
                                        <p:attrNameLst>
                                          <p:attrName>style.visibility</p:attrName>
                                        </p:attrNameLst>
                                      </p:cBhvr>
                                      <p:to>
                                        <p:strVal val="hidden"/>
                                      </p:to>
                                    </p:set>
                                  </p:childTnLst>
                                </p:cTn>
                              </p:par>
                              <p:par>
                                <p:cTn id="158" presetID="9" presetClass="exit" presetSubtype="0" fill="hold" grpId="1" nodeType="withEffect">
                                  <p:stCondLst>
                                    <p:cond delay="0"/>
                                  </p:stCondLst>
                                  <p:childTnLst>
                                    <p:animEffect transition="out" filter="dissolve">
                                      <p:cBhvr>
                                        <p:cTn id="159" dur="500"/>
                                        <p:tgtEl>
                                          <p:spTgt spid="150"/>
                                        </p:tgtEl>
                                      </p:cBhvr>
                                    </p:animEffect>
                                    <p:set>
                                      <p:cBhvr>
                                        <p:cTn id="160" dur="1" fill="hold">
                                          <p:stCondLst>
                                            <p:cond delay="499"/>
                                          </p:stCondLst>
                                        </p:cTn>
                                        <p:tgtEl>
                                          <p:spTgt spid="150"/>
                                        </p:tgtEl>
                                        <p:attrNameLst>
                                          <p:attrName>style.visibility</p:attrName>
                                        </p:attrNameLst>
                                      </p:cBhvr>
                                      <p:to>
                                        <p:strVal val="hidden"/>
                                      </p:to>
                                    </p:set>
                                  </p:childTnLst>
                                </p:cTn>
                              </p:par>
                            </p:childTnLst>
                          </p:cTn>
                        </p:par>
                        <p:par>
                          <p:cTn id="161" fill="hold">
                            <p:stCondLst>
                              <p:cond delay="500"/>
                            </p:stCondLst>
                            <p:childTnLst>
                              <p:par>
                                <p:cTn id="162" presetID="22" presetClass="entr" presetSubtype="8" fill="hold" nodeType="afterEffect">
                                  <p:stCondLst>
                                    <p:cond delay="0"/>
                                  </p:stCondLst>
                                  <p:childTnLst>
                                    <p:set>
                                      <p:cBhvr>
                                        <p:cTn id="163" dur="1" fill="hold">
                                          <p:stCondLst>
                                            <p:cond delay="0"/>
                                          </p:stCondLst>
                                        </p:cTn>
                                        <p:tgtEl>
                                          <p:spTgt spid="135"/>
                                        </p:tgtEl>
                                        <p:attrNameLst>
                                          <p:attrName>style.visibility</p:attrName>
                                        </p:attrNameLst>
                                      </p:cBhvr>
                                      <p:to>
                                        <p:strVal val="visible"/>
                                      </p:to>
                                    </p:set>
                                    <p:animEffect transition="in" filter="wipe(left)">
                                      <p:cBhvr>
                                        <p:cTn id="16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38" grpId="0" animBg="1"/>
      <p:bldP spid="138" grpId="1" animBg="1"/>
      <p:bldP spid="139" grpId="0" animBg="1"/>
      <p:bldP spid="139" grpId="1" animBg="1"/>
      <p:bldP spid="140" grpId="0" animBg="1"/>
      <p:bldP spid="140" grpId="1" animBg="1"/>
      <p:bldP spid="141" grpId="0"/>
      <p:bldP spid="141" grpId="1"/>
      <p:bldP spid="142" grpId="0" animBg="1"/>
      <p:bldP spid="142" grpId="1" animBg="1"/>
      <p:bldP spid="143" grpId="0"/>
      <p:bldP spid="143" grpId="1"/>
      <p:bldP spid="144" grpId="0" animBg="1"/>
      <p:bldP spid="144" grpId="1" animBg="1"/>
      <p:bldP spid="145" grpId="0" animBg="1"/>
      <p:bldP spid="145" grpId="1" animBg="1"/>
      <p:bldP spid="146" grpId="0" animBg="1"/>
      <p:bldP spid="146" grpId="1" animBg="1"/>
      <p:bldP spid="147" grpId="0" animBg="1"/>
      <p:bldP spid="147" grpId="1" animBg="1"/>
      <p:bldP spid="150" grpId="0" animBg="1"/>
      <p:bldP spid="150" grpId="1" animBg="1"/>
      <p:bldP spid="151" grpId="0"/>
      <p:bldP spid="151" grpId="1"/>
      <p:bldP spid="152" grpId="0" animBg="1"/>
      <p:bldP spid="152" grpId="1" animBg="1"/>
      <p:bldP spid="153" grpId="0"/>
      <p:bldP spid="153" grpId="1"/>
      <p:bldP spid="1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接连接符 24"/>
          <p:cNvCxnSpPr/>
          <p:nvPr/>
        </p:nvCxnSpPr>
        <p:spPr>
          <a:xfrm>
            <a:off x="2790850"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6" name="直接连接符 25"/>
          <p:cNvCxnSpPr/>
          <p:nvPr/>
        </p:nvCxnSpPr>
        <p:spPr>
          <a:xfrm flipH="1">
            <a:off x="1691680" y="1990725"/>
            <a:ext cx="1097584"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7" name="直接连接符 26"/>
          <p:cNvCxnSpPr/>
          <p:nvPr/>
        </p:nvCxnSpPr>
        <p:spPr>
          <a:xfrm>
            <a:off x="2790850"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8" name="直接连接符 27"/>
          <p:cNvCxnSpPr/>
          <p:nvPr/>
        </p:nvCxnSpPr>
        <p:spPr>
          <a:xfrm flipH="1">
            <a:off x="467547" y="34512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9" name="直接连接符 28"/>
          <p:cNvCxnSpPr/>
          <p:nvPr/>
        </p:nvCxnSpPr>
        <p:spPr>
          <a:xfrm flipH="1">
            <a:off x="467547" y="19907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0" name="直接连接符 29"/>
          <p:cNvCxnSpPr/>
          <p:nvPr/>
        </p:nvCxnSpPr>
        <p:spPr>
          <a:xfrm>
            <a:off x="467544"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1" name="直接连接符 30"/>
          <p:cNvCxnSpPr/>
          <p:nvPr/>
        </p:nvCxnSpPr>
        <p:spPr>
          <a:xfrm>
            <a:off x="467544"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2" name="直接连接符 31"/>
          <p:cNvCxnSpPr/>
          <p:nvPr/>
        </p:nvCxnSpPr>
        <p:spPr>
          <a:xfrm flipH="1">
            <a:off x="1691682" y="3451225"/>
            <a:ext cx="1099171"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3" name="直接连接符 32"/>
          <p:cNvCxnSpPr/>
          <p:nvPr/>
        </p:nvCxnSpPr>
        <p:spPr>
          <a:xfrm flipV="1">
            <a:off x="2800623" y="2355850"/>
            <a:ext cx="422275" cy="0"/>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4" name="直接连接符 33"/>
          <p:cNvCxnSpPr/>
          <p:nvPr/>
        </p:nvCxnSpPr>
        <p:spPr>
          <a:xfrm>
            <a:off x="3222898" y="1737377"/>
            <a:ext cx="0" cy="1973547"/>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pic>
        <p:nvPicPr>
          <p:cNvPr id="2050" name="Picture 2" descr="C:\Users\iamisis\Desktop\图片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510" y="2091537"/>
            <a:ext cx="2088232" cy="1285558"/>
          </a:xfrm>
          <a:prstGeom prst="rect">
            <a:avLst/>
          </a:prstGeom>
          <a:ln w="9525">
            <a:solidFill>
              <a:srgbClr val="04AEDA"/>
            </a:solidFill>
          </a:ln>
          <a:extLst>
            <a:ext uri="{909E8E84-426E-40DD-AFC4-6F175D3DCCD1}">
              <a14:hiddenFill xmlns:a14="http://schemas.microsoft.com/office/drawing/2010/main">
                <a:solidFill>
                  <a:srgbClr val="FFFFFF"/>
                </a:solidFill>
              </a14:hiddenFill>
            </a:ext>
          </a:extLst>
        </p:spPr>
      </p:pic>
      <p:sp>
        <p:nvSpPr>
          <p:cNvPr id="58" name="矩形 57"/>
          <p:cNvSpPr/>
          <p:nvPr/>
        </p:nvSpPr>
        <p:spPr>
          <a:xfrm>
            <a:off x="3491880" y="1737377"/>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用户表</a:t>
            </a:r>
            <a:endParaRPr lang="zh-CN" altLang="en-US" sz="1200" dirty="0">
              <a:solidFill>
                <a:schemeClr val="tx1"/>
              </a:solidFill>
              <a:latin typeface="微软雅黑" pitchFamily="34" charset="-122"/>
              <a:ea typeface="微软雅黑" pitchFamily="34" charset="-122"/>
            </a:endParaRPr>
          </a:p>
        </p:txBody>
      </p:sp>
      <p:sp>
        <p:nvSpPr>
          <p:cNvPr id="59" name="矩形 58"/>
          <p:cNvSpPr/>
          <p:nvPr/>
        </p:nvSpPr>
        <p:spPr>
          <a:xfrm>
            <a:off x="3491880" y="2276866"/>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订单表</a:t>
            </a:r>
            <a:endParaRPr lang="zh-CN" altLang="en-US" sz="1200" dirty="0">
              <a:solidFill>
                <a:schemeClr val="tx1"/>
              </a:solidFill>
              <a:latin typeface="微软雅黑" pitchFamily="34" charset="-122"/>
              <a:ea typeface="微软雅黑" pitchFamily="34" charset="-122"/>
            </a:endParaRPr>
          </a:p>
        </p:txBody>
      </p:sp>
      <p:sp>
        <p:nvSpPr>
          <p:cNvPr id="60" name="矩形 59"/>
          <p:cNvSpPr/>
          <p:nvPr/>
        </p:nvSpPr>
        <p:spPr>
          <a:xfrm>
            <a:off x="3491880" y="281635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购物车表</a:t>
            </a:r>
            <a:endParaRPr lang="zh-CN" altLang="en-US" sz="1200" dirty="0">
              <a:solidFill>
                <a:schemeClr val="tx1"/>
              </a:solidFill>
              <a:latin typeface="微软雅黑" pitchFamily="34" charset="-122"/>
              <a:ea typeface="微软雅黑" pitchFamily="34" charset="-122"/>
            </a:endParaRPr>
          </a:p>
        </p:txBody>
      </p:sp>
      <p:sp>
        <p:nvSpPr>
          <p:cNvPr id="61" name="矩形 60"/>
          <p:cNvSpPr/>
          <p:nvPr/>
        </p:nvSpPr>
        <p:spPr>
          <a:xfrm>
            <a:off x="3491880" y="335584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购物车订单</a:t>
            </a:r>
            <a:endParaRPr lang="zh-CN" altLang="en-US" sz="1200" dirty="0">
              <a:solidFill>
                <a:schemeClr val="tx1"/>
              </a:solidFill>
              <a:latin typeface="微软雅黑" pitchFamily="34" charset="-122"/>
              <a:ea typeface="微软雅黑" pitchFamily="34" charset="-122"/>
            </a:endParaRPr>
          </a:p>
        </p:txBody>
      </p:sp>
      <p:sp>
        <p:nvSpPr>
          <p:cNvPr id="62" name="矩形 61"/>
          <p:cNvSpPr/>
          <p:nvPr/>
        </p:nvSpPr>
        <p:spPr>
          <a:xfrm>
            <a:off x="34918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admin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5292080" y="1736459"/>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会员表</a:t>
            </a:r>
            <a:endParaRPr lang="zh-CN" altLang="en-US" sz="1200" dirty="0">
              <a:solidFill>
                <a:schemeClr val="tx1"/>
              </a:solidFill>
              <a:latin typeface="微软雅黑" pitchFamily="34" charset="-122"/>
              <a:ea typeface="微软雅黑" pitchFamily="34" charset="-122"/>
            </a:endParaRPr>
          </a:p>
        </p:txBody>
      </p:sp>
      <p:sp>
        <p:nvSpPr>
          <p:cNvPr id="64" name="矩形 63"/>
          <p:cNvSpPr/>
          <p:nvPr/>
        </p:nvSpPr>
        <p:spPr>
          <a:xfrm>
            <a:off x="5292080" y="2275948"/>
            <a:ext cx="1584176"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评价表</a:t>
            </a:r>
            <a:endParaRPr lang="zh-CN" altLang="en-US" sz="1200" dirty="0">
              <a:solidFill>
                <a:schemeClr val="tx1"/>
              </a:solidFill>
              <a:latin typeface="微软雅黑" pitchFamily="34" charset="-122"/>
              <a:ea typeface="微软雅黑" pitchFamily="34" charset="-122"/>
            </a:endParaRPr>
          </a:p>
        </p:txBody>
      </p:sp>
      <p:sp>
        <p:nvSpPr>
          <p:cNvPr id="65" name="矩形 64"/>
          <p:cNvSpPr/>
          <p:nvPr/>
        </p:nvSpPr>
        <p:spPr>
          <a:xfrm>
            <a:off x="5292080" y="2815437"/>
            <a:ext cx="1656184"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收藏表</a:t>
            </a:r>
            <a:endParaRPr lang="zh-CN" altLang="en-US" sz="1200" dirty="0">
              <a:solidFill>
                <a:schemeClr val="tx1"/>
              </a:solidFill>
              <a:latin typeface="微软雅黑" pitchFamily="34" charset="-122"/>
              <a:ea typeface="微软雅黑" pitchFamily="34" charset="-122"/>
            </a:endParaRPr>
          </a:p>
        </p:txBody>
      </p:sp>
      <p:sp>
        <p:nvSpPr>
          <p:cNvPr id="67" name="矩形 66"/>
          <p:cNvSpPr/>
          <p:nvPr/>
        </p:nvSpPr>
        <p:spPr>
          <a:xfrm>
            <a:off x="3491880" y="228371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3491880" y="280662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3347864" y="3354411"/>
            <a:ext cx="1800200"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52920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huiyuan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5292080" y="2283718"/>
            <a:ext cx="1584176"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PJ</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72" name="矩形 71"/>
          <p:cNvSpPr/>
          <p:nvPr/>
        </p:nvSpPr>
        <p:spPr>
          <a:xfrm>
            <a:off x="5292080" y="2816055"/>
            <a:ext cx="1656184"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Sc</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35"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11</a:t>
            </a:r>
            <a:endParaRPr lang="es-ES" sz="1200" b="1" dirty="0">
              <a:solidFill>
                <a:srgbClr val="04AEDA"/>
              </a:solidFill>
            </a:endParaRPr>
          </a:p>
        </p:txBody>
      </p:sp>
      <p:cxnSp>
        <p:nvCxnSpPr>
          <p:cNvPr id="36" name="直接连接符 3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8"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数据库设计</a:t>
            </a:r>
            <a:endParaRPr lang="en-US" altLang="zh-CN" sz="2000" dirty="0">
              <a:latin typeface="微软雅黑" pitchFamily="34" charset="-122"/>
              <a:ea typeface="微软雅黑" pitchFamily="34" charset="-122"/>
            </a:endParaRPr>
          </a:p>
        </p:txBody>
      </p:sp>
      <p:sp>
        <p:nvSpPr>
          <p:cNvPr id="40" name="矩形 39"/>
          <p:cNvSpPr/>
          <p:nvPr/>
        </p:nvSpPr>
        <p:spPr>
          <a:xfrm>
            <a:off x="5310934" y="3351003"/>
            <a:ext cx="1709338"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商品表</a:t>
            </a:r>
            <a:endParaRPr lang="zh-CN" altLang="en-US" sz="1200" dirty="0">
              <a:solidFill>
                <a:schemeClr val="tx1"/>
              </a:solidFill>
              <a:latin typeface="微软雅黑" pitchFamily="34" charset="-122"/>
              <a:ea typeface="微软雅黑" pitchFamily="34" charset="-122"/>
            </a:endParaRPr>
          </a:p>
        </p:txBody>
      </p:sp>
      <p:sp>
        <p:nvSpPr>
          <p:cNvPr id="41" name="矩形 40"/>
          <p:cNvSpPr/>
          <p:nvPr/>
        </p:nvSpPr>
        <p:spPr>
          <a:xfrm>
            <a:off x="5292080" y="3348392"/>
            <a:ext cx="172819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err="1" smtClean="0">
                <a:solidFill>
                  <a:schemeClr val="bg1"/>
                </a:solidFill>
                <a:latin typeface="微软雅黑" pitchFamily="34" charset="-122"/>
                <a:ea typeface="微软雅黑" pitchFamily="34" charset="-122"/>
                <a:cs typeface="Times New Roman"/>
              </a:rPr>
              <a:t>Shangping</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cxnSp>
        <p:nvCxnSpPr>
          <p:cNvPr id="43" name="直接连接符 42"/>
          <p:cNvCxnSpPr/>
          <p:nvPr/>
        </p:nvCxnSpPr>
        <p:spPr>
          <a:xfrm>
            <a:off x="755576" y="1779662"/>
            <a:ext cx="1584176"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27584" y="1347614"/>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基本表设计</a:t>
            </a:r>
            <a:endParaRPr lang="zh-CN" altLang="en-US" dirty="0">
              <a:latin typeface="微软雅黑" pitchFamily="34" charset="-122"/>
              <a:ea typeface="微软雅黑" pitchFamily="34" charset="-122"/>
            </a:endParaRPr>
          </a:p>
        </p:txBody>
      </p:sp>
      <p:grpSp>
        <p:nvGrpSpPr>
          <p:cNvPr id="45" name="组合 44"/>
          <p:cNvGrpSpPr/>
          <p:nvPr/>
        </p:nvGrpSpPr>
        <p:grpSpPr>
          <a:xfrm>
            <a:off x="8699181" y="157879"/>
            <a:ext cx="477064" cy="369332"/>
            <a:chOff x="8699181" y="157879"/>
            <a:chExt cx="477064" cy="369332"/>
          </a:xfrm>
        </p:grpSpPr>
        <p:sp>
          <p:nvSpPr>
            <p:cNvPr id="46" name="矩形 4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7" name="TextBox 4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14</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6667843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200" fill="hold"/>
                                        <p:tgtEl>
                                          <p:spTgt spid="45"/>
                                        </p:tgtEl>
                                        <p:attrNameLst>
                                          <p:attrName>ppt_x</p:attrName>
                                        </p:attrNameLst>
                                      </p:cBhvr>
                                      <p:tavLst>
                                        <p:tav tm="0">
                                          <p:val>
                                            <p:strVal val="1+#ppt_w/2"/>
                                          </p:val>
                                        </p:tav>
                                        <p:tav tm="100000">
                                          <p:val>
                                            <p:strVal val="#ppt_x"/>
                                          </p:val>
                                        </p:tav>
                                      </p:tavLst>
                                    </p:anim>
                                    <p:anim calcmode="lin" valueType="num">
                                      <p:cBhvr additive="base">
                                        <p:cTn id="8" dur="2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slide(fromBottom)">
                                      <p:cBhvr>
                                        <p:cTn id="13" dur="500"/>
                                        <p:tgtEl>
                                          <p:spTgt spid="44"/>
                                        </p:tgtEl>
                                      </p:cBhvr>
                                    </p:animEffect>
                                  </p:childTnLst>
                                </p:cTn>
                              </p:par>
                              <p:par>
                                <p:cTn id="14" presetID="12" presetClass="entr" presetSubtype="4"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slide(fromBottom)">
                                      <p:cBhvr>
                                        <p:cTn id="16" dur="500"/>
                                        <p:tgtEl>
                                          <p:spTgt spid="43"/>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dissolve">
                                      <p:cBhvr>
                                        <p:cTn id="20" dur="1000"/>
                                        <p:tgtEl>
                                          <p:spTgt spid="2050"/>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100"/>
                                        <p:tgtEl>
                                          <p:spTgt spid="25"/>
                                        </p:tgtEl>
                                      </p:cBhvr>
                                    </p:animEffect>
                                  </p:childTnLst>
                                </p:cTn>
                              </p:par>
                              <p:par>
                                <p:cTn id="25" presetID="22" presetClass="exit" presetSubtype="4" fill="hold" nodeType="withEffect">
                                  <p:stCondLst>
                                    <p:cond delay="100"/>
                                  </p:stCondLst>
                                  <p:childTnLst>
                                    <p:animEffect transition="out" filter="wipe(down)">
                                      <p:cBhvr>
                                        <p:cTn id="26" dur="100"/>
                                        <p:tgtEl>
                                          <p:spTgt spid="25"/>
                                        </p:tgtEl>
                                      </p:cBhvr>
                                    </p:animEffect>
                                    <p:set>
                                      <p:cBhvr>
                                        <p:cTn id="27" dur="1" fill="hold">
                                          <p:stCondLst>
                                            <p:cond delay="99"/>
                                          </p:stCondLst>
                                        </p:cTn>
                                        <p:tgtEl>
                                          <p:spTgt spid="25"/>
                                        </p:tgtEl>
                                        <p:attrNameLst>
                                          <p:attrName>style.visibility</p:attrName>
                                        </p:attrNameLst>
                                      </p:cBhvr>
                                      <p:to>
                                        <p:strVal val="hidden"/>
                                      </p:to>
                                    </p:set>
                                  </p:childTnLst>
                                </p:cTn>
                              </p:par>
                              <p:par>
                                <p:cTn id="28" presetID="22" presetClass="entr" presetSubtype="2" fill="hold" nodeType="withEffect">
                                  <p:stCondLst>
                                    <p:cond delay="100"/>
                                  </p:stCondLst>
                                  <p:childTnLst>
                                    <p:set>
                                      <p:cBhvr>
                                        <p:cTn id="29" dur="1" fill="hold">
                                          <p:stCondLst>
                                            <p:cond delay="0"/>
                                          </p:stCondLst>
                                        </p:cTn>
                                        <p:tgtEl>
                                          <p:spTgt spid="26"/>
                                        </p:tgtEl>
                                        <p:attrNameLst>
                                          <p:attrName>style.visibility</p:attrName>
                                        </p:attrNameLst>
                                      </p:cBhvr>
                                      <p:to>
                                        <p:strVal val="visible"/>
                                      </p:to>
                                    </p:set>
                                    <p:animEffect transition="in" filter="wipe(right)">
                                      <p:cBhvr>
                                        <p:cTn id="30" dur="100"/>
                                        <p:tgtEl>
                                          <p:spTgt spid="26"/>
                                        </p:tgtEl>
                                      </p:cBhvr>
                                    </p:animEffect>
                                  </p:childTnLst>
                                </p:cTn>
                              </p:par>
                              <p:par>
                                <p:cTn id="31" presetID="22" presetClass="exit" presetSubtype="2" fill="hold" nodeType="withEffect">
                                  <p:stCondLst>
                                    <p:cond delay="200"/>
                                  </p:stCondLst>
                                  <p:childTnLst>
                                    <p:animEffect transition="out" filter="wipe(right)">
                                      <p:cBhvr>
                                        <p:cTn id="32" dur="100"/>
                                        <p:tgtEl>
                                          <p:spTgt spid="26"/>
                                        </p:tgtEl>
                                      </p:cBhvr>
                                    </p:animEffect>
                                    <p:set>
                                      <p:cBhvr>
                                        <p:cTn id="33" dur="1" fill="hold">
                                          <p:stCondLst>
                                            <p:cond delay="99"/>
                                          </p:stCondLst>
                                        </p:cTn>
                                        <p:tgtEl>
                                          <p:spTgt spid="26"/>
                                        </p:tgtEl>
                                        <p:attrNameLst>
                                          <p:attrName>style.visibility</p:attrName>
                                        </p:attrNameLst>
                                      </p:cBhvr>
                                      <p:to>
                                        <p:strVal val="hidden"/>
                                      </p:to>
                                    </p:set>
                                  </p:childTnLst>
                                </p:cTn>
                              </p:par>
                              <p:par>
                                <p:cTn id="34" presetID="22" presetClass="entr" presetSubtype="2" fill="hold" nodeType="withEffect">
                                  <p:stCondLst>
                                    <p:cond delay="20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100"/>
                                        <p:tgtEl>
                                          <p:spTgt spid="29"/>
                                        </p:tgtEl>
                                      </p:cBhvr>
                                    </p:animEffect>
                                  </p:childTnLst>
                                </p:cTn>
                              </p:par>
                              <p:par>
                                <p:cTn id="37" presetID="22" presetClass="exit" presetSubtype="2" fill="hold" nodeType="withEffect">
                                  <p:stCondLst>
                                    <p:cond delay="300"/>
                                  </p:stCondLst>
                                  <p:childTnLst>
                                    <p:animEffect transition="out" filter="wipe(right)">
                                      <p:cBhvr>
                                        <p:cTn id="38" dur="100"/>
                                        <p:tgtEl>
                                          <p:spTgt spid="29"/>
                                        </p:tgtEl>
                                      </p:cBhvr>
                                    </p:animEffect>
                                    <p:set>
                                      <p:cBhvr>
                                        <p:cTn id="39" dur="1" fill="hold">
                                          <p:stCondLst>
                                            <p:cond delay="99"/>
                                          </p:stCondLst>
                                        </p:cTn>
                                        <p:tgtEl>
                                          <p:spTgt spid="29"/>
                                        </p:tgtEl>
                                        <p:attrNameLst>
                                          <p:attrName>style.visibility</p:attrName>
                                        </p:attrNameLst>
                                      </p:cBhvr>
                                      <p:to>
                                        <p:strVal val="hidden"/>
                                      </p:to>
                                    </p:set>
                                  </p:childTnLst>
                                </p:cTn>
                              </p:par>
                              <p:par>
                                <p:cTn id="40" presetID="22" presetClass="entr" presetSubtype="1" fill="hold" nodeType="withEffect">
                                  <p:stCondLst>
                                    <p:cond delay="30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100"/>
                                        <p:tgtEl>
                                          <p:spTgt spid="30"/>
                                        </p:tgtEl>
                                      </p:cBhvr>
                                    </p:animEffect>
                                  </p:childTnLst>
                                </p:cTn>
                              </p:par>
                              <p:par>
                                <p:cTn id="43" presetID="22" presetClass="exit" presetSubtype="1" fill="hold" nodeType="withEffect">
                                  <p:stCondLst>
                                    <p:cond delay="400"/>
                                  </p:stCondLst>
                                  <p:childTnLst>
                                    <p:animEffect transition="out" filter="wipe(up)">
                                      <p:cBhvr>
                                        <p:cTn id="44" dur="100"/>
                                        <p:tgtEl>
                                          <p:spTgt spid="30"/>
                                        </p:tgtEl>
                                      </p:cBhvr>
                                    </p:animEffect>
                                    <p:set>
                                      <p:cBhvr>
                                        <p:cTn id="45" dur="1" fill="hold">
                                          <p:stCondLst>
                                            <p:cond delay="99"/>
                                          </p:stCondLst>
                                        </p:cTn>
                                        <p:tgtEl>
                                          <p:spTgt spid="30"/>
                                        </p:tgtEl>
                                        <p:attrNameLst>
                                          <p:attrName>style.visibility</p:attrName>
                                        </p:attrNameLst>
                                      </p:cBhvr>
                                      <p:to>
                                        <p:strVal val="hidden"/>
                                      </p:to>
                                    </p:set>
                                  </p:childTnLst>
                                </p:cTn>
                              </p:par>
                              <p:par>
                                <p:cTn id="46" presetID="22" presetClass="entr" presetSubtype="1" fill="hold" nodeType="withEffect">
                                  <p:stCondLst>
                                    <p:cond delay="400"/>
                                  </p:stCondLst>
                                  <p:childTnLst>
                                    <p:set>
                                      <p:cBhvr>
                                        <p:cTn id="47" dur="1" fill="hold">
                                          <p:stCondLst>
                                            <p:cond delay="0"/>
                                          </p:stCondLst>
                                        </p:cTn>
                                        <p:tgtEl>
                                          <p:spTgt spid="31"/>
                                        </p:tgtEl>
                                        <p:attrNameLst>
                                          <p:attrName>style.visibility</p:attrName>
                                        </p:attrNameLst>
                                      </p:cBhvr>
                                      <p:to>
                                        <p:strVal val="visible"/>
                                      </p:to>
                                    </p:set>
                                    <p:animEffect transition="in" filter="wipe(up)">
                                      <p:cBhvr>
                                        <p:cTn id="48" dur="100"/>
                                        <p:tgtEl>
                                          <p:spTgt spid="31"/>
                                        </p:tgtEl>
                                      </p:cBhvr>
                                    </p:animEffect>
                                  </p:childTnLst>
                                </p:cTn>
                              </p:par>
                              <p:par>
                                <p:cTn id="49" presetID="22" presetClass="exit" presetSubtype="1" fill="hold" nodeType="withEffect">
                                  <p:stCondLst>
                                    <p:cond delay="500"/>
                                  </p:stCondLst>
                                  <p:childTnLst>
                                    <p:animEffect transition="out" filter="wipe(up)">
                                      <p:cBhvr>
                                        <p:cTn id="50" dur="100"/>
                                        <p:tgtEl>
                                          <p:spTgt spid="31"/>
                                        </p:tgtEl>
                                      </p:cBhvr>
                                    </p:animEffect>
                                    <p:set>
                                      <p:cBhvr>
                                        <p:cTn id="51" dur="1" fill="hold">
                                          <p:stCondLst>
                                            <p:cond delay="99"/>
                                          </p:stCondLst>
                                        </p:cTn>
                                        <p:tgtEl>
                                          <p:spTgt spid="31"/>
                                        </p:tgtEl>
                                        <p:attrNameLst>
                                          <p:attrName>style.visibility</p:attrName>
                                        </p:attrNameLst>
                                      </p:cBhvr>
                                      <p:to>
                                        <p:strVal val="hidden"/>
                                      </p:to>
                                    </p:set>
                                  </p:childTnLst>
                                </p:cTn>
                              </p:par>
                              <p:par>
                                <p:cTn id="52" presetID="22" presetClass="entr" presetSubtype="8" fill="hold" nodeType="withEffect">
                                  <p:stCondLst>
                                    <p:cond delay="50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100"/>
                                        <p:tgtEl>
                                          <p:spTgt spid="28"/>
                                        </p:tgtEl>
                                      </p:cBhvr>
                                    </p:animEffect>
                                  </p:childTnLst>
                                </p:cTn>
                              </p:par>
                              <p:par>
                                <p:cTn id="55" presetID="22" presetClass="exit" presetSubtype="8" fill="hold" nodeType="withEffect">
                                  <p:stCondLst>
                                    <p:cond delay="600"/>
                                  </p:stCondLst>
                                  <p:childTnLst>
                                    <p:animEffect transition="out" filter="wipe(left)">
                                      <p:cBhvr>
                                        <p:cTn id="56" dur="100"/>
                                        <p:tgtEl>
                                          <p:spTgt spid="28"/>
                                        </p:tgtEl>
                                      </p:cBhvr>
                                    </p:animEffect>
                                    <p:set>
                                      <p:cBhvr>
                                        <p:cTn id="57" dur="1" fill="hold">
                                          <p:stCondLst>
                                            <p:cond delay="99"/>
                                          </p:stCondLst>
                                        </p:cTn>
                                        <p:tgtEl>
                                          <p:spTgt spid="28"/>
                                        </p:tgtEl>
                                        <p:attrNameLst>
                                          <p:attrName>style.visibility</p:attrName>
                                        </p:attrNameLst>
                                      </p:cBhvr>
                                      <p:to>
                                        <p:strVal val="hidden"/>
                                      </p:to>
                                    </p:set>
                                  </p:childTnLst>
                                </p:cTn>
                              </p:par>
                              <p:par>
                                <p:cTn id="58" presetID="22" presetClass="entr" presetSubtype="8" fill="hold" nodeType="withEffect">
                                  <p:stCondLst>
                                    <p:cond delay="60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100"/>
                                        <p:tgtEl>
                                          <p:spTgt spid="32"/>
                                        </p:tgtEl>
                                      </p:cBhvr>
                                    </p:animEffect>
                                  </p:childTnLst>
                                </p:cTn>
                              </p:par>
                              <p:par>
                                <p:cTn id="61" presetID="22" presetClass="exit" presetSubtype="8" fill="hold" nodeType="withEffect">
                                  <p:stCondLst>
                                    <p:cond delay="700"/>
                                  </p:stCondLst>
                                  <p:childTnLst>
                                    <p:animEffect transition="out" filter="wipe(left)">
                                      <p:cBhvr>
                                        <p:cTn id="62" dur="100"/>
                                        <p:tgtEl>
                                          <p:spTgt spid="32"/>
                                        </p:tgtEl>
                                      </p:cBhvr>
                                    </p:animEffect>
                                    <p:set>
                                      <p:cBhvr>
                                        <p:cTn id="63" dur="1" fill="hold">
                                          <p:stCondLst>
                                            <p:cond delay="99"/>
                                          </p:stCondLst>
                                        </p:cTn>
                                        <p:tgtEl>
                                          <p:spTgt spid="32"/>
                                        </p:tgtEl>
                                        <p:attrNameLst>
                                          <p:attrName>style.visibility</p:attrName>
                                        </p:attrNameLst>
                                      </p:cBhvr>
                                      <p:to>
                                        <p:strVal val="hidden"/>
                                      </p:to>
                                    </p:set>
                                  </p:childTnLst>
                                </p:cTn>
                              </p:par>
                              <p:par>
                                <p:cTn id="64" presetID="22" presetClass="entr" presetSubtype="4" fill="hold" nodeType="withEffect">
                                  <p:stCondLst>
                                    <p:cond delay="70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100"/>
                                        <p:tgtEl>
                                          <p:spTgt spid="27"/>
                                        </p:tgtEl>
                                      </p:cBhvr>
                                    </p:animEffect>
                                  </p:childTnLst>
                                </p:cTn>
                              </p:par>
                              <p:par>
                                <p:cTn id="67" presetID="22" presetClass="exit" presetSubtype="4" fill="hold" nodeType="withEffect">
                                  <p:stCondLst>
                                    <p:cond delay="800"/>
                                  </p:stCondLst>
                                  <p:childTnLst>
                                    <p:animEffect transition="out" filter="wipe(down)">
                                      <p:cBhvr>
                                        <p:cTn id="68" dur="100"/>
                                        <p:tgtEl>
                                          <p:spTgt spid="27"/>
                                        </p:tgtEl>
                                      </p:cBhvr>
                                    </p:animEffect>
                                    <p:set>
                                      <p:cBhvr>
                                        <p:cTn id="69" dur="1" fill="hold">
                                          <p:stCondLst>
                                            <p:cond delay="99"/>
                                          </p:stCondLst>
                                        </p:cTn>
                                        <p:tgtEl>
                                          <p:spTgt spid="27"/>
                                        </p:tgtEl>
                                        <p:attrNameLst>
                                          <p:attrName>style.visibility</p:attrName>
                                        </p:attrNameLst>
                                      </p:cBhvr>
                                      <p:to>
                                        <p:strVal val="hidden"/>
                                      </p:to>
                                    </p:set>
                                  </p:childTnLst>
                                </p:cTn>
                              </p:par>
                              <p:par>
                                <p:cTn id="70" presetID="22" presetClass="entr" presetSubtype="4" fill="hold" nodeType="withEffect">
                                  <p:stCondLst>
                                    <p:cond delay="800"/>
                                  </p:stCondLst>
                                  <p:childTnLst>
                                    <p:set>
                                      <p:cBhvr>
                                        <p:cTn id="71" dur="1" fill="hold">
                                          <p:stCondLst>
                                            <p:cond delay="0"/>
                                          </p:stCondLst>
                                        </p:cTn>
                                        <p:tgtEl>
                                          <p:spTgt spid="25"/>
                                        </p:tgtEl>
                                        <p:attrNameLst>
                                          <p:attrName>style.visibility</p:attrName>
                                        </p:attrNameLst>
                                      </p:cBhvr>
                                      <p:to>
                                        <p:strVal val="visible"/>
                                      </p:to>
                                    </p:set>
                                    <p:animEffect transition="in" filter="wipe(down)">
                                      <p:cBhvr>
                                        <p:cTn id="72" dur="100"/>
                                        <p:tgtEl>
                                          <p:spTgt spid="25"/>
                                        </p:tgtEl>
                                      </p:cBhvr>
                                    </p:animEffect>
                                  </p:childTnLst>
                                </p:cTn>
                              </p:par>
                              <p:par>
                                <p:cTn id="73" presetID="22" presetClass="entr" presetSubtype="8" fill="hold" nodeType="withEffect">
                                  <p:stCondLst>
                                    <p:cond delay="8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100"/>
                                        <p:tgtEl>
                                          <p:spTgt spid="33"/>
                                        </p:tgtEl>
                                      </p:cBhvr>
                                    </p:animEffect>
                                  </p:childTnLst>
                                </p:cTn>
                              </p:par>
                              <p:par>
                                <p:cTn id="76" presetID="16" presetClass="entr" presetSubtype="42" fill="hold" nodeType="withEffect">
                                  <p:stCondLst>
                                    <p:cond delay="960"/>
                                  </p:stCondLst>
                                  <p:childTnLst>
                                    <p:set>
                                      <p:cBhvr>
                                        <p:cTn id="77" dur="1" fill="hold">
                                          <p:stCondLst>
                                            <p:cond delay="0"/>
                                          </p:stCondLst>
                                        </p:cTn>
                                        <p:tgtEl>
                                          <p:spTgt spid="34"/>
                                        </p:tgtEl>
                                        <p:attrNameLst>
                                          <p:attrName>style.visibility</p:attrName>
                                        </p:attrNameLst>
                                      </p:cBhvr>
                                      <p:to>
                                        <p:strVal val="visible"/>
                                      </p:to>
                                    </p:set>
                                    <p:animEffect transition="in" filter="barn(outHorizontal)">
                                      <p:cBhvr>
                                        <p:cTn id="78" dur="100"/>
                                        <p:tgtEl>
                                          <p:spTgt spid="34"/>
                                        </p:tgtEl>
                                      </p:cBhvr>
                                    </p:animEffect>
                                  </p:childTnLst>
                                </p:cTn>
                              </p:par>
                            </p:childTnLst>
                          </p:cTn>
                        </p:par>
                        <p:par>
                          <p:cTn id="79" fill="hold">
                            <p:stCondLst>
                              <p:cond delay="2560"/>
                            </p:stCondLst>
                            <p:childTnLst>
                              <p:par>
                                <p:cTn id="80" presetID="22" presetClass="entr" presetSubtype="8"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par>
                          <p:cTn id="83" fill="hold">
                            <p:stCondLst>
                              <p:cond delay="3060"/>
                            </p:stCondLst>
                            <p:childTnLst>
                              <p:par>
                                <p:cTn id="84" presetID="22" presetClass="entr" presetSubtype="8" fill="hold" grpId="0" nodeType="after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wipe(left)">
                                      <p:cBhvr>
                                        <p:cTn id="86" dur="500"/>
                                        <p:tgtEl>
                                          <p:spTgt spid="59"/>
                                        </p:tgtEl>
                                      </p:cBhvr>
                                    </p:animEffect>
                                  </p:childTnLst>
                                </p:cTn>
                              </p:par>
                            </p:childTnLst>
                          </p:cTn>
                        </p:par>
                        <p:par>
                          <p:cTn id="87" fill="hold">
                            <p:stCondLst>
                              <p:cond delay="3560"/>
                            </p:stCondLst>
                            <p:childTnLst>
                              <p:par>
                                <p:cTn id="88" presetID="22" presetClass="entr" presetSubtype="8"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wipe(left)">
                                      <p:cBhvr>
                                        <p:cTn id="90" dur="500"/>
                                        <p:tgtEl>
                                          <p:spTgt spid="60"/>
                                        </p:tgtEl>
                                      </p:cBhvr>
                                    </p:animEffect>
                                  </p:childTnLst>
                                </p:cTn>
                              </p:par>
                            </p:childTnLst>
                          </p:cTn>
                        </p:par>
                        <p:par>
                          <p:cTn id="91" fill="hold">
                            <p:stCondLst>
                              <p:cond delay="4060"/>
                            </p:stCondLst>
                            <p:childTnLst>
                              <p:par>
                                <p:cTn id="92" presetID="22" presetClass="entr" presetSubtype="8"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wipe(left)">
                                      <p:cBhvr>
                                        <p:cTn id="94" dur="500"/>
                                        <p:tgtEl>
                                          <p:spTgt spid="61"/>
                                        </p:tgtEl>
                                      </p:cBhvr>
                                    </p:animEffect>
                                  </p:childTnLst>
                                </p:cTn>
                              </p:par>
                            </p:childTnLst>
                          </p:cTn>
                        </p:par>
                        <p:par>
                          <p:cTn id="95" fill="hold">
                            <p:stCondLst>
                              <p:cond delay="4560"/>
                            </p:stCondLst>
                            <p:childTnLst>
                              <p:par>
                                <p:cTn id="96" presetID="22" presetClass="entr" presetSubtype="8"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500"/>
                                        <p:tgtEl>
                                          <p:spTgt spid="63"/>
                                        </p:tgtEl>
                                      </p:cBhvr>
                                    </p:animEffect>
                                  </p:childTnLst>
                                </p:cTn>
                              </p:par>
                            </p:childTnLst>
                          </p:cTn>
                        </p:par>
                        <p:par>
                          <p:cTn id="99" fill="hold">
                            <p:stCondLst>
                              <p:cond delay="5060"/>
                            </p:stCondLst>
                            <p:childTnLst>
                              <p:par>
                                <p:cTn id="100" presetID="22" presetClass="entr" presetSubtype="8"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left)">
                                      <p:cBhvr>
                                        <p:cTn id="102" dur="500"/>
                                        <p:tgtEl>
                                          <p:spTgt spid="64"/>
                                        </p:tgtEl>
                                      </p:cBhvr>
                                    </p:animEffect>
                                  </p:childTnLst>
                                </p:cTn>
                              </p:par>
                            </p:childTnLst>
                          </p:cTn>
                        </p:par>
                        <p:par>
                          <p:cTn id="103" fill="hold">
                            <p:stCondLst>
                              <p:cond delay="5560"/>
                            </p:stCondLst>
                            <p:childTnLst>
                              <p:par>
                                <p:cTn id="104" presetID="22" presetClass="entr" presetSubtype="8"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wipe(left)">
                                      <p:cBhvr>
                                        <p:cTn id="106" dur="500"/>
                                        <p:tgtEl>
                                          <p:spTgt spid="65"/>
                                        </p:tgtEl>
                                      </p:cBhvr>
                                    </p:animEffect>
                                  </p:childTnLst>
                                </p:cTn>
                              </p:par>
                            </p:childTnLst>
                          </p:cTn>
                        </p:par>
                        <p:par>
                          <p:cTn id="107" fill="hold">
                            <p:stCondLst>
                              <p:cond delay="6060"/>
                            </p:stCondLst>
                            <p:childTnLst>
                              <p:par>
                                <p:cTn id="108" presetID="22" presetClass="entr" presetSubtype="8"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wipe(left)">
                                      <p:cBhvr>
                                        <p:cTn id="110" dur="500"/>
                                        <p:tgtEl>
                                          <p:spTgt spid="4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fade">
                                      <p:cBhvr>
                                        <p:cTn id="120" dur="1000"/>
                                        <p:tgtEl>
                                          <p:spTgt spid="67"/>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fade">
                                      <p:cBhvr>
                                        <p:cTn id="125" dur="1000"/>
                                        <p:tgtEl>
                                          <p:spTgt spid="68"/>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1000"/>
                                        <p:tgtEl>
                                          <p:spTgt spid="6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70"/>
                                        </p:tgtEl>
                                        <p:attrNameLst>
                                          <p:attrName>style.visibility</p:attrName>
                                        </p:attrNameLst>
                                      </p:cBhvr>
                                      <p:to>
                                        <p:strVal val="visible"/>
                                      </p:to>
                                    </p:set>
                                    <p:animEffect transition="in" filter="fade">
                                      <p:cBhvr>
                                        <p:cTn id="135" dur="1000"/>
                                        <p:tgtEl>
                                          <p:spTgt spid="70"/>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71"/>
                                        </p:tgtEl>
                                        <p:attrNameLst>
                                          <p:attrName>style.visibility</p:attrName>
                                        </p:attrNameLst>
                                      </p:cBhvr>
                                      <p:to>
                                        <p:strVal val="visible"/>
                                      </p:to>
                                    </p:set>
                                    <p:animEffect transition="in" filter="fade">
                                      <p:cBhvr>
                                        <p:cTn id="140" dur="1000"/>
                                        <p:tgtEl>
                                          <p:spTgt spid="71"/>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72"/>
                                        </p:tgtEl>
                                        <p:attrNameLst>
                                          <p:attrName>style.visibility</p:attrName>
                                        </p:attrNameLst>
                                      </p:cBhvr>
                                      <p:to>
                                        <p:strVal val="visible"/>
                                      </p:to>
                                    </p:set>
                                    <p:animEffect transition="in" filter="fade">
                                      <p:cBhvr>
                                        <p:cTn id="145" dur="1000"/>
                                        <p:tgtEl>
                                          <p:spTgt spid="72"/>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41"/>
                                        </p:tgtEl>
                                        <p:attrNameLst>
                                          <p:attrName>style.visibility</p:attrName>
                                        </p:attrNameLst>
                                      </p:cBhvr>
                                      <p:to>
                                        <p:strVal val="visible"/>
                                      </p:to>
                                    </p:set>
                                    <p:animEffect transition="in" filter="fade">
                                      <p:cBhvr>
                                        <p:cTn id="15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7" grpId="0" animBg="1"/>
      <p:bldP spid="68" grpId="0" animBg="1"/>
      <p:bldP spid="69" grpId="0" animBg="1"/>
      <p:bldP spid="70" grpId="0" animBg="1"/>
      <p:bldP spid="71" grpId="0" animBg="1"/>
      <p:bldP spid="72" grpId="0" animBg="1"/>
      <p:bldP spid="40" grpId="0" animBg="1"/>
      <p:bldP spid="41" grpId="0" animBg="1"/>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4" descr="C:\Users\iamisis\Desktop\MetroStation_2.0_XiaZaiBa\metrostation_by_yankoa-d312tty\PNG\Media\Blue\MB_0018_view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5347644" y="3340606"/>
            <a:ext cx="25935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9" name="矩形 58"/>
          <p:cNvSpPr/>
          <p:nvPr/>
        </p:nvSpPr>
        <p:spPr>
          <a:xfrm>
            <a:off x="558477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0" name="矩形 59"/>
          <p:cNvSpPr/>
          <p:nvPr/>
        </p:nvSpPr>
        <p:spPr>
          <a:xfrm>
            <a:off x="5816545"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1" name="矩形 60"/>
          <p:cNvSpPr/>
          <p:nvPr/>
        </p:nvSpPr>
        <p:spPr>
          <a:xfrm>
            <a:off x="6049909"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2" name="矩形 61"/>
          <p:cNvSpPr/>
          <p:nvPr/>
        </p:nvSpPr>
        <p:spPr>
          <a:xfrm>
            <a:off x="630232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3" name="矩形 62"/>
          <p:cNvSpPr/>
          <p:nvPr/>
        </p:nvSpPr>
        <p:spPr>
          <a:xfrm>
            <a:off x="6516634"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4" name="矩形 63"/>
          <p:cNvSpPr/>
          <p:nvPr/>
        </p:nvSpPr>
        <p:spPr>
          <a:xfrm>
            <a:off x="6766064"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66" name="组合 65"/>
          <p:cNvGrpSpPr/>
          <p:nvPr/>
        </p:nvGrpSpPr>
        <p:grpSpPr>
          <a:xfrm>
            <a:off x="8699181" y="157879"/>
            <a:ext cx="477064" cy="369332"/>
            <a:chOff x="8699181" y="157879"/>
            <a:chExt cx="477064" cy="369332"/>
          </a:xfrm>
        </p:grpSpPr>
        <p:sp>
          <p:nvSpPr>
            <p:cNvPr id="67" name="矩形 6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8" name="TextBox 6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747862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8"/>
                                        </p:tgtEl>
                                        <p:attrNameLst>
                                          <p:attrName>style.visibility</p:attrName>
                                        </p:attrNameLst>
                                      </p:cBhvr>
                                      <p:to>
                                        <p:strVal val="visible"/>
                                      </p:to>
                                    </p:set>
                                    <p:animEffect transition="in" filter="wipe(down)">
                                      <p:cBhvr>
                                        <p:cTn id="10" dur="250"/>
                                        <p:tgtEl>
                                          <p:spTgt spid="58"/>
                                        </p:tgtEl>
                                      </p:cBhvr>
                                    </p:animEffect>
                                  </p:childTnLst>
                                </p:cTn>
                              </p:par>
                              <p:par>
                                <p:cTn id="11" presetID="22" presetClass="exit" presetSubtype="1" fill="hold" grpId="1" nodeType="withEffect">
                                  <p:stCondLst>
                                    <p:cond delay="440"/>
                                  </p:stCondLst>
                                  <p:childTnLst>
                                    <p:animEffect transition="out" filter="wipe(up)">
                                      <p:cBhvr>
                                        <p:cTn id="12" dur="250"/>
                                        <p:tgtEl>
                                          <p:spTgt spid="58"/>
                                        </p:tgtEl>
                                      </p:cBhvr>
                                    </p:animEffect>
                                    <p:set>
                                      <p:cBhvr>
                                        <p:cTn id="13" dur="1" fill="hold">
                                          <p:stCondLst>
                                            <p:cond delay="249"/>
                                          </p:stCondLst>
                                        </p:cTn>
                                        <p:tgtEl>
                                          <p:spTgt spid="58"/>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250" fill="hold"/>
                                        <p:tgtEl>
                                          <p:spTgt spid="57"/>
                                        </p:tgtEl>
                                        <p:attrNameLst>
                                          <p:attrName>ppt_x</p:attrName>
                                        </p:attrNameLst>
                                      </p:cBhvr>
                                      <p:tavLst>
                                        <p:tav tm="0">
                                          <p:val>
                                            <p:strVal val="#ppt_x"/>
                                          </p:val>
                                        </p:tav>
                                        <p:tav tm="100000">
                                          <p:val>
                                            <p:strVal val="#ppt_x"/>
                                          </p:val>
                                        </p:tav>
                                      </p:tavLst>
                                    </p:anim>
                                    <p:anim calcmode="lin" valueType="num">
                                      <p:cBhvr additive="base">
                                        <p:cTn id="17" dur="250" fill="hold"/>
                                        <p:tgtEl>
                                          <p:spTgt spid="57"/>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60"/>
                                        </p:tgtEl>
                                        <p:attrNameLst>
                                          <p:attrName>style.visibility</p:attrName>
                                        </p:attrNameLst>
                                      </p:cBhvr>
                                      <p:to>
                                        <p:strVal val="visible"/>
                                      </p:to>
                                    </p:set>
                                    <p:animEffect transition="in" filter="wipe(down)">
                                      <p:cBhvr>
                                        <p:cTn id="20" dur="250"/>
                                        <p:tgtEl>
                                          <p:spTgt spid="60"/>
                                        </p:tgtEl>
                                      </p:cBhvr>
                                    </p:animEffect>
                                  </p:childTnLst>
                                </p:cTn>
                              </p:par>
                              <p:par>
                                <p:cTn id="21" presetID="22" presetClass="exit" presetSubtype="1" fill="hold" grpId="1" nodeType="withEffect">
                                  <p:stCondLst>
                                    <p:cond delay="550"/>
                                  </p:stCondLst>
                                  <p:childTnLst>
                                    <p:animEffect transition="out" filter="wipe(up)">
                                      <p:cBhvr>
                                        <p:cTn id="22" dur="250"/>
                                        <p:tgtEl>
                                          <p:spTgt spid="60"/>
                                        </p:tgtEl>
                                      </p:cBhvr>
                                    </p:animEffect>
                                    <p:set>
                                      <p:cBhvr>
                                        <p:cTn id="23" dur="1" fill="hold">
                                          <p:stCondLst>
                                            <p:cond delay="249"/>
                                          </p:stCondLst>
                                        </p:cTn>
                                        <p:tgtEl>
                                          <p:spTgt spid="60"/>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250" fill="hold"/>
                                        <p:tgtEl>
                                          <p:spTgt spid="52"/>
                                        </p:tgtEl>
                                        <p:attrNameLst>
                                          <p:attrName>ppt_x</p:attrName>
                                        </p:attrNameLst>
                                      </p:cBhvr>
                                      <p:tavLst>
                                        <p:tav tm="0">
                                          <p:val>
                                            <p:strVal val="#ppt_x"/>
                                          </p:val>
                                        </p:tav>
                                        <p:tav tm="100000">
                                          <p:val>
                                            <p:strVal val="#ppt_x"/>
                                          </p:val>
                                        </p:tav>
                                      </p:tavLst>
                                    </p:anim>
                                    <p:anim calcmode="lin" valueType="num">
                                      <p:cBhvr additive="base">
                                        <p:cTn id="27" dur="250" fill="hold"/>
                                        <p:tgtEl>
                                          <p:spTgt spid="52"/>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63"/>
                                        </p:tgtEl>
                                        <p:attrNameLst>
                                          <p:attrName>style.visibility</p:attrName>
                                        </p:attrNameLst>
                                      </p:cBhvr>
                                      <p:to>
                                        <p:strVal val="visible"/>
                                      </p:to>
                                    </p:set>
                                    <p:animEffect transition="in" filter="wipe(down)">
                                      <p:cBhvr>
                                        <p:cTn id="30" dur="250"/>
                                        <p:tgtEl>
                                          <p:spTgt spid="63"/>
                                        </p:tgtEl>
                                      </p:cBhvr>
                                    </p:animEffect>
                                  </p:childTnLst>
                                </p:cTn>
                              </p:par>
                              <p:par>
                                <p:cTn id="31" presetID="22" presetClass="exit" presetSubtype="1" fill="hold" grpId="1" nodeType="withEffect">
                                  <p:stCondLst>
                                    <p:cond delay="750"/>
                                  </p:stCondLst>
                                  <p:childTnLst>
                                    <p:animEffect transition="out" filter="wipe(up)">
                                      <p:cBhvr>
                                        <p:cTn id="32" dur="250"/>
                                        <p:tgtEl>
                                          <p:spTgt spid="63"/>
                                        </p:tgtEl>
                                      </p:cBhvr>
                                    </p:animEffect>
                                    <p:set>
                                      <p:cBhvr>
                                        <p:cTn id="33" dur="1" fill="hold">
                                          <p:stCondLst>
                                            <p:cond delay="249"/>
                                          </p:stCondLst>
                                        </p:cTn>
                                        <p:tgtEl>
                                          <p:spTgt spid="63"/>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250" fill="hold"/>
                                        <p:tgtEl>
                                          <p:spTgt spid="55"/>
                                        </p:tgtEl>
                                        <p:attrNameLst>
                                          <p:attrName>ppt_x</p:attrName>
                                        </p:attrNameLst>
                                      </p:cBhvr>
                                      <p:tavLst>
                                        <p:tav tm="0">
                                          <p:val>
                                            <p:strVal val="#ppt_x"/>
                                          </p:val>
                                        </p:tav>
                                        <p:tav tm="100000">
                                          <p:val>
                                            <p:strVal val="#ppt_x"/>
                                          </p:val>
                                        </p:tav>
                                      </p:tavLst>
                                    </p:anim>
                                    <p:anim calcmode="lin" valueType="num">
                                      <p:cBhvr additive="base">
                                        <p:cTn id="37" dur="250" fill="hold"/>
                                        <p:tgtEl>
                                          <p:spTgt spid="55"/>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250"/>
                                        <p:tgtEl>
                                          <p:spTgt spid="59"/>
                                        </p:tgtEl>
                                      </p:cBhvr>
                                    </p:animEffect>
                                  </p:childTnLst>
                                </p:cTn>
                              </p:par>
                              <p:par>
                                <p:cTn id="41" presetID="22" presetClass="exit" presetSubtype="1" fill="hold" grpId="1" nodeType="withEffect">
                                  <p:stCondLst>
                                    <p:cond delay="850"/>
                                  </p:stCondLst>
                                  <p:childTnLst>
                                    <p:animEffect transition="out" filter="wipe(up)">
                                      <p:cBhvr>
                                        <p:cTn id="42" dur="250"/>
                                        <p:tgtEl>
                                          <p:spTgt spid="59"/>
                                        </p:tgtEl>
                                      </p:cBhvr>
                                    </p:animEffect>
                                    <p:set>
                                      <p:cBhvr>
                                        <p:cTn id="43" dur="1" fill="hold">
                                          <p:stCondLst>
                                            <p:cond delay="249"/>
                                          </p:stCondLst>
                                        </p:cTn>
                                        <p:tgtEl>
                                          <p:spTgt spid="59"/>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250" fill="hold"/>
                                        <p:tgtEl>
                                          <p:spTgt spid="51"/>
                                        </p:tgtEl>
                                        <p:attrNameLst>
                                          <p:attrName>ppt_x</p:attrName>
                                        </p:attrNameLst>
                                      </p:cBhvr>
                                      <p:tavLst>
                                        <p:tav tm="0">
                                          <p:val>
                                            <p:strVal val="#ppt_x"/>
                                          </p:val>
                                        </p:tav>
                                        <p:tav tm="100000">
                                          <p:val>
                                            <p:strVal val="#ppt_x"/>
                                          </p:val>
                                        </p:tav>
                                      </p:tavLst>
                                    </p:anim>
                                    <p:anim calcmode="lin" valueType="num">
                                      <p:cBhvr additive="base">
                                        <p:cTn id="47" dur="250" fill="hold"/>
                                        <p:tgtEl>
                                          <p:spTgt spid="51"/>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61"/>
                                        </p:tgtEl>
                                        <p:attrNameLst>
                                          <p:attrName>style.visibility</p:attrName>
                                        </p:attrNameLst>
                                      </p:cBhvr>
                                      <p:to>
                                        <p:strVal val="visible"/>
                                      </p:to>
                                    </p:set>
                                    <p:animEffect transition="in" filter="wipe(down)">
                                      <p:cBhvr>
                                        <p:cTn id="50" dur="250"/>
                                        <p:tgtEl>
                                          <p:spTgt spid="61"/>
                                        </p:tgtEl>
                                      </p:cBhvr>
                                    </p:animEffect>
                                  </p:childTnLst>
                                </p:cTn>
                              </p:par>
                              <p:par>
                                <p:cTn id="51" presetID="22" presetClass="exit" presetSubtype="1" fill="hold" grpId="1" nodeType="withEffect">
                                  <p:stCondLst>
                                    <p:cond delay="1550"/>
                                  </p:stCondLst>
                                  <p:childTnLst>
                                    <p:animEffect transition="out" filter="wipe(up)">
                                      <p:cBhvr>
                                        <p:cTn id="52" dur="250"/>
                                        <p:tgtEl>
                                          <p:spTgt spid="61"/>
                                        </p:tgtEl>
                                      </p:cBhvr>
                                    </p:animEffect>
                                    <p:set>
                                      <p:cBhvr>
                                        <p:cTn id="53" dur="1" fill="hold">
                                          <p:stCondLst>
                                            <p:cond delay="249"/>
                                          </p:stCondLst>
                                        </p:cTn>
                                        <p:tgtEl>
                                          <p:spTgt spid="61"/>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250" fill="hold"/>
                                        <p:tgtEl>
                                          <p:spTgt spid="53"/>
                                        </p:tgtEl>
                                        <p:attrNameLst>
                                          <p:attrName>ppt_x</p:attrName>
                                        </p:attrNameLst>
                                      </p:cBhvr>
                                      <p:tavLst>
                                        <p:tav tm="0">
                                          <p:val>
                                            <p:strVal val="#ppt_x"/>
                                          </p:val>
                                        </p:tav>
                                        <p:tav tm="100000">
                                          <p:val>
                                            <p:strVal val="#ppt_x"/>
                                          </p:val>
                                        </p:tav>
                                      </p:tavLst>
                                    </p:anim>
                                    <p:anim calcmode="lin" valueType="num">
                                      <p:cBhvr additive="base">
                                        <p:cTn id="57" dur="250" fill="hold"/>
                                        <p:tgtEl>
                                          <p:spTgt spid="53"/>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62"/>
                                        </p:tgtEl>
                                        <p:attrNameLst>
                                          <p:attrName>style.visibility</p:attrName>
                                        </p:attrNameLst>
                                      </p:cBhvr>
                                      <p:to>
                                        <p:strVal val="visible"/>
                                      </p:to>
                                    </p:set>
                                    <p:animEffect transition="in" filter="wipe(down)">
                                      <p:cBhvr>
                                        <p:cTn id="60" dur="250"/>
                                        <p:tgtEl>
                                          <p:spTgt spid="62"/>
                                        </p:tgtEl>
                                      </p:cBhvr>
                                    </p:animEffect>
                                  </p:childTnLst>
                                </p:cTn>
                              </p:par>
                              <p:par>
                                <p:cTn id="61" presetID="22" presetClass="exit" presetSubtype="1" fill="hold" grpId="1" nodeType="withEffect">
                                  <p:stCondLst>
                                    <p:cond delay="1450"/>
                                  </p:stCondLst>
                                  <p:childTnLst>
                                    <p:animEffect transition="out" filter="wipe(up)">
                                      <p:cBhvr>
                                        <p:cTn id="62" dur="250"/>
                                        <p:tgtEl>
                                          <p:spTgt spid="62"/>
                                        </p:tgtEl>
                                      </p:cBhvr>
                                    </p:animEffect>
                                    <p:set>
                                      <p:cBhvr>
                                        <p:cTn id="63" dur="1" fill="hold">
                                          <p:stCondLst>
                                            <p:cond delay="249"/>
                                          </p:stCondLst>
                                        </p:cTn>
                                        <p:tgtEl>
                                          <p:spTgt spid="62"/>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250" fill="hold"/>
                                        <p:tgtEl>
                                          <p:spTgt spid="54"/>
                                        </p:tgtEl>
                                        <p:attrNameLst>
                                          <p:attrName>ppt_x</p:attrName>
                                        </p:attrNameLst>
                                      </p:cBhvr>
                                      <p:tavLst>
                                        <p:tav tm="0">
                                          <p:val>
                                            <p:strVal val="#ppt_x"/>
                                          </p:val>
                                        </p:tav>
                                        <p:tav tm="100000">
                                          <p:val>
                                            <p:strVal val="#ppt_x"/>
                                          </p:val>
                                        </p:tav>
                                      </p:tavLst>
                                    </p:anim>
                                    <p:anim calcmode="lin" valueType="num">
                                      <p:cBhvr additive="base">
                                        <p:cTn id="67" dur="250" fill="hold"/>
                                        <p:tgtEl>
                                          <p:spTgt spid="54"/>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64"/>
                                        </p:tgtEl>
                                        <p:attrNameLst>
                                          <p:attrName>style.visibility</p:attrName>
                                        </p:attrNameLst>
                                      </p:cBhvr>
                                      <p:to>
                                        <p:strVal val="visible"/>
                                      </p:to>
                                    </p:set>
                                    <p:animEffect transition="in" filter="wipe(down)">
                                      <p:cBhvr>
                                        <p:cTn id="70" dur="250"/>
                                        <p:tgtEl>
                                          <p:spTgt spid="64"/>
                                        </p:tgtEl>
                                      </p:cBhvr>
                                    </p:animEffect>
                                  </p:childTnLst>
                                </p:cTn>
                              </p:par>
                              <p:par>
                                <p:cTn id="71" presetID="22" presetClass="exit" presetSubtype="1" fill="hold" grpId="1" nodeType="withEffect">
                                  <p:stCondLst>
                                    <p:cond delay="1000"/>
                                  </p:stCondLst>
                                  <p:childTnLst>
                                    <p:animEffect transition="out" filter="wipe(up)">
                                      <p:cBhvr>
                                        <p:cTn id="72" dur="250"/>
                                        <p:tgtEl>
                                          <p:spTgt spid="64"/>
                                        </p:tgtEl>
                                      </p:cBhvr>
                                    </p:animEffect>
                                    <p:set>
                                      <p:cBhvr>
                                        <p:cTn id="73" dur="1" fill="hold">
                                          <p:stCondLst>
                                            <p:cond delay="249"/>
                                          </p:stCondLst>
                                        </p:cTn>
                                        <p:tgtEl>
                                          <p:spTgt spid="64"/>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250" fill="hold"/>
                                        <p:tgtEl>
                                          <p:spTgt spid="56"/>
                                        </p:tgtEl>
                                        <p:attrNameLst>
                                          <p:attrName>ppt_x</p:attrName>
                                        </p:attrNameLst>
                                      </p:cBhvr>
                                      <p:tavLst>
                                        <p:tav tm="0">
                                          <p:val>
                                            <p:strVal val="#ppt_x"/>
                                          </p:val>
                                        </p:tav>
                                        <p:tav tm="100000">
                                          <p:val>
                                            <p:strVal val="#ppt_x"/>
                                          </p:val>
                                        </p:tav>
                                      </p:tavLst>
                                    </p:anim>
                                    <p:anim calcmode="lin" valueType="num">
                                      <p:cBhvr additive="base">
                                        <p:cTn id="77" dur="250" fill="hold"/>
                                        <p:tgtEl>
                                          <p:spTgt spid="56"/>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200" fill="hold"/>
                                        <p:tgtEl>
                                          <p:spTgt spid="66"/>
                                        </p:tgtEl>
                                        <p:attrNameLst>
                                          <p:attrName>ppt_x</p:attrName>
                                        </p:attrNameLst>
                                      </p:cBhvr>
                                      <p:tavLst>
                                        <p:tav tm="0">
                                          <p:val>
                                            <p:strVal val="1+#ppt_w/2"/>
                                          </p:val>
                                        </p:tav>
                                        <p:tav tm="100000">
                                          <p:val>
                                            <p:strVal val="#ppt_x"/>
                                          </p:val>
                                        </p:tav>
                                      </p:tavLst>
                                    </p:anim>
                                    <p:anim calcmode="lin" valueType="num">
                                      <p:cBhvr additive="base">
                                        <p:cTn id="81" dur="2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7" grpId="0"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4" y="699542"/>
            <a:ext cx="5256584" cy="707886"/>
          </a:xfrm>
          <a:prstGeom prst="rect">
            <a:avLst/>
          </a:prstGeom>
          <a:noFill/>
        </p:spPr>
        <p:txBody>
          <a:bodyPr wrap="square" rtlCol="0">
            <a:spAutoFit/>
          </a:bodyPr>
          <a:lstStyle/>
          <a:p>
            <a:pPr algn="ctr"/>
            <a:r>
              <a:rPr lang="zh-CN" altLang="en-US" sz="4000" dirty="0" smtClean="0">
                <a:solidFill>
                  <a:schemeClr val="tx1">
                    <a:lumMod val="95000"/>
                    <a:lumOff val="5000"/>
                  </a:schemeClr>
                </a:solidFill>
                <a:latin typeface="微软雅黑" pitchFamily="34" charset="-122"/>
                <a:ea typeface="微软雅黑" pitchFamily="34" charset="-122"/>
              </a:rPr>
              <a:t>程序界面介绍</a:t>
            </a:r>
            <a:endParaRPr lang="zh-CN" altLang="en-US" dirty="0">
              <a:solidFill>
                <a:schemeClr val="tx1">
                  <a:lumMod val="95000"/>
                  <a:lumOff val="5000"/>
                </a:schemeClr>
              </a:solidFill>
              <a:latin typeface="微软雅黑" pitchFamily="34" charset="-122"/>
              <a:ea typeface="微软雅黑" pitchFamily="34" charset="-122"/>
            </a:endParaRPr>
          </a:p>
        </p:txBody>
      </p:sp>
      <p:cxnSp>
        <p:nvCxnSpPr>
          <p:cNvPr id="5" name="直接连接符 4"/>
          <p:cNvCxnSpPr/>
          <p:nvPr/>
        </p:nvCxnSpPr>
        <p:spPr>
          <a:xfrm>
            <a:off x="1259632" y="1851670"/>
            <a:ext cx="7056784" cy="0"/>
          </a:xfrm>
          <a:prstGeom prst="line">
            <a:avLst/>
          </a:prstGeom>
          <a:ln>
            <a:gradFill flip="none" rotWithShape="1">
              <a:gsLst>
                <a:gs pos="0">
                  <a:schemeClr val="tx1"/>
                </a:gs>
                <a:gs pos="10000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pic>
        <p:nvPicPr>
          <p:cNvPr id="49154" name="Picture 2" descr="1"/>
          <p:cNvPicPr>
            <a:picLocks noChangeAspect="1" noChangeArrowheads="1"/>
          </p:cNvPicPr>
          <p:nvPr/>
        </p:nvPicPr>
        <p:blipFill>
          <a:blip r:embed="rId2" cstate="print"/>
          <a:srcRect/>
          <a:stretch>
            <a:fillRect/>
          </a:stretch>
        </p:blipFill>
        <p:spPr bwMode="auto">
          <a:xfrm>
            <a:off x="1475656" y="2139702"/>
            <a:ext cx="3629025" cy="2362200"/>
          </a:xfrm>
          <a:prstGeom prst="rect">
            <a:avLst/>
          </a:prstGeom>
          <a:ln>
            <a:noFill/>
          </a:ln>
          <a:effectLst>
            <a:softEdge rad="112500"/>
          </a:effectLst>
        </p:spPr>
      </p:pic>
      <p:sp>
        <p:nvSpPr>
          <p:cNvPr id="8" name="TextBox 7"/>
          <p:cNvSpPr txBox="1"/>
          <p:nvPr/>
        </p:nvSpPr>
        <p:spPr>
          <a:xfrm>
            <a:off x="395536" y="2067694"/>
            <a:ext cx="129614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登录页面</a:t>
            </a:r>
            <a:endParaRPr lang="zh-CN" altLang="en-US" dirty="0">
              <a:latin typeface="微软雅黑" pitchFamily="34" charset="-122"/>
              <a:ea typeface="微软雅黑" pitchFamily="34" charset="-122"/>
            </a:endParaRPr>
          </a:p>
        </p:txBody>
      </p:sp>
      <p:sp>
        <p:nvSpPr>
          <p:cNvPr id="9" name="左大括号 8"/>
          <p:cNvSpPr/>
          <p:nvPr/>
        </p:nvSpPr>
        <p:spPr>
          <a:xfrm>
            <a:off x="5364088" y="2571750"/>
            <a:ext cx="648072"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1" name="直接箭头连接符 10"/>
          <p:cNvCxnSpPr/>
          <p:nvPr/>
        </p:nvCxnSpPr>
        <p:spPr>
          <a:xfrm>
            <a:off x="395536" y="25717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6084168" y="3651870"/>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管理员页面</a:t>
            </a:r>
            <a:endParaRPr lang="zh-CN" altLang="en-US" dirty="0">
              <a:latin typeface="微软雅黑" pitchFamily="34" charset="-122"/>
              <a:ea typeface="微软雅黑" pitchFamily="34" charset="-122"/>
            </a:endParaRPr>
          </a:p>
        </p:txBody>
      </p:sp>
      <p:sp>
        <p:nvSpPr>
          <p:cNvPr id="13" name="矩形 12"/>
          <p:cNvSpPr/>
          <p:nvPr/>
        </p:nvSpPr>
        <p:spPr>
          <a:xfrm>
            <a:off x="6084168" y="2355726"/>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用户页面</a:t>
            </a:r>
            <a:endParaRPr lang="zh-CN" altLang="en-US" dirty="0">
              <a:latin typeface="微软雅黑" pitchFamily="34" charset="-122"/>
              <a:ea typeface="微软雅黑" pitchFamily="34" charset="-122"/>
            </a:endParaRPr>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lide(fromBottom)">
                                      <p:cBhvr>
                                        <p:cTn id="13" dur="500"/>
                                        <p:tgtEl>
                                          <p:spTgt spid="8"/>
                                        </p:tgtEl>
                                      </p:cBhvr>
                                    </p:animEffect>
                                  </p:childTnLst>
                                </p:cTn>
                              </p:par>
                              <p:par>
                                <p:cTn id="14" presetID="1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lide(fromBottom)">
                                      <p:cBhvr>
                                        <p:cTn id="16" dur="500"/>
                                        <p:tgtEl>
                                          <p:spTgt spid="11"/>
                                        </p:tgtEl>
                                      </p:cBhvr>
                                    </p:animEffect>
                                  </p:childTnLst>
                                </p:cTn>
                              </p:par>
                              <p:par>
                                <p:cTn id="17" presetID="12" presetClass="entr" presetSubtype="4" fill="hold" nodeType="withEffect">
                                  <p:stCondLst>
                                    <p:cond delay="0"/>
                                  </p:stCondLst>
                                  <p:childTnLst>
                                    <p:set>
                                      <p:cBhvr>
                                        <p:cTn id="18" dur="1" fill="hold">
                                          <p:stCondLst>
                                            <p:cond delay="0"/>
                                          </p:stCondLst>
                                        </p:cTn>
                                        <p:tgtEl>
                                          <p:spTgt spid="49154"/>
                                        </p:tgtEl>
                                        <p:attrNameLst>
                                          <p:attrName>style.visibility</p:attrName>
                                        </p:attrNameLst>
                                      </p:cBhvr>
                                      <p:to>
                                        <p:strVal val="visible"/>
                                      </p:to>
                                    </p:set>
                                    <p:animEffect transition="in" filter="slide(fromBottom)">
                                      <p:cBhvr>
                                        <p:cTn id="19" dur="500"/>
                                        <p:tgtEl>
                                          <p:spTgt spid="49154"/>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lide(fromBottom)">
                                      <p:cBhvr>
                                        <p:cTn id="24" dur="500"/>
                                        <p:tgtEl>
                                          <p:spTgt spid="9"/>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Bottom)">
                                      <p:cBhvr>
                                        <p:cTn id="27" dur="500"/>
                                        <p:tgtEl>
                                          <p:spTgt spid="13"/>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slide(fromBottom)">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3710150_200834740166_2.jpg"/>
          <p:cNvPicPr>
            <a:picLocks noChangeAspect="1"/>
          </p:cNvPicPr>
          <p:nvPr/>
        </p:nvPicPr>
        <p:blipFill>
          <a:blip r:embed="rId3" cstate="print"/>
          <a:stretch>
            <a:fillRect/>
          </a:stretch>
        </p:blipFill>
        <p:spPr>
          <a:xfrm>
            <a:off x="-2178859" y="500048"/>
            <a:ext cx="4357718" cy="4214842"/>
          </a:xfrm>
          <a:prstGeom prst="rect">
            <a:avLst/>
          </a:prstGeom>
        </p:spPr>
      </p:pic>
      <p:sp>
        <p:nvSpPr>
          <p:cNvPr id="10" name="TextBox 9"/>
          <p:cNvSpPr txBox="1"/>
          <p:nvPr/>
        </p:nvSpPr>
        <p:spPr>
          <a:xfrm>
            <a:off x="6072198" y="500048"/>
            <a:ext cx="1214446" cy="646331"/>
          </a:xfrm>
          <a:prstGeom prst="rect">
            <a:avLst/>
          </a:prstGeom>
          <a:noFill/>
        </p:spPr>
        <p:txBody>
          <a:bodyPr wrap="square" rtlCol="0">
            <a:spAutoFit/>
          </a:bodyPr>
          <a:lstStyle/>
          <a:p>
            <a:r>
              <a:rPr lang="zh-CN" altLang="en-US" sz="3600" b="1" dirty="0" smtClean="0">
                <a:latin typeface="微软雅黑" pitchFamily="34" charset="-122"/>
                <a:ea typeface="微软雅黑" pitchFamily="34" charset="-122"/>
              </a:rPr>
              <a:t>目录</a:t>
            </a:r>
            <a:endParaRPr lang="zh-CN" altLang="en-US" sz="2000" b="1" dirty="0">
              <a:latin typeface="微软雅黑" pitchFamily="34" charset="-122"/>
              <a:ea typeface="微软雅黑" pitchFamily="34" charset="-122"/>
            </a:endParaRPr>
          </a:p>
        </p:txBody>
      </p:sp>
      <p:sp>
        <p:nvSpPr>
          <p:cNvPr id="11" name="TextBox 10"/>
          <p:cNvSpPr txBox="1"/>
          <p:nvPr/>
        </p:nvSpPr>
        <p:spPr>
          <a:xfrm>
            <a:off x="7072330" y="714362"/>
            <a:ext cx="1714512" cy="400110"/>
          </a:xfrm>
          <a:prstGeom prst="rect">
            <a:avLst/>
          </a:prstGeom>
          <a:noFill/>
        </p:spPr>
        <p:txBody>
          <a:bodyPr wrap="square" rtlCol="0">
            <a:spAutoFit/>
          </a:bodyPr>
          <a:lstStyle/>
          <a:p>
            <a:r>
              <a:rPr lang="en-US" altLang="zh-CN" sz="2000" dirty="0" smtClean="0">
                <a:solidFill>
                  <a:schemeClr val="bg1">
                    <a:lumMod val="75000"/>
                  </a:schemeClr>
                </a:solidFill>
                <a:latin typeface="微软雅黑" pitchFamily="34" charset="-122"/>
                <a:ea typeface="微软雅黑" pitchFamily="34" charset="-122"/>
              </a:rPr>
              <a:t>content</a:t>
            </a:r>
            <a:endParaRPr lang="zh-CN" altLang="en-US" sz="1600" dirty="0">
              <a:solidFill>
                <a:schemeClr val="bg1">
                  <a:lumMod val="75000"/>
                </a:schemeClr>
              </a:solidFill>
              <a:latin typeface="微软雅黑" pitchFamily="34" charset="-122"/>
              <a:ea typeface="微软雅黑" pitchFamily="34" charset="-122"/>
            </a:endParaRPr>
          </a:p>
        </p:txBody>
      </p:sp>
      <p:sp>
        <p:nvSpPr>
          <p:cNvPr id="12" name="矩形 11"/>
          <p:cNvSpPr/>
          <p:nvPr/>
        </p:nvSpPr>
        <p:spPr>
          <a:xfrm>
            <a:off x="1643042"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42910" y="1928808"/>
            <a:ext cx="821537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7224" y="2143122"/>
            <a:ext cx="1071570" cy="2000264"/>
            <a:chOff x="857224" y="2143122"/>
            <a:chExt cx="1071570" cy="2000264"/>
          </a:xfrm>
        </p:grpSpPr>
        <p:sp>
          <p:nvSpPr>
            <p:cNvPr id="16" name="矩形 15"/>
            <p:cNvSpPr/>
            <p:nvPr/>
          </p:nvSpPr>
          <p:spPr>
            <a:xfrm>
              <a:off x="857224" y="2143122"/>
              <a:ext cx="1071570" cy="20002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4AEDA"/>
                </a:solidFill>
              </a:endParaRPr>
            </a:p>
          </p:txBody>
        </p:sp>
        <p:sp>
          <p:nvSpPr>
            <p:cNvPr id="25" name="TextBox 24"/>
            <p:cNvSpPr txBox="1"/>
            <p:nvPr/>
          </p:nvSpPr>
          <p:spPr>
            <a:xfrm>
              <a:off x="928662" y="2357436"/>
              <a:ext cx="100013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选题意义</a:t>
              </a:r>
              <a:endParaRPr lang="zh-CN" altLang="en-US" sz="1600" dirty="0">
                <a:solidFill>
                  <a:schemeClr val="bg1"/>
                </a:solidFill>
                <a:latin typeface="微软雅黑" pitchFamily="34" charset="-122"/>
                <a:ea typeface="微软雅黑" pitchFamily="34" charset="-122"/>
              </a:endParaRPr>
            </a:p>
          </p:txBody>
        </p:sp>
        <p:sp>
          <p:nvSpPr>
            <p:cNvPr id="26" name="TextBox 25"/>
            <p:cNvSpPr txBox="1"/>
            <p:nvPr/>
          </p:nvSpPr>
          <p:spPr>
            <a:xfrm>
              <a:off x="1357290" y="2928940"/>
              <a:ext cx="500066" cy="1107996"/>
            </a:xfrm>
            <a:prstGeom prst="rect">
              <a:avLst/>
            </a:prstGeom>
            <a:noFill/>
          </p:spPr>
          <p:txBody>
            <a:bodyPr wrap="square" rtlCol="0">
              <a:spAutoFit/>
            </a:bodyPr>
            <a:lstStyle/>
            <a:p>
              <a:r>
                <a:rPr lang="en-US" altLang="zh-CN" sz="6600" dirty="0" smtClean="0">
                  <a:solidFill>
                    <a:schemeClr val="bg1"/>
                  </a:solidFill>
                </a:rPr>
                <a:t>1</a:t>
              </a:r>
              <a:endParaRPr lang="zh-CN" altLang="en-US" sz="3200" dirty="0">
                <a:solidFill>
                  <a:schemeClr val="bg1"/>
                </a:solidFill>
              </a:endParaRPr>
            </a:p>
          </p:txBody>
        </p:sp>
      </p:grpSp>
      <p:grpSp>
        <p:nvGrpSpPr>
          <p:cNvPr id="45" name="组合 44"/>
          <p:cNvGrpSpPr/>
          <p:nvPr/>
        </p:nvGrpSpPr>
        <p:grpSpPr>
          <a:xfrm>
            <a:off x="2071670" y="2143122"/>
            <a:ext cx="1143008" cy="2000264"/>
            <a:chOff x="2071670" y="2143122"/>
            <a:chExt cx="1143008" cy="2000264"/>
          </a:xfrm>
        </p:grpSpPr>
        <p:sp>
          <p:nvSpPr>
            <p:cNvPr id="17" name="矩形 16"/>
            <p:cNvSpPr/>
            <p:nvPr/>
          </p:nvSpPr>
          <p:spPr>
            <a:xfrm>
              <a:off x="2071670" y="2143122"/>
              <a:ext cx="1143008" cy="200026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2071670" y="2357436"/>
              <a:ext cx="1071570"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系统分析</a:t>
              </a:r>
              <a:endParaRPr lang="zh-CN" altLang="en-US" sz="1600" dirty="0">
                <a:solidFill>
                  <a:schemeClr val="bg1"/>
                </a:solidFill>
                <a:latin typeface="微软雅黑" pitchFamily="34" charset="-122"/>
                <a:ea typeface="微软雅黑" pitchFamily="34" charset="-122"/>
              </a:endParaRPr>
            </a:p>
          </p:txBody>
        </p:sp>
        <p:sp>
          <p:nvSpPr>
            <p:cNvPr id="32" name="TextBox 31"/>
            <p:cNvSpPr txBox="1"/>
            <p:nvPr/>
          </p:nvSpPr>
          <p:spPr>
            <a:xfrm>
              <a:off x="2571736" y="2928940"/>
              <a:ext cx="500066" cy="1107996"/>
            </a:xfrm>
            <a:prstGeom prst="rect">
              <a:avLst/>
            </a:prstGeom>
            <a:noFill/>
          </p:spPr>
          <p:txBody>
            <a:bodyPr wrap="square" rtlCol="0">
              <a:spAutoFit/>
            </a:bodyPr>
            <a:lstStyle/>
            <a:p>
              <a:r>
                <a:rPr lang="en-US" altLang="zh-CN" sz="6600" dirty="0" smtClean="0">
                  <a:solidFill>
                    <a:schemeClr val="bg1"/>
                  </a:solidFill>
                </a:rPr>
                <a:t>2</a:t>
              </a:r>
              <a:endParaRPr lang="zh-CN" altLang="en-US" sz="3200" dirty="0">
                <a:solidFill>
                  <a:schemeClr val="bg1"/>
                </a:solidFill>
              </a:endParaRPr>
            </a:p>
          </p:txBody>
        </p:sp>
      </p:grpSp>
      <p:grpSp>
        <p:nvGrpSpPr>
          <p:cNvPr id="46" name="组合 45"/>
          <p:cNvGrpSpPr/>
          <p:nvPr/>
        </p:nvGrpSpPr>
        <p:grpSpPr>
          <a:xfrm>
            <a:off x="3357554" y="2143122"/>
            <a:ext cx="1214446" cy="2000264"/>
            <a:chOff x="3357554" y="2143122"/>
            <a:chExt cx="1214446" cy="2000264"/>
          </a:xfrm>
        </p:grpSpPr>
        <p:sp>
          <p:nvSpPr>
            <p:cNvPr id="18" name="矩形 17"/>
            <p:cNvSpPr/>
            <p:nvPr/>
          </p:nvSpPr>
          <p:spPr>
            <a:xfrm>
              <a:off x="3357554" y="2143122"/>
              <a:ext cx="1214446" cy="20002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419872" y="2283718"/>
              <a:ext cx="1071570"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总体设计</a:t>
              </a:r>
              <a:endParaRPr lang="zh-CN" altLang="en-US" sz="1600" dirty="0">
                <a:solidFill>
                  <a:schemeClr val="bg1"/>
                </a:solidFill>
                <a:latin typeface="微软雅黑" pitchFamily="34" charset="-122"/>
                <a:ea typeface="微软雅黑" pitchFamily="34" charset="-122"/>
              </a:endParaRPr>
            </a:p>
          </p:txBody>
        </p:sp>
        <p:sp>
          <p:nvSpPr>
            <p:cNvPr id="33" name="TextBox 32"/>
            <p:cNvSpPr txBox="1"/>
            <p:nvPr/>
          </p:nvSpPr>
          <p:spPr>
            <a:xfrm>
              <a:off x="3929058" y="3000378"/>
              <a:ext cx="500066" cy="1107996"/>
            </a:xfrm>
            <a:prstGeom prst="rect">
              <a:avLst/>
            </a:prstGeom>
            <a:noFill/>
          </p:spPr>
          <p:txBody>
            <a:bodyPr wrap="square" rtlCol="0">
              <a:spAutoFit/>
            </a:bodyPr>
            <a:lstStyle/>
            <a:p>
              <a:r>
                <a:rPr lang="en-US" altLang="zh-CN" sz="6600" dirty="0" smtClean="0">
                  <a:solidFill>
                    <a:schemeClr val="bg1"/>
                  </a:solidFill>
                </a:rPr>
                <a:t>3</a:t>
              </a:r>
              <a:endParaRPr lang="zh-CN" altLang="en-US" sz="3200" dirty="0">
                <a:solidFill>
                  <a:schemeClr val="bg1"/>
                </a:solidFill>
              </a:endParaRPr>
            </a:p>
          </p:txBody>
        </p:sp>
      </p:grpSp>
      <p:grpSp>
        <p:nvGrpSpPr>
          <p:cNvPr id="47" name="组合 46"/>
          <p:cNvGrpSpPr/>
          <p:nvPr/>
        </p:nvGrpSpPr>
        <p:grpSpPr>
          <a:xfrm>
            <a:off x="4786314" y="2143122"/>
            <a:ext cx="1285884" cy="2000264"/>
            <a:chOff x="4786314" y="2143122"/>
            <a:chExt cx="1285884" cy="2000264"/>
          </a:xfrm>
        </p:grpSpPr>
        <p:sp>
          <p:nvSpPr>
            <p:cNvPr id="19" name="矩形 18"/>
            <p:cNvSpPr/>
            <p:nvPr/>
          </p:nvSpPr>
          <p:spPr>
            <a:xfrm>
              <a:off x="4786314" y="2143122"/>
              <a:ext cx="1285884" cy="20002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4860032" y="2427734"/>
              <a:ext cx="100811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界面介绍</a:t>
              </a:r>
              <a:endParaRPr lang="zh-CN" altLang="en-US" sz="1600" dirty="0">
                <a:solidFill>
                  <a:schemeClr val="bg1"/>
                </a:solidFill>
                <a:latin typeface="微软雅黑" pitchFamily="34" charset="-122"/>
                <a:ea typeface="微软雅黑" pitchFamily="34" charset="-122"/>
              </a:endParaRPr>
            </a:p>
          </p:txBody>
        </p:sp>
        <p:sp>
          <p:nvSpPr>
            <p:cNvPr id="34" name="TextBox 33"/>
            <p:cNvSpPr txBox="1"/>
            <p:nvPr/>
          </p:nvSpPr>
          <p:spPr>
            <a:xfrm>
              <a:off x="5429256" y="3000378"/>
              <a:ext cx="500066" cy="1107996"/>
            </a:xfrm>
            <a:prstGeom prst="rect">
              <a:avLst/>
            </a:prstGeom>
            <a:noFill/>
          </p:spPr>
          <p:txBody>
            <a:bodyPr wrap="square" rtlCol="0">
              <a:spAutoFit/>
            </a:bodyPr>
            <a:lstStyle/>
            <a:p>
              <a:r>
                <a:rPr lang="en-US" altLang="zh-CN" sz="6600" dirty="0" smtClean="0">
                  <a:solidFill>
                    <a:schemeClr val="bg1"/>
                  </a:solidFill>
                </a:rPr>
                <a:t>4</a:t>
              </a:r>
              <a:endParaRPr lang="zh-CN" altLang="en-US" sz="3200" dirty="0">
                <a:solidFill>
                  <a:schemeClr val="bg1"/>
                </a:solidFill>
              </a:endParaRPr>
            </a:p>
          </p:txBody>
        </p:sp>
      </p:grpSp>
      <p:grpSp>
        <p:nvGrpSpPr>
          <p:cNvPr id="48" name="组合 47"/>
          <p:cNvGrpSpPr/>
          <p:nvPr/>
        </p:nvGrpSpPr>
        <p:grpSpPr>
          <a:xfrm>
            <a:off x="6215074" y="2143122"/>
            <a:ext cx="1214446" cy="2000264"/>
            <a:chOff x="6215074" y="2143122"/>
            <a:chExt cx="1214446" cy="2000264"/>
          </a:xfrm>
        </p:grpSpPr>
        <p:sp>
          <p:nvSpPr>
            <p:cNvPr id="20" name="矩形 19"/>
            <p:cNvSpPr/>
            <p:nvPr/>
          </p:nvSpPr>
          <p:spPr>
            <a:xfrm>
              <a:off x="6215074" y="2143122"/>
              <a:ext cx="1214446" cy="20002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6300192" y="2355726"/>
              <a:ext cx="1000132"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模块</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功能解析</a:t>
              </a:r>
              <a:endParaRPr lang="zh-CN" altLang="en-US" sz="1600" dirty="0">
                <a:solidFill>
                  <a:schemeClr val="bg1"/>
                </a:solidFill>
                <a:latin typeface="微软雅黑" pitchFamily="34" charset="-122"/>
                <a:ea typeface="微软雅黑" pitchFamily="34" charset="-122"/>
              </a:endParaRPr>
            </a:p>
          </p:txBody>
        </p:sp>
        <p:sp>
          <p:nvSpPr>
            <p:cNvPr id="35" name="TextBox 34"/>
            <p:cNvSpPr txBox="1"/>
            <p:nvPr/>
          </p:nvSpPr>
          <p:spPr>
            <a:xfrm>
              <a:off x="6858016" y="3000378"/>
              <a:ext cx="500066" cy="1107996"/>
            </a:xfrm>
            <a:prstGeom prst="rect">
              <a:avLst/>
            </a:prstGeom>
            <a:noFill/>
          </p:spPr>
          <p:txBody>
            <a:bodyPr wrap="square" rtlCol="0">
              <a:spAutoFit/>
            </a:bodyPr>
            <a:lstStyle/>
            <a:p>
              <a:r>
                <a:rPr lang="en-US" altLang="zh-CN" sz="6600" dirty="0" smtClean="0">
                  <a:solidFill>
                    <a:schemeClr val="bg1"/>
                  </a:solidFill>
                </a:rPr>
                <a:t>5</a:t>
              </a:r>
              <a:endParaRPr lang="zh-CN" altLang="en-US" sz="3200" dirty="0">
                <a:solidFill>
                  <a:schemeClr val="bg1"/>
                </a:solidFill>
              </a:endParaRPr>
            </a:p>
          </p:txBody>
        </p:sp>
      </p:grpSp>
      <p:grpSp>
        <p:nvGrpSpPr>
          <p:cNvPr id="49" name="组合 48"/>
          <p:cNvGrpSpPr/>
          <p:nvPr/>
        </p:nvGrpSpPr>
        <p:grpSpPr>
          <a:xfrm>
            <a:off x="7572396" y="2143122"/>
            <a:ext cx="1214446" cy="2000264"/>
            <a:chOff x="7572396" y="2143122"/>
            <a:chExt cx="1214446" cy="2000264"/>
          </a:xfrm>
        </p:grpSpPr>
        <p:sp>
          <p:nvSpPr>
            <p:cNvPr id="23" name="矩形 22"/>
            <p:cNvSpPr/>
            <p:nvPr/>
          </p:nvSpPr>
          <p:spPr>
            <a:xfrm>
              <a:off x="7572396" y="2143122"/>
              <a:ext cx="1214446" cy="20002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7643834" y="2285998"/>
              <a:ext cx="857256"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总结</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及展望</a:t>
              </a:r>
              <a:endParaRPr lang="zh-CN" altLang="en-US" sz="1600" dirty="0">
                <a:solidFill>
                  <a:schemeClr val="bg1"/>
                </a:solidFill>
                <a:latin typeface="微软雅黑" pitchFamily="34" charset="-122"/>
                <a:ea typeface="微软雅黑" pitchFamily="34" charset="-122"/>
              </a:endParaRPr>
            </a:p>
          </p:txBody>
        </p:sp>
        <p:sp>
          <p:nvSpPr>
            <p:cNvPr id="36" name="TextBox 35"/>
            <p:cNvSpPr txBox="1"/>
            <p:nvPr/>
          </p:nvSpPr>
          <p:spPr>
            <a:xfrm>
              <a:off x="8143900" y="3000378"/>
              <a:ext cx="500066" cy="1107996"/>
            </a:xfrm>
            <a:prstGeom prst="rect">
              <a:avLst/>
            </a:prstGeom>
            <a:noFill/>
          </p:spPr>
          <p:txBody>
            <a:bodyPr wrap="square" rtlCol="0">
              <a:spAutoFit/>
            </a:bodyPr>
            <a:lstStyle/>
            <a:p>
              <a:r>
                <a:rPr lang="en-US" altLang="zh-CN" sz="6600" dirty="0" smtClean="0">
                  <a:solidFill>
                    <a:schemeClr val="bg1"/>
                  </a:solidFill>
                </a:rPr>
                <a:t>6</a:t>
              </a:r>
              <a:endParaRPr lang="zh-CN" altLang="en-US" sz="3200" dirty="0">
                <a:solidFill>
                  <a:schemeClr val="bg1"/>
                </a:solidFill>
              </a:endParaRPr>
            </a:p>
          </p:txBody>
        </p:sp>
      </p:grpSp>
      <p:cxnSp>
        <p:nvCxnSpPr>
          <p:cNvPr id="38" name="直接连接符 37"/>
          <p:cNvCxnSpPr/>
          <p:nvPr/>
        </p:nvCxnSpPr>
        <p:spPr>
          <a:xfrm rot="5400000">
            <a:off x="678629" y="1821651"/>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1928794"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3214678"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457200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600076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7357288" y="1857370"/>
            <a:ext cx="286546" cy="794"/>
          </a:xfrm>
          <a:prstGeom prst="line">
            <a:avLst/>
          </a:prstGeom>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8143900" y="1571618"/>
            <a:ext cx="857224" cy="369332"/>
          </a:xfrm>
          <a:prstGeom prst="rect">
            <a:avLst/>
          </a:prstGeom>
          <a:noFill/>
        </p:spPr>
        <p:txBody>
          <a:bodyPr wrap="square" rtlCol="0">
            <a:spAutoFit/>
          </a:bodyPr>
          <a:lstStyle/>
          <a:p>
            <a:r>
              <a:rPr lang="en-US" altLang="zh-CN" dirty="0" smtClean="0">
                <a:solidFill>
                  <a:schemeClr val="bg1">
                    <a:lumMod val="65000"/>
                  </a:schemeClr>
                </a:solidFill>
              </a:rPr>
              <a:t>Page</a:t>
            </a:r>
            <a:endParaRPr lang="zh-CN" altLang="en-US" dirty="0">
              <a:solidFill>
                <a:schemeClr val="bg1">
                  <a:lumMod val="65000"/>
                </a:schemeClr>
              </a:solidFill>
            </a:endParaRPr>
          </a:p>
        </p:txBody>
      </p:sp>
      <p:pic>
        <p:nvPicPr>
          <p:cNvPr id="79"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910" y="3862558"/>
            <a:ext cx="571504" cy="571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0" name="Picture 3" descr="D:\TDDOWNLOAD\win8风格图标\PNG\Communications\Blue\MB_0018_not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8794" y="3857634"/>
            <a:ext cx="612036" cy="6120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 name="Picture 8" descr="C:\Users\iamisis\Desktop\MetroStation_2.0_XiaZaiBa\metrostation_by_yankoa-d312tty\PNG\Network\Blue\MB_0036_search.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4678" y="3929072"/>
            <a:ext cx="632896" cy="6278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 name="Picture 7" descr="C:\Users\iamisis\Desktop\MetroStation_2.0_XiaZaiBa\metrostation_by_yankoa-d312tty\PNG\Suites\Blue\MB_0029_program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3"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2952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4" name="Picture 4" descr="C:\Users\iamisis\Desktop\MetroStation_2.0_XiaZaiBa\metrostation_by_yankoa-d312tty\PNG\Media\Blue\MB_0018_viewe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72198" y="3929072"/>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61967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04</a:t>
            </a:r>
            <a:endParaRPr lang="zh-CN" altLang="en-US" dirty="0">
              <a:solidFill>
                <a:schemeClr val="bg1">
                  <a:lumMod val="50000"/>
                </a:schemeClr>
              </a:solidFill>
              <a:latin typeface="微软雅黑" pitchFamily="34" charset="-122"/>
              <a:ea typeface="微软雅黑" pitchFamily="34" charset="-122"/>
            </a:endParaRPr>
          </a:p>
        </p:txBody>
      </p:sp>
      <p:sp>
        <p:nvSpPr>
          <p:cNvPr id="51" name="TextBox 50"/>
          <p:cNvSpPr txBox="1"/>
          <p:nvPr/>
        </p:nvSpPr>
        <p:spPr>
          <a:xfrm>
            <a:off x="2915816"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07</a:t>
            </a:r>
            <a:endParaRPr lang="zh-CN" altLang="en-US" dirty="0">
              <a:solidFill>
                <a:schemeClr val="bg1">
                  <a:lumMod val="50000"/>
                </a:schemeClr>
              </a:solidFill>
              <a:latin typeface="微软雅黑" pitchFamily="34" charset="-122"/>
              <a:ea typeface="微软雅黑" pitchFamily="34" charset="-122"/>
            </a:endParaRPr>
          </a:p>
        </p:txBody>
      </p:sp>
      <p:sp>
        <p:nvSpPr>
          <p:cNvPr id="52" name="TextBox 51"/>
          <p:cNvSpPr txBox="1"/>
          <p:nvPr/>
        </p:nvSpPr>
        <p:spPr>
          <a:xfrm>
            <a:off x="4211960"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14</a:t>
            </a:r>
            <a:endParaRPr lang="zh-CN" altLang="en-US" dirty="0">
              <a:solidFill>
                <a:schemeClr val="bg1">
                  <a:lumMod val="50000"/>
                </a:schemeClr>
              </a:solidFill>
              <a:latin typeface="微软雅黑" pitchFamily="34" charset="-122"/>
              <a:ea typeface="微软雅黑" pitchFamily="34" charset="-122"/>
            </a:endParaRPr>
          </a:p>
        </p:txBody>
      </p:sp>
      <p:sp>
        <p:nvSpPr>
          <p:cNvPr id="53" name="TextBox 52"/>
          <p:cNvSpPr txBox="1"/>
          <p:nvPr/>
        </p:nvSpPr>
        <p:spPr>
          <a:xfrm>
            <a:off x="558011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22</a:t>
            </a:r>
            <a:endParaRPr lang="zh-CN" altLang="en-US" dirty="0">
              <a:solidFill>
                <a:schemeClr val="bg1">
                  <a:lumMod val="50000"/>
                </a:schemeClr>
              </a:solidFill>
              <a:latin typeface="微软雅黑" pitchFamily="34" charset="-122"/>
              <a:ea typeface="微软雅黑" pitchFamily="34" charset="-122"/>
            </a:endParaRPr>
          </a:p>
        </p:txBody>
      </p:sp>
      <p:sp>
        <p:nvSpPr>
          <p:cNvPr id="54" name="TextBox 53"/>
          <p:cNvSpPr txBox="1"/>
          <p:nvPr/>
        </p:nvSpPr>
        <p:spPr>
          <a:xfrm>
            <a:off x="6991808" y="1585410"/>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26</a:t>
            </a:r>
            <a:endParaRPr lang="zh-CN" altLang="en-US" dirty="0">
              <a:solidFill>
                <a:schemeClr val="bg1">
                  <a:lumMod val="50000"/>
                </a:schemeClr>
              </a:solidFill>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70" decel="100000"/>
                                        <p:tgtEl>
                                          <p:spTgt spid="39"/>
                                        </p:tgtEl>
                                      </p:cBhvr>
                                    </p:animEffect>
                                    <p:animScale>
                                      <p:cBhvr>
                                        <p:cTn id="8" dur="770" decel="100000"/>
                                        <p:tgtEl>
                                          <p:spTgt spid="39"/>
                                        </p:tgtEl>
                                      </p:cBhvr>
                                      <p:from x="10000" y="10000"/>
                                      <p:to x="200000" y="450000"/>
                                    </p:animScale>
                                    <p:animScale>
                                      <p:cBhvr>
                                        <p:cTn id="9" dur="1230" accel="100000" fill="hold">
                                          <p:stCondLst>
                                            <p:cond delay="770"/>
                                          </p:stCondLst>
                                        </p:cTn>
                                        <p:tgtEl>
                                          <p:spTgt spid="39"/>
                                        </p:tgtEl>
                                      </p:cBhvr>
                                      <p:from x="200000" y="450000"/>
                                      <p:to x="100000" y="100000"/>
                                    </p:animScale>
                                    <p:set>
                                      <p:cBhvr>
                                        <p:cTn id="10" dur="770" fill="hold"/>
                                        <p:tgtEl>
                                          <p:spTgt spid="39"/>
                                        </p:tgtEl>
                                        <p:attrNameLst>
                                          <p:attrName>ppt_x</p:attrName>
                                        </p:attrNameLst>
                                      </p:cBhvr>
                                      <p:to>
                                        <p:strVal val="(0.5)"/>
                                      </p:to>
                                    </p:set>
                                    <p:anim from="(0.5)" to="(#ppt_x)" calcmode="lin" valueType="num">
                                      <p:cBhvr>
                                        <p:cTn id="11" dur="1230" accel="100000" fill="hold">
                                          <p:stCondLst>
                                            <p:cond delay="770"/>
                                          </p:stCondLst>
                                        </p:cTn>
                                        <p:tgtEl>
                                          <p:spTgt spid="39"/>
                                        </p:tgtEl>
                                        <p:attrNameLst>
                                          <p:attrName>ppt_x</p:attrName>
                                        </p:attrNameLst>
                                      </p:cBhvr>
                                    </p:anim>
                                    <p:set>
                                      <p:cBhvr>
                                        <p:cTn id="12" dur="770" fill="hold"/>
                                        <p:tgtEl>
                                          <p:spTgt spid="39"/>
                                        </p:tgtEl>
                                        <p:attrNameLst>
                                          <p:attrName>ppt_y</p:attrName>
                                        </p:attrNameLst>
                                      </p:cBhvr>
                                      <p:to>
                                        <p:strVal val="(#ppt_y+0.4)"/>
                                      </p:to>
                                    </p:set>
                                    <p:anim from="(#ppt_y+0.4)" to="(#ppt_y)" calcmode="lin" valueType="num">
                                      <p:cBhvr>
                                        <p:cTn id="13" dur="1230" accel="100000" fill="hold">
                                          <p:stCondLst>
                                            <p:cond delay="770"/>
                                          </p:stCondLst>
                                        </p:cTn>
                                        <p:tgtEl>
                                          <p:spTgt spid="39"/>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770" decel="100000"/>
                                        <p:tgtEl>
                                          <p:spTgt spid="45"/>
                                        </p:tgtEl>
                                      </p:cBhvr>
                                    </p:animEffect>
                                    <p:animScale>
                                      <p:cBhvr>
                                        <p:cTn id="17" dur="770" decel="100000"/>
                                        <p:tgtEl>
                                          <p:spTgt spid="45"/>
                                        </p:tgtEl>
                                      </p:cBhvr>
                                      <p:from x="10000" y="10000"/>
                                      <p:to x="200000" y="450000"/>
                                    </p:animScale>
                                    <p:animScale>
                                      <p:cBhvr>
                                        <p:cTn id="18" dur="1230" accel="100000" fill="hold">
                                          <p:stCondLst>
                                            <p:cond delay="770"/>
                                          </p:stCondLst>
                                        </p:cTn>
                                        <p:tgtEl>
                                          <p:spTgt spid="45"/>
                                        </p:tgtEl>
                                      </p:cBhvr>
                                      <p:from x="200000" y="450000"/>
                                      <p:to x="100000" y="100000"/>
                                    </p:animScale>
                                    <p:set>
                                      <p:cBhvr>
                                        <p:cTn id="19" dur="770" fill="hold"/>
                                        <p:tgtEl>
                                          <p:spTgt spid="45"/>
                                        </p:tgtEl>
                                        <p:attrNameLst>
                                          <p:attrName>ppt_x</p:attrName>
                                        </p:attrNameLst>
                                      </p:cBhvr>
                                      <p:to>
                                        <p:strVal val="(0.5)"/>
                                      </p:to>
                                    </p:set>
                                    <p:anim from="(0.5)" to="(#ppt_x)" calcmode="lin" valueType="num">
                                      <p:cBhvr>
                                        <p:cTn id="20" dur="1230" accel="100000" fill="hold">
                                          <p:stCondLst>
                                            <p:cond delay="770"/>
                                          </p:stCondLst>
                                        </p:cTn>
                                        <p:tgtEl>
                                          <p:spTgt spid="45"/>
                                        </p:tgtEl>
                                        <p:attrNameLst>
                                          <p:attrName>ppt_x</p:attrName>
                                        </p:attrNameLst>
                                      </p:cBhvr>
                                    </p:anim>
                                    <p:set>
                                      <p:cBhvr>
                                        <p:cTn id="21" dur="770" fill="hold"/>
                                        <p:tgtEl>
                                          <p:spTgt spid="45"/>
                                        </p:tgtEl>
                                        <p:attrNameLst>
                                          <p:attrName>ppt_y</p:attrName>
                                        </p:attrNameLst>
                                      </p:cBhvr>
                                      <p:to>
                                        <p:strVal val="(#ppt_y+0.4)"/>
                                      </p:to>
                                    </p:set>
                                    <p:anim from="(#ppt_y+0.4)" to="(#ppt_y)" calcmode="lin" valueType="num">
                                      <p:cBhvr>
                                        <p:cTn id="22" dur="1230" accel="100000" fill="hold">
                                          <p:stCondLst>
                                            <p:cond delay="770"/>
                                          </p:stCondLst>
                                        </p:cTn>
                                        <p:tgtEl>
                                          <p:spTgt spid="45"/>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770" decel="100000"/>
                                        <p:tgtEl>
                                          <p:spTgt spid="46"/>
                                        </p:tgtEl>
                                      </p:cBhvr>
                                    </p:animEffect>
                                    <p:animScale>
                                      <p:cBhvr>
                                        <p:cTn id="26" dur="770" decel="100000"/>
                                        <p:tgtEl>
                                          <p:spTgt spid="46"/>
                                        </p:tgtEl>
                                      </p:cBhvr>
                                      <p:from x="10000" y="10000"/>
                                      <p:to x="200000" y="450000"/>
                                    </p:animScale>
                                    <p:animScale>
                                      <p:cBhvr>
                                        <p:cTn id="27" dur="1230" accel="100000" fill="hold">
                                          <p:stCondLst>
                                            <p:cond delay="770"/>
                                          </p:stCondLst>
                                        </p:cTn>
                                        <p:tgtEl>
                                          <p:spTgt spid="46"/>
                                        </p:tgtEl>
                                      </p:cBhvr>
                                      <p:from x="200000" y="450000"/>
                                      <p:to x="100000" y="100000"/>
                                    </p:animScale>
                                    <p:set>
                                      <p:cBhvr>
                                        <p:cTn id="28" dur="770" fill="hold"/>
                                        <p:tgtEl>
                                          <p:spTgt spid="46"/>
                                        </p:tgtEl>
                                        <p:attrNameLst>
                                          <p:attrName>ppt_x</p:attrName>
                                        </p:attrNameLst>
                                      </p:cBhvr>
                                      <p:to>
                                        <p:strVal val="(0.5)"/>
                                      </p:to>
                                    </p:set>
                                    <p:anim from="(0.5)" to="(#ppt_x)" calcmode="lin" valueType="num">
                                      <p:cBhvr>
                                        <p:cTn id="29" dur="1230" accel="100000" fill="hold">
                                          <p:stCondLst>
                                            <p:cond delay="770"/>
                                          </p:stCondLst>
                                        </p:cTn>
                                        <p:tgtEl>
                                          <p:spTgt spid="46"/>
                                        </p:tgtEl>
                                        <p:attrNameLst>
                                          <p:attrName>ppt_x</p:attrName>
                                        </p:attrNameLst>
                                      </p:cBhvr>
                                    </p:anim>
                                    <p:set>
                                      <p:cBhvr>
                                        <p:cTn id="30" dur="770" fill="hold"/>
                                        <p:tgtEl>
                                          <p:spTgt spid="46"/>
                                        </p:tgtEl>
                                        <p:attrNameLst>
                                          <p:attrName>ppt_y</p:attrName>
                                        </p:attrNameLst>
                                      </p:cBhvr>
                                      <p:to>
                                        <p:strVal val="(#ppt_y+0.4)"/>
                                      </p:to>
                                    </p:set>
                                    <p:anim from="(#ppt_y+0.4)" to="(#ppt_y)" calcmode="lin" valueType="num">
                                      <p:cBhvr>
                                        <p:cTn id="31" dur="1230" accel="100000" fill="hold">
                                          <p:stCondLst>
                                            <p:cond delay="770"/>
                                          </p:stCondLst>
                                        </p:cTn>
                                        <p:tgtEl>
                                          <p:spTgt spid="46"/>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770" decel="100000"/>
                                        <p:tgtEl>
                                          <p:spTgt spid="47"/>
                                        </p:tgtEl>
                                      </p:cBhvr>
                                    </p:animEffect>
                                    <p:animScale>
                                      <p:cBhvr>
                                        <p:cTn id="35" dur="770" decel="100000"/>
                                        <p:tgtEl>
                                          <p:spTgt spid="47"/>
                                        </p:tgtEl>
                                      </p:cBhvr>
                                      <p:from x="10000" y="10000"/>
                                      <p:to x="200000" y="450000"/>
                                    </p:animScale>
                                    <p:animScale>
                                      <p:cBhvr>
                                        <p:cTn id="36" dur="1230" accel="100000" fill="hold">
                                          <p:stCondLst>
                                            <p:cond delay="770"/>
                                          </p:stCondLst>
                                        </p:cTn>
                                        <p:tgtEl>
                                          <p:spTgt spid="47"/>
                                        </p:tgtEl>
                                      </p:cBhvr>
                                      <p:from x="200000" y="450000"/>
                                      <p:to x="100000" y="100000"/>
                                    </p:animScale>
                                    <p:set>
                                      <p:cBhvr>
                                        <p:cTn id="37" dur="770" fill="hold"/>
                                        <p:tgtEl>
                                          <p:spTgt spid="47"/>
                                        </p:tgtEl>
                                        <p:attrNameLst>
                                          <p:attrName>ppt_x</p:attrName>
                                        </p:attrNameLst>
                                      </p:cBhvr>
                                      <p:to>
                                        <p:strVal val="(0.5)"/>
                                      </p:to>
                                    </p:set>
                                    <p:anim from="(0.5)" to="(#ppt_x)" calcmode="lin" valueType="num">
                                      <p:cBhvr>
                                        <p:cTn id="38" dur="1230" accel="100000" fill="hold">
                                          <p:stCondLst>
                                            <p:cond delay="770"/>
                                          </p:stCondLst>
                                        </p:cTn>
                                        <p:tgtEl>
                                          <p:spTgt spid="47"/>
                                        </p:tgtEl>
                                        <p:attrNameLst>
                                          <p:attrName>ppt_x</p:attrName>
                                        </p:attrNameLst>
                                      </p:cBhvr>
                                    </p:anim>
                                    <p:set>
                                      <p:cBhvr>
                                        <p:cTn id="39" dur="770" fill="hold"/>
                                        <p:tgtEl>
                                          <p:spTgt spid="47"/>
                                        </p:tgtEl>
                                        <p:attrNameLst>
                                          <p:attrName>ppt_y</p:attrName>
                                        </p:attrNameLst>
                                      </p:cBhvr>
                                      <p:to>
                                        <p:strVal val="(#ppt_y+0.4)"/>
                                      </p:to>
                                    </p:set>
                                    <p:anim from="(#ppt_y+0.4)" to="(#ppt_y)" calcmode="lin" valueType="num">
                                      <p:cBhvr>
                                        <p:cTn id="40" dur="1230" accel="100000" fill="hold">
                                          <p:stCondLst>
                                            <p:cond delay="770"/>
                                          </p:stCondLst>
                                        </p:cTn>
                                        <p:tgtEl>
                                          <p:spTgt spid="47"/>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770" decel="100000"/>
                                        <p:tgtEl>
                                          <p:spTgt spid="48"/>
                                        </p:tgtEl>
                                      </p:cBhvr>
                                    </p:animEffect>
                                    <p:animScale>
                                      <p:cBhvr>
                                        <p:cTn id="44" dur="770" decel="100000"/>
                                        <p:tgtEl>
                                          <p:spTgt spid="48"/>
                                        </p:tgtEl>
                                      </p:cBhvr>
                                      <p:from x="10000" y="10000"/>
                                      <p:to x="200000" y="450000"/>
                                    </p:animScale>
                                    <p:animScale>
                                      <p:cBhvr>
                                        <p:cTn id="45" dur="1230" accel="100000" fill="hold">
                                          <p:stCondLst>
                                            <p:cond delay="770"/>
                                          </p:stCondLst>
                                        </p:cTn>
                                        <p:tgtEl>
                                          <p:spTgt spid="48"/>
                                        </p:tgtEl>
                                      </p:cBhvr>
                                      <p:from x="200000" y="450000"/>
                                      <p:to x="100000" y="100000"/>
                                    </p:animScale>
                                    <p:set>
                                      <p:cBhvr>
                                        <p:cTn id="46" dur="770" fill="hold"/>
                                        <p:tgtEl>
                                          <p:spTgt spid="48"/>
                                        </p:tgtEl>
                                        <p:attrNameLst>
                                          <p:attrName>ppt_x</p:attrName>
                                        </p:attrNameLst>
                                      </p:cBhvr>
                                      <p:to>
                                        <p:strVal val="(0.5)"/>
                                      </p:to>
                                    </p:set>
                                    <p:anim from="(0.5)" to="(#ppt_x)" calcmode="lin" valueType="num">
                                      <p:cBhvr>
                                        <p:cTn id="47" dur="1230" accel="100000" fill="hold">
                                          <p:stCondLst>
                                            <p:cond delay="770"/>
                                          </p:stCondLst>
                                        </p:cTn>
                                        <p:tgtEl>
                                          <p:spTgt spid="48"/>
                                        </p:tgtEl>
                                        <p:attrNameLst>
                                          <p:attrName>ppt_x</p:attrName>
                                        </p:attrNameLst>
                                      </p:cBhvr>
                                    </p:anim>
                                    <p:set>
                                      <p:cBhvr>
                                        <p:cTn id="48" dur="770" fill="hold"/>
                                        <p:tgtEl>
                                          <p:spTgt spid="48"/>
                                        </p:tgtEl>
                                        <p:attrNameLst>
                                          <p:attrName>ppt_y</p:attrName>
                                        </p:attrNameLst>
                                      </p:cBhvr>
                                      <p:to>
                                        <p:strVal val="(#ppt_y+0.4)"/>
                                      </p:to>
                                    </p:set>
                                    <p:anim from="(#ppt_y+0.4)" to="(#ppt_y)" calcmode="lin" valueType="num">
                                      <p:cBhvr>
                                        <p:cTn id="49" dur="1230" accel="100000" fill="hold">
                                          <p:stCondLst>
                                            <p:cond delay="770"/>
                                          </p:stCondLst>
                                        </p:cTn>
                                        <p:tgtEl>
                                          <p:spTgt spid="48"/>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770" decel="100000"/>
                                        <p:tgtEl>
                                          <p:spTgt spid="49"/>
                                        </p:tgtEl>
                                      </p:cBhvr>
                                    </p:animEffect>
                                    <p:animScale>
                                      <p:cBhvr>
                                        <p:cTn id="53" dur="770" decel="100000"/>
                                        <p:tgtEl>
                                          <p:spTgt spid="49"/>
                                        </p:tgtEl>
                                      </p:cBhvr>
                                      <p:from x="10000" y="10000"/>
                                      <p:to x="200000" y="450000"/>
                                    </p:animScale>
                                    <p:animScale>
                                      <p:cBhvr>
                                        <p:cTn id="54" dur="1230" accel="100000" fill="hold">
                                          <p:stCondLst>
                                            <p:cond delay="770"/>
                                          </p:stCondLst>
                                        </p:cTn>
                                        <p:tgtEl>
                                          <p:spTgt spid="49"/>
                                        </p:tgtEl>
                                      </p:cBhvr>
                                      <p:from x="200000" y="450000"/>
                                      <p:to x="100000" y="100000"/>
                                    </p:animScale>
                                    <p:set>
                                      <p:cBhvr>
                                        <p:cTn id="55" dur="770" fill="hold"/>
                                        <p:tgtEl>
                                          <p:spTgt spid="49"/>
                                        </p:tgtEl>
                                        <p:attrNameLst>
                                          <p:attrName>ppt_x</p:attrName>
                                        </p:attrNameLst>
                                      </p:cBhvr>
                                      <p:to>
                                        <p:strVal val="(0.5)"/>
                                      </p:to>
                                    </p:set>
                                    <p:anim from="(0.5)" to="(#ppt_x)" calcmode="lin" valueType="num">
                                      <p:cBhvr>
                                        <p:cTn id="56" dur="1230" accel="100000" fill="hold">
                                          <p:stCondLst>
                                            <p:cond delay="770"/>
                                          </p:stCondLst>
                                        </p:cTn>
                                        <p:tgtEl>
                                          <p:spTgt spid="49"/>
                                        </p:tgtEl>
                                        <p:attrNameLst>
                                          <p:attrName>ppt_x</p:attrName>
                                        </p:attrNameLst>
                                      </p:cBhvr>
                                    </p:anim>
                                    <p:set>
                                      <p:cBhvr>
                                        <p:cTn id="57" dur="770" fill="hold"/>
                                        <p:tgtEl>
                                          <p:spTgt spid="49"/>
                                        </p:tgtEl>
                                        <p:attrNameLst>
                                          <p:attrName>ppt_y</p:attrName>
                                        </p:attrNameLst>
                                      </p:cBhvr>
                                      <p:to>
                                        <p:strVal val="(#ppt_y+0.4)"/>
                                      </p:to>
                                    </p:set>
                                    <p:anim from="(#ppt_y+0.4)" to="(#ppt_y)" calcmode="lin" valueType="num">
                                      <p:cBhvr>
                                        <p:cTn id="58" dur="1230" accel="100000" fill="hold">
                                          <p:stCondLst>
                                            <p:cond delay="770"/>
                                          </p:stCondLst>
                                        </p:cTn>
                                        <p:tgtEl>
                                          <p:spTgt spid="49"/>
                                        </p:tgtEl>
                                        <p:attrNameLst>
                                          <p:attrName>ppt_y</p:attrName>
                                        </p:attrNameLst>
                                      </p:cBhvr>
                                    </p:anim>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nodeType="click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slide(fromBottom)">
                                      <p:cBhvr>
                                        <p:cTn id="63" dur="500"/>
                                        <p:tgtEl>
                                          <p:spTgt spid="79"/>
                                        </p:tgtEl>
                                      </p:cBhvr>
                                    </p:animEffect>
                                  </p:childTnLst>
                                </p:cTn>
                              </p:par>
                            </p:childTnLst>
                          </p:cTn>
                        </p:par>
                        <p:par>
                          <p:cTn id="64" fill="hold">
                            <p:stCondLst>
                              <p:cond delay="500"/>
                            </p:stCondLst>
                            <p:childTnLst>
                              <p:par>
                                <p:cTn id="65" presetID="12" presetClass="entr" presetSubtype="4" fill="hold"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slide(fromBottom)">
                                      <p:cBhvr>
                                        <p:cTn id="67" dur="500"/>
                                        <p:tgtEl>
                                          <p:spTgt spid="80"/>
                                        </p:tgtEl>
                                      </p:cBhvr>
                                    </p:animEffect>
                                  </p:childTnLst>
                                </p:cTn>
                              </p:par>
                            </p:childTnLst>
                          </p:cTn>
                        </p:par>
                        <p:par>
                          <p:cTn id="68" fill="hold">
                            <p:stCondLst>
                              <p:cond delay="1000"/>
                            </p:stCondLst>
                            <p:childTnLst>
                              <p:par>
                                <p:cTn id="69" presetID="12" presetClass="entr" presetSubtype="4" fill="hold"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slide(fromBottom)">
                                      <p:cBhvr>
                                        <p:cTn id="71" dur="500"/>
                                        <p:tgtEl>
                                          <p:spTgt spid="81"/>
                                        </p:tgtEl>
                                      </p:cBhvr>
                                    </p:animEffect>
                                  </p:childTnLst>
                                </p:cTn>
                              </p:par>
                            </p:childTnLst>
                          </p:cTn>
                        </p:par>
                        <p:par>
                          <p:cTn id="72" fill="hold">
                            <p:stCondLst>
                              <p:cond delay="1500"/>
                            </p:stCondLst>
                            <p:childTnLst>
                              <p:par>
                                <p:cTn id="73" presetID="12" presetClass="entr" presetSubtype="4"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slide(fromBottom)">
                                      <p:cBhvr>
                                        <p:cTn id="75" dur="500"/>
                                        <p:tgtEl>
                                          <p:spTgt spid="82"/>
                                        </p:tgtEl>
                                      </p:cBhvr>
                                    </p:animEffect>
                                  </p:childTnLst>
                                </p:cTn>
                              </p:par>
                            </p:childTnLst>
                          </p:cTn>
                        </p:par>
                        <p:par>
                          <p:cTn id="76" fill="hold">
                            <p:stCondLst>
                              <p:cond delay="2000"/>
                            </p:stCondLst>
                            <p:childTnLst>
                              <p:par>
                                <p:cTn id="77" presetID="12" presetClass="entr" presetSubtype="4"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slide(fromBottom)">
                                      <p:cBhvr>
                                        <p:cTn id="79" dur="500"/>
                                        <p:tgtEl>
                                          <p:spTgt spid="84"/>
                                        </p:tgtEl>
                                      </p:cBhvr>
                                    </p:animEffect>
                                  </p:childTnLst>
                                </p:cTn>
                              </p:par>
                            </p:childTnLst>
                          </p:cTn>
                        </p:par>
                        <p:par>
                          <p:cTn id="80" fill="hold">
                            <p:stCondLst>
                              <p:cond delay="2500"/>
                            </p:stCondLst>
                            <p:childTnLst>
                              <p:par>
                                <p:cTn id="81" presetID="12" presetClass="entr" presetSubtype="4"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slide(fromBottom)">
                                      <p:cBhvr>
                                        <p:cTn id="8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
          <p:cNvPicPr>
            <a:picLocks noChangeAspect="1" noChangeArrowheads="1"/>
          </p:cNvPicPr>
          <p:nvPr/>
        </p:nvPicPr>
        <p:blipFill>
          <a:blip r:embed="rId2" cstate="print"/>
          <a:srcRect/>
          <a:stretch>
            <a:fillRect/>
          </a:stretch>
        </p:blipFill>
        <p:spPr bwMode="auto">
          <a:xfrm>
            <a:off x="107504" y="699542"/>
            <a:ext cx="8136904" cy="3888432"/>
          </a:xfrm>
          <a:prstGeom prst="rect">
            <a:avLst/>
          </a:prstGeom>
          <a:ln>
            <a:noFill/>
          </a:ln>
          <a:effectLst>
            <a:softEdge rad="112500"/>
          </a:effectLst>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用户页面实现</a:t>
            </a:r>
            <a:endParaRPr lang="en-US" altLang="zh-CN" sz="2000" dirty="0">
              <a:latin typeface="微软雅黑" pitchFamily="34" charset="-122"/>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17</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订单页面实现</a:t>
            </a:r>
            <a:endParaRPr lang="en-US" altLang="zh-CN" sz="2000" dirty="0">
              <a:latin typeface="微软雅黑" pitchFamily="34" charset="-122"/>
              <a:ea typeface="微软雅黑" pitchFamily="34" charset="-122"/>
            </a:endParaRPr>
          </a:p>
        </p:txBody>
      </p:sp>
      <p:pic>
        <p:nvPicPr>
          <p:cNvPr id="51202" name="Picture 2" descr="搜狗截图_2012-05-08_18-07-24"/>
          <p:cNvPicPr>
            <a:picLocks noChangeAspect="1" noChangeArrowheads="1"/>
          </p:cNvPicPr>
          <p:nvPr/>
        </p:nvPicPr>
        <p:blipFill>
          <a:blip r:embed="rId2" cstate="print"/>
          <a:srcRect/>
          <a:stretch>
            <a:fillRect/>
          </a:stretch>
        </p:blipFill>
        <p:spPr bwMode="auto">
          <a:xfrm>
            <a:off x="251520" y="1131590"/>
            <a:ext cx="3981450" cy="3295650"/>
          </a:xfrm>
          <a:prstGeom prst="rect">
            <a:avLst/>
          </a:prstGeom>
          <a:ln>
            <a:noFill/>
          </a:ln>
          <a:effectLst>
            <a:outerShdw blurRad="190500" algn="tl" rotWithShape="0">
              <a:srgbClr val="000000">
                <a:alpha val="70000"/>
              </a:srgbClr>
            </a:outerShdw>
          </a:effectLst>
        </p:spPr>
      </p:pic>
      <p:sp>
        <p:nvSpPr>
          <p:cNvPr id="8" name="右箭头 7"/>
          <p:cNvSpPr/>
          <p:nvPr/>
        </p:nvSpPr>
        <p:spPr>
          <a:xfrm>
            <a:off x="4427984" y="2211710"/>
            <a:ext cx="936104" cy="1296144"/>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691680" y="699542"/>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下订单</a:t>
            </a:r>
            <a:endParaRPr lang="zh-CN" altLang="en-US" dirty="0">
              <a:latin typeface="微软雅黑" pitchFamily="34" charset="-122"/>
              <a:ea typeface="微软雅黑" pitchFamily="34" charset="-122"/>
            </a:endParaRPr>
          </a:p>
        </p:txBody>
      </p:sp>
      <p:pic>
        <p:nvPicPr>
          <p:cNvPr id="51203" name="Picture 3" descr="搜狗截图_2012-05-08_18-16-48"/>
          <p:cNvPicPr>
            <a:picLocks noChangeAspect="1" noChangeArrowheads="1"/>
          </p:cNvPicPr>
          <p:nvPr/>
        </p:nvPicPr>
        <p:blipFill>
          <a:blip r:embed="rId3" cstate="print"/>
          <a:srcRect/>
          <a:stretch>
            <a:fillRect/>
          </a:stretch>
        </p:blipFill>
        <p:spPr bwMode="auto">
          <a:xfrm>
            <a:off x="5436096" y="2715766"/>
            <a:ext cx="3456384" cy="1152128"/>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5652120" y="2067694"/>
            <a:ext cx="2304256" cy="400110"/>
          </a:xfrm>
          <a:prstGeom prst="rect">
            <a:avLst/>
          </a:prstGeom>
          <a:noFill/>
        </p:spPr>
        <p:txBody>
          <a:bodyPr wrap="square" rtlCol="0">
            <a:spAutoFit/>
          </a:bodyPr>
          <a:lstStyle/>
          <a:p>
            <a:r>
              <a:rPr lang="zh-CN" altLang="en-US" sz="2000" dirty="0" smtClean="0">
                <a:latin typeface="微软雅黑" pitchFamily="34" charset="-122"/>
                <a:ea typeface="微软雅黑" pitchFamily="34" charset="-122"/>
              </a:rPr>
              <a:t>订单信息查询</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18</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购物车页面实现</a:t>
            </a:r>
            <a:endParaRPr lang="en-US" altLang="zh-CN" sz="2000" dirty="0">
              <a:latin typeface="微软雅黑" pitchFamily="34" charset="-122"/>
              <a:ea typeface="微软雅黑" pitchFamily="34" charset="-122"/>
            </a:endParaRPr>
          </a:p>
        </p:txBody>
      </p:sp>
      <p:pic>
        <p:nvPicPr>
          <p:cNvPr id="54274" name="Picture 2" descr="7"/>
          <p:cNvPicPr>
            <a:picLocks noChangeAspect="1" noChangeArrowheads="1"/>
          </p:cNvPicPr>
          <p:nvPr/>
        </p:nvPicPr>
        <p:blipFill>
          <a:blip r:embed="rId2" cstate="print"/>
          <a:srcRect/>
          <a:stretch>
            <a:fillRect/>
          </a:stretch>
        </p:blipFill>
        <p:spPr bwMode="auto">
          <a:xfrm>
            <a:off x="323528" y="1059582"/>
            <a:ext cx="7200800" cy="3045321"/>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管理员页面实现</a:t>
            </a:r>
            <a:endParaRPr lang="en-US" altLang="zh-CN" sz="2000" dirty="0">
              <a:latin typeface="微软雅黑" pitchFamily="34" charset="-122"/>
              <a:ea typeface="微软雅黑" pitchFamily="34" charset="-122"/>
            </a:endParaRPr>
          </a:p>
        </p:txBody>
      </p:sp>
      <p:pic>
        <p:nvPicPr>
          <p:cNvPr id="50178" name="Picture 2" descr="2"/>
          <p:cNvPicPr>
            <a:picLocks noChangeAspect="1" noChangeArrowheads="1"/>
          </p:cNvPicPr>
          <p:nvPr/>
        </p:nvPicPr>
        <p:blipFill>
          <a:blip r:embed="rId2" cstate="print"/>
          <a:srcRect/>
          <a:stretch>
            <a:fillRect/>
          </a:stretch>
        </p:blipFill>
        <p:spPr bwMode="auto">
          <a:xfrm>
            <a:off x="395536" y="699542"/>
            <a:ext cx="7776864" cy="3960440"/>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商品发布页面实现</a:t>
            </a:r>
            <a:endParaRPr lang="en-US" altLang="zh-CN" sz="2000" dirty="0">
              <a:latin typeface="微软雅黑" pitchFamily="34" charset="-122"/>
              <a:ea typeface="微软雅黑" pitchFamily="34" charset="-122"/>
            </a:endParaRPr>
          </a:p>
        </p:txBody>
      </p:sp>
      <p:pic>
        <p:nvPicPr>
          <p:cNvPr id="52226" name="Picture 2" descr="搜狗截图_2012-05-08_18-23-55"/>
          <p:cNvPicPr>
            <a:picLocks noChangeAspect="1" noChangeArrowheads="1"/>
          </p:cNvPicPr>
          <p:nvPr/>
        </p:nvPicPr>
        <p:blipFill>
          <a:blip r:embed="rId2" cstate="print"/>
          <a:srcRect/>
          <a:stretch>
            <a:fillRect/>
          </a:stretch>
        </p:blipFill>
        <p:spPr bwMode="auto">
          <a:xfrm>
            <a:off x="323528" y="915566"/>
            <a:ext cx="4600575" cy="3312368"/>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21</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搜狗截图_2012-05-08_18-39-21"/>
          <p:cNvPicPr>
            <a:picLocks noChangeAspect="1" noChangeArrowheads="1"/>
          </p:cNvPicPr>
          <p:nvPr/>
        </p:nvPicPr>
        <p:blipFill>
          <a:blip r:embed="rId2" cstate="print"/>
          <a:srcRect b="69213"/>
          <a:stretch>
            <a:fillRect/>
          </a:stretch>
        </p:blipFill>
        <p:spPr bwMode="auto">
          <a:xfrm>
            <a:off x="2051720" y="1491630"/>
            <a:ext cx="5276850" cy="1296144"/>
          </a:xfrm>
          <a:prstGeom prst="rect">
            <a:avLst/>
          </a:prstGeom>
          <a:ln>
            <a:noFill/>
          </a:ln>
          <a:effectLst>
            <a:softEdge rad="112500"/>
          </a:effectLst>
        </p:spPr>
      </p:pic>
      <p:pic>
        <p:nvPicPr>
          <p:cNvPr id="53251" name="Picture 3" descr="搜狗截图_2012-05-08_18-40-51"/>
          <p:cNvPicPr>
            <a:picLocks noChangeAspect="1" noChangeArrowheads="1"/>
          </p:cNvPicPr>
          <p:nvPr/>
        </p:nvPicPr>
        <p:blipFill>
          <a:blip r:embed="rId3" cstate="print"/>
          <a:srcRect/>
          <a:stretch>
            <a:fillRect/>
          </a:stretch>
        </p:blipFill>
        <p:spPr bwMode="auto">
          <a:xfrm>
            <a:off x="2195736" y="3147814"/>
            <a:ext cx="5276850" cy="838200"/>
          </a:xfrm>
          <a:prstGeom prst="rect">
            <a:avLst/>
          </a:prstGeom>
          <a:ln>
            <a:noFill/>
          </a:ln>
          <a:effectLst>
            <a:softEdge rad="112500"/>
          </a:effectLst>
        </p:spPr>
      </p:pic>
      <p:sp>
        <p:nvSpPr>
          <p:cNvPr id="6" name="泪滴形 5"/>
          <p:cNvSpPr/>
          <p:nvPr/>
        </p:nvSpPr>
        <p:spPr>
          <a:xfrm>
            <a:off x="1043608" y="1851670"/>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7" name="泪滴形 6"/>
          <p:cNvSpPr/>
          <p:nvPr/>
        </p:nvSpPr>
        <p:spPr>
          <a:xfrm>
            <a:off x="1049627" y="3147814"/>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cxnSp>
        <p:nvCxnSpPr>
          <p:cNvPr id="8" name="直接连接符 7"/>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0" name="TextBox 9"/>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账单统计页面实现</a:t>
            </a:r>
            <a:endParaRPr lang="en-US" altLang="zh-CN" sz="2000" dirty="0">
              <a:latin typeface="微软雅黑" pitchFamily="34" charset="-122"/>
              <a:ea typeface="微软雅黑" pitchFamily="34" charset="-122"/>
            </a:endParaRPr>
          </a:p>
        </p:txBody>
      </p:sp>
      <p:sp>
        <p:nvSpPr>
          <p:cNvPr id="11" name="TextBox 10"/>
          <p:cNvSpPr txBox="1"/>
          <p:nvPr/>
        </p:nvSpPr>
        <p:spPr>
          <a:xfrm>
            <a:off x="1187624" y="1131590"/>
            <a:ext cx="2592288" cy="338554"/>
          </a:xfrm>
          <a:prstGeom prst="rect">
            <a:avLst/>
          </a:prstGeom>
          <a:noFill/>
        </p:spPr>
        <p:txBody>
          <a:bodyPr wrap="square" rtlCol="0">
            <a:spAutoFit/>
          </a:bodyPr>
          <a:lstStyle/>
          <a:p>
            <a:r>
              <a:rPr lang="zh-CN" altLang="en-US" sz="1600" dirty="0" smtClean="0">
                <a:solidFill>
                  <a:schemeClr val="bg1">
                    <a:lumMod val="50000"/>
                  </a:schemeClr>
                </a:solidFill>
                <a:latin typeface="微软雅黑" pitchFamily="34" charset="-122"/>
                <a:ea typeface="微软雅黑" pitchFamily="34" charset="-122"/>
              </a:rPr>
              <a:t>统计商品入库和出库</a:t>
            </a:r>
            <a:endParaRPr lang="zh-CN" altLang="en-US" sz="1600" dirty="0">
              <a:solidFill>
                <a:schemeClr val="bg1">
                  <a:lumMod val="50000"/>
                </a:schemeClr>
              </a:solidFill>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22</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Bottom)">
                                      <p:cBhvr>
                                        <p:cTn id="13" dur="500"/>
                                        <p:tgtEl>
                                          <p:spTgt spid="6"/>
                                        </p:tgtEl>
                                      </p:cBhvr>
                                    </p:animEffect>
                                  </p:childTnLst>
                                </p:cTn>
                              </p:par>
                              <p:par>
                                <p:cTn id="14" presetID="12" presetClass="entr" presetSubtype="4" fill="hold" nodeType="withEffect">
                                  <p:stCondLst>
                                    <p:cond delay="0"/>
                                  </p:stCondLst>
                                  <p:childTnLst>
                                    <p:set>
                                      <p:cBhvr>
                                        <p:cTn id="15" dur="1" fill="hold">
                                          <p:stCondLst>
                                            <p:cond delay="0"/>
                                          </p:stCondLst>
                                        </p:cTn>
                                        <p:tgtEl>
                                          <p:spTgt spid="53250"/>
                                        </p:tgtEl>
                                        <p:attrNameLst>
                                          <p:attrName>style.visibility</p:attrName>
                                        </p:attrNameLst>
                                      </p:cBhvr>
                                      <p:to>
                                        <p:strVal val="visible"/>
                                      </p:to>
                                    </p:set>
                                    <p:animEffect transition="in" filter="slide(fromBottom)">
                                      <p:cBhvr>
                                        <p:cTn id="16" dur="500"/>
                                        <p:tgtEl>
                                          <p:spTgt spid="53250"/>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Bottom)">
                                      <p:cBhvr>
                                        <p:cTn id="21" dur="500"/>
                                        <p:tgtEl>
                                          <p:spTgt spid="7"/>
                                        </p:tgtEl>
                                      </p:cBhvr>
                                    </p:animEffect>
                                  </p:childTnLst>
                                </p:cTn>
                              </p:par>
                              <p:par>
                                <p:cTn id="22" presetID="12" presetClass="entr" presetSubtype="4" fill="hold" nodeType="withEffect">
                                  <p:stCondLst>
                                    <p:cond delay="0"/>
                                  </p:stCondLst>
                                  <p:childTnLst>
                                    <p:set>
                                      <p:cBhvr>
                                        <p:cTn id="23" dur="1" fill="hold">
                                          <p:stCondLst>
                                            <p:cond delay="0"/>
                                          </p:stCondLst>
                                        </p:cTn>
                                        <p:tgtEl>
                                          <p:spTgt spid="53251"/>
                                        </p:tgtEl>
                                        <p:attrNameLst>
                                          <p:attrName>style.visibility</p:attrName>
                                        </p:attrNameLst>
                                      </p:cBhvr>
                                      <p:to>
                                        <p:strVal val="visible"/>
                                      </p:to>
                                    </p:set>
                                    <p:animEffect transition="in" filter="slide(fromBottom)">
                                      <p:cBhvr>
                                        <p:cTn id="24" dur="5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9" descr="C:\Users\iamisis\Desktop\MetroStation_2.0_XiaZaiBa\metrostation_by_yankoa-d312tty\PNG\Navigation\blue\MB_0014_world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4" name="矩形 73"/>
          <p:cNvSpPr/>
          <p:nvPr/>
        </p:nvSpPr>
        <p:spPr>
          <a:xfrm>
            <a:off x="5347644" y="3988678"/>
            <a:ext cx="25935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5" name="矩形 74"/>
          <p:cNvSpPr/>
          <p:nvPr/>
        </p:nvSpPr>
        <p:spPr>
          <a:xfrm>
            <a:off x="558477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6" name="矩形 75"/>
          <p:cNvSpPr/>
          <p:nvPr/>
        </p:nvSpPr>
        <p:spPr>
          <a:xfrm>
            <a:off x="5816545"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7" name="矩形 76"/>
          <p:cNvSpPr/>
          <p:nvPr/>
        </p:nvSpPr>
        <p:spPr>
          <a:xfrm>
            <a:off x="6049909"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8" name="矩形 77"/>
          <p:cNvSpPr/>
          <p:nvPr/>
        </p:nvSpPr>
        <p:spPr>
          <a:xfrm>
            <a:off x="630232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9" name="矩形 78"/>
          <p:cNvSpPr/>
          <p:nvPr/>
        </p:nvSpPr>
        <p:spPr>
          <a:xfrm>
            <a:off x="6516634"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0" name="矩形 79"/>
          <p:cNvSpPr/>
          <p:nvPr/>
        </p:nvSpPr>
        <p:spPr>
          <a:xfrm>
            <a:off x="6766064"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58" name="组合 57"/>
          <p:cNvGrpSpPr/>
          <p:nvPr/>
        </p:nvGrpSpPr>
        <p:grpSpPr>
          <a:xfrm>
            <a:off x="8699181" y="157879"/>
            <a:ext cx="477064" cy="369332"/>
            <a:chOff x="8699181" y="157879"/>
            <a:chExt cx="477064" cy="369332"/>
          </a:xfrm>
        </p:grpSpPr>
        <p:sp>
          <p:nvSpPr>
            <p:cNvPr id="59" name="矩形 5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0" name="TextBox 5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6167225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74"/>
                                        </p:tgtEl>
                                        <p:attrNameLst>
                                          <p:attrName>style.visibility</p:attrName>
                                        </p:attrNameLst>
                                      </p:cBhvr>
                                      <p:to>
                                        <p:strVal val="visible"/>
                                      </p:to>
                                    </p:set>
                                    <p:animEffect transition="in" filter="wipe(down)">
                                      <p:cBhvr>
                                        <p:cTn id="10" dur="250"/>
                                        <p:tgtEl>
                                          <p:spTgt spid="74"/>
                                        </p:tgtEl>
                                      </p:cBhvr>
                                    </p:animEffect>
                                  </p:childTnLst>
                                </p:cTn>
                              </p:par>
                              <p:par>
                                <p:cTn id="11" presetID="22" presetClass="exit" presetSubtype="1" fill="hold" grpId="1" nodeType="withEffect">
                                  <p:stCondLst>
                                    <p:cond delay="440"/>
                                  </p:stCondLst>
                                  <p:childTnLst>
                                    <p:animEffect transition="out" filter="wipe(up)">
                                      <p:cBhvr>
                                        <p:cTn id="12" dur="250"/>
                                        <p:tgtEl>
                                          <p:spTgt spid="74"/>
                                        </p:tgtEl>
                                      </p:cBhvr>
                                    </p:animEffect>
                                    <p:set>
                                      <p:cBhvr>
                                        <p:cTn id="13" dur="1" fill="hold">
                                          <p:stCondLst>
                                            <p:cond delay="249"/>
                                          </p:stCondLst>
                                        </p:cTn>
                                        <p:tgtEl>
                                          <p:spTgt spid="74"/>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250" fill="hold"/>
                                        <p:tgtEl>
                                          <p:spTgt spid="73"/>
                                        </p:tgtEl>
                                        <p:attrNameLst>
                                          <p:attrName>ppt_x</p:attrName>
                                        </p:attrNameLst>
                                      </p:cBhvr>
                                      <p:tavLst>
                                        <p:tav tm="0">
                                          <p:val>
                                            <p:strVal val="#ppt_x"/>
                                          </p:val>
                                        </p:tav>
                                        <p:tav tm="100000">
                                          <p:val>
                                            <p:strVal val="#ppt_x"/>
                                          </p:val>
                                        </p:tav>
                                      </p:tavLst>
                                    </p:anim>
                                    <p:anim calcmode="lin" valueType="num">
                                      <p:cBhvr additive="base">
                                        <p:cTn id="17" dur="250" fill="hold"/>
                                        <p:tgtEl>
                                          <p:spTgt spid="73"/>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76"/>
                                        </p:tgtEl>
                                        <p:attrNameLst>
                                          <p:attrName>style.visibility</p:attrName>
                                        </p:attrNameLst>
                                      </p:cBhvr>
                                      <p:to>
                                        <p:strVal val="visible"/>
                                      </p:to>
                                    </p:set>
                                    <p:animEffect transition="in" filter="wipe(down)">
                                      <p:cBhvr>
                                        <p:cTn id="20" dur="250"/>
                                        <p:tgtEl>
                                          <p:spTgt spid="76"/>
                                        </p:tgtEl>
                                      </p:cBhvr>
                                    </p:animEffect>
                                  </p:childTnLst>
                                </p:cTn>
                              </p:par>
                              <p:par>
                                <p:cTn id="21" presetID="22" presetClass="exit" presetSubtype="1" fill="hold" grpId="1" nodeType="withEffect">
                                  <p:stCondLst>
                                    <p:cond delay="550"/>
                                  </p:stCondLst>
                                  <p:childTnLst>
                                    <p:animEffect transition="out" filter="wipe(up)">
                                      <p:cBhvr>
                                        <p:cTn id="22" dur="250"/>
                                        <p:tgtEl>
                                          <p:spTgt spid="76"/>
                                        </p:tgtEl>
                                      </p:cBhvr>
                                    </p:animEffect>
                                    <p:set>
                                      <p:cBhvr>
                                        <p:cTn id="23" dur="1" fill="hold">
                                          <p:stCondLst>
                                            <p:cond delay="249"/>
                                          </p:stCondLst>
                                        </p:cTn>
                                        <p:tgtEl>
                                          <p:spTgt spid="76"/>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8"/>
                                        </p:tgtEl>
                                        <p:attrNameLst>
                                          <p:attrName>style.visibility</p:attrName>
                                        </p:attrNameLst>
                                      </p:cBhvr>
                                      <p:to>
                                        <p:strVal val="visible"/>
                                      </p:to>
                                    </p:set>
                                    <p:anim calcmode="lin" valueType="num">
                                      <p:cBhvr additive="base">
                                        <p:cTn id="26" dur="250" fill="hold"/>
                                        <p:tgtEl>
                                          <p:spTgt spid="68"/>
                                        </p:tgtEl>
                                        <p:attrNameLst>
                                          <p:attrName>ppt_x</p:attrName>
                                        </p:attrNameLst>
                                      </p:cBhvr>
                                      <p:tavLst>
                                        <p:tav tm="0">
                                          <p:val>
                                            <p:strVal val="#ppt_x"/>
                                          </p:val>
                                        </p:tav>
                                        <p:tav tm="100000">
                                          <p:val>
                                            <p:strVal val="#ppt_x"/>
                                          </p:val>
                                        </p:tav>
                                      </p:tavLst>
                                    </p:anim>
                                    <p:anim calcmode="lin" valueType="num">
                                      <p:cBhvr additive="base">
                                        <p:cTn id="27" dur="250" fill="hold"/>
                                        <p:tgtEl>
                                          <p:spTgt spid="68"/>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79"/>
                                        </p:tgtEl>
                                        <p:attrNameLst>
                                          <p:attrName>style.visibility</p:attrName>
                                        </p:attrNameLst>
                                      </p:cBhvr>
                                      <p:to>
                                        <p:strVal val="visible"/>
                                      </p:to>
                                    </p:set>
                                    <p:animEffect transition="in" filter="wipe(down)">
                                      <p:cBhvr>
                                        <p:cTn id="30" dur="250"/>
                                        <p:tgtEl>
                                          <p:spTgt spid="79"/>
                                        </p:tgtEl>
                                      </p:cBhvr>
                                    </p:animEffect>
                                  </p:childTnLst>
                                </p:cTn>
                              </p:par>
                              <p:par>
                                <p:cTn id="31" presetID="22" presetClass="exit" presetSubtype="1" fill="hold" grpId="1" nodeType="withEffect">
                                  <p:stCondLst>
                                    <p:cond delay="750"/>
                                  </p:stCondLst>
                                  <p:childTnLst>
                                    <p:animEffect transition="out" filter="wipe(up)">
                                      <p:cBhvr>
                                        <p:cTn id="32" dur="250"/>
                                        <p:tgtEl>
                                          <p:spTgt spid="79"/>
                                        </p:tgtEl>
                                      </p:cBhvr>
                                    </p:animEffect>
                                    <p:set>
                                      <p:cBhvr>
                                        <p:cTn id="33" dur="1" fill="hold">
                                          <p:stCondLst>
                                            <p:cond delay="249"/>
                                          </p:stCondLst>
                                        </p:cTn>
                                        <p:tgtEl>
                                          <p:spTgt spid="79"/>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ppt_x"/>
                                          </p:val>
                                        </p:tav>
                                        <p:tav tm="100000">
                                          <p:val>
                                            <p:strVal val="#ppt_x"/>
                                          </p:val>
                                        </p:tav>
                                      </p:tavLst>
                                    </p:anim>
                                    <p:anim calcmode="lin" valueType="num">
                                      <p:cBhvr additive="base">
                                        <p:cTn id="37" dur="250" fill="hold"/>
                                        <p:tgtEl>
                                          <p:spTgt spid="71"/>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75"/>
                                        </p:tgtEl>
                                        <p:attrNameLst>
                                          <p:attrName>style.visibility</p:attrName>
                                        </p:attrNameLst>
                                      </p:cBhvr>
                                      <p:to>
                                        <p:strVal val="visible"/>
                                      </p:to>
                                    </p:set>
                                    <p:animEffect transition="in" filter="wipe(down)">
                                      <p:cBhvr>
                                        <p:cTn id="40" dur="250"/>
                                        <p:tgtEl>
                                          <p:spTgt spid="75"/>
                                        </p:tgtEl>
                                      </p:cBhvr>
                                    </p:animEffect>
                                  </p:childTnLst>
                                </p:cTn>
                              </p:par>
                              <p:par>
                                <p:cTn id="41" presetID="22" presetClass="exit" presetSubtype="1" fill="hold" grpId="1" nodeType="withEffect">
                                  <p:stCondLst>
                                    <p:cond delay="850"/>
                                  </p:stCondLst>
                                  <p:childTnLst>
                                    <p:animEffect transition="out" filter="wipe(up)">
                                      <p:cBhvr>
                                        <p:cTn id="42" dur="250"/>
                                        <p:tgtEl>
                                          <p:spTgt spid="75"/>
                                        </p:tgtEl>
                                      </p:cBhvr>
                                    </p:animEffect>
                                    <p:set>
                                      <p:cBhvr>
                                        <p:cTn id="43" dur="1" fill="hold">
                                          <p:stCondLst>
                                            <p:cond delay="249"/>
                                          </p:stCondLst>
                                        </p:cTn>
                                        <p:tgtEl>
                                          <p:spTgt spid="75"/>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67"/>
                                        </p:tgtEl>
                                        <p:attrNameLst>
                                          <p:attrName>style.visibility</p:attrName>
                                        </p:attrNameLst>
                                      </p:cBhvr>
                                      <p:to>
                                        <p:strVal val="visible"/>
                                      </p:to>
                                    </p:set>
                                    <p:anim calcmode="lin" valueType="num">
                                      <p:cBhvr additive="base">
                                        <p:cTn id="46" dur="250" fill="hold"/>
                                        <p:tgtEl>
                                          <p:spTgt spid="67"/>
                                        </p:tgtEl>
                                        <p:attrNameLst>
                                          <p:attrName>ppt_x</p:attrName>
                                        </p:attrNameLst>
                                      </p:cBhvr>
                                      <p:tavLst>
                                        <p:tav tm="0">
                                          <p:val>
                                            <p:strVal val="#ppt_x"/>
                                          </p:val>
                                        </p:tav>
                                        <p:tav tm="100000">
                                          <p:val>
                                            <p:strVal val="#ppt_x"/>
                                          </p:val>
                                        </p:tav>
                                      </p:tavLst>
                                    </p:anim>
                                    <p:anim calcmode="lin" valueType="num">
                                      <p:cBhvr additive="base">
                                        <p:cTn id="47" dur="250" fill="hold"/>
                                        <p:tgtEl>
                                          <p:spTgt spid="67"/>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77"/>
                                        </p:tgtEl>
                                        <p:attrNameLst>
                                          <p:attrName>style.visibility</p:attrName>
                                        </p:attrNameLst>
                                      </p:cBhvr>
                                      <p:to>
                                        <p:strVal val="visible"/>
                                      </p:to>
                                    </p:set>
                                    <p:animEffect transition="in" filter="wipe(down)">
                                      <p:cBhvr>
                                        <p:cTn id="50" dur="250"/>
                                        <p:tgtEl>
                                          <p:spTgt spid="77"/>
                                        </p:tgtEl>
                                      </p:cBhvr>
                                    </p:animEffect>
                                  </p:childTnLst>
                                </p:cTn>
                              </p:par>
                              <p:par>
                                <p:cTn id="51" presetID="22" presetClass="exit" presetSubtype="1" fill="hold" grpId="1" nodeType="withEffect">
                                  <p:stCondLst>
                                    <p:cond delay="1550"/>
                                  </p:stCondLst>
                                  <p:childTnLst>
                                    <p:animEffect transition="out" filter="wipe(up)">
                                      <p:cBhvr>
                                        <p:cTn id="52" dur="250"/>
                                        <p:tgtEl>
                                          <p:spTgt spid="77"/>
                                        </p:tgtEl>
                                      </p:cBhvr>
                                    </p:animEffect>
                                    <p:set>
                                      <p:cBhvr>
                                        <p:cTn id="53" dur="1" fill="hold">
                                          <p:stCondLst>
                                            <p:cond delay="249"/>
                                          </p:stCondLst>
                                        </p:cTn>
                                        <p:tgtEl>
                                          <p:spTgt spid="77"/>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250" fill="hold"/>
                                        <p:tgtEl>
                                          <p:spTgt spid="69"/>
                                        </p:tgtEl>
                                        <p:attrNameLst>
                                          <p:attrName>ppt_x</p:attrName>
                                        </p:attrNameLst>
                                      </p:cBhvr>
                                      <p:tavLst>
                                        <p:tav tm="0">
                                          <p:val>
                                            <p:strVal val="#ppt_x"/>
                                          </p:val>
                                        </p:tav>
                                        <p:tav tm="100000">
                                          <p:val>
                                            <p:strVal val="#ppt_x"/>
                                          </p:val>
                                        </p:tav>
                                      </p:tavLst>
                                    </p:anim>
                                    <p:anim calcmode="lin" valueType="num">
                                      <p:cBhvr additive="base">
                                        <p:cTn id="57" dur="250" fill="hold"/>
                                        <p:tgtEl>
                                          <p:spTgt spid="69"/>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78"/>
                                        </p:tgtEl>
                                        <p:attrNameLst>
                                          <p:attrName>style.visibility</p:attrName>
                                        </p:attrNameLst>
                                      </p:cBhvr>
                                      <p:to>
                                        <p:strVal val="visible"/>
                                      </p:to>
                                    </p:set>
                                    <p:animEffect transition="in" filter="wipe(down)">
                                      <p:cBhvr>
                                        <p:cTn id="60" dur="250"/>
                                        <p:tgtEl>
                                          <p:spTgt spid="78"/>
                                        </p:tgtEl>
                                      </p:cBhvr>
                                    </p:animEffect>
                                  </p:childTnLst>
                                </p:cTn>
                              </p:par>
                              <p:par>
                                <p:cTn id="61" presetID="22" presetClass="exit" presetSubtype="1" fill="hold" grpId="1" nodeType="withEffect">
                                  <p:stCondLst>
                                    <p:cond delay="1450"/>
                                  </p:stCondLst>
                                  <p:childTnLst>
                                    <p:animEffect transition="out" filter="wipe(up)">
                                      <p:cBhvr>
                                        <p:cTn id="62" dur="250"/>
                                        <p:tgtEl>
                                          <p:spTgt spid="78"/>
                                        </p:tgtEl>
                                      </p:cBhvr>
                                    </p:animEffect>
                                    <p:set>
                                      <p:cBhvr>
                                        <p:cTn id="63" dur="1" fill="hold">
                                          <p:stCondLst>
                                            <p:cond delay="249"/>
                                          </p:stCondLst>
                                        </p:cTn>
                                        <p:tgtEl>
                                          <p:spTgt spid="78"/>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250" fill="hold"/>
                                        <p:tgtEl>
                                          <p:spTgt spid="70"/>
                                        </p:tgtEl>
                                        <p:attrNameLst>
                                          <p:attrName>ppt_x</p:attrName>
                                        </p:attrNameLst>
                                      </p:cBhvr>
                                      <p:tavLst>
                                        <p:tav tm="0">
                                          <p:val>
                                            <p:strVal val="#ppt_x"/>
                                          </p:val>
                                        </p:tav>
                                        <p:tav tm="100000">
                                          <p:val>
                                            <p:strVal val="#ppt_x"/>
                                          </p:val>
                                        </p:tav>
                                      </p:tavLst>
                                    </p:anim>
                                    <p:anim calcmode="lin" valueType="num">
                                      <p:cBhvr additive="base">
                                        <p:cTn id="67" dur="250" fill="hold"/>
                                        <p:tgtEl>
                                          <p:spTgt spid="70"/>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0"/>
                                        </p:tgtEl>
                                        <p:attrNameLst>
                                          <p:attrName>style.visibility</p:attrName>
                                        </p:attrNameLst>
                                      </p:cBhvr>
                                      <p:to>
                                        <p:strVal val="visible"/>
                                      </p:to>
                                    </p:set>
                                    <p:animEffect transition="in" filter="wipe(down)">
                                      <p:cBhvr>
                                        <p:cTn id="70" dur="250"/>
                                        <p:tgtEl>
                                          <p:spTgt spid="80"/>
                                        </p:tgtEl>
                                      </p:cBhvr>
                                    </p:animEffect>
                                  </p:childTnLst>
                                </p:cTn>
                              </p:par>
                              <p:par>
                                <p:cTn id="71" presetID="22" presetClass="exit" presetSubtype="1" fill="hold" grpId="1" nodeType="withEffect">
                                  <p:stCondLst>
                                    <p:cond delay="1000"/>
                                  </p:stCondLst>
                                  <p:childTnLst>
                                    <p:animEffect transition="out" filter="wipe(up)">
                                      <p:cBhvr>
                                        <p:cTn id="72" dur="250"/>
                                        <p:tgtEl>
                                          <p:spTgt spid="80"/>
                                        </p:tgtEl>
                                      </p:cBhvr>
                                    </p:animEffect>
                                    <p:set>
                                      <p:cBhvr>
                                        <p:cTn id="73" dur="1" fill="hold">
                                          <p:stCondLst>
                                            <p:cond delay="249"/>
                                          </p:stCondLst>
                                        </p:cTn>
                                        <p:tgtEl>
                                          <p:spTgt spid="80"/>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72"/>
                                        </p:tgtEl>
                                        <p:attrNameLst>
                                          <p:attrName>style.visibility</p:attrName>
                                        </p:attrNameLst>
                                      </p:cBhvr>
                                      <p:to>
                                        <p:strVal val="visible"/>
                                      </p:to>
                                    </p:set>
                                    <p:anim calcmode="lin" valueType="num">
                                      <p:cBhvr additive="base">
                                        <p:cTn id="76" dur="250" fill="hold"/>
                                        <p:tgtEl>
                                          <p:spTgt spid="72"/>
                                        </p:tgtEl>
                                        <p:attrNameLst>
                                          <p:attrName>ppt_x</p:attrName>
                                        </p:attrNameLst>
                                      </p:cBhvr>
                                      <p:tavLst>
                                        <p:tav tm="0">
                                          <p:val>
                                            <p:strVal val="#ppt_x"/>
                                          </p:val>
                                        </p:tav>
                                        <p:tav tm="100000">
                                          <p:val>
                                            <p:strVal val="#ppt_x"/>
                                          </p:val>
                                        </p:tav>
                                      </p:tavLst>
                                    </p:anim>
                                    <p:anim calcmode="lin" valueType="num">
                                      <p:cBhvr additive="base">
                                        <p:cTn id="77" dur="250" fill="hold"/>
                                        <p:tgtEl>
                                          <p:spTgt spid="72"/>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200" fill="hold"/>
                                        <p:tgtEl>
                                          <p:spTgt spid="58"/>
                                        </p:tgtEl>
                                        <p:attrNameLst>
                                          <p:attrName>ppt_x</p:attrName>
                                        </p:attrNameLst>
                                      </p:cBhvr>
                                      <p:tavLst>
                                        <p:tav tm="0">
                                          <p:val>
                                            <p:strVal val="1+#ppt_w/2"/>
                                          </p:val>
                                        </p:tav>
                                        <p:tav tm="100000">
                                          <p:val>
                                            <p:strVal val="#ppt_x"/>
                                          </p:val>
                                        </p:tav>
                                      </p:tavLst>
                                    </p:anim>
                                    <p:anim calcmode="lin" valueType="num">
                                      <p:cBhvr additive="base">
                                        <p:cTn id="81" dur="2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3" grpId="0"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12</a:t>
            </a:r>
            <a:endParaRPr lang="es-ES" sz="1200" b="1" dirty="0">
              <a:solidFill>
                <a:srgbClr val="04AEDA"/>
              </a:solidFill>
            </a:endParaRPr>
          </a:p>
        </p:txBody>
      </p:sp>
      <p:cxnSp>
        <p:nvCxnSpPr>
          <p:cNvPr id="32" name="直接连接符 3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数据库连接</a:t>
            </a:r>
            <a:endParaRPr lang="en-US" altLang="zh-CN" sz="2000" dirty="0">
              <a:latin typeface="微软雅黑" pitchFamily="34" charset="-122"/>
              <a:ea typeface="微软雅黑" pitchFamily="34" charset="-122"/>
            </a:endParaRPr>
          </a:p>
        </p:txBody>
      </p:sp>
      <p:grpSp>
        <p:nvGrpSpPr>
          <p:cNvPr id="35" name="组合 34"/>
          <p:cNvGrpSpPr/>
          <p:nvPr/>
        </p:nvGrpSpPr>
        <p:grpSpPr>
          <a:xfrm>
            <a:off x="8699181" y="157879"/>
            <a:ext cx="477064" cy="369332"/>
            <a:chOff x="8699181" y="157879"/>
            <a:chExt cx="477064" cy="369332"/>
          </a:xfrm>
        </p:grpSpPr>
        <p:sp>
          <p:nvSpPr>
            <p:cNvPr id="36" name="矩形 3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7" name="TextBox 3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24</a:t>
              </a:r>
              <a:endParaRPr lang="zh-CN" altLang="en-US" dirty="0">
                <a:solidFill>
                  <a:schemeClr val="bg1"/>
                </a:solidFill>
                <a:latin typeface="Segoe UI Light" pitchFamily="34" charset="0"/>
                <a:ea typeface="专业字体设计服务/WWW.ZTSGC.COM/" pitchFamily="2" charset="-122"/>
              </a:endParaRPr>
            </a:p>
          </p:txBody>
        </p:sp>
      </p:grpSp>
      <p:sp>
        <p:nvSpPr>
          <p:cNvPr id="38" name="矩形 37"/>
          <p:cNvSpPr/>
          <p:nvPr/>
        </p:nvSpPr>
        <p:spPr>
          <a:xfrm>
            <a:off x="251520" y="699542"/>
            <a:ext cx="5400600" cy="769441"/>
          </a:xfrm>
          <a:prstGeom prst="rect">
            <a:avLst/>
          </a:prstGeom>
        </p:spPr>
        <p:txBody>
          <a:bodyPr wrap="square">
            <a:spAutoFit/>
          </a:bodyPr>
          <a:lstStyle/>
          <a:p>
            <a:r>
              <a:rPr lang="en-US" altLang="zh-CN" sz="3600" dirty="0" smtClean="0"/>
              <a:t> </a:t>
            </a:r>
            <a:r>
              <a:rPr lang="en-US" altLang="zh-CN" sz="4400" dirty="0" smtClean="0"/>
              <a:t>JDBC</a:t>
            </a:r>
            <a:r>
              <a:rPr lang="zh-CN" altLang="zh-CN" dirty="0" smtClean="0">
                <a:solidFill>
                  <a:schemeClr val="bg1">
                    <a:lumMod val="50000"/>
                  </a:schemeClr>
                </a:solidFill>
                <a:latin typeface="微软雅黑" pitchFamily="34" charset="-122"/>
                <a:ea typeface="微软雅黑" pitchFamily="34" charset="-122"/>
              </a:rPr>
              <a:t>是</a:t>
            </a:r>
            <a:r>
              <a:rPr lang="en-US" altLang="zh-CN" dirty="0" smtClean="0">
                <a:solidFill>
                  <a:schemeClr val="bg1">
                    <a:lumMod val="50000"/>
                  </a:schemeClr>
                </a:solidFill>
                <a:latin typeface="微软雅黑" pitchFamily="34" charset="-122"/>
                <a:ea typeface="微软雅黑" pitchFamily="34" charset="-122"/>
              </a:rPr>
              <a:t>Java </a:t>
            </a:r>
            <a:r>
              <a:rPr lang="en-US" altLang="zh-CN" dirty="0" err="1" smtClean="0">
                <a:solidFill>
                  <a:schemeClr val="bg1">
                    <a:lumMod val="50000"/>
                  </a:schemeClr>
                </a:solidFill>
                <a:latin typeface="微软雅黑" pitchFamily="34" charset="-122"/>
                <a:ea typeface="微软雅黑" pitchFamily="34" charset="-122"/>
              </a:rPr>
              <a:t>DataBase</a:t>
            </a:r>
            <a:r>
              <a:rPr lang="en-US" altLang="zh-CN" dirty="0" smtClean="0">
                <a:solidFill>
                  <a:schemeClr val="bg1">
                    <a:lumMod val="50000"/>
                  </a:schemeClr>
                </a:solidFill>
                <a:latin typeface="微软雅黑" pitchFamily="34" charset="-122"/>
                <a:ea typeface="微软雅黑" pitchFamily="34" charset="-122"/>
              </a:rPr>
              <a:t> Connectivity</a:t>
            </a:r>
            <a:r>
              <a:rPr lang="zh-CN" altLang="zh-CN" dirty="0" smtClean="0">
                <a:solidFill>
                  <a:schemeClr val="bg1">
                    <a:lumMod val="50000"/>
                  </a:schemeClr>
                </a:solidFill>
                <a:latin typeface="微软雅黑" pitchFamily="34" charset="-122"/>
                <a:ea typeface="微软雅黑" pitchFamily="34" charset="-122"/>
              </a:rPr>
              <a:t>的缩写</a:t>
            </a:r>
            <a:endParaRPr lang="zh-CN" altLang="en-US" dirty="0">
              <a:solidFill>
                <a:schemeClr val="bg1">
                  <a:lumMod val="50000"/>
                </a:schemeClr>
              </a:solidFill>
              <a:latin typeface="微软雅黑" pitchFamily="34" charset="-122"/>
              <a:ea typeface="微软雅黑" pitchFamily="34" charset="-122"/>
            </a:endParaRPr>
          </a:p>
        </p:txBody>
      </p:sp>
      <p:sp>
        <p:nvSpPr>
          <p:cNvPr id="18433" name="Rectangle 1"/>
          <p:cNvSpPr>
            <a:spLocks noChangeArrowheads="1"/>
          </p:cNvSpPr>
          <p:nvPr/>
        </p:nvSpPr>
        <p:spPr bwMode="auto">
          <a:xfrm>
            <a:off x="467544" y="1843782"/>
            <a:ext cx="3096344" cy="6463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try{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Class.forName</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sun.jdbc.odbc.JdbcOdbcDriver</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catch(</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ClassNotFoundException</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e){</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out.print</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(e);</a:t>
            </a:r>
            <a:r>
              <a:rPr lang="en-US" altLang="zh-CN" sz="800" dirty="0" smtClean="0">
                <a:latin typeface="Arial" pitchFamily="34" charset="0"/>
                <a:ea typeface="宋体" pitchFamily="2" charset="-122"/>
              </a:rPr>
              <a:t> </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1" name="直接连接符 40"/>
          <p:cNvCxnSpPr/>
          <p:nvPr/>
        </p:nvCxnSpPr>
        <p:spPr>
          <a:xfrm>
            <a:off x="395536" y="1491630"/>
            <a:ext cx="5256584"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泪滴形 42"/>
          <p:cNvSpPr/>
          <p:nvPr/>
        </p:nvSpPr>
        <p:spPr>
          <a:xfrm>
            <a:off x="467544" y="155944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44" name="TextBox 43"/>
          <p:cNvSpPr txBox="1"/>
          <p:nvPr/>
        </p:nvSpPr>
        <p:spPr>
          <a:xfrm>
            <a:off x="779959" y="1536204"/>
            <a:ext cx="194421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加载数据库驱动</a:t>
            </a:r>
            <a:endParaRPr lang="zh-CN" altLang="en-US" sz="1600" dirty="0">
              <a:latin typeface="微软雅黑" pitchFamily="34" charset="-122"/>
              <a:ea typeface="微软雅黑" pitchFamily="34" charset="-122"/>
            </a:endParaRPr>
          </a:p>
        </p:txBody>
      </p:sp>
      <p:sp>
        <p:nvSpPr>
          <p:cNvPr id="45" name="泪滴形 44"/>
          <p:cNvSpPr/>
          <p:nvPr/>
        </p:nvSpPr>
        <p:spPr>
          <a:xfrm>
            <a:off x="424111" y="255498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46" name="TextBox 45"/>
          <p:cNvSpPr txBox="1"/>
          <p:nvPr/>
        </p:nvSpPr>
        <p:spPr>
          <a:xfrm>
            <a:off x="755576" y="2574032"/>
            <a:ext cx="2088232"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建立与数据库的连接</a:t>
            </a:r>
            <a:endParaRPr lang="zh-CN" altLang="en-US" sz="1600" dirty="0">
              <a:latin typeface="微软雅黑" pitchFamily="34" charset="-122"/>
              <a:ea typeface="微软雅黑" pitchFamily="34" charset="-122"/>
            </a:endParaRPr>
          </a:p>
        </p:txBody>
      </p:sp>
      <p:sp>
        <p:nvSpPr>
          <p:cNvPr id="18434" name="Rectangle 2"/>
          <p:cNvSpPr>
            <a:spLocks noChangeArrowheads="1"/>
          </p:cNvSpPr>
          <p:nvPr/>
        </p:nvSpPr>
        <p:spPr bwMode="auto">
          <a:xfrm>
            <a:off x="438969" y="2873214"/>
            <a:ext cx="3096344" cy="92333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900" dirty="0" smtClean="0"/>
              <a:t>String </a:t>
            </a:r>
            <a:r>
              <a:rPr lang="en-US" altLang="zh-CN" sz="900" dirty="0" err="1" smtClean="0"/>
              <a:t>url</a:t>
            </a:r>
            <a:r>
              <a:rPr lang="en-US" altLang="zh-CN" sz="900" dirty="0" smtClean="0"/>
              <a:t>= "</a:t>
            </a:r>
            <a:r>
              <a:rPr lang="en-US" altLang="zh-CN" sz="900" dirty="0" err="1" smtClean="0"/>
              <a:t>jdbc:sqlserver</a:t>
            </a:r>
            <a:r>
              <a:rPr lang="en-US" altLang="zh-CN" sz="900" dirty="0" smtClean="0"/>
              <a:t>://127.0.0.1:1433;DatabaseName=Warehouse";</a:t>
            </a:r>
            <a:endParaRPr lang="zh-CN" altLang="zh-CN" sz="900" dirty="0" smtClean="0"/>
          </a:p>
          <a:p>
            <a:r>
              <a:rPr lang="en-US" altLang="zh-CN" sz="900" dirty="0" smtClean="0"/>
              <a:t>String user="</a:t>
            </a:r>
            <a:r>
              <a:rPr lang="en-US" altLang="zh-CN" sz="900" dirty="0" err="1" smtClean="0"/>
              <a:t>sa</a:t>
            </a:r>
            <a:r>
              <a:rPr lang="en-US" altLang="zh-CN" sz="900" dirty="0" smtClean="0"/>
              <a:t>";</a:t>
            </a:r>
            <a:endParaRPr lang="zh-CN" altLang="zh-CN" sz="900" dirty="0" smtClean="0"/>
          </a:p>
          <a:p>
            <a:r>
              <a:rPr lang="en-US" altLang="zh-CN" sz="900" dirty="0" smtClean="0"/>
              <a:t>String password="</a:t>
            </a:r>
            <a:r>
              <a:rPr lang="en-US" altLang="zh-CN" sz="900" dirty="0" err="1" smtClean="0"/>
              <a:t>sa</a:t>
            </a:r>
            <a:r>
              <a:rPr lang="en-US" altLang="zh-CN" sz="900" dirty="0" smtClean="0"/>
              <a:t>";</a:t>
            </a:r>
            <a:endParaRPr lang="zh-CN" altLang="zh-CN" sz="900" dirty="0" smtClean="0"/>
          </a:p>
          <a:p>
            <a:r>
              <a:rPr lang="en-US" altLang="zh-CN" sz="900" dirty="0" smtClean="0"/>
              <a:t>Connection con=</a:t>
            </a:r>
            <a:r>
              <a:rPr lang="en-US" altLang="zh-CN" sz="900" dirty="0" err="1" smtClean="0"/>
              <a:t>DriverManager.getConnection</a:t>
            </a:r>
            <a:r>
              <a:rPr lang="en-US" altLang="zh-CN" sz="900" dirty="0" smtClean="0"/>
              <a:t>(</a:t>
            </a:r>
            <a:r>
              <a:rPr lang="en-US" altLang="zh-CN" sz="900" dirty="0" err="1" smtClean="0"/>
              <a:t>url,user,password</a:t>
            </a:r>
            <a:r>
              <a:rPr lang="en-US" altLang="zh-CN" sz="900" dirty="0" smtClean="0"/>
              <a:t>);</a:t>
            </a:r>
            <a:endParaRPr lang="zh-CN" altLang="zh-CN" sz="900" dirty="0"/>
          </a:p>
        </p:txBody>
      </p:sp>
      <p:sp>
        <p:nvSpPr>
          <p:cNvPr id="47" name="泪滴形 46"/>
          <p:cNvSpPr/>
          <p:nvPr/>
        </p:nvSpPr>
        <p:spPr>
          <a:xfrm>
            <a:off x="4115569" y="1586880"/>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48" name="TextBox 47"/>
          <p:cNvSpPr txBox="1"/>
          <p:nvPr/>
        </p:nvSpPr>
        <p:spPr>
          <a:xfrm>
            <a:off x="4427984" y="1563638"/>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创建一个执行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语句的语句对象</a:t>
            </a:r>
            <a:endParaRPr lang="zh-CN" altLang="en-US" sz="1600" dirty="0">
              <a:latin typeface="微软雅黑" pitchFamily="34" charset="-122"/>
              <a:ea typeface="微软雅黑" pitchFamily="34" charset="-122"/>
            </a:endParaRPr>
          </a:p>
        </p:txBody>
      </p:sp>
      <p:sp>
        <p:nvSpPr>
          <p:cNvPr id="49" name="泪滴形 48"/>
          <p:cNvSpPr/>
          <p:nvPr/>
        </p:nvSpPr>
        <p:spPr>
          <a:xfrm>
            <a:off x="4067944" y="2577083"/>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50" name="TextBox 49"/>
          <p:cNvSpPr txBox="1"/>
          <p:nvPr/>
        </p:nvSpPr>
        <p:spPr>
          <a:xfrm>
            <a:off x="4355976" y="2505075"/>
            <a:ext cx="2880320"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使用语句对象执行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51" name="泪滴形 50"/>
          <p:cNvSpPr/>
          <p:nvPr/>
        </p:nvSpPr>
        <p:spPr>
          <a:xfrm>
            <a:off x="4072136" y="331507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52" name="TextBox 51"/>
          <p:cNvSpPr txBox="1"/>
          <p:nvPr/>
        </p:nvSpPr>
        <p:spPr>
          <a:xfrm>
            <a:off x="4384551" y="3291830"/>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有结果的话，对结果进行处理</a:t>
            </a:r>
            <a:endParaRPr lang="zh-CN" altLang="en-US" sz="1600" dirty="0">
              <a:latin typeface="微软雅黑" pitchFamily="34" charset="-122"/>
              <a:ea typeface="微软雅黑" pitchFamily="34" charset="-122"/>
            </a:endParaRPr>
          </a:p>
        </p:txBody>
      </p:sp>
      <p:sp>
        <p:nvSpPr>
          <p:cNvPr id="18435" name="Rectangle 3"/>
          <p:cNvSpPr>
            <a:spLocks noChangeArrowheads="1"/>
          </p:cNvSpPr>
          <p:nvPr/>
        </p:nvSpPr>
        <p:spPr bwMode="auto">
          <a:xfrm>
            <a:off x="4283968" y="1958738"/>
            <a:ext cx="3095203" cy="5078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err="1" smtClean="0"/>
              <a:t>PreparedStatement</a:t>
            </a:r>
            <a:r>
              <a:rPr lang="en-US" altLang="zh-CN" sz="900" dirty="0" smtClean="0"/>
              <a:t> stmt = </a:t>
            </a:r>
            <a:r>
              <a:rPr lang="en-US" altLang="zh-CN" sz="900" dirty="0" err="1" smtClean="0"/>
              <a:t>con.prepareStatement</a:t>
            </a:r>
            <a:r>
              <a:rPr lang="en-US" altLang="zh-CN" sz="900" dirty="0" smtClean="0"/>
              <a:t>(</a:t>
            </a:r>
            <a:r>
              <a:rPr lang="en-US" altLang="zh-CN" sz="900" dirty="0" err="1" smtClean="0"/>
              <a:t>sql</a:t>
            </a:r>
            <a:r>
              <a:rPr lang="en-US" altLang="zh-CN" sz="900" dirty="0" smtClean="0"/>
              <a:t>);</a:t>
            </a:r>
          </a:p>
          <a:p>
            <a:pPr lvl="0" fontAlgn="base">
              <a:spcBef>
                <a:spcPct val="0"/>
              </a:spcBef>
              <a:spcAft>
                <a:spcPct val="0"/>
              </a:spcAft>
            </a:pPr>
            <a:r>
              <a:rPr lang="en-US" altLang="zh-CN" sz="900" dirty="0" err="1" smtClean="0"/>
              <a:t>stmt.setString</a:t>
            </a:r>
            <a:r>
              <a:rPr lang="en-US" altLang="zh-CN" sz="900" dirty="0" smtClean="0"/>
              <a:t>(1,username);</a:t>
            </a:r>
          </a:p>
          <a:p>
            <a:pPr lvl="0" fontAlgn="base">
              <a:spcBef>
                <a:spcPct val="0"/>
              </a:spcBef>
              <a:spcAft>
                <a:spcPct val="0"/>
              </a:spcAft>
            </a:pPr>
            <a:r>
              <a:rPr lang="en-US" altLang="zh-CN" sz="900" dirty="0" smtClean="0"/>
              <a:t> </a:t>
            </a:r>
            <a:r>
              <a:rPr lang="en-US" altLang="zh-CN" sz="900" dirty="0" err="1" smtClean="0"/>
              <a:t>stmt.setString</a:t>
            </a:r>
            <a:r>
              <a:rPr lang="en-US" altLang="zh-CN" sz="900" dirty="0" smtClean="0"/>
              <a:t>(2,userpass);</a:t>
            </a:r>
          </a:p>
        </p:txBody>
      </p:sp>
      <p:sp>
        <p:nvSpPr>
          <p:cNvPr id="55" name="Rectangle 3"/>
          <p:cNvSpPr>
            <a:spLocks noChangeArrowheads="1"/>
          </p:cNvSpPr>
          <p:nvPr/>
        </p:nvSpPr>
        <p:spPr bwMode="auto">
          <a:xfrm>
            <a:off x="4211961" y="2931790"/>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err="1" smtClean="0"/>
              <a:t>ResultSet</a:t>
            </a:r>
            <a:r>
              <a:rPr lang="en-US" altLang="zh-CN" sz="1100" dirty="0" smtClean="0"/>
              <a:t> </a:t>
            </a:r>
            <a:r>
              <a:rPr lang="en-US" altLang="zh-CN" sz="1100" dirty="0" err="1" smtClean="0"/>
              <a:t>rs</a:t>
            </a:r>
            <a:r>
              <a:rPr lang="en-US" altLang="zh-CN" sz="1100" dirty="0" smtClean="0"/>
              <a:t> = </a:t>
            </a:r>
            <a:r>
              <a:rPr lang="en-US" altLang="zh-CN" sz="1100" dirty="0" err="1" smtClean="0"/>
              <a:t>stmt.executeQuery</a:t>
            </a:r>
            <a:r>
              <a:rPr lang="en-US" altLang="zh-CN" sz="1100" dirty="0" smtClean="0"/>
              <a:t>();</a:t>
            </a:r>
            <a:endParaRPr lang="zh-CN" altLang="zh-CN" sz="1100" dirty="0"/>
          </a:p>
        </p:txBody>
      </p:sp>
      <p:sp>
        <p:nvSpPr>
          <p:cNvPr id="56" name="Rectangle 3"/>
          <p:cNvSpPr>
            <a:spLocks noChangeArrowheads="1"/>
          </p:cNvSpPr>
          <p:nvPr/>
        </p:nvSpPr>
        <p:spPr bwMode="auto">
          <a:xfrm>
            <a:off x="395536" y="4227934"/>
            <a:ext cx="3095203" cy="369332"/>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smtClean="0">
                <a:latin typeface="Calibri" charset="0"/>
                <a:ea typeface="宋体" pitchFamily="2" charset="-122"/>
                <a:cs typeface="Times New Roman" pitchFamily="18" charset="0"/>
              </a:rPr>
              <a:t>String </a:t>
            </a:r>
            <a:r>
              <a:rPr lang="en-US" altLang="zh-CN" sz="900" dirty="0" err="1" smtClean="0">
                <a:latin typeface="Calibri" charset="0"/>
                <a:ea typeface="宋体" pitchFamily="2" charset="-122"/>
                <a:cs typeface="Times New Roman" pitchFamily="18" charset="0"/>
              </a:rPr>
              <a:t>sql</a:t>
            </a:r>
            <a:r>
              <a:rPr lang="en-US" altLang="zh-CN" sz="900" dirty="0" smtClean="0">
                <a:latin typeface="Calibri" charset="0"/>
                <a:ea typeface="宋体" pitchFamily="2" charset="-122"/>
                <a:cs typeface="Times New Roman" pitchFamily="18" charset="0"/>
              </a:rPr>
              <a:t> = "select * from </a:t>
            </a:r>
            <a:r>
              <a:rPr lang="en-US" altLang="zh-CN" sz="900" dirty="0" err="1" smtClean="0">
                <a:latin typeface="Calibri" charset="0"/>
                <a:ea typeface="宋体" pitchFamily="2" charset="-122"/>
                <a:cs typeface="Times New Roman" pitchFamily="18" charset="0"/>
              </a:rPr>
              <a:t>usertable</a:t>
            </a:r>
            <a:r>
              <a:rPr lang="en-US" altLang="zh-CN" sz="900" dirty="0" smtClean="0">
                <a:latin typeface="Calibri" charset="0"/>
                <a:ea typeface="宋体" pitchFamily="2" charset="-122"/>
                <a:cs typeface="Times New Roman" pitchFamily="18" charset="0"/>
              </a:rPr>
              <a:t> where username=? and </a:t>
            </a:r>
            <a:r>
              <a:rPr lang="en-US" altLang="zh-CN" sz="900" dirty="0" err="1" smtClean="0">
                <a:latin typeface="Calibri" charset="0"/>
                <a:ea typeface="宋体" pitchFamily="2" charset="-122"/>
                <a:cs typeface="Times New Roman" pitchFamily="18" charset="0"/>
              </a:rPr>
              <a:t>userpass</a:t>
            </a:r>
            <a:r>
              <a:rPr lang="en-US" altLang="zh-CN" sz="900" dirty="0" smtClean="0">
                <a:latin typeface="Calibri" charset="0"/>
                <a:ea typeface="宋体" pitchFamily="2" charset="-122"/>
                <a:cs typeface="Times New Roman" pitchFamily="18" charset="0"/>
              </a:rPr>
              <a:t>=?";</a:t>
            </a:r>
          </a:p>
        </p:txBody>
      </p:sp>
      <p:sp>
        <p:nvSpPr>
          <p:cNvPr id="57" name="泪滴形 56"/>
          <p:cNvSpPr/>
          <p:nvPr/>
        </p:nvSpPr>
        <p:spPr>
          <a:xfrm>
            <a:off x="381000" y="390827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58" name="TextBox 57"/>
          <p:cNvSpPr txBox="1"/>
          <p:nvPr/>
        </p:nvSpPr>
        <p:spPr>
          <a:xfrm>
            <a:off x="693415" y="3885034"/>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60" name="Rectangle 3"/>
          <p:cNvSpPr>
            <a:spLocks noChangeArrowheads="1"/>
          </p:cNvSpPr>
          <p:nvPr/>
        </p:nvSpPr>
        <p:spPr bwMode="auto">
          <a:xfrm>
            <a:off x="4293493" y="3666728"/>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boolean</a:t>
            </a:r>
            <a:r>
              <a:rPr lang="en-US" altLang="zh-CN" sz="1100" dirty="0" smtClean="0"/>
              <a:t> b = </a:t>
            </a:r>
            <a:r>
              <a:rPr lang="en-US" altLang="zh-CN" sz="1100" dirty="0" err="1" smtClean="0"/>
              <a:t>rs.next</a:t>
            </a:r>
            <a:r>
              <a:rPr lang="en-US" altLang="zh-CN" sz="1100" dirty="0" smtClean="0"/>
              <a:t>();</a:t>
            </a:r>
            <a:endParaRPr lang="zh-CN" altLang="zh-CN" sz="1100" dirty="0"/>
          </a:p>
        </p:txBody>
      </p:sp>
      <p:sp>
        <p:nvSpPr>
          <p:cNvPr id="61" name="Rectangle 3"/>
          <p:cNvSpPr>
            <a:spLocks noChangeArrowheads="1"/>
          </p:cNvSpPr>
          <p:nvPr/>
        </p:nvSpPr>
        <p:spPr bwMode="auto">
          <a:xfrm>
            <a:off x="4221485" y="4333849"/>
            <a:ext cx="3384376"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rs.close</a:t>
            </a:r>
            <a:r>
              <a:rPr lang="en-US" altLang="zh-CN" sz="1100" dirty="0" smtClean="0"/>
              <a:t>(); </a:t>
            </a:r>
            <a:r>
              <a:rPr lang="en-US" altLang="zh-CN" sz="1100" dirty="0" err="1" smtClean="0"/>
              <a:t>stmt.close</a:t>
            </a:r>
            <a:r>
              <a:rPr lang="en-US" altLang="zh-CN" sz="1100" dirty="0" smtClean="0"/>
              <a:t>();  </a:t>
            </a:r>
            <a:r>
              <a:rPr lang="en-US" altLang="zh-CN" sz="1100" dirty="0" err="1" smtClean="0"/>
              <a:t>con.close</a:t>
            </a:r>
            <a:r>
              <a:rPr lang="en-US" altLang="zh-CN" sz="1100" dirty="0" smtClean="0"/>
              <a:t>(); return b;   </a:t>
            </a:r>
            <a:endParaRPr lang="zh-CN" altLang="zh-CN" sz="1100" dirty="0"/>
          </a:p>
        </p:txBody>
      </p:sp>
      <p:sp>
        <p:nvSpPr>
          <p:cNvPr id="62" name="泪滴形 61"/>
          <p:cNvSpPr/>
          <p:nvPr/>
        </p:nvSpPr>
        <p:spPr>
          <a:xfrm>
            <a:off x="4043561" y="3963144"/>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7</a:t>
            </a:r>
            <a:endParaRPr lang="zh-CN" altLang="en-US" dirty="0"/>
          </a:p>
        </p:txBody>
      </p:sp>
      <p:sp>
        <p:nvSpPr>
          <p:cNvPr id="63" name="TextBox 62"/>
          <p:cNvSpPr txBox="1"/>
          <p:nvPr/>
        </p:nvSpPr>
        <p:spPr>
          <a:xfrm>
            <a:off x="4355976" y="3939902"/>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关闭相应对象</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05303572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1+#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1" name="TextBox 5"/>
          <p:cNvSpPr txBox="1">
            <a:spLocks noChangeArrowheads="1"/>
          </p:cNvSpPr>
          <p:nvPr/>
        </p:nvSpPr>
        <p:spPr bwMode="auto">
          <a:xfrm>
            <a:off x="261045" y="180628"/>
            <a:ext cx="307558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登录页面代码说明</a:t>
            </a:r>
            <a:endParaRPr lang="en-US" altLang="zh-CN" sz="2000" dirty="0">
              <a:latin typeface="微软雅黑" pitchFamily="34" charset="-122"/>
              <a:ea typeface="微软雅黑" pitchFamily="34" charset="-122"/>
            </a:endParaRPr>
          </a:p>
        </p:txBody>
      </p:sp>
      <p:sp>
        <p:nvSpPr>
          <p:cNvPr id="6" name="矩形 5"/>
          <p:cNvSpPr/>
          <p:nvPr/>
        </p:nvSpPr>
        <p:spPr>
          <a:xfrm>
            <a:off x="467544" y="771550"/>
            <a:ext cx="5184576" cy="4131900"/>
          </a:xfrm>
          <a:prstGeom prst="rect">
            <a:avLst/>
          </a:prstGeom>
        </p:spPr>
        <p:txBody>
          <a:bodyPr wrap="square">
            <a:spAutoFit/>
          </a:bodyPr>
          <a:lstStyle/>
          <a:p>
            <a:r>
              <a:rPr lang="en-US" altLang="zh-CN" sz="1050" dirty="0" smtClean="0"/>
              <a:t>String find = "select * from admin where </a:t>
            </a:r>
            <a:r>
              <a:rPr lang="en-US" altLang="zh-CN" sz="1050" dirty="0" err="1" smtClean="0"/>
              <a:t>userid</a:t>
            </a:r>
            <a:r>
              <a:rPr lang="en-US" altLang="zh-CN" sz="1050" dirty="0" smtClean="0"/>
              <a:t> ='"+</a:t>
            </a:r>
            <a:r>
              <a:rPr lang="en-US" altLang="zh-CN" sz="1050" dirty="0" err="1" smtClean="0"/>
              <a:t>userid</a:t>
            </a:r>
            <a:r>
              <a:rPr lang="en-US" altLang="zh-CN" sz="1050" dirty="0" smtClean="0"/>
              <a:t>+"'and password ='"+password+"'and type ='"+type+"'";  //</a:t>
            </a:r>
            <a:r>
              <a:rPr lang="zh-CN" altLang="en-US" sz="1050" dirty="0" smtClean="0"/>
              <a:t>生成查找语句		 		 </a:t>
            </a:r>
          </a:p>
          <a:p>
            <a:r>
              <a:rPr lang="zh-CN" altLang="en-US" sz="1050" dirty="0" smtClean="0"/>
              <a:t>		 </a:t>
            </a:r>
            <a:r>
              <a:rPr lang="en-US" altLang="zh-CN" sz="1050" dirty="0" smtClean="0"/>
              <a:t>try{</a:t>
            </a:r>
          </a:p>
          <a:p>
            <a:r>
              <a:rPr lang="en-US" altLang="zh-CN" sz="1050" dirty="0" smtClean="0"/>
              <a:t>	         </a:t>
            </a:r>
            <a:r>
              <a:rPr lang="en-US" altLang="zh-CN" sz="1050" dirty="0" err="1" smtClean="0"/>
              <a:t>Class.forName</a:t>
            </a:r>
            <a:r>
              <a:rPr lang="en-US" altLang="zh-CN" sz="1050" dirty="0" smtClean="0"/>
              <a:t>("</a:t>
            </a:r>
            <a:r>
              <a:rPr lang="en-US" altLang="zh-CN" sz="1050" dirty="0" err="1" smtClean="0"/>
              <a:t>com.microsoft.jdbc.sqlserver.SQLServerDriver</a:t>
            </a:r>
            <a:r>
              <a:rPr lang="en-US" altLang="zh-CN" sz="1050" dirty="0" smtClean="0"/>
              <a:t>"); //JDBC</a:t>
            </a:r>
            <a:r>
              <a:rPr lang="zh-CN" altLang="en-US" sz="1050" dirty="0" smtClean="0"/>
              <a:t>数据库驱动</a:t>
            </a:r>
          </a:p>
          <a:p>
            <a:r>
              <a:rPr lang="zh-CN" altLang="en-US" sz="1050" dirty="0" smtClean="0"/>
              <a:t>             </a:t>
            </a:r>
            <a:r>
              <a:rPr lang="en-US" altLang="zh-CN" sz="1050" dirty="0" smtClean="0"/>
              <a:t>Connection </a:t>
            </a:r>
            <a:r>
              <a:rPr lang="en-US" altLang="zh-CN" sz="1050" dirty="0" err="1" smtClean="0"/>
              <a:t>conn</a:t>
            </a:r>
            <a:r>
              <a:rPr lang="en-US" altLang="zh-CN" sz="1050" dirty="0" smtClean="0"/>
              <a:t>= </a:t>
            </a:r>
            <a:r>
              <a:rPr lang="en-US" altLang="zh-CN" sz="1050" dirty="0" err="1" smtClean="0"/>
              <a:t>DriverManager.getConnection</a:t>
            </a:r>
            <a:r>
              <a:rPr lang="en-US" altLang="zh-CN" sz="1050" dirty="0" smtClean="0"/>
              <a:t>(url,user1,password1);</a:t>
            </a:r>
          </a:p>
          <a:p>
            <a:r>
              <a:rPr lang="en-US" altLang="zh-CN" sz="1050" dirty="0" smtClean="0"/>
              <a:t>//</a:t>
            </a:r>
            <a:r>
              <a:rPr lang="zh-CN" altLang="en-US" sz="1050" dirty="0" smtClean="0"/>
              <a:t>创建一个对数据库的</a:t>
            </a:r>
            <a:r>
              <a:rPr lang="en-US" altLang="zh-CN" sz="1050" dirty="0" smtClean="0"/>
              <a:t>connect</a:t>
            </a:r>
            <a:r>
              <a:rPr lang="zh-CN" altLang="en-US" sz="1050" dirty="0" smtClean="0"/>
              <a:t>对象连接</a:t>
            </a:r>
          </a:p>
          <a:p>
            <a:r>
              <a:rPr lang="zh-CN" altLang="en-US" sz="1050" dirty="0" smtClean="0"/>
              <a:t>             </a:t>
            </a:r>
            <a:r>
              <a:rPr lang="en-US" altLang="zh-CN" sz="1050" dirty="0" smtClean="0"/>
              <a:t>Statement  </a:t>
            </a:r>
            <a:r>
              <a:rPr lang="en-US" altLang="zh-CN" sz="1050" dirty="0" err="1" smtClean="0"/>
              <a:t>stex</a:t>
            </a:r>
            <a:r>
              <a:rPr lang="en-US" altLang="zh-CN" sz="1050" dirty="0" smtClean="0"/>
              <a:t> = </a:t>
            </a:r>
            <a:r>
              <a:rPr lang="en-US" altLang="zh-CN" sz="1050" dirty="0" err="1" smtClean="0"/>
              <a:t>conn.createStatement</a:t>
            </a:r>
            <a:r>
              <a:rPr lang="en-US" altLang="zh-CN" sz="1050" dirty="0" smtClean="0"/>
              <a:t>();   //</a:t>
            </a:r>
            <a:r>
              <a:rPr lang="zh-CN" altLang="en-US" sz="1050" dirty="0" smtClean="0"/>
              <a:t>由于</a:t>
            </a:r>
            <a:r>
              <a:rPr lang="en-US" altLang="zh-CN" sz="1050" dirty="0" smtClean="0"/>
              <a:t>connect</a:t>
            </a:r>
            <a:r>
              <a:rPr lang="zh-CN" altLang="en-US" sz="1050" dirty="0" smtClean="0"/>
              <a:t>对象生成</a:t>
            </a:r>
            <a:r>
              <a:rPr lang="en-US" altLang="zh-CN" sz="1050" dirty="0" smtClean="0"/>
              <a:t>Statement</a:t>
            </a:r>
            <a:r>
              <a:rPr lang="zh-CN" altLang="en-US" sz="1050" dirty="0" smtClean="0"/>
              <a:t>对象用于查找</a:t>
            </a:r>
          </a:p>
          <a:p>
            <a:r>
              <a:rPr lang="zh-CN" altLang="en-US" sz="1050" dirty="0" smtClean="0"/>
              <a:t>             </a:t>
            </a:r>
            <a:r>
              <a:rPr lang="en-US" altLang="zh-CN" sz="1050" dirty="0" err="1" smtClean="0"/>
              <a:t>ResultSet</a:t>
            </a:r>
            <a:r>
              <a:rPr lang="en-US" altLang="zh-CN" sz="1050" dirty="0" smtClean="0"/>
              <a:t> </a:t>
            </a:r>
            <a:r>
              <a:rPr lang="en-US" altLang="zh-CN" sz="1050" dirty="0" err="1" smtClean="0"/>
              <a:t>rs</a:t>
            </a:r>
            <a:r>
              <a:rPr lang="en-US" altLang="zh-CN" sz="1050" dirty="0" smtClean="0"/>
              <a:t> = </a:t>
            </a:r>
            <a:r>
              <a:rPr lang="en-US" altLang="zh-CN" sz="1050" dirty="0" err="1" smtClean="0"/>
              <a:t>stex.executeQuery</a:t>
            </a:r>
            <a:r>
              <a:rPr lang="en-US" altLang="zh-CN" sz="1050" dirty="0" smtClean="0"/>
              <a:t>(find);	//</a:t>
            </a:r>
            <a:r>
              <a:rPr lang="zh-CN" altLang="en-US" sz="1050" dirty="0" smtClean="0"/>
              <a:t>进行数据库查找并且返回结果集合	 </a:t>
            </a:r>
          </a:p>
          <a:p>
            <a:r>
              <a:rPr lang="zh-CN" altLang="en-US" sz="1050" dirty="0" smtClean="0"/>
              <a:t>	         </a:t>
            </a:r>
            <a:r>
              <a:rPr lang="en-US" altLang="zh-CN" sz="1050" dirty="0" smtClean="0"/>
              <a:t>if(</a:t>
            </a:r>
            <a:r>
              <a:rPr lang="en-US" altLang="zh-CN" sz="1050" dirty="0" err="1" smtClean="0"/>
              <a:t>rs.next</a:t>
            </a:r>
            <a:r>
              <a:rPr lang="en-US" altLang="zh-CN" sz="1050" dirty="0" smtClean="0"/>
              <a:t>())  //</a:t>
            </a:r>
            <a:r>
              <a:rPr lang="zh-CN" altLang="en-US" sz="1050" dirty="0" smtClean="0"/>
              <a:t>判断是否可以查询到结果</a:t>
            </a:r>
          </a:p>
          <a:p>
            <a:r>
              <a:rPr lang="zh-CN" altLang="en-US" sz="1050" dirty="0" smtClean="0"/>
              <a:t>	           </a:t>
            </a:r>
            <a:r>
              <a:rPr lang="en-US" altLang="zh-CN" sz="1050" dirty="0" smtClean="0"/>
              <a:t>{    </a:t>
            </a:r>
          </a:p>
          <a:p>
            <a:r>
              <a:rPr lang="en-US" altLang="zh-CN" sz="1050" dirty="0" smtClean="0"/>
              <a:t>	               if(</a:t>
            </a:r>
            <a:r>
              <a:rPr lang="en-US" altLang="zh-CN" sz="1050" dirty="0" err="1" smtClean="0"/>
              <a:t>type.equals</a:t>
            </a:r>
            <a:r>
              <a:rPr lang="en-US" altLang="zh-CN" sz="1050" dirty="0" smtClean="0"/>
              <a:t>("1")) //</a:t>
            </a:r>
            <a:r>
              <a:rPr lang="zh-CN" altLang="en-US" sz="1050" dirty="0" smtClean="0"/>
              <a:t>如果是管理员用户</a:t>
            </a:r>
          </a:p>
          <a:p>
            <a:r>
              <a:rPr lang="zh-CN" altLang="en-US" sz="1050" dirty="0" smtClean="0"/>
              <a:t>		          </a:t>
            </a:r>
            <a:r>
              <a:rPr lang="en-US" altLang="zh-CN" sz="1050" dirty="0" smtClean="0"/>
              <a:t>{ //</a:t>
            </a:r>
            <a:r>
              <a:rPr lang="zh-CN" altLang="en-US" sz="1050" dirty="0" smtClean="0"/>
              <a:t>页面跳转到管理员界面</a:t>
            </a:r>
          </a:p>
          <a:p>
            <a:r>
              <a:rPr lang="zh-CN" altLang="en-US"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p>
          <a:p>
            <a:r>
              <a:rPr lang="en-US" altLang="zh-CN" sz="1050" dirty="0" smtClean="0"/>
              <a:t>		            </a:t>
            </a:r>
            <a:r>
              <a:rPr lang="en-US" altLang="zh-CN" sz="1050" dirty="0" err="1" smtClean="0"/>
              <a:t>response.sendRedirect</a:t>
            </a:r>
            <a:r>
              <a:rPr lang="en-US" altLang="zh-CN" sz="1050" dirty="0" smtClean="0"/>
              <a:t>("admin/admin.jsp");</a:t>
            </a:r>
          </a:p>
          <a:p>
            <a:r>
              <a:rPr lang="en-US" altLang="zh-CN" sz="1050" dirty="0" smtClean="0"/>
              <a:t>		           }</a:t>
            </a:r>
          </a:p>
          <a:p>
            <a:endParaRPr lang="en-US" altLang="zh-CN" sz="1050" dirty="0" smtClean="0"/>
          </a:p>
          <a:p>
            <a:r>
              <a:rPr lang="en-US" altLang="zh-CN" sz="1050" dirty="0" smtClean="0"/>
              <a:t>		</a:t>
            </a:r>
            <a:endParaRPr lang="en-US" altLang="zh-CN" sz="1050" dirty="0"/>
          </a:p>
        </p:txBody>
      </p:sp>
      <p:pic>
        <p:nvPicPr>
          <p:cNvPr id="1026" name="Picture 2" descr="1"/>
          <p:cNvPicPr>
            <a:picLocks noChangeAspect="1" noChangeArrowheads="1"/>
          </p:cNvPicPr>
          <p:nvPr/>
        </p:nvPicPr>
        <p:blipFill>
          <a:blip r:embed="rId2" cstate="print"/>
          <a:srcRect/>
          <a:stretch>
            <a:fillRect/>
          </a:stretch>
        </p:blipFill>
        <p:spPr bwMode="auto">
          <a:xfrm>
            <a:off x="5364088" y="2355726"/>
            <a:ext cx="3629025" cy="2362200"/>
          </a:xfrm>
          <a:prstGeom prst="rect">
            <a:avLst/>
          </a:prstGeom>
          <a:ln>
            <a:noFill/>
          </a:ln>
          <a:effectLst>
            <a:softEdge rad="112500"/>
          </a:effectLst>
        </p:spPr>
      </p:pic>
      <p:grpSp>
        <p:nvGrpSpPr>
          <p:cNvPr id="13" name="组合 12"/>
          <p:cNvGrpSpPr/>
          <p:nvPr/>
        </p:nvGrpSpPr>
        <p:grpSpPr>
          <a:xfrm>
            <a:off x="8699181" y="157879"/>
            <a:ext cx="477064" cy="369332"/>
            <a:chOff x="8699181" y="157879"/>
            <a:chExt cx="477064" cy="369332"/>
          </a:xfrm>
        </p:grpSpPr>
        <p:sp>
          <p:nvSpPr>
            <p:cNvPr id="14" name="矩形 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5" name="TextBox 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4377165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00" fill="hold"/>
                                        <p:tgtEl>
                                          <p:spTgt spid="13"/>
                                        </p:tgtEl>
                                        <p:attrNameLst>
                                          <p:attrName>ppt_x</p:attrName>
                                        </p:attrNameLst>
                                      </p:cBhvr>
                                      <p:tavLst>
                                        <p:tav tm="0">
                                          <p:val>
                                            <p:strVal val="1+#ppt_w/2"/>
                                          </p:val>
                                        </p:tav>
                                        <p:tav tm="100000">
                                          <p:val>
                                            <p:strVal val="#ppt_x"/>
                                          </p:val>
                                        </p:tav>
                                      </p:tavLst>
                                    </p:anim>
                                    <p:anim calcmode="lin" valueType="num">
                                      <p:cBhvr additive="base">
                                        <p:cTn id="8" dur="2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411510"/>
            <a:ext cx="4572000" cy="4031873"/>
          </a:xfrm>
          <a:prstGeom prst="rect">
            <a:avLst/>
          </a:prstGeom>
        </p:spPr>
        <p:txBody>
          <a:bodyPr>
            <a:spAutoFit/>
          </a:bodyPr>
          <a:lstStyle/>
          <a:p>
            <a:endParaRPr lang="zh-CN" altLang="zh-CN" dirty="0" smtClean="0"/>
          </a:p>
          <a:p>
            <a:r>
              <a:rPr lang="en-US" altLang="zh-CN" dirty="0" smtClean="0"/>
              <a:t>		</a:t>
            </a:r>
            <a:r>
              <a:rPr lang="en-US" altLang="zh-CN" sz="1050" dirty="0" smtClean="0"/>
              <a:t>           else</a:t>
            </a:r>
            <a:endParaRPr lang="zh-CN" altLang="zh-CN" sz="1050" dirty="0" smtClean="0"/>
          </a:p>
          <a:p>
            <a:r>
              <a:rPr lang="en-US" altLang="zh-CN" sz="1050" dirty="0" smtClean="0"/>
              <a:t>		          {//</a:t>
            </a:r>
            <a:r>
              <a:rPr lang="zh-CN" altLang="zh-CN" sz="1050" dirty="0" smtClean="0"/>
              <a:t>如果是普通用户</a:t>
            </a:r>
          </a:p>
          <a:p>
            <a:r>
              <a:rPr lang="en-US" altLang="zh-CN" sz="1050" dirty="0" smtClean="0"/>
              <a:t>//</a:t>
            </a:r>
            <a:r>
              <a:rPr lang="zh-CN" altLang="zh-CN" sz="1050" dirty="0" smtClean="0"/>
              <a:t>页面跳转到普通用户界面</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endParaRPr lang="zh-CN" altLang="zh-CN" sz="1050" dirty="0" smtClean="0"/>
          </a:p>
          <a:p>
            <a:r>
              <a:rPr lang="en-US" altLang="zh-CN" sz="1050" dirty="0" smtClean="0"/>
              <a:t>	</a:t>
            </a:r>
            <a:r>
              <a:rPr lang="en-US" altLang="zh-CN" sz="1050" dirty="0" err="1" smtClean="0"/>
              <a:t>response.sendRedirect</a:t>
            </a:r>
            <a:r>
              <a:rPr lang="en-US" altLang="zh-CN" sz="1050" dirty="0" smtClean="0"/>
              <a:t>("index.jsp");</a:t>
            </a:r>
            <a:endParaRPr lang="zh-CN" altLang="zh-CN" sz="1050" dirty="0" smtClean="0"/>
          </a:p>
          <a:p>
            <a:r>
              <a:rPr lang="en-US" altLang="zh-CN" sz="1050" dirty="0" smtClean="0"/>
              <a:t>		           }</a:t>
            </a:r>
            <a:endParaRPr lang="zh-CN" altLang="zh-CN" sz="1050" dirty="0" smtClean="0"/>
          </a:p>
          <a:p>
            <a:r>
              <a:rPr lang="en-US" altLang="zh-CN" sz="1050" dirty="0" smtClean="0"/>
              <a:t>	             } </a:t>
            </a:r>
            <a:endParaRPr lang="zh-CN" altLang="zh-CN" sz="1050" dirty="0" smtClean="0"/>
          </a:p>
          <a:p>
            <a:r>
              <a:rPr lang="en-US" altLang="zh-CN" sz="1050" dirty="0" smtClean="0"/>
              <a:t>	          else{</a:t>
            </a:r>
            <a:endParaRPr lang="zh-CN" altLang="zh-CN" sz="1050" dirty="0" smtClean="0"/>
          </a:p>
          <a:p>
            <a:r>
              <a:rPr lang="en-US" altLang="zh-CN" sz="1050" dirty="0" smtClean="0"/>
              <a:t> %&gt;&lt;span class="style1"&gt;</a:t>
            </a:r>
            <a:r>
              <a:rPr lang="zh-CN" altLang="zh-CN" sz="1050" dirty="0" smtClean="0"/>
              <a:t>用户名密码错误，</a:t>
            </a:r>
            <a:r>
              <a:rPr lang="en-US" altLang="zh-CN" sz="1050" dirty="0" smtClean="0"/>
              <a:t>&lt;/span&gt;&lt;a </a:t>
            </a:r>
            <a:r>
              <a:rPr lang="en-US" altLang="zh-CN" sz="1050" dirty="0" err="1" smtClean="0"/>
              <a:t>href</a:t>
            </a:r>
            <a:r>
              <a:rPr lang="en-US" altLang="zh-CN" sz="1050" dirty="0" smtClean="0"/>
              <a:t>="login.htm"&gt;&lt;span class="style1"&gt;</a:t>
            </a:r>
            <a:r>
              <a:rPr lang="zh-CN" altLang="zh-CN" sz="1050" dirty="0" smtClean="0"/>
              <a:t>返回登录界面</a:t>
            </a:r>
            <a:r>
              <a:rPr lang="en-US" altLang="zh-CN" sz="1050" dirty="0" smtClean="0"/>
              <a:t>&lt;/span&gt;&lt;/a&gt;&lt;%</a:t>
            </a:r>
            <a:endParaRPr lang="zh-CN" altLang="zh-CN" sz="1050" dirty="0" smtClean="0"/>
          </a:p>
          <a:p>
            <a:r>
              <a:rPr lang="en-US" altLang="zh-CN" sz="1050" dirty="0" smtClean="0"/>
              <a:t>	           }</a:t>
            </a:r>
            <a:endParaRPr lang="zh-CN" altLang="zh-CN" sz="1050" dirty="0" smtClean="0"/>
          </a:p>
          <a:p>
            <a:r>
              <a:rPr lang="en-US" altLang="zh-CN" sz="1050" dirty="0" smtClean="0"/>
              <a:t>		     }</a:t>
            </a:r>
            <a:endParaRPr lang="zh-CN" altLang="zh-CN" sz="1050" dirty="0" smtClean="0"/>
          </a:p>
          <a:p>
            <a:r>
              <a:rPr lang="en-US" altLang="zh-CN" sz="1050" dirty="0" smtClean="0"/>
              <a:t>//</a:t>
            </a:r>
            <a:r>
              <a:rPr lang="zh-CN" altLang="zh-CN" sz="1050" dirty="0" smtClean="0"/>
              <a:t>扑捉系统异常</a:t>
            </a:r>
          </a:p>
          <a:p>
            <a:r>
              <a:rPr lang="en-US" altLang="zh-CN" sz="1050" dirty="0" smtClean="0"/>
              <a:t>		  catch(Exception e)</a:t>
            </a:r>
            <a:endParaRPr lang="zh-CN" altLang="zh-CN" sz="1050" dirty="0" smtClean="0"/>
          </a:p>
          <a:p>
            <a:r>
              <a:rPr lang="en-US" altLang="zh-CN" sz="1050" dirty="0" smtClean="0"/>
              <a:t>          {</a:t>
            </a:r>
            <a:endParaRPr lang="zh-CN" altLang="zh-CN" sz="1050" dirty="0" smtClean="0"/>
          </a:p>
          <a:p>
            <a:r>
              <a:rPr lang="en-US" altLang="zh-CN" sz="1050" dirty="0" smtClean="0"/>
              <a:t>			 </a:t>
            </a:r>
            <a:r>
              <a:rPr lang="en-US" altLang="zh-CN" sz="1050" dirty="0" err="1" smtClean="0"/>
              <a:t>out.print</a:t>
            </a:r>
            <a:r>
              <a:rPr lang="en-US" altLang="zh-CN" sz="1050" dirty="0" smtClean="0"/>
              <a:t>(</a:t>
            </a:r>
            <a:r>
              <a:rPr lang="en-US" altLang="zh-CN" sz="1050" dirty="0" err="1" smtClean="0"/>
              <a:t>e.toString</a:t>
            </a:r>
            <a:r>
              <a:rPr lang="en-US" altLang="zh-CN" sz="1050" dirty="0" smtClean="0"/>
              <a:t>());  </a:t>
            </a:r>
            <a:endParaRPr lang="zh-CN" altLang="zh-CN" sz="1050" dirty="0" smtClean="0"/>
          </a:p>
          <a:p>
            <a:r>
              <a:rPr lang="en-US" altLang="zh-CN" sz="1050" dirty="0" smtClean="0"/>
              <a:t>	      }</a:t>
            </a:r>
            <a:endParaRPr lang="zh-CN" altLang="zh-CN" dirty="0"/>
          </a:p>
        </p:txBody>
      </p:sp>
      <p:grpSp>
        <p:nvGrpSpPr>
          <p:cNvPr id="5" name="组合 4"/>
          <p:cNvGrpSpPr/>
          <p:nvPr/>
        </p:nvGrpSpPr>
        <p:grpSpPr>
          <a:xfrm>
            <a:off x="8699181" y="157879"/>
            <a:ext cx="477064" cy="369332"/>
            <a:chOff x="8699181" y="157879"/>
            <a:chExt cx="477064" cy="369332"/>
          </a:xfrm>
        </p:grpSpPr>
        <p:sp>
          <p:nvSpPr>
            <p:cNvPr id="6" name="矩形 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7" name="TextBox 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6" descr="C:\Users\iamisis\Desktop\MetroStation_2.0_XiaZaiBa\metrostation_by_yankoa-d312tty\PNG\Others\Blue\MB_0001_p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1670" y="1821652"/>
            <a:ext cx="2137272" cy="2139773"/>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矩形 13"/>
          <p:cNvSpPr/>
          <p:nvPr/>
        </p:nvSpPr>
        <p:spPr>
          <a:xfrm>
            <a:off x="5347644" y="1396390"/>
            <a:ext cx="25935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5" name="矩形 14"/>
          <p:cNvSpPr/>
          <p:nvPr/>
        </p:nvSpPr>
        <p:spPr>
          <a:xfrm>
            <a:off x="558477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6" name="矩形 15"/>
          <p:cNvSpPr/>
          <p:nvPr/>
        </p:nvSpPr>
        <p:spPr>
          <a:xfrm>
            <a:off x="5816545"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7" name="矩形 16"/>
          <p:cNvSpPr/>
          <p:nvPr/>
        </p:nvSpPr>
        <p:spPr>
          <a:xfrm>
            <a:off x="6049909"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8" name="矩形 17"/>
          <p:cNvSpPr/>
          <p:nvPr/>
        </p:nvSpPr>
        <p:spPr>
          <a:xfrm>
            <a:off x="630232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9" name="矩形 18"/>
          <p:cNvSpPr/>
          <p:nvPr/>
        </p:nvSpPr>
        <p:spPr>
          <a:xfrm>
            <a:off x="6516634"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20" name="矩形 19"/>
          <p:cNvSpPr/>
          <p:nvPr/>
        </p:nvSpPr>
        <p:spPr>
          <a:xfrm>
            <a:off x="6766064"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3" name="矩形 2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8210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1000"/>
                                        <p:tgtEl>
                                          <p:spTgt spid="2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250"/>
                                        <p:tgtEl>
                                          <p:spTgt spid="14"/>
                                        </p:tgtEl>
                                      </p:cBhvr>
                                    </p:animEffect>
                                  </p:childTnLst>
                                </p:cTn>
                              </p:par>
                              <p:par>
                                <p:cTn id="15" presetID="22" presetClass="exit" presetSubtype="1" fill="hold" grpId="1" nodeType="withEffect">
                                  <p:stCondLst>
                                    <p:cond delay="440"/>
                                  </p:stCondLst>
                                  <p:childTnLst>
                                    <p:animEffect transition="out" filter="wipe(up)">
                                      <p:cBhvr>
                                        <p:cTn id="16" dur="250"/>
                                        <p:tgtEl>
                                          <p:spTgt spid="14"/>
                                        </p:tgtEl>
                                      </p:cBhvr>
                                    </p:animEffect>
                                    <p:set>
                                      <p:cBhvr>
                                        <p:cTn id="17" dur="1" fill="hold">
                                          <p:stCondLst>
                                            <p:cond delay="249"/>
                                          </p:stCondLst>
                                        </p:cTn>
                                        <p:tgtEl>
                                          <p:spTgt spid="14"/>
                                        </p:tgtEl>
                                        <p:attrNameLst>
                                          <p:attrName>style.visibility</p:attrName>
                                        </p:attrNameLst>
                                      </p:cBhvr>
                                      <p:to>
                                        <p:strVal val="hidden"/>
                                      </p:to>
                                    </p:set>
                                  </p:childTnLst>
                                </p:cTn>
                              </p:par>
                              <p:par>
                                <p:cTn id="18" presetID="2" presetClass="entr" presetSubtype="4" fill="hold" grpId="0" nodeType="withEffect">
                                  <p:stCondLst>
                                    <p:cond delay="9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250" fill="hold"/>
                                        <p:tgtEl>
                                          <p:spTgt spid="13"/>
                                        </p:tgtEl>
                                        <p:attrNameLst>
                                          <p:attrName>ppt_x</p:attrName>
                                        </p:attrNameLst>
                                      </p:cBhvr>
                                      <p:tavLst>
                                        <p:tav tm="0">
                                          <p:val>
                                            <p:strVal val="#ppt_x"/>
                                          </p:val>
                                        </p:tav>
                                        <p:tav tm="100000">
                                          <p:val>
                                            <p:strVal val="#ppt_x"/>
                                          </p:val>
                                        </p:tav>
                                      </p:tavLst>
                                    </p:anim>
                                    <p:anim calcmode="lin" valueType="num">
                                      <p:cBhvr additive="base">
                                        <p:cTn id="21" dur="250" fill="hold"/>
                                        <p:tgtEl>
                                          <p:spTgt spid="13"/>
                                        </p:tgtEl>
                                        <p:attrNameLst>
                                          <p:attrName>ppt_y</p:attrName>
                                        </p:attrNameLst>
                                      </p:cBhvr>
                                      <p:tavLst>
                                        <p:tav tm="0">
                                          <p:val>
                                            <p:strVal val="1+#ppt_h/2"/>
                                          </p:val>
                                        </p:tav>
                                        <p:tav tm="100000">
                                          <p:val>
                                            <p:strVal val="#ppt_y"/>
                                          </p:val>
                                        </p:tav>
                                      </p:tavLst>
                                    </p:anim>
                                  </p:childTnLst>
                                </p:cTn>
                              </p:par>
                              <p:par>
                                <p:cTn id="22" presetID="22" presetClass="entr" presetSubtype="4" fill="hold" grpId="0" nodeType="withEffect">
                                  <p:stCondLst>
                                    <p:cond delay="30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50"/>
                                        <p:tgtEl>
                                          <p:spTgt spid="16"/>
                                        </p:tgtEl>
                                      </p:cBhvr>
                                    </p:animEffect>
                                  </p:childTnLst>
                                </p:cTn>
                              </p:par>
                              <p:par>
                                <p:cTn id="25" presetID="22" presetClass="exit" presetSubtype="1" fill="hold" grpId="1" nodeType="withEffect">
                                  <p:stCondLst>
                                    <p:cond delay="550"/>
                                  </p:stCondLst>
                                  <p:childTnLst>
                                    <p:animEffect transition="out" filter="wipe(up)">
                                      <p:cBhvr>
                                        <p:cTn id="26" dur="250"/>
                                        <p:tgtEl>
                                          <p:spTgt spid="16"/>
                                        </p:tgtEl>
                                      </p:cBhvr>
                                    </p:animEffect>
                                    <p:set>
                                      <p:cBhvr>
                                        <p:cTn id="27" dur="1" fill="hold">
                                          <p:stCondLst>
                                            <p:cond delay="249"/>
                                          </p:stCondLst>
                                        </p:cTn>
                                        <p:tgtEl>
                                          <p:spTgt spid="16"/>
                                        </p:tgtEl>
                                        <p:attrNameLst>
                                          <p:attrName>style.visibility</p:attrName>
                                        </p:attrNameLst>
                                      </p:cBhvr>
                                      <p:to>
                                        <p:strVal val="hidden"/>
                                      </p:to>
                                    </p:set>
                                  </p:childTnLst>
                                </p:cTn>
                              </p:par>
                              <p:par>
                                <p:cTn id="28" presetID="2" presetClass="entr" presetSubtype="4" fill="hold" nodeType="withEffect">
                                  <p:stCondLst>
                                    <p:cond delay="28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fill="hold"/>
                                        <p:tgtEl>
                                          <p:spTgt spid="6"/>
                                        </p:tgtEl>
                                        <p:attrNameLst>
                                          <p:attrName>ppt_x</p:attrName>
                                        </p:attrNameLst>
                                      </p:cBhvr>
                                      <p:tavLst>
                                        <p:tav tm="0">
                                          <p:val>
                                            <p:strVal val="#ppt_x"/>
                                          </p:val>
                                        </p:tav>
                                        <p:tav tm="100000">
                                          <p:val>
                                            <p:strVal val="#ppt_x"/>
                                          </p:val>
                                        </p:tav>
                                      </p:tavLst>
                                    </p:anim>
                                    <p:anim calcmode="lin" valueType="num">
                                      <p:cBhvr additive="base">
                                        <p:cTn id="31" dur="250" fill="hold"/>
                                        <p:tgtEl>
                                          <p:spTgt spid="6"/>
                                        </p:tgtEl>
                                        <p:attrNameLst>
                                          <p:attrName>ppt_y</p:attrName>
                                        </p:attrNameLst>
                                      </p:cBhvr>
                                      <p:tavLst>
                                        <p:tav tm="0">
                                          <p:val>
                                            <p:strVal val="1+#ppt_h/2"/>
                                          </p:val>
                                        </p:tav>
                                        <p:tav tm="100000">
                                          <p:val>
                                            <p:strVal val="#ppt_y"/>
                                          </p:val>
                                        </p:tav>
                                      </p:tavLst>
                                    </p:anim>
                                  </p:childTnLst>
                                </p:cTn>
                              </p:par>
                              <p:par>
                                <p:cTn id="32" presetID="22" presetClass="entr" presetSubtype="4"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250"/>
                                        <p:tgtEl>
                                          <p:spTgt spid="19"/>
                                        </p:tgtEl>
                                      </p:cBhvr>
                                    </p:animEffect>
                                  </p:childTnLst>
                                </p:cTn>
                              </p:par>
                              <p:par>
                                <p:cTn id="35" presetID="22" presetClass="exit" presetSubtype="1" fill="hold" grpId="1" nodeType="withEffect">
                                  <p:stCondLst>
                                    <p:cond delay="750"/>
                                  </p:stCondLst>
                                  <p:childTnLst>
                                    <p:animEffect transition="out" filter="wipe(up)">
                                      <p:cBhvr>
                                        <p:cTn id="36" dur="250"/>
                                        <p:tgtEl>
                                          <p:spTgt spid="19"/>
                                        </p:tgtEl>
                                      </p:cBhvr>
                                    </p:animEffect>
                                    <p:set>
                                      <p:cBhvr>
                                        <p:cTn id="37" dur="1" fill="hold">
                                          <p:stCondLst>
                                            <p:cond delay="249"/>
                                          </p:stCondLst>
                                        </p:cTn>
                                        <p:tgtEl>
                                          <p:spTgt spid="19"/>
                                        </p:tgtEl>
                                        <p:attrNameLst>
                                          <p:attrName>style.visibility</p:attrName>
                                        </p:attrNameLst>
                                      </p:cBhvr>
                                      <p:to>
                                        <p:strVal val="hidden"/>
                                      </p:to>
                                    </p:set>
                                  </p:childTnLst>
                                </p:cTn>
                              </p:par>
                              <p:par>
                                <p:cTn id="38" presetID="2" presetClass="entr" presetSubtype="4" fill="hold" nodeType="withEffect">
                                  <p:stCondLst>
                                    <p:cond delay="5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ppt_x"/>
                                          </p:val>
                                        </p:tav>
                                        <p:tav tm="100000">
                                          <p:val>
                                            <p:strVal val="#ppt_x"/>
                                          </p:val>
                                        </p:tav>
                                      </p:tavLst>
                                    </p:anim>
                                    <p:anim calcmode="lin" valueType="num">
                                      <p:cBhvr additive="base">
                                        <p:cTn id="41" dur="250" fill="hold"/>
                                        <p:tgtEl>
                                          <p:spTgt spid="9"/>
                                        </p:tgtEl>
                                        <p:attrNameLst>
                                          <p:attrName>ppt_y</p:attrName>
                                        </p:attrNameLst>
                                      </p:cBhvr>
                                      <p:tavLst>
                                        <p:tav tm="0">
                                          <p:val>
                                            <p:strVal val="1+#ppt_h/2"/>
                                          </p:val>
                                        </p:tav>
                                        <p:tav tm="100000">
                                          <p:val>
                                            <p:strVal val="#ppt_y"/>
                                          </p:val>
                                        </p:tav>
                                      </p:tavLst>
                                    </p:anim>
                                  </p:childTnLst>
                                </p:cTn>
                              </p:par>
                              <p:par>
                                <p:cTn id="42" presetID="22" presetClass="entr" presetSubtype="4" fill="hold" grpId="0" nodeType="withEffect">
                                  <p:stCondLst>
                                    <p:cond delay="600"/>
                                  </p:stCondLst>
                                  <p:childTnLst>
                                    <p:set>
                                      <p:cBhvr>
                                        <p:cTn id="43" dur="1" fill="hold">
                                          <p:stCondLst>
                                            <p:cond delay="0"/>
                                          </p:stCondLst>
                                        </p:cTn>
                                        <p:tgtEl>
                                          <p:spTgt spid="15"/>
                                        </p:tgtEl>
                                        <p:attrNameLst>
                                          <p:attrName>style.visibility</p:attrName>
                                        </p:attrNameLst>
                                      </p:cBhvr>
                                      <p:to>
                                        <p:strVal val="visible"/>
                                      </p:to>
                                    </p:set>
                                    <p:animEffect transition="in" filter="wipe(down)">
                                      <p:cBhvr>
                                        <p:cTn id="44" dur="250"/>
                                        <p:tgtEl>
                                          <p:spTgt spid="15"/>
                                        </p:tgtEl>
                                      </p:cBhvr>
                                    </p:animEffect>
                                  </p:childTnLst>
                                </p:cTn>
                              </p:par>
                              <p:par>
                                <p:cTn id="45" presetID="22" presetClass="exit" presetSubtype="1" fill="hold" grpId="1" nodeType="withEffect">
                                  <p:stCondLst>
                                    <p:cond delay="850"/>
                                  </p:stCondLst>
                                  <p:childTnLst>
                                    <p:animEffect transition="out" filter="wipe(up)">
                                      <p:cBhvr>
                                        <p:cTn id="46" dur="250"/>
                                        <p:tgtEl>
                                          <p:spTgt spid="15"/>
                                        </p:tgtEl>
                                      </p:cBhvr>
                                    </p:animEffect>
                                    <p:set>
                                      <p:cBhvr>
                                        <p:cTn id="47" dur="1" fill="hold">
                                          <p:stCondLst>
                                            <p:cond delay="249"/>
                                          </p:stCondLst>
                                        </p:cTn>
                                        <p:tgtEl>
                                          <p:spTgt spid="15"/>
                                        </p:tgtEl>
                                        <p:attrNameLst>
                                          <p:attrName>style.visibility</p:attrName>
                                        </p:attrNameLst>
                                      </p:cBhvr>
                                      <p:to>
                                        <p:strVal val="hidden"/>
                                      </p:to>
                                    </p:set>
                                  </p:childTnLst>
                                </p:cTn>
                              </p:par>
                              <p:par>
                                <p:cTn id="48" presetID="2" presetClass="entr" presetSubtype="4" fill="hold" nodeType="withEffect">
                                  <p:stCondLst>
                                    <p:cond delay="6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250" fill="hold"/>
                                        <p:tgtEl>
                                          <p:spTgt spid="5"/>
                                        </p:tgtEl>
                                        <p:attrNameLst>
                                          <p:attrName>ppt_x</p:attrName>
                                        </p:attrNameLst>
                                      </p:cBhvr>
                                      <p:tavLst>
                                        <p:tav tm="0">
                                          <p:val>
                                            <p:strVal val="#ppt_x"/>
                                          </p:val>
                                        </p:tav>
                                        <p:tav tm="100000">
                                          <p:val>
                                            <p:strVal val="#ppt_x"/>
                                          </p:val>
                                        </p:tav>
                                      </p:tavLst>
                                    </p:anim>
                                    <p:anim calcmode="lin" valueType="num">
                                      <p:cBhvr additive="base">
                                        <p:cTn id="51" dur="250" fill="hold"/>
                                        <p:tgtEl>
                                          <p:spTgt spid="5"/>
                                        </p:tgtEl>
                                        <p:attrNameLst>
                                          <p:attrName>ppt_y</p:attrName>
                                        </p:attrNameLst>
                                      </p:cBhvr>
                                      <p:tavLst>
                                        <p:tav tm="0">
                                          <p:val>
                                            <p:strVal val="1+#ppt_h/2"/>
                                          </p:val>
                                        </p:tav>
                                        <p:tav tm="100000">
                                          <p:val>
                                            <p:strVal val="#ppt_y"/>
                                          </p:val>
                                        </p:tav>
                                      </p:tavLst>
                                    </p:anim>
                                  </p:childTnLst>
                                </p:cTn>
                              </p:par>
                              <p:par>
                                <p:cTn id="52" presetID="22" presetClass="entr" presetSubtype="4" fill="hold" grpId="0" nodeType="withEffect">
                                  <p:stCondLst>
                                    <p:cond delay="130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250"/>
                                        <p:tgtEl>
                                          <p:spTgt spid="17"/>
                                        </p:tgtEl>
                                      </p:cBhvr>
                                    </p:animEffect>
                                  </p:childTnLst>
                                </p:cTn>
                              </p:par>
                              <p:par>
                                <p:cTn id="55" presetID="22" presetClass="exit" presetSubtype="1" fill="hold" grpId="1" nodeType="withEffect">
                                  <p:stCondLst>
                                    <p:cond delay="1550"/>
                                  </p:stCondLst>
                                  <p:childTnLst>
                                    <p:animEffect transition="out" filter="wipe(up)">
                                      <p:cBhvr>
                                        <p:cTn id="56" dur="250"/>
                                        <p:tgtEl>
                                          <p:spTgt spid="17"/>
                                        </p:tgtEl>
                                      </p:cBhvr>
                                    </p:animEffect>
                                    <p:set>
                                      <p:cBhvr>
                                        <p:cTn id="57" dur="1" fill="hold">
                                          <p:stCondLst>
                                            <p:cond delay="249"/>
                                          </p:stCondLst>
                                        </p:cTn>
                                        <p:tgtEl>
                                          <p:spTgt spid="17"/>
                                        </p:tgtEl>
                                        <p:attrNameLst>
                                          <p:attrName>style.visibility</p:attrName>
                                        </p:attrNameLst>
                                      </p:cBhvr>
                                      <p:to>
                                        <p:strVal val="hidden"/>
                                      </p:to>
                                    </p:set>
                                  </p:childTnLst>
                                </p:cTn>
                              </p:par>
                              <p:par>
                                <p:cTn id="58" presetID="2" presetClass="entr" presetSubtype="4" fill="hold" nodeType="withEffect">
                                  <p:stCondLst>
                                    <p:cond delay="130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250" fill="hold"/>
                                        <p:tgtEl>
                                          <p:spTgt spid="7"/>
                                        </p:tgtEl>
                                        <p:attrNameLst>
                                          <p:attrName>ppt_x</p:attrName>
                                        </p:attrNameLst>
                                      </p:cBhvr>
                                      <p:tavLst>
                                        <p:tav tm="0">
                                          <p:val>
                                            <p:strVal val="#ppt_x"/>
                                          </p:val>
                                        </p:tav>
                                        <p:tav tm="100000">
                                          <p:val>
                                            <p:strVal val="#ppt_x"/>
                                          </p:val>
                                        </p:tav>
                                      </p:tavLst>
                                    </p:anim>
                                    <p:anim calcmode="lin" valueType="num">
                                      <p:cBhvr additive="base">
                                        <p:cTn id="61" dur="250" fill="hold"/>
                                        <p:tgtEl>
                                          <p:spTgt spid="7"/>
                                        </p:tgtEl>
                                        <p:attrNameLst>
                                          <p:attrName>ppt_y</p:attrName>
                                        </p:attrNameLst>
                                      </p:cBhvr>
                                      <p:tavLst>
                                        <p:tav tm="0">
                                          <p:val>
                                            <p:strVal val="1+#ppt_h/2"/>
                                          </p:val>
                                        </p:tav>
                                        <p:tav tm="100000">
                                          <p:val>
                                            <p:strVal val="#ppt_y"/>
                                          </p:val>
                                        </p:tav>
                                      </p:tavLst>
                                    </p:anim>
                                  </p:childTnLst>
                                </p:cTn>
                              </p:par>
                              <p:par>
                                <p:cTn id="62" presetID="22" presetClass="entr" presetSubtype="4" fill="hold" grpId="0" nodeType="withEffect">
                                  <p:stCondLst>
                                    <p:cond delay="1200"/>
                                  </p:stCondLst>
                                  <p:childTnLst>
                                    <p:set>
                                      <p:cBhvr>
                                        <p:cTn id="63" dur="1" fill="hold">
                                          <p:stCondLst>
                                            <p:cond delay="0"/>
                                          </p:stCondLst>
                                        </p:cTn>
                                        <p:tgtEl>
                                          <p:spTgt spid="18"/>
                                        </p:tgtEl>
                                        <p:attrNameLst>
                                          <p:attrName>style.visibility</p:attrName>
                                        </p:attrNameLst>
                                      </p:cBhvr>
                                      <p:to>
                                        <p:strVal val="visible"/>
                                      </p:to>
                                    </p:set>
                                    <p:animEffect transition="in" filter="wipe(down)">
                                      <p:cBhvr>
                                        <p:cTn id="64" dur="250"/>
                                        <p:tgtEl>
                                          <p:spTgt spid="18"/>
                                        </p:tgtEl>
                                      </p:cBhvr>
                                    </p:animEffect>
                                  </p:childTnLst>
                                </p:cTn>
                              </p:par>
                              <p:par>
                                <p:cTn id="65" presetID="22" presetClass="exit" presetSubtype="1" fill="hold" grpId="1" nodeType="withEffect">
                                  <p:stCondLst>
                                    <p:cond delay="1450"/>
                                  </p:stCondLst>
                                  <p:childTnLst>
                                    <p:animEffect transition="out" filter="wipe(up)">
                                      <p:cBhvr>
                                        <p:cTn id="66" dur="250"/>
                                        <p:tgtEl>
                                          <p:spTgt spid="18"/>
                                        </p:tgtEl>
                                      </p:cBhvr>
                                    </p:animEffect>
                                    <p:set>
                                      <p:cBhvr>
                                        <p:cTn id="67" dur="1" fill="hold">
                                          <p:stCondLst>
                                            <p:cond delay="249"/>
                                          </p:stCondLst>
                                        </p:cTn>
                                        <p:tgtEl>
                                          <p:spTgt spid="18"/>
                                        </p:tgtEl>
                                        <p:attrNameLst>
                                          <p:attrName>style.visibility</p:attrName>
                                        </p:attrNameLst>
                                      </p:cBhvr>
                                      <p:to>
                                        <p:strVal val="hidden"/>
                                      </p:to>
                                    </p:set>
                                  </p:childTnLst>
                                </p:cTn>
                              </p:par>
                              <p:par>
                                <p:cTn id="68" presetID="2" presetClass="entr" presetSubtype="4" fill="hold" nodeType="withEffect">
                                  <p:stCondLst>
                                    <p:cond delay="1200"/>
                                  </p:stCondLst>
                                  <p:childTnLst>
                                    <p:set>
                                      <p:cBhvr>
                                        <p:cTn id="69" dur="1" fill="hold">
                                          <p:stCondLst>
                                            <p:cond delay="0"/>
                                          </p:stCondLst>
                                        </p:cTn>
                                        <p:tgtEl>
                                          <p:spTgt spid="8"/>
                                        </p:tgtEl>
                                        <p:attrNameLst>
                                          <p:attrName>style.visibility</p:attrName>
                                        </p:attrNameLst>
                                      </p:cBhvr>
                                      <p:to>
                                        <p:strVal val="visible"/>
                                      </p:to>
                                    </p:set>
                                    <p:anim calcmode="lin" valueType="num">
                                      <p:cBhvr additive="base">
                                        <p:cTn id="70" dur="250" fill="hold"/>
                                        <p:tgtEl>
                                          <p:spTgt spid="8"/>
                                        </p:tgtEl>
                                        <p:attrNameLst>
                                          <p:attrName>ppt_x</p:attrName>
                                        </p:attrNameLst>
                                      </p:cBhvr>
                                      <p:tavLst>
                                        <p:tav tm="0">
                                          <p:val>
                                            <p:strVal val="#ppt_x"/>
                                          </p:val>
                                        </p:tav>
                                        <p:tav tm="100000">
                                          <p:val>
                                            <p:strVal val="#ppt_x"/>
                                          </p:val>
                                        </p:tav>
                                      </p:tavLst>
                                    </p:anim>
                                    <p:anim calcmode="lin" valueType="num">
                                      <p:cBhvr additive="base">
                                        <p:cTn id="71" dur="250" fill="hold"/>
                                        <p:tgtEl>
                                          <p:spTgt spid="8"/>
                                        </p:tgtEl>
                                        <p:attrNameLst>
                                          <p:attrName>ppt_y</p:attrName>
                                        </p:attrNameLst>
                                      </p:cBhvr>
                                      <p:tavLst>
                                        <p:tav tm="0">
                                          <p:val>
                                            <p:strVal val="1+#ppt_h/2"/>
                                          </p:val>
                                        </p:tav>
                                        <p:tav tm="100000">
                                          <p:val>
                                            <p:strVal val="#ppt_y"/>
                                          </p:val>
                                        </p:tav>
                                      </p:tavLst>
                                    </p:anim>
                                  </p:childTnLst>
                                </p:cTn>
                              </p:par>
                              <p:par>
                                <p:cTn id="72" presetID="22" presetClass="entr" presetSubtype="4" fill="hold" grpId="0" nodeType="withEffect">
                                  <p:stCondLst>
                                    <p:cond delay="75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250"/>
                                        <p:tgtEl>
                                          <p:spTgt spid="20"/>
                                        </p:tgtEl>
                                      </p:cBhvr>
                                    </p:animEffect>
                                  </p:childTnLst>
                                </p:cTn>
                              </p:par>
                              <p:par>
                                <p:cTn id="75" presetID="22" presetClass="exit" presetSubtype="1" fill="hold" grpId="1" nodeType="withEffect">
                                  <p:stCondLst>
                                    <p:cond delay="1000"/>
                                  </p:stCondLst>
                                  <p:childTnLst>
                                    <p:animEffect transition="out" filter="wipe(up)">
                                      <p:cBhvr>
                                        <p:cTn id="76" dur="250"/>
                                        <p:tgtEl>
                                          <p:spTgt spid="20"/>
                                        </p:tgtEl>
                                      </p:cBhvr>
                                    </p:animEffect>
                                    <p:set>
                                      <p:cBhvr>
                                        <p:cTn id="77" dur="1" fill="hold">
                                          <p:stCondLst>
                                            <p:cond delay="249"/>
                                          </p:stCondLst>
                                        </p:cTn>
                                        <p:tgtEl>
                                          <p:spTgt spid="20"/>
                                        </p:tgtEl>
                                        <p:attrNameLst>
                                          <p:attrName>style.visibility</p:attrName>
                                        </p:attrNameLst>
                                      </p:cBhvr>
                                      <p:to>
                                        <p:strVal val="hidden"/>
                                      </p:to>
                                    </p:set>
                                  </p:childTnLst>
                                </p:cTn>
                              </p:par>
                              <p:par>
                                <p:cTn id="78" presetID="2" presetClass="entr" presetSubtype="4" fill="hold" nodeType="withEffect">
                                  <p:stCondLst>
                                    <p:cond delay="75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250" fill="hold"/>
                                        <p:tgtEl>
                                          <p:spTgt spid="10"/>
                                        </p:tgtEl>
                                        <p:attrNameLst>
                                          <p:attrName>ppt_x</p:attrName>
                                        </p:attrNameLst>
                                      </p:cBhvr>
                                      <p:tavLst>
                                        <p:tav tm="0">
                                          <p:val>
                                            <p:strVal val="#ppt_x"/>
                                          </p:val>
                                        </p:tav>
                                        <p:tav tm="100000">
                                          <p:val>
                                            <p:strVal val="#ppt_x"/>
                                          </p:val>
                                        </p:tav>
                                      </p:tavLst>
                                    </p:anim>
                                    <p:anim calcmode="lin" valueType="num">
                                      <p:cBhvr additive="base">
                                        <p:cTn id="81" dur="250" fill="hold"/>
                                        <p:tgtEl>
                                          <p:spTgt spid="10"/>
                                        </p:tgtEl>
                                        <p:attrNameLst>
                                          <p:attrName>ppt_y</p:attrName>
                                        </p:attrNameLst>
                                      </p:cBhvr>
                                      <p:tavLst>
                                        <p:tav tm="0">
                                          <p:val>
                                            <p:strVal val="1+#ppt_h/2"/>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200" fill="hold"/>
                                        <p:tgtEl>
                                          <p:spTgt spid="21"/>
                                        </p:tgtEl>
                                        <p:attrNameLst>
                                          <p:attrName>ppt_x</p:attrName>
                                        </p:attrNameLst>
                                      </p:cBhvr>
                                      <p:tavLst>
                                        <p:tav tm="0">
                                          <p:val>
                                            <p:strVal val="1+#ppt_w/2"/>
                                          </p:val>
                                        </p:tav>
                                        <p:tav tm="100000">
                                          <p:val>
                                            <p:strVal val="#ppt_x"/>
                                          </p:val>
                                        </p:tav>
                                      </p:tavLst>
                                    </p:anim>
                                    <p:anim calcmode="lin" valueType="num">
                                      <p:cBhvr additive="base">
                                        <p:cTn id="85" dur="2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D:\TDDOWNLOAD\win8风格图标\PNG\Communications\Blue\MB_0018_not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4665654" y="401191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6</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9" name="矩形 58"/>
          <p:cNvSpPr/>
          <p:nvPr/>
        </p:nvSpPr>
        <p:spPr>
          <a:xfrm>
            <a:off x="560223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0" name="矩形 59"/>
          <p:cNvSpPr/>
          <p:nvPr/>
        </p:nvSpPr>
        <p:spPr>
          <a:xfrm>
            <a:off x="5835440"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1" name="矩形 60"/>
          <p:cNvSpPr/>
          <p:nvPr/>
        </p:nvSpPr>
        <p:spPr>
          <a:xfrm>
            <a:off x="6068648"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与</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2" name="矩形 61"/>
          <p:cNvSpPr/>
          <p:nvPr/>
        </p:nvSpPr>
        <p:spPr>
          <a:xfrm>
            <a:off x="6301856"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展</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6535064"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望</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4" name="矩形 63"/>
          <p:cNvSpPr/>
          <p:nvPr/>
        </p:nvSpPr>
        <p:spPr>
          <a:xfrm>
            <a:off x="676827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5" name="矩形 64"/>
          <p:cNvSpPr/>
          <p:nvPr/>
        </p:nvSpPr>
        <p:spPr>
          <a:xfrm>
            <a:off x="5347644" y="401191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2" name="矩形 81"/>
          <p:cNvSpPr/>
          <p:nvPr/>
        </p:nvSpPr>
        <p:spPr>
          <a:xfrm>
            <a:off x="5347644" y="4636750"/>
            <a:ext cx="25935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3" name="矩形 82"/>
          <p:cNvSpPr/>
          <p:nvPr/>
        </p:nvSpPr>
        <p:spPr>
          <a:xfrm>
            <a:off x="558477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4" name="矩形 83"/>
          <p:cNvSpPr/>
          <p:nvPr/>
        </p:nvSpPr>
        <p:spPr>
          <a:xfrm>
            <a:off x="5816545"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5" name="矩形 84"/>
          <p:cNvSpPr/>
          <p:nvPr/>
        </p:nvSpPr>
        <p:spPr>
          <a:xfrm>
            <a:off x="6049909"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6" name="矩形 85"/>
          <p:cNvSpPr/>
          <p:nvPr/>
        </p:nvSpPr>
        <p:spPr>
          <a:xfrm>
            <a:off x="630232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7" name="矩形 86"/>
          <p:cNvSpPr/>
          <p:nvPr/>
        </p:nvSpPr>
        <p:spPr>
          <a:xfrm>
            <a:off x="6516634"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8" name="矩形 87"/>
          <p:cNvSpPr/>
          <p:nvPr/>
        </p:nvSpPr>
        <p:spPr>
          <a:xfrm>
            <a:off x="6766064"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4" name="矩形 7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5" name="矩形 7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6" name="矩形 7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7" name="矩形 7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8" name="矩形 7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9" name="矩形 7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0" name="矩形 7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1" name="矩形 80"/>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9" name="矩形 88"/>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0" name="矩形 89"/>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1" name="矩形 90"/>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2" name="矩形 91"/>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3" name="矩形 92"/>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4" name="矩形 93"/>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5" name="矩形 94"/>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6" name="矩形 95"/>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7" name="矩形 9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8" name="矩形 9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9" name="矩形 9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0" name="矩形 9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1" name="矩形 10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2" name="矩形 10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3" name="矩形 10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4" name="矩形 10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5" name="矩形 104"/>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6" name="矩形 105"/>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7" name="矩形 106"/>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8" name="矩形 107"/>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9" name="矩形 108"/>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0" name="矩形 109"/>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1" name="矩形 110"/>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2" name="矩形 111"/>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113" name="组合 112"/>
          <p:cNvGrpSpPr/>
          <p:nvPr/>
        </p:nvGrpSpPr>
        <p:grpSpPr>
          <a:xfrm>
            <a:off x="8699181" y="157879"/>
            <a:ext cx="477064" cy="369332"/>
            <a:chOff x="8699181" y="157879"/>
            <a:chExt cx="477064" cy="369332"/>
          </a:xfrm>
        </p:grpSpPr>
        <p:sp>
          <p:nvSpPr>
            <p:cNvPr id="114" name="矩形 1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15" name="TextBox 1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27</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752013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82"/>
                                        </p:tgtEl>
                                        <p:attrNameLst>
                                          <p:attrName>style.visibility</p:attrName>
                                        </p:attrNameLst>
                                      </p:cBhvr>
                                      <p:to>
                                        <p:strVal val="visible"/>
                                      </p:to>
                                    </p:set>
                                    <p:animEffect transition="in" filter="wipe(down)">
                                      <p:cBhvr>
                                        <p:cTn id="10" dur="250"/>
                                        <p:tgtEl>
                                          <p:spTgt spid="82"/>
                                        </p:tgtEl>
                                      </p:cBhvr>
                                    </p:animEffect>
                                  </p:childTnLst>
                                </p:cTn>
                              </p:par>
                              <p:par>
                                <p:cTn id="11" presetID="22" presetClass="exit" presetSubtype="1" fill="hold" grpId="1" nodeType="withEffect">
                                  <p:stCondLst>
                                    <p:cond delay="440"/>
                                  </p:stCondLst>
                                  <p:childTnLst>
                                    <p:animEffect transition="out" filter="wipe(up)">
                                      <p:cBhvr>
                                        <p:cTn id="12" dur="250"/>
                                        <p:tgtEl>
                                          <p:spTgt spid="82"/>
                                        </p:tgtEl>
                                      </p:cBhvr>
                                    </p:animEffect>
                                    <p:set>
                                      <p:cBhvr>
                                        <p:cTn id="13" dur="1" fill="hold">
                                          <p:stCondLst>
                                            <p:cond delay="249"/>
                                          </p:stCondLst>
                                        </p:cTn>
                                        <p:tgtEl>
                                          <p:spTgt spid="82"/>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250" fill="hold"/>
                                        <p:tgtEl>
                                          <p:spTgt spid="65"/>
                                        </p:tgtEl>
                                        <p:attrNameLst>
                                          <p:attrName>ppt_x</p:attrName>
                                        </p:attrNameLst>
                                      </p:cBhvr>
                                      <p:tavLst>
                                        <p:tav tm="0">
                                          <p:val>
                                            <p:strVal val="#ppt_x"/>
                                          </p:val>
                                        </p:tav>
                                        <p:tav tm="100000">
                                          <p:val>
                                            <p:strVal val="#ppt_x"/>
                                          </p:val>
                                        </p:tav>
                                      </p:tavLst>
                                    </p:anim>
                                    <p:anim calcmode="lin" valueType="num">
                                      <p:cBhvr additive="base">
                                        <p:cTn id="17" dur="250" fill="hold"/>
                                        <p:tgtEl>
                                          <p:spTgt spid="65"/>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84"/>
                                        </p:tgtEl>
                                        <p:attrNameLst>
                                          <p:attrName>style.visibility</p:attrName>
                                        </p:attrNameLst>
                                      </p:cBhvr>
                                      <p:to>
                                        <p:strVal val="visible"/>
                                      </p:to>
                                    </p:set>
                                    <p:animEffect transition="in" filter="wipe(down)">
                                      <p:cBhvr>
                                        <p:cTn id="20" dur="250"/>
                                        <p:tgtEl>
                                          <p:spTgt spid="84"/>
                                        </p:tgtEl>
                                      </p:cBhvr>
                                    </p:animEffect>
                                  </p:childTnLst>
                                </p:cTn>
                              </p:par>
                              <p:par>
                                <p:cTn id="21" presetID="22" presetClass="exit" presetSubtype="1" fill="hold" grpId="1" nodeType="withEffect">
                                  <p:stCondLst>
                                    <p:cond delay="550"/>
                                  </p:stCondLst>
                                  <p:childTnLst>
                                    <p:animEffect transition="out" filter="wipe(up)">
                                      <p:cBhvr>
                                        <p:cTn id="22" dur="250"/>
                                        <p:tgtEl>
                                          <p:spTgt spid="84"/>
                                        </p:tgtEl>
                                      </p:cBhvr>
                                    </p:animEffect>
                                    <p:set>
                                      <p:cBhvr>
                                        <p:cTn id="23" dur="1" fill="hold">
                                          <p:stCondLst>
                                            <p:cond delay="249"/>
                                          </p:stCondLst>
                                        </p:cTn>
                                        <p:tgtEl>
                                          <p:spTgt spid="84"/>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250" fill="hold"/>
                                        <p:tgtEl>
                                          <p:spTgt spid="60"/>
                                        </p:tgtEl>
                                        <p:attrNameLst>
                                          <p:attrName>ppt_x</p:attrName>
                                        </p:attrNameLst>
                                      </p:cBhvr>
                                      <p:tavLst>
                                        <p:tav tm="0">
                                          <p:val>
                                            <p:strVal val="#ppt_x"/>
                                          </p:val>
                                        </p:tav>
                                        <p:tav tm="100000">
                                          <p:val>
                                            <p:strVal val="#ppt_x"/>
                                          </p:val>
                                        </p:tav>
                                      </p:tavLst>
                                    </p:anim>
                                    <p:anim calcmode="lin" valueType="num">
                                      <p:cBhvr additive="base">
                                        <p:cTn id="27" dur="250" fill="hold"/>
                                        <p:tgtEl>
                                          <p:spTgt spid="60"/>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87"/>
                                        </p:tgtEl>
                                        <p:attrNameLst>
                                          <p:attrName>style.visibility</p:attrName>
                                        </p:attrNameLst>
                                      </p:cBhvr>
                                      <p:to>
                                        <p:strVal val="visible"/>
                                      </p:to>
                                    </p:set>
                                    <p:animEffect transition="in" filter="wipe(down)">
                                      <p:cBhvr>
                                        <p:cTn id="30" dur="250"/>
                                        <p:tgtEl>
                                          <p:spTgt spid="87"/>
                                        </p:tgtEl>
                                      </p:cBhvr>
                                    </p:animEffect>
                                  </p:childTnLst>
                                </p:cTn>
                              </p:par>
                              <p:par>
                                <p:cTn id="31" presetID="22" presetClass="exit" presetSubtype="1" fill="hold" grpId="1" nodeType="withEffect">
                                  <p:stCondLst>
                                    <p:cond delay="750"/>
                                  </p:stCondLst>
                                  <p:childTnLst>
                                    <p:animEffect transition="out" filter="wipe(up)">
                                      <p:cBhvr>
                                        <p:cTn id="32" dur="250"/>
                                        <p:tgtEl>
                                          <p:spTgt spid="87"/>
                                        </p:tgtEl>
                                      </p:cBhvr>
                                    </p:animEffect>
                                    <p:set>
                                      <p:cBhvr>
                                        <p:cTn id="33" dur="1" fill="hold">
                                          <p:stCondLst>
                                            <p:cond delay="249"/>
                                          </p:stCondLst>
                                        </p:cTn>
                                        <p:tgtEl>
                                          <p:spTgt spid="87"/>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250" fill="hold"/>
                                        <p:tgtEl>
                                          <p:spTgt spid="63"/>
                                        </p:tgtEl>
                                        <p:attrNameLst>
                                          <p:attrName>ppt_x</p:attrName>
                                        </p:attrNameLst>
                                      </p:cBhvr>
                                      <p:tavLst>
                                        <p:tav tm="0">
                                          <p:val>
                                            <p:strVal val="#ppt_x"/>
                                          </p:val>
                                        </p:tav>
                                        <p:tav tm="100000">
                                          <p:val>
                                            <p:strVal val="#ppt_x"/>
                                          </p:val>
                                        </p:tav>
                                      </p:tavLst>
                                    </p:anim>
                                    <p:anim calcmode="lin" valueType="num">
                                      <p:cBhvr additive="base">
                                        <p:cTn id="37" dur="250" fill="hold"/>
                                        <p:tgtEl>
                                          <p:spTgt spid="63"/>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83"/>
                                        </p:tgtEl>
                                        <p:attrNameLst>
                                          <p:attrName>style.visibility</p:attrName>
                                        </p:attrNameLst>
                                      </p:cBhvr>
                                      <p:to>
                                        <p:strVal val="visible"/>
                                      </p:to>
                                    </p:set>
                                    <p:animEffect transition="in" filter="wipe(down)">
                                      <p:cBhvr>
                                        <p:cTn id="40" dur="250"/>
                                        <p:tgtEl>
                                          <p:spTgt spid="83"/>
                                        </p:tgtEl>
                                      </p:cBhvr>
                                    </p:animEffect>
                                  </p:childTnLst>
                                </p:cTn>
                              </p:par>
                              <p:par>
                                <p:cTn id="41" presetID="22" presetClass="exit" presetSubtype="1" fill="hold" grpId="1" nodeType="withEffect">
                                  <p:stCondLst>
                                    <p:cond delay="850"/>
                                  </p:stCondLst>
                                  <p:childTnLst>
                                    <p:animEffect transition="out" filter="wipe(up)">
                                      <p:cBhvr>
                                        <p:cTn id="42" dur="250"/>
                                        <p:tgtEl>
                                          <p:spTgt spid="83"/>
                                        </p:tgtEl>
                                      </p:cBhvr>
                                    </p:animEffect>
                                    <p:set>
                                      <p:cBhvr>
                                        <p:cTn id="43" dur="1" fill="hold">
                                          <p:stCondLst>
                                            <p:cond delay="249"/>
                                          </p:stCondLst>
                                        </p:cTn>
                                        <p:tgtEl>
                                          <p:spTgt spid="83"/>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250" fill="hold"/>
                                        <p:tgtEl>
                                          <p:spTgt spid="59"/>
                                        </p:tgtEl>
                                        <p:attrNameLst>
                                          <p:attrName>ppt_x</p:attrName>
                                        </p:attrNameLst>
                                      </p:cBhvr>
                                      <p:tavLst>
                                        <p:tav tm="0">
                                          <p:val>
                                            <p:strVal val="#ppt_x"/>
                                          </p:val>
                                        </p:tav>
                                        <p:tav tm="100000">
                                          <p:val>
                                            <p:strVal val="#ppt_x"/>
                                          </p:val>
                                        </p:tav>
                                      </p:tavLst>
                                    </p:anim>
                                    <p:anim calcmode="lin" valueType="num">
                                      <p:cBhvr additive="base">
                                        <p:cTn id="47" dur="250" fill="hold"/>
                                        <p:tgtEl>
                                          <p:spTgt spid="59"/>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85"/>
                                        </p:tgtEl>
                                        <p:attrNameLst>
                                          <p:attrName>style.visibility</p:attrName>
                                        </p:attrNameLst>
                                      </p:cBhvr>
                                      <p:to>
                                        <p:strVal val="visible"/>
                                      </p:to>
                                    </p:set>
                                    <p:animEffect transition="in" filter="wipe(down)">
                                      <p:cBhvr>
                                        <p:cTn id="50" dur="250"/>
                                        <p:tgtEl>
                                          <p:spTgt spid="85"/>
                                        </p:tgtEl>
                                      </p:cBhvr>
                                    </p:animEffect>
                                  </p:childTnLst>
                                </p:cTn>
                              </p:par>
                              <p:par>
                                <p:cTn id="51" presetID="22" presetClass="exit" presetSubtype="1" fill="hold" grpId="1" nodeType="withEffect">
                                  <p:stCondLst>
                                    <p:cond delay="1550"/>
                                  </p:stCondLst>
                                  <p:childTnLst>
                                    <p:animEffect transition="out" filter="wipe(up)">
                                      <p:cBhvr>
                                        <p:cTn id="52" dur="250"/>
                                        <p:tgtEl>
                                          <p:spTgt spid="85"/>
                                        </p:tgtEl>
                                      </p:cBhvr>
                                    </p:animEffect>
                                    <p:set>
                                      <p:cBhvr>
                                        <p:cTn id="53" dur="1" fill="hold">
                                          <p:stCondLst>
                                            <p:cond delay="249"/>
                                          </p:stCondLst>
                                        </p:cTn>
                                        <p:tgtEl>
                                          <p:spTgt spid="85"/>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250" fill="hold"/>
                                        <p:tgtEl>
                                          <p:spTgt spid="61"/>
                                        </p:tgtEl>
                                        <p:attrNameLst>
                                          <p:attrName>ppt_x</p:attrName>
                                        </p:attrNameLst>
                                      </p:cBhvr>
                                      <p:tavLst>
                                        <p:tav tm="0">
                                          <p:val>
                                            <p:strVal val="#ppt_x"/>
                                          </p:val>
                                        </p:tav>
                                        <p:tav tm="100000">
                                          <p:val>
                                            <p:strVal val="#ppt_x"/>
                                          </p:val>
                                        </p:tav>
                                      </p:tavLst>
                                    </p:anim>
                                    <p:anim calcmode="lin" valueType="num">
                                      <p:cBhvr additive="base">
                                        <p:cTn id="57" dur="250" fill="hold"/>
                                        <p:tgtEl>
                                          <p:spTgt spid="61"/>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250"/>
                                        <p:tgtEl>
                                          <p:spTgt spid="86"/>
                                        </p:tgtEl>
                                      </p:cBhvr>
                                    </p:animEffect>
                                  </p:childTnLst>
                                </p:cTn>
                              </p:par>
                              <p:par>
                                <p:cTn id="61" presetID="22" presetClass="exit" presetSubtype="1" fill="hold" grpId="1" nodeType="withEffect">
                                  <p:stCondLst>
                                    <p:cond delay="1450"/>
                                  </p:stCondLst>
                                  <p:childTnLst>
                                    <p:animEffect transition="out" filter="wipe(up)">
                                      <p:cBhvr>
                                        <p:cTn id="62" dur="250"/>
                                        <p:tgtEl>
                                          <p:spTgt spid="86"/>
                                        </p:tgtEl>
                                      </p:cBhvr>
                                    </p:animEffect>
                                    <p:set>
                                      <p:cBhvr>
                                        <p:cTn id="63" dur="1" fill="hold">
                                          <p:stCondLst>
                                            <p:cond delay="249"/>
                                          </p:stCondLst>
                                        </p:cTn>
                                        <p:tgtEl>
                                          <p:spTgt spid="86"/>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250" fill="hold"/>
                                        <p:tgtEl>
                                          <p:spTgt spid="62"/>
                                        </p:tgtEl>
                                        <p:attrNameLst>
                                          <p:attrName>ppt_x</p:attrName>
                                        </p:attrNameLst>
                                      </p:cBhvr>
                                      <p:tavLst>
                                        <p:tav tm="0">
                                          <p:val>
                                            <p:strVal val="#ppt_x"/>
                                          </p:val>
                                        </p:tav>
                                        <p:tav tm="100000">
                                          <p:val>
                                            <p:strVal val="#ppt_x"/>
                                          </p:val>
                                        </p:tav>
                                      </p:tavLst>
                                    </p:anim>
                                    <p:anim calcmode="lin" valueType="num">
                                      <p:cBhvr additive="base">
                                        <p:cTn id="67" dur="250" fill="hold"/>
                                        <p:tgtEl>
                                          <p:spTgt spid="62"/>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8"/>
                                        </p:tgtEl>
                                        <p:attrNameLst>
                                          <p:attrName>style.visibility</p:attrName>
                                        </p:attrNameLst>
                                      </p:cBhvr>
                                      <p:to>
                                        <p:strVal val="visible"/>
                                      </p:to>
                                    </p:set>
                                    <p:animEffect transition="in" filter="wipe(down)">
                                      <p:cBhvr>
                                        <p:cTn id="70" dur="250"/>
                                        <p:tgtEl>
                                          <p:spTgt spid="88"/>
                                        </p:tgtEl>
                                      </p:cBhvr>
                                    </p:animEffect>
                                  </p:childTnLst>
                                </p:cTn>
                              </p:par>
                              <p:par>
                                <p:cTn id="71" presetID="22" presetClass="exit" presetSubtype="1" fill="hold" grpId="1" nodeType="withEffect">
                                  <p:stCondLst>
                                    <p:cond delay="1000"/>
                                  </p:stCondLst>
                                  <p:childTnLst>
                                    <p:animEffect transition="out" filter="wipe(up)">
                                      <p:cBhvr>
                                        <p:cTn id="72" dur="250"/>
                                        <p:tgtEl>
                                          <p:spTgt spid="88"/>
                                        </p:tgtEl>
                                      </p:cBhvr>
                                    </p:animEffect>
                                    <p:set>
                                      <p:cBhvr>
                                        <p:cTn id="73" dur="1" fill="hold">
                                          <p:stCondLst>
                                            <p:cond delay="249"/>
                                          </p:stCondLst>
                                        </p:cTn>
                                        <p:tgtEl>
                                          <p:spTgt spid="88"/>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250" fill="hold"/>
                                        <p:tgtEl>
                                          <p:spTgt spid="64"/>
                                        </p:tgtEl>
                                        <p:attrNameLst>
                                          <p:attrName>ppt_x</p:attrName>
                                        </p:attrNameLst>
                                      </p:cBhvr>
                                      <p:tavLst>
                                        <p:tav tm="0">
                                          <p:val>
                                            <p:strVal val="#ppt_x"/>
                                          </p:val>
                                        </p:tav>
                                        <p:tav tm="100000">
                                          <p:val>
                                            <p:strVal val="#ppt_x"/>
                                          </p:val>
                                        </p:tav>
                                      </p:tavLst>
                                    </p:anim>
                                    <p:anim calcmode="lin" valueType="num">
                                      <p:cBhvr additive="base">
                                        <p:cTn id="77" dur="250" fill="hold"/>
                                        <p:tgtEl>
                                          <p:spTgt spid="64"/>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113"/>
                                        </p:tgtEl>
                                        <p:attrNameLst>
                                          <p:attrName>style.visibility</p:attrName>
                                        </p:attrNameLst>
                                      </p:cBhvr>
                                      <p:to>
                                        <p:strVal val="visible"/>
                                      </p:to>
                                    </p:set>
                                    <p:anim calcmode="lin" valueType="num">
                                      <p:cBhvr additive="base">
                                        <p:cTn id="80" dur="200" fill="hold"/>
                                        <p:tgtEl>
                                          <p:spTgt spid="113"/>
                                        </p:tgtEl>
                                        <p:attrNameLst>
                                          <p:attrName>ppt_x</p:attrName>
                                        </p:attrNameLst>
                                      </p:cBhvr>
                                      <p:tavLst>
                                        <p:tav tm="0">
                                          <p:val>
                                            <p:strVal val="1+#ppt_w/2"/>
                                          </p:val>
                                        </p:tav>
                                        <p:tav tm="100000">
                                          <p:val>
                                            <p:strVal val="#ppt_x"/>
                                          </p:val>
                                        </p:tav>
                                      </p:tavLst>
                                    </p:anim>
                                    <p:anim calcmode="lin" valueType="num">
                                      <p:cBhvr additive="base">
                                        <p:cTn id="81" dur="20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矩形 14"/>
          <p:cNvSpPr/>
          <p:nvPr/>
        </p:nvSpPr>
        <p:spPr>
          <a:xfrm>
            <a:off x="0" y="0"/>
            <a:ext cx="9144000" cy="514350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nvPr>
        </p:nvSpPr>
        <p:spPr>
          <a:xfrm>
            <a:off x="251520" y="631850"/>
            <a:ext cx="2559228" cy="857250"/>
          </a:xfrm>
        </p:spPr>
        <p:txBody>
          <a:bodyPr/>
          <a:lstStyle/>
          <a:p>
            <a:pPr algn="l"/>
            <a:r>
              <a:rPr lang="zh-CN" altLang="en-US" sz="3600" dirty="0" smtClean="0">
                <a:solidFill>
                  <a:schemeClr val="bg1"/>
                </a:solidFill>
                <a:effectLst/>
                <a:latin typeface="微软雅黑" pitchFamily="34" charset="-122"/>
                <a:ea typeface="微软雅黑" pitchFamily="34" charset="-122"/>
              </a:rPr>
              <a:t>系统的不足</a:t>
            </a:r>
            <a:endParaRPr lang="zh-CN" altLang="en-US" dirty="0">
              <a:solidFill>
                <a:schemeClr val="bg1"/>
              </a:solidFill>
              <a:effectLst/>
              <a:latin typeface="微软雅黑" pitchFamily="34" charset="-122"/>
              <a:ea typeface="微软雅黑" pitchFamily="34" charset="-122"/>
            </a:endParaRPr>
          </a:p>
        </p:txBody>
      </p:sp>
      <p:sp>
        <p:nvSpPr>
          <p:cNvPr id="9" name="矩形 8"/>
          <p:cNvSpPr/>
          <p:nvPr/>
        </p:nvSpPr>
        <p:spPr>
          <a:xfrm>
            <a:off x="71438"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929750"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10"/>
          <p:cNvGrpSpPr/>
          <p:nvPr/>
        </p:nvGrpSpPr>
        <p:grpSpPr>
          <a:xfrm>
            <a:off x="8699181" y="142091"/>
            <a:ext cx="477064" cy="369332"/>
            <a:chOff x="8699181" y="157879"/>
            <a:chExt cx="477064" cy="410369"/>
          </a:xfrm>
        </p:grpSpPr>
        <p:sp>
          <p:nvSpPr>
            <p:cNvPr id="12" name="矩形 1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28</a:t>
              </a:r>
              <a:endParaRPr lang="zh-CN" altLang="en-US" dirty="0">
                <a:solidFill>
                  <a:schemeClr val="bg1"/>
                </a:solidFill>
                <a:latin typeface="Segoe UI Light" pitchFamily="34" charset="0"/>
                <a:ea typeface="专业字体设计服务/WWW.ZTSGC.COM/" pitchFamily="2" charset="-122"/>
              </a:endParaRPr>
            </a:p>
          </p:txBody>
        </p:sp>
      </p:grpSp>
      <p:sp>
        <p:nvSpPr>
          <p:cNvPr id="11" name="矩形 10"/>
          <p:cNvSpPr/>
          <p:nvPr/>
        </p:nvSpPr>
        <p:spPr>
          <a:xfrm>
            <a:off x="1619672" y="1864370"/>
            <a:ext cx="1415772"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代码重复</a:t>
            </a:r>
            <a:endParaRPr lang="zh-CN" altLang="en-US" dirty="0">
              <a:solidFill>
                <a:schemeClr val="bg1"/>
              </a:solidFill>
              <a:latin typeface="微软雅黑" pitchFamily="34" charset="-122"/>
              <a:ea typeface="微软雅黑" pitchFamily="34" charset="-122"/>
            </a:endParaRPr>
          </a:p>
        </p:txBody>
      </p:sp>
      <p:sp>
        <p:nvSpPr>
          <p:cNvPr id="13" name="矩形 12"/>
          <p:cNvSpPr/>
          <p:nvPr/>
        </p:nvSpPr>
        <p:spPr>
          <a:xfrm>
            <a:off x="1619672" y="2762374"/>
            <a:ext cx="2031325"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缺乏网上支付</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1539156" y="3613770"/>
            <a:ext cx="2646878"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功能模块不够完善</a:t>
            </a:r>
            <a:endParaRPr lang="zh-CN" altLang="en-US" sz="2400" dirty="0">
              <a:solidFill>
                <a:schemeClr val="bg1"/>
              </a:solidFill>
              <a:latin typeface="微软雅黑" pitchFamily="34" charset="-122"/>
              <a:ea typeface="微软雅黑" pitchFamily="34" charset="-122"/>
            </a:endParaRPr>
          </a:p>
        </p:txBody>
      </p:sp>
      <p:sp>
        <p:nvSpPr>
          <p:cNvPr id="17" name="泪滴形 16"/>
          <p:cNvSpPr/>
          <p:nvPr/>
        </p:nvSpPr>
        <p:spPr>
          <a:xfrm>
            <a:off x="1076668" y="1933938"/>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8" name="泪滴形 17"/>
          <p:cNvSpPr/>
          <p:nvPr/>
        </p:nvSpPr>
        <p:spPr>
          <a:xfrm>
            <a:off x="1043608" y="2787774"/>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9" name="泪滴形 18"/>
          <p:cNvSpPr/>
          <p:nvPr/>
        </p:nvSpPr>
        <p:spPr>
          <a:xfrm>
            <a:off x="1035100" y="3626470"/>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 fill="hold"/>
                                        <p:tgtEl>
                                          <p:spTgt spid="3"/>
                                        </p:tgtEl>
                                        <p:attrNameLst>
                                          <p:attrName>ppt_x</p:attrName>
                                        </p:attrNameLst>
                                      </p:cBhvr>
                                      <p:tavLst>
                                        <p:tav tm="0">
                                          <p:val>
                                            <p:strVal val="1+#ppt_w/2"/>
                                          </p:val>
                                        </p:tav>
                                        <p:tav tm="100000">
                                          <p:val>
                                            <p:strVal val="#ppt_x"/>
                                          </p:val>
                                        </p:tav>
                                      </p:tavLst>
                                    </p:anim>
                                    <p:anim calcmode="lin" valueType="num">
                                      <p:cBhvr additive="base">
                                        <p:cTn id="8" dur="2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slide(fromBottom)">
                                      <p:cBhvr>
                                        <p:cTn id="13" dur="500"/>
                                        <p:tgtEl>
                                          <p:spTgt spid="11"/>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lide(fromBottom)">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Bottom)">
                                      <p:cBhvr>
                                        <p:cTn id="21" dur="500"/>
                                        <p:tgtEl>
                                          <p:spTgt spid="1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lide(fromBottom)">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Bottom)">
                                      <p:cBhvr>
                                        <p:cTn id="29" dur="500"/>
                                        <p:tgtEl>
                                          <p:spTgt spid="1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slide(fromBottom)">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452320" y="1275606"/>
            <a:ext cx="1357322" cy="1221590"/>
          </a:xfrm>
          <a:prstGeom prst="rect">
            <a:avLst/>
          </a:prstGeom>
          <a:solidFill>
            <a:srgbClr val="F15C44"/>
          </a:solidFill>
          <a:ln>
            <a:noFill/>
            <a:headEnd type="none" w="med" len="med"/>
            <a:tailEnd type="none" w="med" len="med"/>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总结</a:t>
            </a:r>
            <a:endParaRPr lang="zh-CN" altLang="en-US" sz="2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8" name="矩形 7"/>
          <p:cNvSpPr/>
          <p:nvPr/>
        </p:nvSpPr>
        <p:spPr>
          <a:xfrm>
            <a:off x="298128" y="1271414"/>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操作简便</a:t>
            </a:r>
            <a:endParaRPr lang="zh-CN" altLang="en-US" sz="2000" dirty="0">
              <a:solidFill>
                <a:schemeClr val="bg1"/>
              </a:solidFill>
              <a:latin typeface="微软雅黑" pitchFamily="34" charset="-122"/>
              <a:ea typeface="微软雅黑" pitchFamily="34" charset="-122"/>
            </a:endParaRPr>
          </a:p>
        </p:txBody>
      </p:sp>
      <p:sp>
        <p:nvSpPr>
          <p:cNvPr id="9" name="矩形 8"/>
          <p:cNvSpPr/>
          <p:nvPr/>
        </p:nvSpPr>
        <p:spPr>
          <a:xfrm>
            <a:off x="172588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扩展性强</a:t>
            </a:r>
            <a:endParaRPr lang="zh-CN" altLang="en-US" dirty="0">
              <a:solidFill>
                <a:schemeClr val="bg1"/>
              </a:solidFill>
              <a:latin typeface="微软雅黑" pitchFamily="34" charset="-122"/>
              <a:ea typeface="微软雅黑" pitchFamily="34" charset="-122"/>
            </a:endParaRPr>
          </a:p>
        </p:txBody>
      </p:sp>
      <p:sp>
        <p:nvSpPr>
          <p:cNvPr id="10" name="矩形 9"/>
          <p:cNvSpPr/>
          <p:nvPr/>
        </p:nvSpPr>
        <p:spPr>
          <a:xfrm>
            <a:off x="3154640"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实现了简单的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在线交易</a:t>
            </a:r>
            <a:endParaRPr lang="zh-CN" altLang="en-US" dirty="0">
              <a:solidFill>
                <a:schemeClr val="bg1"/>
              </a:solidFill>
              <a:latin typeface="微软雅黑" pitchFamily="34" charset="-122"/>
              <a:ea typeface="微软雅黑" pitchFamily="34" charset="-122"/>
            </a:endParaRPr>
          </a:p>
        </p:txBody>
      </p:sp>
      <p:sp>
        <p:nvSpPr>
          <p:cNvPr id="11" name="矩形 10"/>
          <p:cNvSpPr/>
          <p:nvPr/>
        </p:nvSpPr>
        <p:spPr>
          <a:xfrm>
            <a:off x="458340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对错误的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处理</a:t>
            </a:r>
            <a:endParaRPr lang="zh-CN" altLang="en-US" dirty="0">
              <a:latin typeface="微软雅黑" pitchFamily="34" charset="-122"/>
              <a:ea typeface="微软雅黑" pitchFamily="34" charset="-122"/>
            </a:endParaRPr>
          </a:p>
        </p:txBody>
      </p:sp>
      <p:sp>
        <p:nvSpPr>
          <p:cNvPr id="12" name="矩形 11"/>
          <p:cNvSpPr/>
          <p:nvPr/>
        </p:nvSpPr>
        <p:spPr>
          <a:xfrm>
            <a:off x="601216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系统数据库</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安全性高</a:t>
            </a:r>
            <a:endParaRPr lang="zh-CN" altLang="en-US" dirty="0">
              <a:latin typeface="微软雅黑" pitchFamily="34" charset="-122"/>
              <a:ea typeface="微软雅黑" pitchFamily="34" charset="-122"/>
            </a:endParaRPr>
          </a:p>
        </p:txBody>
      </p:sp>
      <p:sp>
        <p:nvSpPr>
          <p:cNvPr id="16" name="矩形 15"/>
          <p:cNvSpPr/>
          <p:nvPr/>
        </p:nvSpPr>
        <p:spPr>
          <a:xfrm>
            <a:off x="1738288"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更好的物流</a:t>
            </a:r>
            <a:endParaRPr lang="zh-CN" altLang="en-US" dirty="0">
              <a:solidFill>
                <a:schemeClr val="bg1"/>
              </a:solidFill>
              <a:latin typeface="微软雅黑" pitchFamily="34" charset="-122"/>
              <a:ea typeface="微软雅黑" pitchFamily="34" charset="-122"/>
            </a:endParaRPr>
          </a:p>
        </p:txBody>
      </p:sp>
      <p:sp>
        <p:nvSpPr>
          <p:cNvPr id="17" name="矩形 16"/>
          <p:cNvSpPr/>
          <p:nvPr/>
        </p:nvSpPr>
        <p:spPr>
          <a:xfrm>
            <a:off x="315724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更人性化的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界面</a:t>
            </a:r>
            <a:endParaRPr lang="zh-CN" altLang="en-US" dirty="0">
              <a:latin typeface="微软雅黑" pitchFamily="34" charset="-122"/>
              <a:ea typeface="微软雅黑" pitchFamily="34" charset="-122"/>
            </a:endParaRPr>
          </a:p>
        </p:txBody>
      </p:sp>
      <p:sp>
        <p:nvSpPr>
          <p:cNvPr id="18" name="矩形 17"/>
          <p:cNvSpPr/>
          <p:nvPr/>
        </p:nvSpPr>
        <p:spPr>
          <a:xfrm>
            <a:off x="457200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更安全的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支付平台</a:t>
            </a:r>
            <a:endParaRPr lang="zh-CN" altLang="en-US" dirty="0">
              <a:latin typeface="微软雅黑" pitchFamily="34" charset="-122"/>
              <a:ea typeface="微软雅黑" pitchFamily="34" charset="-122"/>
            </a:endParaRPr>
          </a:p>
        </p:txBody>
      </p:sp>
      <p:sp>
        <p:nvSpPr>
          <p:cNvPr id="19" name="矩形 18"/>
          <p:cNvSpPr/>
          <p:nvPr/>
        </p:nvSpPr>
        <p:spPr>
          <a:xfrm>
            <a:off x="601216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更真实的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用户身份</a:t>
            </a:r>
            <a:endParaRPr lang="zh-CN" altLang="en-US" dirty="0">
              <a:solidFill>
                <a:schemeClr val="bg1"/>
              </a:solidFill>
              <a:latin typeface="微软雅黑" pitchFamily="34" charset="-122"/>
              <a:ea typeface="微软雅黑" pitchFamily="34" charset="-122"/>
            </a:endParaRPr>
          </a:p>
        </p:txBody>
      </p:sp>
      <p:sp>
        <p:nvSpPr>
          <p:cNvPr id="20" name="矩形 19"/>
          <p:cNvSpPr/>
          <p:nvPr/>
        </p:nvSpPr>
        <p:spPr>
          <a:xfrm>
            <a:off x="7452320" y="1275606"/>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更好的</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技术专家</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持续维护</a:t>
            </a:r>
            <a:endParaRPr lang="zh-CN" altLang="en-US" sz="2000" dirty="0">
              <a:solidFill>
                <a:schemeClr val="bg1"/>
              </a:solidFill>
              <a:latin typeface="微软雅黑" pitchFamily="34" charset="-122"/>
              <a:ea typeface="微软雅黑" pitchFamily="34" charset="-122"/>
            </a:endParaRPr>
          </a:p>
        </p:txBody>
      </p:sp>
      <p:sp>
        <p:nvSpPr>
          <p:cNvPr id="42" name="矩形 41"/>
          <p:cNvSpPr/>
          <p:nvPr/>
        </p:nvSpPr>
        <p:spPr>
          <a:xfrm>
            <a:off x="0" y="3003798"/>
            <a:ext cx="9144000" cy="141447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62465" name="Rectangle 1"/>
          <p:cNvSpPr>
            <a:spLocks noChangeArrowheads="1"/>
          </p:cNvSpPr>
          <p:nvPr/>
        </p:nvSpPr>
        <p:spPr bwMode="auto">
          <a:xfrm>
            <a:off x="38100" y="329183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本论文</a:t>
            </a:r>
            <a:r>
              <a:rPr lang="zh-CN" altLang="en-US" dirty="0" smtClean="0">
                <a:solidFill>
                  <a:schemeClr val="bg1"/>
                </a:solidFill>
                <a:latin typeface="微软雅黑" pitchFamily="34" charset="-122"/>
                <a:ea typeface="微软雅黑" pitchFamily="34" charset="-122"/>
              </a:rPr>
              <a:t>所设计开发的在线销售系统</a:t>
            </a: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，对在线销售网站进行系统分析，并根据系统分析设计出具体的网站</a:t>
            </a:r>
            <a:r>
              <a:rPr lang="zh-CN" altLang="en-US" dirty="0" smtClean="0">
                <a:solidFill>
                  <a:schemeClr val="bg1"/>
                </a:solidFill>
                <a:latin typeface="微软雅黑" pitchFamily="34" charset="-122"/>
                <a:ea typeface="微软雅黑" pitchFamily="34" charset="-122"/>
              </a:rPr>
              <a:t>。本文设计开发的系统对于简单的网络交易能够实现，对于音响中小型企业的在线销售系统的搭建有一定的指导意义</a:t>
            </a:r>
            <a:endParaRPr lang="en-US" altLang="zh-CN" dirty="0" smtClean="0">
              <a:solidFill>
                <a:schemeClr val="bg1"/>
              </a:solidFill>
              <a:latin typeface="微软雅黑" pitchFamily="34" charset="-122"/>
              <a:ea typeface="微软雅黑" pitchFamily="34" charset="-122"/>
            </a:endParaRPr>
          </a:p>
        </p:txBody>
      </p:sp>
      <p:grpSp>
        <p:nvGrpSpPr>
          <p:cNvPr id="5" name="组合 30"/>
          <p:cNvGrpSpPr/>
          <p:nvPr/>
        </p:nvGrpSpPr>
        <p:grpSpPr>
          <a:xfrm>
            <a:off x="8699181" y="142091"/>
            <a:ext cx="477064" cy="369332"/>
            <a:chOff x="8699181" y="157879"/>
            <a:chExt cx="477064" cy="410369"/>
          </a:xfrm>
        </p:grpSpPr>
        <p:sp>
          <p:nvSpPr>
            <p:cNvPr id="32" name="矩形 3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3" name="TextBox 32"/>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29</a:t>
              </a:r>
              <a:endParaRPr lang="zh-CN" altLang="en-US" dirty="0">
                <a:solidFill>
                  <a:schemeClr val="bg1"/>
                </a:solidFill>
                <a:latin typeface="Segoe UI Light" pitchFamily="34" charset="0"/>
                <a:ea typeface="专业字体设计服务/WWW.ZTSGC.COM/" pitchFamily="2" charset="-122"/>
              </a:endParaRPr>
            </a:p>
          </p:txBody>
        </p:sp>
      </p:grpSp>
      <p:cxnSp>
        <p:nvCxnSpPr>
          <p:cNvPr id="31" name="直接连接符 30"/>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4"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5"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总结与展望</a:t>
            </a:r>
            <a:endParaRPr lang="en-US" altLang="zh-CN" sz="2000" dirty="0">
              <a:latin typeface="微软雅黑" pitchFamily="34" charset="-122"/>
              <a:ea typeface="微软雅黑" pitchFamily="34" charset="-122"/>
            </a:endParaRPr>
          </a:p>
        </p:txBody>
      </p:sp>
      <p:sp>
        <p:nvSpPr>
          <p:cNvPr id="23" name="矩形 22"/>
          <p:cNvSpPr/>
          <p:nvPr/>
        </p:nvSpPr>
        <p:spPr>
          <a:xfrm>
            <a:off x="285428" y="1275606"/>
            <a:ext cx="1357322" cy="1221590"/>
          </a:xfrm>
          <a:prstGeom prst="rect">
            <a:avLst/>
          </a:prstGeom>
          <a:solidFill>
            <a:srgbClr val="F15C44"/>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展望</a:t>
            </a:r>
            <a:endParaRPr lang="zh-CN" altLang="en-US" sz="5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36" name="矩形 35"/>
          <p:cNvSpPr/>
          <p:nvPr/>
        </p:nvSpPr>
        <p:spPr>
          <a:xfrm>
            <a:off x="0" y="4587974"/>
            <a:ext cx="9144000" cy="555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2465"/>
                                        </p:tgtEl>
                                        <p:attrNameLst>
                                          <p:attrName>style.visibility</p:attrName>
                                        </p:attrNameLst>
                                      </p:cBhvr>
                                      <p:to>
                                        <p:strVal val="visible"/>
                                      </p:to>
                                    </p:set>
                                    <p:animEffect transition="in" filter="fade">
                                      <p:cBhvr>
                                        <p:cTn id="11" dur="2000"/>
                                        <p:tgtEl>
                                          <p:spTgt spid="62465"/>
                                        </p:tgtEl>
                                      </p:cBhvr>
                                    </p:animEffect>
                                  </p:childTnLst>
                                </p:cTn>
                              </p:par>
                              <p:par>
                                <p:cTn id="12" presetID="12" presetClass="entr" presetSubtype="2"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lide(fromRight)">
                                      <p:cBhvr>
                                        <p:cTn id="14" dur="500"/>
                                        <p:tgtEl>
                                          <p:spTgt spid="12"/>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Right)">
                                      <p:cBhvr>
                                        <p:cTn id="17" dur="500"/>
                                        <p:tgtEl>
                                          <p:spTgt spid="11"/>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slide(fromRight)">
                                      <p:cBhvr>
                                        <p:cTn id="20" dur="500"/>
                                        <p:tgtEl>
                                          <p:spTgt spid="10"/>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Right)">
                                      <p:cBhvr>
                                        <p:cTn id="23" dur="500"/>
                                        <p:tgtEl>
                                          <p:spTgt spid="9"/>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slide(fromRigh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62465"/>
                                        </p:tgtEl>
                                      </p:cBhvr>
                                    </p:animEffect>
                                    <p:set>
                                      <p:cBhvr>
                                        <p:cTn id="31" dur="1" fill="hold">
                                          <p:stCondLst>
                                            <p:cond delay="499"/>
                                          </p:stCondLst>
                                        </p:cTn>
                                        <p:tgtEl>
                                          <p:spTgt spid="62465"/>
                                        </p:tgtEl>
                                        <p:attrNameLst>
                                          <p:attrName>style.visibility</p:attrName>
                                        </p:attrNameLst>
                                      </p:cBhvr>
                                      <p:to>
                                        <p:strVal val="hidden"/>
                                      </p:to>
                                    </p:set>
                                  </p:childTnLst>
                                </p:cTn>
                              </p:par>
                              <p:par>
                                <p:cTn id="32" presetID="1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slide(fromBottom)">
                                      <p:cBhvr>
                                        <p:cTn id="34" dur="500"/>
                                        <p:tgtEl>
                                          <p:spTgt spid="23"/>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slide(fromLeft)">
                                      <p:cBhvr>
                                        <p:cTn id="37" dur="200"/>
                                        <p:tgtEl>
                                          <p:spTgt spid="16"/>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slide(fromLeft)">
                                      <p:cBhvr>
                                        <p:cTn id="40" dur="200"/>
                                        <p:tgtEl>
                                          <p:spTgt spid="17"/>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slide(fromLeft)">
                                      <p:cBhvr>
                                        <p:cTn id="43" dur="200"/>
                                        <p:tgtEl>
                                          <p:spTgt spid="18"/>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slide(fromLeft)">
                                      <p:cBhvr>
                                        <p:cTn id="46" dur="200"/>
                                        <p:tgtEl>
                                          <p:spTgt spid="20"/>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slide(fromLeft)">
                                      <p:cBhvr>
                                        <p:cTn id="49" dur="200"/>
                                        <p:tgtEl>
                                          <p:spTgt spid="19"/>
                                        </p:tgtEl>
                                      </p:cBhvr>
                                    </p:animEffect>
                                  </p:childTnLst>
                                </p:cTn>
                              </p:par>
                              <p:par>
                                <p:cTn id="50" presetID="1" presetClass="exit"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8" grpId="0" animBg="1"/>
      <p:bldP spid="9" grpId="0" animBg="1"/>
      <p:bldP spid="10" grpId="0" animBg="1"/>
      <p:bldP spid="11" grpId="0" animBg="1"/>
      <p:bldP spid="12" grpId="0" animBg="1"/>
      <p:bldP spid="16" grpId="0" animBg="1"/>
      <p:bldP spid="17" grpId="0" animBg="1"/>
      <p:bldP spid="18" grpId="0" animBg="1"/>
      <p:bldP spid="19" grpId="0" animBg="1"/>
      <p:bldP spid="20" grpId="0" animBg="1"/>
      <p:bldP spid="62465" grpId="0"/>
      <p:bldP spid="62465" grpId="1"/>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155926"/>
            <a:ext cx="9144000" cy="987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1993102"/>
            <a:ext cx="9144000" cy="205741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0070C0"/>
              </a:solidFill>
            </a:endParaRPr>
          </a:p>
        </p:txBody>
      </p:sp>
      <p:sp>
        <p:nvSpPr>
          <p:cNvPr id="2" name="标题 1"/>
          <p:cNvSpPr>
            <a:spLocks noGrp="1"/>
          </p:cNvSpPr>
          <p:nvPr>
            <p:ph type="ctrTitle"/>
          </p:nvPr>
        </p:nvSpPr>
        <p:spPr>
          <a:xfrm>
            <a:off x="1357290" y="1864514"/>
            <a:ext cx="6715172" cy="1478767"/>
          </a:xfrm>
        </p:spPr>
        <p:txBody>
          <a:bodyPr>
            <a:noAutofit/>
          </a:bodyPr>
          <a:lstStyle/>
          <a:p>
            <a:pPr algn="l"/>
            <a:r>
              <a:rPr lang="zh-CN" altLang="en-US" sz="6000" b="1" dirty="0" smtClean="0">
                <a:solidFill>
                  <a:schemeClr val="bg1"/>
                </a:solidFill>
                <a:latin typeface="微软雅黑" pitchFamily="34" charset="-122"/>
                <a:ea typeface="微软雅黑" pitchFamily="34" charset="-122"/>
              </a:rPr>
              <a:t>恳请各位老师指正。</a:t>
            </a:r>
            <a:endParaRPr lang="zh-CN" altLang="en-US" sz="6000" b="1" dirty="0">
              <a:solidFill>
                <a:schemeClr val="bg1"/>
              </a:solidFill>
              <a:latin typeface="微软雅黑" pitchFamily="34" charset="-122"/>
              <a:ea typeface="微软雅黑" pitchFamily="34" charset="-122"/>
            </a:endParaRPr>
          </a:p>
        </p:txBody>
      </p:sp>
      <p:sp>
        <p:nvSpPr>
          <p:cNvPr id="13" name="矩形 12"/>
          <p:cNvSpPr/>
          <p:nvPr/>
        </p:nvSpPr>
        <p:spPr>
          <a:xfrm>
            <a:off x="5643570" y="3072126"/>
            <a:ext cx="2492990" cy="1015663"/>
          </a:xfrm>
          <a:prstGeom prst="rect">
            <a:avLst/>
          </a:prstGeom>
        </p:spPr>
        <p:txBody>
          <a:bodyPr wrap="none">
            <a:spAutoFit/>
          </a:bodyPr>
          <a:lstStyle/>
          <a:p>
            <a:r>
              <a:rPr lang="zh-CN" altLang="en-US" sz="6000" b="1" dirty="0" smtClean="0">
                <a:solidFill>
                  <a:schemeClr val="bg1"/>
                </a:solidFill>
                <a:latin typeface="微软雅黑" pitchFamily="34" charset="-122"/>
                <a:ea typeface="微软雅黑" pitchFamily="34" charset="-122"/>
              </a:rPr>
              <a:t>谢谢！</a:t>
            </a:r>
            <a:endParaRPr lang="zh-CN" altLang="en-US" sz="6000" dirty="0"/>
          </a:p>
        </p:txBody>
      </p:sp>
      <p:sp>
        <p:nvSpPr>
          <p:cNvPr id="15" name="椭圆 14"/>
          <p:cNvSpPr/>
          <p:nvPr/>
        </p:nvSpPr>
        <p:spPr>
          <a:xfrm>
            <a:off x="7884368" y="4299942"/>
            <a:ext cx="714380" cy="642942"/>
          </a:xfrm>
          <a:prstGeom prst="ellipse">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latin typeface="微软雅黑" pitchFamily="34" charset="-122"/>
                <a:ea typeface="微软雅黑" pitchFamily="34" charset="-122"/>
              </a:rPr>
              <a:t>完</a:t>
            </a:r>
            <a:endParaRPr lang="zh-CN" altLang="en-US" sz="4000" b="1" dirty="0">
              <a:solidFill>
                <a:schemeClr val="bg1"/>
              </a:solidFill>
              <a:latin typeface="微软雅黑" pitchFamily="34" charset="-122"/>
              <a:ea typeface="微软雅黑" pitchFamily="34" charset="-122"/>
            </a:endParaRPr>
          </a:p>
        </p:txBody>
      </p:sp>
      <p:grpSp>
        <p:nvGrpSpPr>
          <p:cNvPr id="18" name="组合 17"/>
          <p:cNvGrpSpPr/>
          <p:nvPr/>
        </p:nvGrpSpPr>
        <p:grpSpPr>
          <a:xfrm>
            <a:off x="3491880" y="123478"/>
            <a:ext cx="2016224" cy="1728192"/>
            <a:chOff x="6643702" y="142858"/>
            <a:chExt cx="2286016" cy="2714644"/>
          </a:xfrm>
        </p:grpSpPr>
        <p:grpSp>
          <p:nvGrpSpPr>
            <p:cNvPr id="19"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25" name="矩形 24"/>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6643702" y="1466530"/>
              <a:ext cx="2286016" cy="918565"/>
            </a:xfrm>
            <a:prstGeom prst="rect">
              <a:avLst/>
            </a:prstGeom>
            <a:noFill/>
          </p:spPr>
          <p:txBody>
            <a:bodyPr wrap="square" rtlCol="0">
              <a:spAutoFit/>
            </a:bodyPr>
            <a:lstStyle/>
            <a:p>
              <a:pPr algn="ctr"/>
              <a:r>
                <a:rPr lang="en-US" altLang="zh-CN" sz="1600" b="1" spc="-100" smtClean="0">
                  <a:solidFill>
                    <a:schemeClr val="bg1"/>
                  </a:solidFill>
                  <a:latin typeface="微软雅黑" pitchFamily="34" charset="-122"/>
                  <a:ea typeface="微软雅黑" pitchFamily="34" charset="-122"/>
                  <a:cs typeface="Arial Unicode MS" pitchFamily="34" charset="-122"/>
                </a:rPr>
                <a:t>2016</a:t>
              </a:r>
              <a:r>
                <a:rPr lang="zh-CN" altLang="en-US" sz="1600" b="1" spc="-100" smtClean="0">
                  <a:solidFill>
                    <a:schemeClr val="bg1"/>
                  </a:solidFill>
                  <a:latin typeface="微软雅黑" pitchFamily="34" charset="-122"/>
                  <a:ea typeface="微软雅黑" pitchFamily="34" charset="-122"/>
                  <a:cs typeface="Arial Unicode MS" pitchFamily="34" charset="-122"/>
                </a:rPr>
                <a:t>届</a:t>
              </a:r>
              <a:r>
                <a:rPr lang="zh-CN" altLang="en-US" sz="1600" b="1" spc="-100" dirty="0" smtClean="0">
                  <a:solidFill>
                    <a:schemeClr val="bg1"/>
                  </a:solidFill>
                  <a:latin typeface="微软雅黑" pitchFamily="34" charset="-122"/>
                  <a:ea typeface="微软雅黑" pitchFamily="34" charset="-122"/>
                  <a:cs typeface="Arial Unicode MS" pitchFamily="34" charset="-122"/>
                </a:rPr>
                <a:t>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22" name="五角星 21"/>
            <p:cNvSpPr/>
            <p:nvPr/>
          </p:nvSpPr>
          <p:spPr>
            <a:xfrm>
              <a:off x="7643835" y="2291950"/>
              <a:ext cx="327232" cy="27916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lip_image002.jpg"/>
            <p:cNvPicPr>
              <a:picLocks noChangeAspect="1"/>
            </p:cNvPicPr>
            <p:nvPr/>
          </p:nvPicPr>
          <p:blipFill>
            <a:blip r:embed="rId2" cstate="print"/>
            <a:stretch>
              <a:fillRect/>
            </a:stretch>
          </p:blipFill>
          <p:spPr>
            <a:xfrm>
              <a:off x="6786578" y="714362"/>
              <a:ext cx="2000232" cy="500065"/>
            </a:xfrm>
            <a:prstGeom prst="rect">
              <a:avLst/>
            </a:prstGeom>
          </p:spPr>
        </p:pic>
      </p:grpSp>
      <p:grpSp>
        <p:nvGrpSpPr>
          <p:cNvPr id="17" name="组合 16"/>
          <p:cNvGrpSpPr/>
          <p:nvPr/>
        </p:nvGrpSpPr>
        <p:grpSpPr>
          <a:xfrm>
            <a:off x="8699181" y="157879"/>
            <a:ext cx="477064" cy="369332"/>
            <a:chOff x="8699181" y="157879"/>
            <a:chExt cx="477064" cy="369332"/>
          </a:xfrm>
        </p:grpSpPr>
        <p:sp>
          <p:nvSpPr>
            <p:cNvPr id="26" name="矩形 2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7" name="TextBox 2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bg1"/>
                                            </p:clrVal>
                                          </p:val>
                                        </p:tav>
                                        <p:tav tm="50000">
                                          <p:val>
                                            <p:clrVal>
                                              <a:schemeClr val="bg1"/>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par>
                          <p:cTn id="14" fill="hold">
                            <p:stCondLst>
                              <p:cond delay="3000"/>
                            </p:stCondLst>
                            <p:childTnLst>
                              <p:par>
                                <p:cTn id="15" presetID="26" presetClass="emph" presetSubtype="0" repeatCount="indefinite" fill="hold" grpId="0" nodeType="afterEffect">
                                  <p:stCondLst>
                                    <p:cond delay="0"/>
                                  </p:stCondLst>
                                  <p:endCondLst>
                                    <p:cond evt="onNext" delay="0">
                                      <p:tgtEl>
                                        <p:sldTgt/>
                                      </p:tgtEl>
                                    </p:cond>
                                  </p:endCondLst>
                                  <p:childTnLst>
                                    <p:animEffect transition="out" filter="fade">
                                      <p:cBhvr>
                                        <p:cTn id="16" dur="3000" tmFilter="0, 0; .2, .5; .8, .5; 1, 0"/>
                                        <p:tgtEl>
                                          <p:spTgt spid="15"/>
                                        </p:tgtEl>
                                      </p:cBhvr>
                                    </p:animEffect>
                                    <p:animScale>
                                      <p:cBhvr>
                                        <p:cTn id="17" dur="1500" autoRev="1" fill="hold"/>
                                        <p:tgtEl>
                                          <p:spTgt spid="15"/>
                                        </p:tgtEl>
                                      </p:cBhvr>
                                      <p:by x="105000" y="105000"/>
                                    </p:animScale>
                                  </p:childTnLst>
                                </p:cTn>
                              </p:par>
                              <p:par>
                                <p:cTn id="18" presetID="2" presetClass="entr" presetSubtype="2"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00" fill="hold"/>
                                        <p:tgtEl>
                                          <p:spTgt spid="17"/>
                                        </p:tgtEl>
                                        <p:attrNameLst>
                                          <p:attrName>ppt_x</p:attrName>
                                        </p:attrNameLst>
                                      </p:cBhvr>
                                      <p:tavLst>
                                        <p:tav tm="0">
                                          <p:val>
                                            <p:strVal val="1+#ppt_w/2"/>
                                          </p:val>
                                        </p:tav>
                                        <p:tav tm="100000">
                                          <p:val>
                                            <p:strVal val="#ppt_x"/>
                                          </p:val>
                                        </p:tav>
                                      </p:tavLst>
                                    </p:anim>
                                    <p:anim calcmode="lin" valueType="num">
                                      <p:cBhvr additive="base">
                                        <p:cTn id="21" dur="2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500034" y="0"/>
            <a:ext cx="5000660"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什么是在线销售系统？</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4" name="矩形 13"/>
          <p:cNvSpPr/>
          <p:nvPr/>
        </p:nvSpPr>
        <p:spPr>
          <a:xfrm>
            <a:off x="-445389" y="357190"/>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cxnSp>
        <p:nvCxnSpPr>
          <p:cNvPr id="19" name="直接连接符 18"/>
          <p:cNvCxnSpPr/>
          <p:nvPr/>
        </p:nvCxnSpPr>
        <p:spPr>
          <a:xfrm>
            <a:off x="571472" y="1000114"/>
            <a:ext cx="45005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42910" y="1142990"/>
            <a:ext cx="264320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随着互联网快速发展</a:t>
            </a:r>
            <a:endParaRPr lang="zh-CN" altLang="en-US" dirty="0">
              <a:latin typeface="微软雅黑" pitchFamily="34" charset="-122"/>
              <a:ea typeface="微软雅黑" pitchFamily="34" charset="-122"/>
            </a:endParaRPr>
          </a:p>
        </p:txBody>
      </p:sp>
      <p:sp>
        <p:nvSpPr>
          <p:cNvPr id="22" name="TextBox 21"/>
          <p:cNvSpPr txBox="1"/>
          <p:nvPr/>
        </p:nvSpPr>
        <p:spPr>
          <a:xfrm>
            <a:off x="428596" y="1785932"/>
            <a:ext cx="1071538"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1400" dirty="0">
              <a:latin typeface="微软雅黑" pitchFamily="34" charset="-122"/>
              <a:ea typeface="微软雅黑" pitchFamily="34" charset="-122"/>
            </a:endParaRPr>
          </a:p>
        </p:txBody>
      </p:sp>
      <p:sp>
        <p:nvSpPr>
          <p:cNvPr id="23" name="TextBox 22"/>
          <p:cNvSpPr txBox="1"/>
          <p:nvPr/>
        </p:nvSpPr>
        <p:spPr>
          <a:xfrm>
            <a:off x="2285984" y="1785932"/>
            <a:ext cx="100013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cxnSp>
        <p:nvCxnSpPr>
          <p:cNvPr id="25" name="直接箭头连接符 24"/>
          <p:cNvCxnSpPr/>
          <p:nvPr/>
        </p:nvCxnSpPr>
        <p:spPr>
          <a:xfrm>
            <a:off x="1285852" y="2071684"/>
            <a:ext cx="857256" cy="1588"/>
          </a:xfrm>
          <a:prstGeom prst="straightConnector1">
            <a:avLst/>
          </a:prstGeom>
          <a:ln>
            <a:solidFill>
              <a:srgbClr val="04AEDA"/>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357290" y="1714494"/>
            <a:ext cx="92869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交易</a:t>
            </a:r>
            <a:endParaRPr lang="zh-CN" altLang="en-US" dirty="0">
              <a:latin typeface="微软雅黑" pitchFamily="34" charset="-122"/>
              <a:ea typeface="微软雅黑" pitchFamily="34" charset="-122"/>
            </a:endParaRPr>
          </a:p>
        </p:txBody>
      </p:sp>
      <p:cxnSp>
        <p:nvCxnSpPr>
          <p:cNvPr id="29" name="形状 28"/>
          <p:cNvCxnSpPr/>
          <p:nvPr/>
        </p:nvCxnSpPr>
        <p:spPr>
          <a:xfrm>
            <a:off x="1714480" y="2071686"/>
            <a:ext cx="1857390" cy="1071570"/>
          </a:xfrm>
          <a:prstGeom prst="bentConnector3">
            <a:avLst>
              <a:gd name="adj1" fmla="val -1282"/>
            </a:avLst>
          </a:prstGeom>
          <a:ln>
            <a:solidFill>
              <a:srgbClr val="04AEDA"/>
            </a:solidFill>
            <a:tailEnd type="arrow"/>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928794" y="2714626"/>
            <a:ext cx="877163"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互联网</a:t>
            </a:r>
            <a:endParaRPr lang="zh-CN" altLang="en-US" dirty="0">
              <a:latin typeface="微软雅黑" pitchFamily="34" charset="-122"/>
              <a:ea typeface="微软雅黑" pitchFamily="34" charset="-122"/>
            </a:endParaRPr>
          </a:p>
        </p:txBody>
      </p:sp>
      <p:sp>
        <p:nvSpPr>
          <p:cNvPr id="31" name="矩形 30"/>
          <p:cNvSpPr/>
          <p:nvPr/>
        </p:nvSpPr>
        <p:spPr>
          <a:xfrm>
            <a:off x="2071670" y="3214692"/>
            <a:ext cx="646331"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电话</a:t>
            </a:r>
            <a:endParaRPr lang="zh-CN" altLang="en-US" dirty="0">
              <a:latin typeface="微软雅黑" pitchFamily="34" charset="-122"/>
              <a:ea typeface="微软雅黑" pitchFamily="34" charset="-122"/>
            </a:endParaRPr>
          </a:p>
        </p:txBody>
      </p:sp>
      <p:sp>
        <p:nvSpPr>
          <p:cNvPr id="34" name="TextBox 33"/>
          <p:cNvSpPr txBox="1"/>
          <p:nvPr/>
        </p:nvSpPr>
        <p:spPr>
          <a:xfrm>
            <a:off x="3571868" y="2643188"/>
            <a:ext cx="1214446" cy="1077218"/>
          </a:xfrm>
          <a:prstGeom prst="rect">
            <a:avLst/>
          </a:prstGeom>
          <a:noFill/>
        </p:spPr>
        <p:txBody>
          <a:bodyPr wrap="square" rtlCol="0">
            <a:spAutoFit/>
          </a:bodyPr>
          <a:lstStyle/>
          <a:p>
            <a:r>
              <a:rPr lang="zh-CN" altLang="en-US" sz="3200" dirty="0" smtClean="0">
                <a:latin typeface="微软雅黑" pitchFamily="34" charset="-122"/>
                <a:ea typeface="微软雅黑" pitchFamily="34" charset="-122"/>
              </a:rPr>
              <a:t>达成</a:t>
            </a:r>
            <a:endParaRPr lang="en-US" altLang="zh-CN" sz="3200" dirty="0" smtClean="0">
              <a:latin typeface="微软雅黑" pitchFamily="34" charset="-122"/>
              <a:ea typeface="微软雅黑" pitchFamily="34" charset="-122"/>
            </a:endParaRPr>
          </a:p>
          <a:p>
            <a:r>
              <a:rPr lang="zh-CN" altLang="en-US" sz="3200" dirty="0" smtClean="0">
                <a:latin typeface="微软雅黑" pitchFamily="34" charset="-122"/>
                <a:ea typeface="微软雅黑" pitchFamily="34" charset="-122"/>
              </a:rPr>
              <a:t>交易</a:t>
            </a:r>
            <a:endParaRPr lang="zh-CN" altLang="en-US" sz="3200" dirty="0">
              <a:latin typeface="微软雅黑" pitchFamily="34" charset="-122"/>
              <a:ea typeface="微软雅黑" pitchFamily="34" charset="-122"/>
            </a:endParaRPr>
          </a:p>
        </p:txBody>
      </p:sp>
      <p:cxnSp>
        <p:nvCxnSpPr>
          <p:cNvPr id="47" name="直接连接符 46"/>
          <p:cNvCxnSpPr/>
          <p:nvPr/>
        </p:nvCxnSpPr>
        <p:spPr>
          <a:xfrm rot="5400000">
            <a:off x="3822695" y="3249617"/>
            <a:ext cx="1928826" cy="15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4929190" y="2571750"/>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B2B</a:t>
            </a:r>
            <a:endParaRPr lang="zh-CN" altLang="en-US" dirty="0"/>
          </a:p>
        </p:txBody>
      </p:sp>
      <p:sp>
        <p:nvSpPr>
          <p:cNvPr id="50" name="TextBox 49"/>
          <p:cNvSpPr txBox="1"/>
          <p:nvPr/>
        </p:nvSpPr>
        <p:spPr>
          <a:xfrm>
            <a:off x="6072198" y="2857502"/>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商家对商家</a:t>
            </a:r>
            <a:endParaRPr lang="zh-CN" altLang="en-US" dirty="0">
              <a:solidFill>
                <a:schemeClr val="bg1">
                  <a:lumMod val="50000"/>
                </a:schemeClr>
              </a:solidFill>
              <a:latin typeface="微软雅黑" pitchFamily="34" charset="-122"/>
              <a:ea typeface="微软雅黑" pitchFamily="34" charset="-122"/>
            </a:endParaRPr>
          </a:p>
        </p:txBody>
      </p:sp>
      <p:sp>
        <p:nvSpPr>
          <p:cNvPr id="51" name="右箭头 50"/>
          <p:cNvSpPr/>
          <p:nvPr/>
        </p:nvSpPr>
        <p:spPr>
          <a:xfrm>
            <a:off x="4929190" y="3286130"/>
            <a:ext cx="5072098" cy="1214446"/>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随着越来越多人进入互联网</a:t>
            </a:r>
            <a:endParaRPr lang="zh-CN" altLang="en-US" dirty="0">
              <a:latin typeface="微软雅黑" pitchFamily="34" charset="-122"/>
              <a:ea typeface="微软雅黑" pitchFamily="34" charset="-122"/>
            </a:endParaRPr>
          </a:p>
        </p:txBody>
      </p:sp>
      <p:grpSp>
        <p:nvGrpSpPr>
          <p:cNvPr id="18" name="组合 17"/>
          <p:cNvGrpSpPr/>
          <p:nvPr/>
        </p:nvGrpSpPr>
        <p:grpSpPr>
          <a:xfrm>
            <a:off x="8699181" y="157879"/>
            <a:ext cx="477064" cy="369332"/>
            <a:chOff x="8699181" y="157879"/>
            <a:chExt cx="477064" cy="369332"/>
          </a:xfrm>
        </p:grpSpPr>
        <p:sp>
          <p:nvSpPr>
            <p:cNvPr id="20" name="矩形 19"/>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4810120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 fill="hold"/>
                                        <p:tgtEl>
                                          <p:spTgt spid="18"/>
                                        </p:tgtEl>
                                        <p:attrNameLst>
                                          <p:attrName>ppt_x</p:attrName>
                                        </p:attrNameLst>
                                      </p:cBhvr>
                                      <p:tavLst>
                                        <p:tav tm="0">
                                          <p:val>
                                            <p:strVal val="1+#ppt_w/2"/>
                                          </p:val>
                                        </p:tav>
                                        <p:tav tm="100000">
                                          <p:val>
                                            <p:strVal val="#ppt_x"/>
                                          </p:val>
                                        </p:tav>
                                      </p:tavLst>
                                    </p:anim>
                                    <p:anim calcmode="lin" valueType="num">
                                      <p:cBhvr additive="base">
                                        <p:cTn id="8" dur="2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lide(fromBottom)">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lide(fromBottom)">
                                      <p:cBhvr>
                                        <p:cTn id="18" dur="500"/>
                                        <p:tgtEl>
                                          <p:spTgt spid="2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slide(fromBottom)">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plus(in)">
                                      <p:cBhvr>
                                        <p:cTn id="26" dur="2000"/>
                                        <p:tgtEl>
                                          <p:spTgt spid="29"/>
                                        </p:tgtEl>
                                      </p:cBhvr>
                                    </p:animEffect>
                                  </p:childTnLst>
                                </p:cTn>
                              </p:par>
                              <p:par>
                                <p:cTn id="27" presetID="13" presetClass="entr" presetSubtype="16"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plus(in)">
                                      <p:cBhvr>
                                        <p:cTn id="29" dur="2000"/>
                                        <p:tgtEl>
                                          <p:spTgt spid="25"/>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plus(in)">
                                      <p:cBhvr>
                                        <p:cTn id="32" dur="2000"/>
                                        <p:tgtEl>
                                          <p:spTgt spid="27"/>
                                        </p:tgtEl>
                                      </p:cBhvr>
                                    </p:animEffect>
                                  </p:childTnLst>
                                </p:cTn>
                              </p:par>
                              <p:par>
                                <p:cTn id="33" presetID="13" presetClass="entr" presetSubtype="1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plus(in)">
                                      <p:cBhvr>
                                        <p:cTn id="35" dur="2000"/>
                                        <p:tgtEl>
                                          <p:spTgt spid="30"/>
                                        </p:tgtEl>
                                      </p:cBhvr>
                                    </p:animEffect>
                                  </p:childTnLst>
                                </p:cTn>
                              </p:par>
                              <p:par>
                                <p:cTn id="36" presetID="1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plus(in)">
                                      <p:cBhvr>
                                        <p:cTn id="38" dur="20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lide(fromBottom)">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2000"/>
                                        <p:tgtEl>
                                          <p:spTgt spid="4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20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2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slide(fromBottom)">
                                      <p:cBhvr>
                                        <p:cTn id="5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7" grpId="0"/>
      <p:bldP spid="30" grpId="0"/>
      <p:bldP spid="31" grpId="0"/>
      <p:bldP spid="34" grpId="0"/>
      <p:bldP spid="49" grpId="0" animBg="1"/>
      <p:bldP spid="50" grpId="0"/>
      <p:bldP spid="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p:nvPr/>
        </p:nvSpPr>
        <p:spPr>
          <a:xfrm>
            <a:off x="-3072660" y="3301520"/>
            <a:ext cx="6929486" cy="1214446"/>
          </a:xfrm>
          <a:prstGeom prst="rightArrow">
            <a:avLst>
              <a:gd name="adj1" fmla="val 50000"/>
              <a:gd name="adj2" fmla="val 70915"/>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6001554" y="1730370"/>
            <a:ext cx="715174" cy="1785950"/>
            <a:chOff x="4858546" y="2428874"/>
            <a:chExt cx="715174" cy="1785950"/>
          </a:xfrm>
        </p:grpSpPr>
        <p:cxnSp>
          <p:nvCxnSpPr>
            <p:cNvPr id="6" name="直接连接符 5"/>
            <p:cNvCxnSpPr/>
            <p:nvPr/>
          </p:nvCxnSpPr>
          <p:spPr>
            <a:xfrm>
              <a:off x="4858546" y="3142460"/>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4679951" y="3321055"/>
              <a:ext cx="178595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6858016" y="1500180"/>
            <a:ext cx="1428760"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业内领先</a:t>
            </a:r>
            <a:endParaRPr lang="zh-CN" altLang="en-US" dirty="0">
              <a:latin typeface="微软雅黑" pitchFamily="34" charset="-122"/>
              <a:ea typeface="微软雅黑" pitchFamily="34" charset="-122"/>
            </a:endParaRPr>
          </a:p>
        </p:txBody>
      </p:sp>
      <p:sp>
        <p:nvSpPr>
          <p:cNvPr id="9" name="矩形 8"/>
          <p:cNvSpPr/>
          <p:nvPr/>
        </p:nvSpPr>
        <p:spPr>
          <a:xfrm>
            <a:off x="7000892" y="2071684"/>
            <a:ext cx="1107996" cy="369332"/>
          </a:xfrm>
          <a:prstGeom prst="rect">
            <a:avLst/>
          </a:prstGeom>
        </p:spPr>
        <p:txBody>
          <a:bodyPr wrap="none">
            <a:spAutoFit/>
          </a:bodyPr>
          <a:lstStyle/>
          <a:p>
            <a:r>
              <a:rPr lang="zh-CN" altLang="en-US" dirty="0" smtClean="0">
                <a:latin typeface="微软雅黑" pitchFamily="34" charset="-122"/>
                <a:ea typeface="微软雅黑" pitchFamily="34" charset="-122"/>
              </a:rPr>
              <a:t>京东商城</a:t>
            </a:r>
            <a:endParaRPr lang="zh-CN" altLang="en-US" dirty="0">
              <a:latin typeface="微软雅黑" pitchFamily="34" charset="-122"/>
              <a:ea typeface="微软雅黑" pitchFamily="34" charset="-122"/>
            </a:endParaRPr>
          </a:p>
        </p:txBody>
      </p:sp>
      <p:sp>
        <p:nvSpPr>
          <p:cNvPr id="10" name="矩形 9"/>
          <p:cNvSpPr/>
          <p:nvPr/>
        </p:nvSpPr>
        <p:spPr>
          <a:xfrm>
            <a:off x="7072330" y="2500312"/>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淘宝网</a:t>
            </a:r>
            <a:endParaRPr lang="zh-CN" altLang="en-US" dirty="0">
              <a:latin typeface="微软雅黑" pitchFamily="34" charset="-122"/>
              <a:ea typeface="微软雅黑" pitchFamily="34" charset="-122"/>
            </a:endParaRPr>
          </a:p>
        </p:txBody>
      </p:sp>
      <p:sp>
        <p:nvSpPr>
          <p:cNvPr id="11" name="矩形 10"/>
          <p:cNvSpPr/>
          <p:nvPr/>
        </p:nvSpPr>
        <p:spPr>
          <a:xfrm>
            <a:off x="7072330" y="2928940"/>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当当网</a:t>
            </a:r>
            <a:endParaRPr lang="zh-CN" altLang="en-US" dirty="0">
              <a:latin typeface="微软雅黑" pitchFamily="34" charset="-122"/>
              <a:ea typeface="微软雅黑" pitchFamily="34" charset="-122"/>
            </a:endParaRPr>
          </a:p>
        </p:txBody>
      </p:sp>
      <p:sp>
        <p:nvSpPr>
          <p:cNvPr id="12" name="TextBox 11"/>
          <p:cNvSpPr txBox="1"/>
          <p:nvPr/>
        </p:nvSpPr>
        <p:spPr>
          <a:xfrm>
            <a:off x="7000892" y="3357568"/>
            <a:ext cx="1428760" cy="369332"/>
          </a:xfrm>
          <a:prstGeom prst="rect">
            <a:avLst/>
          </a:prstGeom>
          <a:noFill/>
        </p:spPr>
        <p:txBody>
          <a:bodyPr wrap="square" rtlCol="0">
            <a:spAutoFit/>
          </a:bodyPr>
          <a:lstStyle/>
          <a:p>
            <a:r>
              <a:rPr lang="en-US" altLang="zh-CN" dirty="0" smtClean="0"/>
              <a:t>…..</a:t>
            </a:r>
            <a:r>
              <a:rPr lang="zh-CN" altLang="en-US" dirty="0" smtClean="0">
                <a:latin typeface="微软雅黑" pitchFamily="34" charset="-122"/>
                <a:ea typeface="微软雅黑" pitchFamily="34" charset="-122"/>
              </a:rPr>
              <a:t>等等</a:t>
            </a:r>
            <a:endParaRPr lang="zh-CN" altLang="en-US" dirty="0">
              <a:latin typeface="微软雅黑" pitchFamily="34" charset="-122"/>
              <a:ea typeface="微软雅黑" pitchFamily="34" charset="-122"/>
            </a:endParaRPr>
          </a:p>
        </p:txBody>
      </p:sp>
      <p:sp>
        <p:nvSpPr>
          <p:cNvPr id="13" name="TextBox 12"/>
          <p:cNvSpPr txBox="1"/>
          <p:nvPr/>
        </p:nvSpPr>
        <p:spPr>
          <a:xfrm>
            <a:off x="214282" y="857238"/>
            <a:ext cx="92866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sp>
        <p:nvSpPr>
          <p:cNvPr id="15" name="TextBox 14"/>
          <p:cNvSpPr txBox="1"/>
          <p:nvPr/>
        </p:nvSpPr>
        <p:spPr>
          <a:xfrm>
            <a:off x="3929058" y="857238"/>
            <a:ext cx="1214446"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消费者</a:t>
            </a:r>
          </a:p>
        </p:txBody>
      </p:sp>
      <p:cxnSp>
        <p:nvCxnSpPr>
          <p:cNvPr id="19" name="直接连接符 18"/>
          <p:cNvCxnSpPr/>
          <p:nvPr/>
        </p:nvCxnSpPr>
        <p:spPr>
          <a:xfrm>
            <a:off x="571472" y="1785932"/>
            <a:ext cx="37147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左右箭头 23"/>
          <p:cNvSpPr/>
          <p:nvPr/>
        </p:nvSpPr>
        <p:spPr>
          <a:xfrm>
            <a:off x="1000100" y="571486"/>
            <a:ext cx="2786082" cy="1071570"/>
          </a:xfrm>
          <a:prstGeom prst="leftRightArrow">
            <a:avLst>
              <a:gd name="adj1" fmla="val 61852"/>
              <a:gd name="adj2" fmla="val 50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微软雅黑" pitchFamily="34" charset="-122"/>
                <a:ea typeface="微软雅黑" pitchFamily="34" charset="-122"/>
              </a:rPr>
              <a:t>在线销售系统</a:t>
            </a:r>
            <a:endParaRPr lang="zh-CN" altLang="en-US" sz="2400" dirty="0">
              <a:latin typeface="微软雅黑" pitchFamily="34" charset="-122"/>
              <a:ea typeface="微软雅黑" pitchFamily="34" charset="-122"/>
            </a:endParaRPr>
          </a:p>
        </p:txBody>
      </p:sp>
      <p:sp>
        <p:nvSpPr>
          <p:cNvPr id="25" name="矩形 24"/>
          <p:cNvSpPr/>
          <p:nvPr/>
        </p:nvSpPr>
        <p:spPr>
          <a:xfrm>
            <a:off x="785786" y="2000246"/>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B2C</a:t>
            </a:r>
            <a:endParaRPr lang="zh-CN" altLang="en-US" dirty="0"/>
          </a:p>
        </p:txBody>
      </p:sp>
      <p:sp>
        <p:nvSpPr>
          <p:cNvPr id="26" name="TextBox 25"/>
          <p:cNvSpPr txBox="1"/>
          <p:nvPr/>
        </p:nvSpPr>
        <p:spPr>
          <a:xfrm>
            <a:off x="2000232" y="2428874"/>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商家对消费者</a:t>
            </a:r>
            <a:endParaRPr lang="zh-CN" altLang="en-US" dirty="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rot="5400000">
            <a:off x="3179753" y="2535237"/>
            <a:ext cx="107157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857620" y="2071684"/>
            <a:ext cx="2143140" cy="218124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天月音响</a:t>
            </a:r>
            <a:endParaRPr lang="en-US" altLang="zh-CN" sz="3600" dirty="0" smtClean="0">
              <a:latin typeface="微软雅黑" pitchFamily="34" charset="-122"/>
              <a:ea typeface="微软雅黑" pitchFamily="34" charset="-122"/>
            </a:endParaRPr>
          </a:p>
          <a:p>
            <a:pPr algn="ctr"/>
            <a:r>
              <a:rPr lang="zh-CN" altLang="en-US" sz="3600" dirty="0" smtClean="0">
                <a:latin typeface="微软雅黑" pitchFamily="34" charset="-122"/>
                <a:ea typeface="微软雅黑" pitchFamily="34" charset="-122"/>
              </a:rPr>
              <a:t>在线销售系统</a:t>
            </a:r>
            <a:endParaRPr lang="zh-CN" altLang="en-US" dirty="0">
              <a:latin typeface="微软雅黑" pitchFamily="34" charset="-122"/>
              <a:ea typeface="微软雅黑" pitchFamily="34" charset="-122"/>
            </a:endParaRPr>
          </a:p>
        </p:txBody>
      </p:sp>
      <p:grpSp>
        <p:nvGrpSpPr>
          <p:cNvPr id="20" name="组合 19"/>
          <p:cNvGrpSpPr/>
          <p:nvPr/>
        </p:nvGrpSpPr>
        <p:grpSpPr>
          <a:xfrm>
            <a:off x="8699181" y="157879"/>
            <a:ext cx="477064" cy="369332"/>
            <a:chOff x="8699181" y="157879"/>
            <a:chExt cx="477064" cy="369332"/>
          </a:xfrm>
        </p:grpSpPr>
        <p:sp>
          <p:nvSpPr>
            <p:cNvPr id="21" name="矩形 2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2" name="TextBox 2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 fill="hold"/>
                                        <p:tgtEl>
                                          <p:spTgt spid="20"/>
                                        </p:tgtEl>
                                        <p:attrNameLst>
                                          <p:attrName>ppt_x</p:attrName>
                                        </p:attrNameLst>
                                      </p:cBhvr>
                                      <p:tavLst>
                                        <p:tav tm="0">
                                          <p:val>
                                            <p:strVal val="1+#ppt_w/2"/>
                                          </p:val>
                                        </p:tav>
                                        <p:tav tm="100000">
                                          <p:val>
                                            <p:strVal val="#ppt_x"/>
                                          </p:val>
                                        </p:tav>
                                      </p:tavLst>
                                    </p:anim>
                                    <p:anim calcmode="lin" valueType="num">
                                      <p:cBhvr additive="base">
                                        <p:cTn id="8" dur="2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lide(fromBottom)">
                                      <p:cBhvr>
                                        <p:cTn id="13" dur="500"/>
                                        <p:tgtEl>
                                          <p:spTgt spid="13"/>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lide(fromBottom)">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lide(fromBottom)">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plus(in)">
                                      <p:cBhvr>
                                        <p:cTn id="26" dur="1000"/>
                                        <p:tgtEl>
                                          <p:spTgt spid="19"/>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plus(in)">
                                      <p:cBhvr>
                                        <p:cTn id="29" dur="1000"/>
                                        <p:tgtEl>
                                          <p:spTgt spid="26"/>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plus(in)">
                                      <p:cBhvr>
                                        <p:cTn id="32" dur="1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slide(fromBottom)">
                                      <p:cBhvr>
                                        <p:cTn id="37" dur="500"/>
                                        <p:tgtEl>
                                          <p:spTgt spid="28"/>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lide(fromBottom)">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3" presetClass="entr" presetSubtype="16"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plus(in)">
                                      <p:cBhvr>
                                        <p:cTn id="45" dur="1000"/>
                                        <p:tgtEl>
                                          <p:spTgt spid="5"/>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plus(in)">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slide(fromBottom)">
                                      <p:cBhvr>
                                        <p:cTn id="53" dur="500"/>
                                        <p:tgtEl>
                                          <p:spTgt spid="9"/>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slide(fromBottom)">
                                      <p:cBhvr>
                                        <p:cTn id="56" dur="500"/>
                                        <p:tgtEl>
                                          <p:spTgt spid="1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slide(fromBottom)">
                                      <p:cBhvr>
                                        <p:cTn id="59" dur="500"/>
                                        <p:tgtEl>
                                          <p:spTgt spid="11"/>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Bottom)">
                                      <p:cBhvr>
                                        <p:cTn id="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P spid="15" grpId="0"/>
      <p:bldP spid="24" grpId="0" animBg="1"/>
      <p:bldP spid="25" grpId="0" animBg="1"/>
      <p:bldP spid="26" grpId="0"/>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755576" y="0"/>
            <a:ext cx="6373812" cy="800100"/>
          </a:xfrm>
          <a:noFill/>
          <a:ln>
            <a:noFill/>
          </a:ln>
        </p:spPr>
        <p:txBody>
          <a:bodyPr>
            <a:normAutofit/>
          </a:bodyPr>
          <a:lstStyle/>
          <a:p>
            <a:r>
              <a:rPr lang="zh-CN" altLang="en-US" sz="2800" kern="0" dirty="0" smtClean="0">
                <a:gradFill>
                  <a:gsLst>
                    <a:gs pos="0">
                      <a:schemeClr val="tx1"/>
                    </a:gs>
                    <a:gs pos="86000">
                      <a:schemeClr val="tx1"/>
                    </a:gs>
                  </a:gsLst>
                  <a:lin ang="5400000" scaled="0"/>
                </a:gradFill>
                <a:effectLst/>
                <a:cs typeface="Segoe UI" pitchFamily="34" charset="0"/>
              </a:rPr>
              <a:t>音响企业为什么要做在线销售？</a:t>
            </a:r>
          </a:p>
        </p:txBody>
      </p:sp>
      <p:sp>
        <p:nvSpPr>
          <p:cNvPr id="5" name="AutoShape 4"/>
          <p:cNvSpPr>
            <a:spLocks noChangeArrowheads="1"/>
          </p:cNvSpPr>
          <p:nvPr/>
        </p:nvSpPr>
        <p:spPr bwMode="gray">
          <a:xfrm>
            <a:off x="683568" y="239713"/>
            <a:ext cx="6696075" cy="4903787"/>
          </a:xfrm>
          <a:prstGeom prst="rightArrow">
            <a:avLst>
              <a:gd name="adj1" fmla="val 79306"/>
              <a:gd name="adj2" fmla="val 30296"/>
            </a:avLst>
          </a:prstGeom>
          <a:gradFill rotWithShape="1">
            <a:gsLst>
              <a:gs pos="0">
                <a:srgbClr val="72B143">
                  <a:gamma/>
                  <a:tint val="0"/>
                  <a:invGamma/>
                  <a:alpha val="24001"/>
                </a:srgbClr>
              </a:gs>
              <a:gs pos="100000">
                <a:srgbClr val="72B143"/>
              </a:gs>
            </a:gsLst>
            <a:lin ang="0" scaled="1"/>
          </a:gradFill>
          <a:ln w="9525">
            <a:noFill/>
            <a:miter lim="800000"/>
            <a:headEnd/>
            <a:tailEnd/>
          </a:ln>
          <a:effectLst/>
        </p:spPr>
        <p:txBody>
          <a:bodyPr wrap="none" anchor="ctr"/>
          <a:lstStyle/>
          <a:p>
            <a:pPr fontAlgn="auto">
              <a:spcBef>
                <a:spcPts val="0"/>
              </a:spcBef>
              <a:spcAft>
                <a:spcPts val="0"/>
              </a:spcAft>
              <a:defRPr/>
            </a:pPr>
            <a:endParaRPr lang="zh-CN" altLang="en-US" sz="1800" kern="0">
              <a:solidFill>
                <a:sysClr val="windowText" lastClr="000000"/>
              </a:solidFill>
            </a:endParaRPr>
          </a:p>
        </p:txBody>
      </p:sp>
      <p:sp>
        <p:nvSpPr>
          <p:cNvPr id="6" name="AutoShape 5"/>
          <p:cNvSpPr>
            <a:spLocks noChangeArrowheads="1"/>
          </p:cNvSpPr>
          <p:nvPr/>
        </p:nvSpPr>
        <p:spPr bwMode="gray">
          <a:xfrm>
            <a:off x="378768" y="811213"/>
            <a:ext cx="5715000" cy="680417"/>
          </a:xfrm>
          <a:prstGeom prst="rect">
            <a:avLst/>
          </a:prstGeom>
          <a:solidFill>
            <a:srgbClr val="0070C0"/>
          </a:solidFill>
          <a:ln w="25400">
            <a:noFill/>
            <a:round/>
            <a:headEnd/>
            <a:tailEnd/>
          </a:ln>
        </p:spPr>
        <p:txBody>
          <a:bodyPr wrap="none" anchor="ctr"/>
          <a:lstStyle/>
          <a:p>
            <a:pPr>
              <a:buFont typeface="Wingdings" pitchFamily="2" charset="2"/>
              <a:buNone/>
            </a:pPr>
            <a:r>
              <a:rPr lang="zh-CN" altLang="en-US" sz="1500" b="1" dirty="0">
                <a:solidFill>
                  <a:schemeClr val="bg1"/>
                </a:solidFill>
                <a:latin typeface="微软雅黑" pitchFamily="34" charset="-122"/>
                <a:ea typeface="微软雅黑" pitchFamily="34" charset="-122"/>
              </a:rPr>
              <a:t>资本市场持续看好</a:t>
            </a:r>
            <a:r>
              <a:rPr lang="zh-CN" altLang="en-US" sz="1500" dirty="0">
                <a:latin typeface="微软雅黑" pitchFamily="34" charset="-122"/>
                <a:ea typeface="微软雅黑" pitchFamily="34" charset="-122"/>
              </a:rPr>
              <a:t>：</a:t>
            </a:r>
            <a:r>
              <a:rPr lang="en-US" altLang="zh-CN" sz="1500" dirty="0">
                <a:latin typeface="微软雅黑" pitchFamily="34" charset="-122"/>
                <a:ea typeface="微软雅黑" pitchFamily="34" charset="-122"/>
              </a:rPr>
              <a:t>2010</a:t>
            </a:r>
            <a:r>
              <a:rPr lang="zh-CN" altLang="en-US" sz="1500" dirty="0">
                <a:latin typeface="微软雅黑" pitchFamily="34" charset="-122"/>
                <a:ea typeface="微软雅黑" pitchFamily="34" charset="-122"/>
              </a:rPr>
              <a:t>年，中国电子商务累计融资超过</a:t>
            </a:r>
            <a:r>
              <a:rPr lang="en-US" altLang="zh-CN" sz="1500" dirty="0">
                <a:latin typeface="微软雅黑" pitchFamily="34" charset="-122"/>
                <a:ea typeface="微软雅黑" pitchFamily="34" charset="-122"/>
              </a:rPr>
              <a:t>10.6</a:t>
            </a:r>
            <a:r>
              <a:rPr lang="zh-CN" altLang="en-US" sz="1500" dirty="0">
                <a:latin typeface="微软雅黑" pitchFamily="34" charset="-122"/>
                <a:ea typeface="微软雅黑" pitchFamily="34" charset="-122"/>
              </a:rPr>
              <a:t>亿美</a:t>
            </a:r>
            <a:endParaRPr lang="en-US" altLang="zh-CN" sz="1500" dirty="0">
              <a:latin typeface="微软雅黑" pitchFamily="34" charset="-122"/>
              <a:ea typeface="微软雅黑" pitchFamily="34" charset="-122"/>
            </a:endParaRPr>
          </a:p>
          <a:p>
            <a:pPr>
              <a:buFont typeface="Wingdings" pitchFamily="2" charset="2"/>
              <a:buNone/>
            </a:pPr>
            <a:r>
              <a:rPr lang="zh-CN" altLang="en-US" sz="1500" dirty="0">
                <a:latin typeface="微软雅黑" pitchFamily="34" charset="-122"/>
                <a:ea typeface="微软雅黑" pitchFamily="34" charset="-122"/>
              </a:rPr>
              <a:t>元</a:t>
            </a:r>
            <a:r>
              <a:rPr lang="en-US" altLang="zh-CN" sz="1500" dirty="0">
                <a:latin typeface="微软雅黑" pitchFamily="34" charset="-122"/>
                <a:ea typeface="微软雅黑" pitchFamily="34" charset="-122"/>
              </a:rPr>
              <a:t>,</a:t>
            </a:r>
            <a:r>
              <a:rPr lang="zh-CN" altLang="en-US" sz="1500" dirty="0">
                <a:latin typeface="微软雅黑" pitchFamily="34" charset="-122"/>
                <a:ea typeface="微软雅黑" pitchFamily="34" charset="-122"/>
              </a:rPr>
              <a:t>麦网、当当网相继</a:t>
            </a:r>
            <a:r>
              <a:rPr lang="zh-CN" altLang="en-US" sz="1500" dirty="0" smtClean="0">
                <a:latin typeface="微软雅黑" pitchFamily="34" charset="-122"/>
                <a:ea typeface="微软雅黑" pitchFamily="34" charset="-122"/>
              </a:rPr>
              <a:t>上市</a:t>
            </a:r>
            <a:endParaRPr lang="en-US" altLang="zh-CN" sz="1500" dirty="0">
              <a:latin typeface="微软雅黑" pitchFamily="34" charset="-122"/>
              <a:ea typeface="微软雅黑" pitchFamily="34" charset="-122"/>
            </a:endParaRPr>
          </a:p>
        </p:txBody>
      </p:sp>
      <p:sp>
        <p:nvSpPr>
          <p:cNvPr id="7" name="AutoShape 6"/>
          <p:cNvSpPr>
            <a:spLocks noChangeArrowheads="1"/>
          </p:cNvSpPr>
          <p:nvPr/>
        </p:nvSpPr>
        <p:spPr bwMode="gray">
          <a:xfrm>
            <a:off x="251520" y="1779662"/>
            <a:ext cx="1214438" cy="1080120"/>
          </a:xfrm>
          <a:prstGeom prst="roundRect">
            <a:avLst>
              <a:gd name="adj" fmla="val 9106"/>
            </a:avLst>
          </a:prstGeom>
          <a:solidFill>
            <a:schemeClr val="tx2">
              <a:lumMod val="60000"/>
              <a:lumOff val="40000"/>
            </a:schemeClr>
          </a:solidFill>
          <a:ln w="25400">
            <a:solidFill>
              <a:srgbClr val="FFFFFF"/>
            </a:solidFill>
            <a:round/>
            <a:headEnd/>
            <a:tailEnd/>
          </a:ln>
        </p:spPr>
        <p:txBody>
          <a:bodyPr wrap="none" anchor="ctr"/>
          <a:lstStyle/>
          <a:p>
            <a:pPr>
              <a:buFont typeface="Wingdings" pitchFamily="2" charset="2"/>
              <a:buNone/>
              <a:defRPr/>
            </a:pPr>
            <a:r>
              <a:rPr lang="zh-CN" altLang="en-US" sz="1500" b="1" dirty="0">
                <a:solidFill>
                  <a:schemeClr val="bg1"/>
                </a:solidFill>
                <a:latin typeface="微软雅黑" pitchFamily="34" charset="-122"/>
                <a:ea typeface="微软雅黑" pitchFamily="34" charset="-122"/>
              </a:rPr>
              <a:t>加速传统企</a:t>
            </a:r>
            <a:endParaRPr lang="en-US" altLang="zh-CN" sz="1500" b="1" dirty="0">
              <a:solidFill>
                <a:schemeClr val="bg1"/>
              </a:solidFill>
              <a:latin typeface="微软雅黑" pitchFamily="34" charset="-122"/>
              <a:ea typeface="微软雅黑" pitchFamily="34" charset="-122"/>
            </a:endParaRPr>
          </a:p>
          <a:p>
            <a:pPr>
              <a:buFont typeface="Wingdings" pitchFamily="2" charset="2"/>
              <a:buNone/>
              <a:defRPr/>
            </a:pPr>
            <a:r>
              <a:rPr lang="zh-CN" altLang="en-US" sz="1500" b="1" dirty="0">
                <a:solidFill>
                  <a:schemeClr val="bg1"/>
                </a:solidFill>
                <a:latin typeface="微软雅黑" pitchFamily="34" charset="-122"/>
                <a:ea typeface="微软雅黑" pitchFamily="34" charset="-122"/>
              </a:rPr>
              <a:t>业的信息化</a:t>
            </a:r>
            <a:endParaRPr lang="en-US" altLang="zh-CN" sz="1500" dirty="0">
              <a:latin typeface="微软雅黑" pitchFamily="34" charset="-122"/>
              <a:ea typeface="微软雅黑" pitchFamily="34" charset="-122"/>
            </a:endParaRPr>
          </a:p>
        </p:txBody>
      </p:sp>
      <p:sp>
        <p:nvSpPr>
          <p:cNvPr id="8" name="AutoShape 7"/>
          <p:cNvSpPr>
            <a:spLocks noChangeArrowheads="1"/>
          </p:cNvSpPr>
          <p:nvPr/>
        </p:nvSpPr>
        <p:spPr bwMode="gray">
          <a:xfrm>
            <a:off x="378768" y="3097213"/>
            <a:ext cx="5777408" cy="690562"/>
          </a:xfrm>
          <a:prstGeom prst="rect">
            <a:avLst/>
          </a:prstGeom>
          <a:solidFill>
            <a:srgbClr val="00B050"/>
          </a:solidFill>
          <a:ln w="25400">
            <a:noFill/>
            <a:round/>
            <a:headEnd/>
            <a:tailEnd/>
          </a:ln>
        </p:spPr>
        <p:txBody>
          <a:bodyPr wrap="none" anchor="ctr"/>
          <a:lstStyle/>
          <a:p>
            <a:pPr>
              <a:buFont typeface="Wingdings" pitchFamily="2" charset="2"/>
              <a:buNone/>
            </a:pPr>
            <a:r>
              <a:rPr lang="zh-CN" altLang="en-US" sz="1500" b="1" dirty="0" smtClean="0">
                <a:solidFill>
                  <a:schemeClr val="bg1"/>
                </a:solidFill>
                <a:latin typeface="微软雅黑" pitchFamily="34" charset="-122"/>
                <a:ea typeface="微软雅黑" pitchFamily="34" charset="-122"/>
              </a:rPr>
              <a:t>类似企业</a:t>
            </a:r>
            <a:r>
              <a:rPr lang="zh-CN" altLang="en-US" sz="1500" b="1" dirty="0">
                <a:solidFill>
                  <a:schemeClr val="bg1"/>
                </a:solidFill>
                <a:latin typeface="微软雅黑" pitchFamily="34" charset="-122"/>
                <a:ea typeface="微软雅黑" pitchFamily="34" charset="-122"/>
              </a:rPr>
              <a:t>成功的榜样</a:t>
            </a:r>
            <a:r>
              <a:rPr lang="zh-CN" altLang="en-US" sz="1500" dirty="0">
                <a:latin typeface="微软雅黑" pitchFamily="34" charset="-122"/>
                <a:ea typeface="微软雅黑" pitchFamily="34" charset="-122"/>
              </a:rPr>
              <a:t>：国外</a:t>
            </a:r>
            <a:r>
              <a:rPr lang="en-US" altLang="zh-CN" sz="1500" dirty="0">
                <a:latin typeface="微软雅黑" pitchFamily="34" charset="-122"/>
                <a:ea typeface="微软雅黑" pitchFamily="34" charset="-122"/>
              </a:rPr>
              <a:t>DELL,NOKIA</a:t>
            </a:r>
            <a:r>
              <a:rPr lang="zh-CN" altLang="en-US" sz="1500" dirty="0">
                <a:latin typeface="微软雅黑" pitchFamily="34" charset="-122"/>
                <a:ea typeface="微软雅黑" pitchFamily="34" charset="-122"/>
              </a:rPr>
              <a:t>，国内联想、李宁、优</a:t>
            </a:r>
            <a:r>
              <a:rPr lang="zh-CN" altLang="en-US" sz="1500" dirty="0" smtClean="0">
                <a:latin typeface="微软雅黑" pitchFamily="34" charset="-122"/>
                <a:ea typeface="微软雅黑" pitchFamily="34" charset="-122"/>
              </a:rPr>
              <a:t>衣库</a:t>
            </a:r>
            <a:endParaRPr lang="en-US" altLang="zh-CN" sz="1500" dirty="0" smtClean="0">
              <a:latin typeface="微软雅黑" pitchFamily="34" charset="-122"/>
              <a:ea typeface="微软雅黑" pitchFamily="34" charset="-122"/>
            </a:endParaRPr>
          </a:p>
          <a:p>
            <a:pPr>
              <a:buFont typeface="Wingdings" pitchFamily="2" charset="2"/>
              <a:buNone/>
            </a:pPr>
            <a:r>
              <a:rPr lang="zh-CN" altLang="en-US" sz="1500" dirty="0" smtClean="0">
                <a:latin typeface="微软雅黑" pitchFamily="34" charset="-122"/>
                <a:ea typeface="微软雅黑" pitchFamily="34" charset="-122"/>
              </a:rPr>
              <a:t>等品牌商在在线销售的成功，不仅提升品牌知名度，同时增加了销量</a:t>
            </a:r>
            <a:endParaRPr lang="en-US" altLang="zh-CN" sz="1500" dirty="0">
              <a:latin typeface="宋体" pitchFamily="2" charset="-122"/>
            </a:endParaRPr>
          </a:p>
        </p:txBody>
      </p:sp>
      <p:sp>
        <p:nvSpPr>
          <p:cNvPr id="13" name="AutoShape 7"/>
          <p:cNvSpPr>
            <a:spLocks noChangeArrowheads="1"/>
          </p:cNvSpPr>
          <p:nvPr/>
        </p:nvSpPr>
        <p:spPr bwMode="gray">
          <a:xfrm>
            <a:off x="378768" y="3883025"/>
            <a:ext cx="5777408" cy="690563"/>
          </a:xfrm>
          <a:prstGeom prst="rect">
            <a:avLst/>
          </a:prstGeom>
          <a:solidFill>
            <a:srgbClr val="7030A0"/>
          </a:solidFill>
          <a:ln w="25400">
            <a:noFill/>
            <a:round/>
            <a:headEnd/>
            <a:tailEnd/>
          </a:ln>
          <a:effectLst/>
        </p:spPr>
        <p:txBody>
          <a:bodyPr wrap="none" anchor="ctr"/>
          <a:lstStyle/>
          <a:p>
            <a:pPr>
              <a:defRPr/>
            </a:pPr>
            <a:r>
              <a:rPr lang="zh-CN" altLang="en-US" sz="1500" b="1" dirty="0">
                <a:solidFill>
                  <a:schemeClr val="bg1"/>
                </a:solidFill>
                <a:latin typeface="微软雅黑" pitchFamily="34" charset="-122"/>
                <a:ea typeface="微软雅黑" pitchFamily="34" charset="-122"/>
              </a:rPr>
              <a:t>新的直销模式</a:t>
            </a:r>
            <a:r>
              <a:rPr lang="zh-CN" altLang="en-US" sz="1500" dirty="0">
                <a:latin typeface="微软雅黑" pitchFamily="34" charset="-122"/>
                <a:ea typeface="微软雅黑" pitchFamily="34" charset="-122"/>
              </a:rPr>
              <a:t>：清理库存，低成本覆盖全国，降低成本，满足客户</a:t>
            </a:r>
            <a:endParaRPr lang="en-US" altLang="zh-CN" sz="1500" dirty="0">
              <a:latin typeface="微软雅黑" pitchFamily="34" charset="-122"/>
              <a:ea typeface="微软雅黑" pitchFamily="34" charset="-122"/>
            </a:endParaRPr>
          </a:p>
          <a:p>
            <a:pPr>
              <a:defRPr/>
            </a:pPr>
            <a:r>
              <a:rPr lang="zh-CN" altLang="en-US" sz="1500" dirty="0">
                <a:latin typeface="微软雅黑" pitchFamily="34" charset="-122"/>
                <a:ea typeface="微软雅黑" pitchFamily="34" charset="-122"/>
              </a:rPr>
              <a:t>新的需求</a:t>
            </a:r>
          </a:p>
        </p:txBody>
      </p:sp>
      <p:graphicFrame>
        <p:nvGraphicFramePr>
          <p:cNvPr id="14" name="图示 13"/>
          <p:cNvGraphicFramePr/>
          <p:nvPr/>
        </p:nvGraphicFramePr>
        <p:xfrm>
          <a:off x="1521745" y="1311265"/>
          <a:ext cx="4572032" cy="117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图示 14"/>
          <p:cNvGraphicFramePr/>
          <p:nvPr/>
        </p:nvGraphicFramePr>
        <p:xfrm>
          <a:off x="1475656" y="2355726"/>
          <a:ext cx="4500594" cy="7826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6" name="上下箭头 15"/>
          <p:cNvSpPr>
            <a:spLocks noChangeArrowheads="1"/>
          </p:cNvSpPr>
          <p:nvPr/>
        </p:nvSpPr>
        <p:spPr bwMode="auto">
          <a:xfrm>
            <a:off x="2483768" y="2067694"/>
            <a:ext cx="214312" cy="403225"/>
          </a:xfrm>
          <a:prstGeom prst="upDownArrow">
            <a:avLst>
              <a:gd name="adj1" fmla="val 50000"/>
              <a:gd name="adj2" fmla="val 49999"/>
            </a:avLst>
          </a:prstGeom>
          <a:solidFill>
            <a:srgbClr val="04AEDA">
              <a:alpha val="60000"/>
            </a:srgbClr>
          </a:solidFill>
          <a:ln w="9525" algn="ctr">
            <a:noFill/>
            <a:round/>
            <a:headEnd/>
            <a:tailEnd/>
          </a:ln>
        </p:spPr>
        <p:txBody>
          <a:bodyPr wrap="none" anchor="ctr"/>
          <a:lstStyle/>
          <a:p>
            <a:endParaRPr lang="zh-CN" altLang="en-US"/>
          </a:p>
        </p:txBody>
      </p:sp>
      <p:sp>
        <p:nvSpPr>
          <p:cNvPr id="17" name="上下箭头 16"/>
          <p:cNvSpPr/>
          <p:nvPr/>
        </p:nvSpPr>
        <p:spPr bwMode="auto">
          <a:xfrm>
            <a:off x="3779912" y="2139702"/>
            <a:ext cx="28803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8" name="上下箭头 17"/>
          <p:cNvSpPr/>
          <p:nvPr/>
        </p:nvSpPr>
        <p:spPr bwMode="auto">
          <a:xfrm>
            <a:off x="5148064" y="2139702"/>
            <a:ext cx="21431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9" name="矩形 18"/>
          <p:cNvSpPr/>
          <p:nvPr/>
        </p:nvSpPr>
        <p:spPr>
          <a:xfrm>
            <a:off x="7452320" y="1059582"/>
            <a:ext cx="1368152" cy="288032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在线销售时代</a:t>
            </a:r>
            <a:endParaRPr lang="en-US" altLang="zh-CN" sz="2000" dirty="0" smtClean="0">
              <a:latin typeface="微软雅黑" pitchFamily="34" charset="-122"/>
              <a:ea typeface="微软雅黑" pitchFamily="34" charset="-122"/>
            </a:endParaRPr>
          </a:p>
          <a:p>
            <a:pPr algn="ctr"/>
            <a:r>
              <a:rPr lang="zh-CN" altLang="en-US" sz="2000" dirty="0" smtClean="0">
                <a:latin typeface="微软雅黑" pitchFamily="34" charset="-122"/>
                <a:ea typeface="微软雅黑" pitchFamily="34" charset="-122"/>
              </a:rPr>
              <a:t>来到</a:t>
            </a:r>
            <a:endParaRPr lang="zh-CN" altLang="en-US" sz="2000" dirty="0">
              <a:latin typeface="微软雅黑" pitchFamily="34" charset="-122"/>
              <a:ea typeface="微软雅黑" pitchFamily="34" charset="-122"/>
            </a:endParaRPr>
          </a:p>
        </p:txBody>
      </p:sp>
      <p:sp>
        <p:nvSpPr>
          <p:cNvPr id="20" name="矩形 19"/>
          <p:cNvSpPr/>
          <p:nvPr/>
        </p:nvSpPr>
        <p:spPr>
          <a:xfrm>
            <a:off x="-445389" y="195486"/>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2" name="矩形 2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3" name="TextBox 2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4</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heckerboard(across)">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heckerboard(across)">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heckerboard(across)">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heckerboard(across)">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checkerboard(across)">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heckerboard(across)">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checkerboard(across)">
                                      <p:cBhvr>
                                        <p:cTn id="50" dur="500"/>
                                        <p:tgtEl>
                                          <p:spTgt spid="13"/>
                                        </p:tgtEl>
                                      </p:cBhvr>
                                    </p:animEffect>
                                  </p:childTnLst>
                                </p:cTn>
                              </p:par>
                              <p:par>
                                <p:cTn id="51" presetID="2" presetClass="entr" presetSubtype="2"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00" fill="hold"/>
                                        <p:tgtEl>
                                          <p:spTgt spid="21"/>
                                        </p:tgtEl>
                                        <p:attrNameLst>
                                          <p:attrName>ppt_x</p:attrName>
                                        </p:attrNameLst>
                                      </p:cBhvr>
                                      <p:tavLst>
                                        <p:tav tm="0">
                                          <p:val>
                                            <p:strVal val="1+#ppt_w/2"/>
                                          </p:val>
                                        </p:tav>
                                        <p:tav tm="100000">
                                          <p:val>
                                            <p:strVal val="#ppt_x"/>
                                          </p:val>
                                        </p:tav>
                                      </p:tavLst>
                                    </p:anim>
                                    <p:anim calcmode="lin" valueType="num">
                                      <p:cBhvr additive="base">
                                        <p:cTn id="54" dur="200" fill="hold"/>
                                        <p:tgtEl>
                                          <p:spTgt spid="21"/>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1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slide(fromBottom)">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animBg="1"/>
      <p:bldGraphic spid="14" grpId="0">
        <p:bldAsOne/>
      </p:bldGraphic>
      <p:bldGraphic spid="15" grpId="0">
        <p:bldAsOne/>
      </p:bldGraphic>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071552"/>
            <a:ext cx="4143404" cy="442144"/>
          </a:xfrm>
        </p:spPr>
        <p:txBody>
          <a:bodyPr/>
          <a:lstStyle/>
          <a:p>
            <a:pPr>
              <a:buNone/>
            </a:pPr>
            <a:r>
              <a:rPr lang="zh-CN" altLang="en-US" dirty="0" smtClean="0"/>
              <a:t>解决音响企业</a:t>
            </a:r>
            <a:r>
              <a:rPr lang="zh-CN" altLang="en-US" dirty="0"/>
              <a:t>核心</a:t>
            </a:r>
            <a:r>
              <a:rPr lang="zh-CN" altLang="en-US" dirty="0" smtClean="0"/>
              <a:t>难题</a:t>
            </a:r>
            <a:r>
              <a:rPr lang="en-US" altLang="zh-CN" dirty="0" smtClean="0"/>
              <a:t>-----</a:t>
            </a:r>
            <a:r>
              <a:rPr lang="zh-CN" altLang="en-US" dirty="0" smtClean="0"/>
              <a:t>销售</a:t>
            </a:r>
            <a:endParaRPr lang="zh-CN" alt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2071684"/>
            <a:ext cx="38100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标题 1"/>
          <p:cNvSpPr txBox="1">
            <a:spLocks/>
          </p:cNvSpPr>
          <p:nvPr/>
        </p:nvSpPr>
        <p:spPr>
          <a:xfrm>
            <a:off x="500034" y="0"/>
            <a:ext cx="5857916"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它为音响企业解决了什么问题？</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6" name="矩形 15"/>
          <p:cNvSpPr/>
          <p:nvPr/>
        </p:nvSpPr>
        <p:spPr>
          <a:xfrm>
            <a:off x="-445389" y="357190"/>
            <a:ext cx="890778" cy="28575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pic>
        <p:nvPicPr>
          <p:cNvPr id="17" name="图片 3" descr="www.tuweimei.comComp_10410381_VJW8cYTeX0nAHfLOmrS2Ufq23wyNA9RW.jpg"/>
          <p:cNvPicPr>
            <a:picLocks noGrp="1"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2221" y="1935454"/>
            <a:ext cx="3024336" cy="226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a:spLocks noChangeAspect="1"/>
          </p:cNvSpPr>
          <p:nvPr/>
        </p:nvSpPr>
        <p:spPr>
          <a:xfrm rot="5400000">
            <a:off x="4261222" y="2853556"/>
            <a:ext cx="2268252" cy="432048"/>
          </a:xfrm>
          <a:prstGeom prst="rect">
            <a:avLst/>
          </a:prstGeom>
          <a:solidFill>
            <a:srgbClr val="04AEDA"/>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0" name="矩形 19"/>
          <p:cNvSpPr>
            <a:spLocks noChangeAspect="1"/>
          </p:cNvSpPr>
          <p:nvPr/>
        </p:nvSpPr>
        <p:spPr>
          <a:xfrm rot="5400000">
            <a:off x="3262802" y="3480468"/>
            <a:ext cx="1014427" cy="432048"/>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solidFill>
                <a:schemeClr val="tx1"/>
              </a:solidFill>
            </a:endParaRPr>
          </a:p>
        </p:txBody>
      </p:sp>
      <p:sp>
        <p:nvSpPr>
          <p:cNvPr id="21" name="矩形 20"/>
          <p:cNvSpPr>
            <a:spLocks noChangeAspect="1"/>
          </p:cNvSpPr>
          <p:nvPr/>
        </p:nvSpPr>
        <p:spPr>
          <a:xfrm rot="5400000">
            <a:off x="4146876" y="3543870"/>
            <a:ext cx="887624" cy="432048"/>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3390892" y="4214824"/>
            <a:ext cx="2364496" cy="418899"/>
            <a:chOff x="4116804" y="4222910"/>
            <a:chExt cx="2364496" cy="418899"/>
          </a:xfrm>
        </p:grpSpPr>
        <p:sp>
          <p:nvSpPr>
            <p:cNvPr id="23" name="TextBox 22"/>
            <p:cNvSpPr txBox="1"/>
            <p:nvPr/>
          </p:nvSpPr>
          <p:spPr>
            <a:xfrm>
              <a:off x="5761220" y="4226311"/>
              <a:ext cx="720080"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网络销售企业</a:t>
              </a:r>
              <a:r>
                <a:rPr lang="en-US" altLang="zh-CN" sz="1050" dirty="0" smtClean="0">
                  <a:latin typeface="微软雅黑" pitchFamily="34" charset="-122"/>
                  <a:ea typeface="微软雅黑" pitchFamily="34" charset="-122"/>
                </a:rPr>
                <a:t>C</a:t>
              </a:r>
              <a:endParaRPr lang="zh-CN" altLang="en-US" sz="1050" dirty="0">
                <a:latin typeface="微软雅黑" pitchFamily="34" charset="-122"/>
                <a:ea typeface="微软雅黑" pitchFamily="34" charset="-122"/>
              </a:endParaRPr>
            </a:p>
          </p:txBody>
        </p:sp>
        <p:sp>
          <p:nvSpPr>
            <p:cNvPr id="24" name="TextBox 23"/>
            <p:cNvSpPr txBox="1"/>
            <p:nvPr/>
          </p:nvSpPr>
          <p:spPr>
            <a:xfrm>
              <a:off x="4116804" y="4222910"/>
              <a:ext cx="762032"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渠道销售企业</a:t>
              </a:r>
              <a:r>
                <a:rPr lang="en-US" altLang="zh-CN" sz="1050" dirty="0" smtClean="0">
                  <a:latin typeface="微软雅黑" pitchFamily="34" charset="-122"/>
                  <a:ea typeface="微软雅黑" pitchFamily="34" charset="-122"/>
                </a:rPr>
                <a:t>A</a:t>
              </a:r>
              <a:endParaRPr lang="zh-CN" altLang="en-US" sz="1050" dirty="0">
                <a:latin typeface="微软雅黑" pitchFamily="34" charset="-122"/>
                <a:ea typeface="微软雅黑" pitchFamily="34" charset="-122"/>
              </a:endParaRPr>
            </a:p>
          </p:txBody>
        </p:sp>
        <p:sp>
          <p:nvSpPr>
            <p:cNvPr id="25" name="TextBox 24"/>
            <p:cNvSpPr txBox="1"/>
            <p:nvPr/>
          </p:nvSpPr>
          <p:spPr>
            <a:xfrm>
              <a:off x="4931928" y="4226311"/>
              <a:ext cx="759514"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店面零售企业</a:t>
              </a:r>
              <a:r>
                <a:rPr lang="en-US" altLang="zh-CN" sz="1050" dirty="0" smtClean="0">
                  <a:latin typeface="微软雅黑" pitchFamily="34" charset="-122"/>
                  <a:ea typeface="微软雅黑" pitchFamily="34" charset="-122"/>
                </a:rPr>
                <a:t>B</a:t>
              </a:r>
              <a:endParaRPr lang="zh-CN" altLang="en-US" sz="1050" dirty="0">
                <a:latin typeface="微软雅黑" pitchFamily="34" charset="-122"/>
                <a:ea typeface="微软雅黑" pitchFamily="34" charset="-122"/>
              </a:endParaRPr>
            </a:p>
          </p:txBody>
        </p:sp>
      </p:grpSp>
      <p:sp>
        <p:nvSpPr>
          <p:cNvPr id="30" name="矩形 29"/>
          <p:cNvSpPr/>
          <p:nvPr/>
        </p:nvSpPr>
        <p:spPr>
          <a:xfrm>
            <a:off x="500034" y="1782756"/>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投入少</a:t>
            </a:r>
            <a:endParaRPr lang="zh-CN" altLang="en-US" dirty="0">
              <a:latin typeface="微软雅黑" pitchFamily="34" charset="-122"/>
              <a:ea typeface="微软雅黑" pitchFamily="34" charset="-122"/>
            </a:endParaRPr>
          </a:p>
        </p:txBody>
      </p:sp>
      <p:sp>
        <p:nvSpPr>
          <p:cNvPr id="32" name="矩形 31"/>
          <p:cNvSpPr/>
          <p:nvPr/>
        </p:nvSpPr>
        <p:spPr>
          <a:xfrm>
            <a:off x="500034" y="2643188"/>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无囤积</a:t>
            </a:r>
            <a:endParaRPr lang="zh-CN" altLang="en-US" dirty="0">
              <a:latin typeface="微软雅黑" pitchFamily="34" charset="-122"/>
              <a:ea typeface="微软雅黑" pitchFamily="34" charset="-122"/>
            </a:endParaRPr>
          </a:p>
        </p:txBody>
      </p:sp>
      <p:sp>
        <p:nvSpPr>
          <p:cNvPr id="33" name="矩形 32"/>
          <p:cNvSpPr/>
          <p:nvPr/>
        </p:nvSpPr>
        <p:spPr>
          <a:xfrm>
            <a:off x="500034" y="3571882"/>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全日制全球制</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7187513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randombar(horizontal)">
                                      <p:cBhvr>
                                        <p:cTn id="11" dur="1000"/>
                                        <p:tgtEl>
                                          <p:spTgt spid="819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8194"/>
                                        </p:tgtEl>
                                      </p:cBhvr>
                                    </p:animEffect>
                                    <p:set>
                                      <p:cBhvr>
                                        <p:cTn id="16" dur="1" fill="hold">
                                          <p:stCondLst>
                                            <p:cond delay="499"/>
                                          </p:stCondLst>
                                        </p:cTn>
                                        <p:tgtEl>
                                          <p:spTgt spid="819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randombar(horizontal)">
                                      <p:cBhvr>
                                        <p:cTn id="21" dur="500"/>
                                        <p:tgtEl>
                                          <p:spTgt spid="22"/>
                                        </p:tgtEl>
                                      </p:cBhvr>
                                    </p:animEffect>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par>
                          <p:cTn id="30" fill="hold">
                            <p:stCondLst>
                              <p:cond delay="1500"/>
                            </p:stCondLst>
                            <p:childTnLst>
                              <p:par>
                                <p:cTn id="31" presetID="2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par>
                          <p:cTn id="34" fill="hold">
                            <p:stCondLst>
                              <p:cond delay="2000"/>
                            </p:stCondLst>
                            <p:childTnLst>
                              <p:par>
                                <p:cTn id="35" presetID="32" presetClass="emph" presetSubtype="0" fill="hold" grpId="1" nodeType="afterEffect">
                                  <p:stCondLst>
                                    <p:cond delay="0"/>
                                  </p:stCondLst>
                                  <p:childTnLst>
                                    <p:animRot by="120000">
                                      <p:cBhvr>
                                        <p:cTn id="36" dur="100" fill="hold">
                                          <p:stCondLst>
                                            <p:cond delay="0"/>
                                          </p:stCondLst>
                                        </p:cTn>
                                        <p:tgtEl>
                                          <p:spTgt spid="19"/>
                                        </p:tgtEl>
                                        <p:attrNameLst>
                                          <p:attrName>r</p:attrName>
                                        </p:attrNameLst>
                                      </p:cBhvr>
                                    </p:animRot>
                                    <p:animRot by="-240000">
                                      <p:cBhvr>
                                        <p:cTn id="37" dur="200" fill="hold">
                                          <p:stCondLst>
                                            <p:cond delay="200"/>
                                          </p:stCondLst>
                                        </p:cTn>
                                        <p:tgtEl>
                                          <p:spTgt spid="19"/>
                                        </p:tgtEl>
                                        <p:attrNameLst>
                                          <p:attrName>r</p:attrName>
                                        </p:attrNameLst>
                                      </p:cBhvr>
                                    </p:animRot>
                                    <p:animRot by="240000">
                                      <p:cBhvr>
                                        <p:cTn id="38" dur="200" fill="hold">
                                          <p:stCondLst>
                                            <p:cond delay="400"/>
                                          </p:stCondLst>
                                        </p:cTn>
                                        <p:tgtEl>
                                          <p:spTgt spid="19"/>
                                        </p:tgtEl>
                                        <p:attrNameLst>
                                          <p:attrName>r</p:attrName>
                                        </p:attrNameLst>
                                      </p:cBhvr>
                                    </p:animRot>
                                    <p:animRot by="-240000">
                                      <p:cBhvr>
                                        <p:cTn id="39" dur="200" fill="hold">
                                          <p:stCondLst>
                                            <p:cond delay="600"/>
                                          </p:stCondLst>
                                        </p:cTn>
                                        <p:tgtEl>
                                          <p:spTgt spid="19"/>
                                        </p:tgtEl>
                                        <p:attrNameLst>
                                          <p:attrName>r</p:attrName>
                                        </p:attrNameLst>
                                      </p:cBhvr>
                                    </p:animRot>
                                    <p:animRot by="120000">
                                      <p:cBhvr>
                                        <p:cTn id="40" dur="200" fill="hold">
                                          <p:stCondLst>
                                            <p:cond delay="800"/>
                                          </p:stCondLst>
                                        </p:cTn>
                                        <p:tgtEl>
                                          <p:spTgt spid="19"/>
                                        </p:tgtEl>
                                        <p:attrNameLst>
                                          <p:attrName>r</p:attrName>
                                        </p:attrNameLst>
                                      </p:cBhvr>
                                    </p:animRo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19" grpId="1"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8" descr="C:\Users\iamisis\Desktop\MetroStation_2.0_XiaZaiBa\metrostation_by_yankoa-d312tty\PNG\Network\Blue\MB_0036_searc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208" y="1427981"/>
            <a:ext cx="24003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347644" y="2044462"/>
            <a:ext cx="25935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2" name="矩形 51"/>
          <p:cNvSpPr/>
          <p:nvPr/>
        </p:nvSpPr>
        <p:spPr>
          <a:xfrm>
            <a:off x="558477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3" name="矩形 52"/>
          <p:cNvSpPr/>
          <p:nvPr/>
        </p:nvSpPr>
        <p:spPr>
          <a:xfrm>
            <a:off x="5816545"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4" name="矩形 53"/>
          <p:cNvSpPr/>
          <p:nvPr/>
        </p:nvSpPr>
        <p:spPr>
          <a:xfrm>
            <a:off x="6049909"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5" name="矩形 54"/>
          <p:cNvSpPr/>
          <p:nvPr/>
        </p:nvSpPr>
        <p:spPr>
          <a:xfrm>
            <a:off x="630232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6" name="矩形 55"/>
          <p:cNvSpPr/>
          <p:nvPr/>
        </p:nvSpPr>
        <p:spPr>
          <a:xfrm>
            <a:off x="6516634"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7" name="矩形 56"/>
          <p:cNvSpPr/>
          <p:nvPr/>
        </p:nvSpPr>
        <p:spPr>
          <a:xfrm>
            <a:off x="6766064"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6" name="组合 25"/>
          <p:cNvGrpSpPr/>
          <p:nvPr/>
        </p:nvGrpSpPr>
        <p:grpSpPr>
          <a:xfrm>
            <a:off x="8699181" y="157879"/>
            <a:ext cx="477064" cy="369332"/>
            <a:chOff x="8699181" y="157879"/>
            <a:chExt cx="477064" cy="369332"/>
          </a:xfrm>
        </p:grpSpPr>
        <p:sp>
          <p:nvSpPr>
            <p:cNvPr id="27" name="矩形 2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8" name="TextBox 2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1998326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1"/>
                                        </p:tgtEl>
                                        <p:attrNameLst>
                                          <p:attrName>style.visibility</p:attrName>
                                        </p:attrNameLst>
                                      </p:cBhvr>
                                      <p:to>
                                        <p:strVal val="visible"/>
                                      </p:to>
                                    </p:set>
                                    <p:animEffect transition="in" filter="wipe(down)">
                                      <p:cBhvr>
                                        <p:cTn id="10" dur="250"/>
                                        <p:tgtEl>
                                          <p:spTgt spid="51"/>
                                        </p:tgtEl>
                                      </p:cBhvr>
                                    </p:animEffect>
                                  </p:childTnLst>
                                </p:cTn>
                              </p:par>
                              <p:par>
                                <p:cTn id="11" presetID="22" presetClass="exit" presetSubtype="1" fill="hold" grpId="1" nodeType="withEffect">
                                  <p:stCondLst>
                                    <p:cond delay="440"/>
                                  </p:stCondLst>
                                  <p:childTnLst>
                                    <p:animEffect transition="out" filter="wipe(up)">
                                      <p:cBhvr>
                                        <p:cTn id="12" dur="250"/>
                                        <p:tgtEl>
                                          <p:spTgt spid="51"/>
                                        </p:tgtEl>
                                      </p:cBhvr>
                                    </p:animEffect>
                                    <p:set>
                                      <p:cBhvr>
                                        <p:cTn id="13" dur="1" fill="hold">
                                          <p:stCondLst>
                                            <p:cond delay="249"/>
                                          </p:stCondLst>
                                        </p:cTn>
                                        <p:tgtEl>
                                          <p:spTgt spid="51"/>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250" fill="hold"/>
                                        <p:tgtEl>
                                          <p:spTgt spid="50"/>
                                        </p:tgtEl>
                                        <p:attrNameLst>
                                          <p:attrName>ppt_x</p:attrName>
                                        </p:attrNameLst>
                                      </p:cBhvr>
                                      <p:tavLst>
                                        <p:tav tm="0">
                                          <p:val>
                                            <p:strVal val="#ppt_x"/>
                                          </p:val>
                                        </p:tav>
                                        <p:tav tm="100000">
                                          <p:val>
                                            <p:strVal val="#ppt_x"/>
                                          </p:val>
                                        </p:tav>
                                      </p:tavLst>
                                    </p:anim>
                                    <p:anim calcmode="lin" valueType="num">
                                      <p:cBhvr additive="base">
                                        <p:cTn id="17" dur="250" fill="hold"/>
                                        <p:tgtEl>
                                          <p:spTgt spid="50"/>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53"/>
                                        </p:tgtEl>
                                        <p:attrNameLst>
                                          <p:attrName>style.visibility</p:attrName>
                                        </p:attrNameLst>
                                      </p:cBhvr>
                                      <p:to>
                                        <p:strVal val="visible"/>
                                      </p:to>
                                    </p:set>
                                    <p:animEffect transition="in" filter="wipe(down)">
                                      <p:cBhvr>
                                        <p:cTn id="20" dur="250"/>
                                        <p:tgtEl>
                                          <p:spTgt spid="53"/>
                                        </p:tgtEl>
                                      </p:cBhvr>
                                    </p:animEffect>
                                  </p:childTnLst>
                                </p:cTn>
                              </p:par>
                              <p:par>
                                <p:cTn id="21" presetID="22" presetClass="exit" presetSubtype="1" fill="hold" grpId="1" nodeType="withEffect">
                                  <p:stCondLst>
                                    <p:cond delay="550"/>
                                  </p:stCondLst>
                                  <p:childTnLst>
                                    <p:animEffect transition="out" filter="wipe(up)">
                                      <p:cBhvr>
                                        <p:cTn id="22" dur="250"/>
                                        <p:tgtEl>
                                          <p:spTgt spid="53"/>
                                        </p:tgtEl>
                                      </p:cBhvr>
                                    </p:animEffect>
                                    <p:set>
                                      <p:cBhvr>
                                        <p:cTn id="23" dur="1" fill="hold">
                                          <p:stCondLst>
                                            <p:cond delay="249"/>
                                          </p:stCondLst>
                                        </p:cTn>
                                        <p:tgtEl>
                                          <p:spTgt spid="53"/>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250" fill="hold"/>
                                        <p:tgtEl>
                                          <p:spTgt spid="45"/>
                                        </p:tgtEl>
                                        <p:attrNameLst>
                                          <p:attrName>ppt_x</p:attrName>
                                        </p:attrNameLst>
                                      </p:cBhvr>
                                      <p:tavLst>
                                        <p:tav tm="0">
                                          <p:val>
                                            <p:strVal val="#ppt_x"/>
                                          </p:val>
                                        </p:tav>
                                        <p:tav tm="100000">
                                          <p:val>
                                            <p:strVal val="#ppt_x"/>
                                          </p:val>
                                        </p:tav>
                                      </p:tavLst>
                                    </p:anim>
                                    <p:anim calcmode="lin" valueType="num">
                                      <p:cBhvr additive="base">
                                        <p:cTn id="27" dur="250" fill="hold"/>
                                        <p:tgtEl>
                                          <p:spTgt spid="45"/>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Effect transition="in" filter="wipe(down)">
                                      <p:cBhvr>
                                        <p:cTn id="30" dur="250"/>
                                        <p:tgtEl>
                                          <p:spTgt spid="56"/>
                                        </p:tgtEl>
                                      </p:cBhvr>
                                    </p:animEffect>
                                  </p:childTnLst>
                                </p:cTn>
                              </p:par>
                              <p:par>
                                <p:cTn id="31" presetID="22" presetClass="exit" presetSubtype="1" fill="hold" grpId="1" nodeType="withEffect">
                                  <p:stCondLst>
                                    <p:cond delay="750"/>
                                  </p:stCondLst>
                                  <p:childTnLst>
                                    <p:animEffect transition="out" filter="wipe(up)">
                                      <p:cBhvr>
                                        <p:cTn id="32" dur="250"/>
                                        <p:tgtEl>
                                          <p:spTgt spid="56"/>
                                        </p:tgtEl>
                                      </p:cBhvr>
                                    </p:animEffect>
                                    <p:set>
                                      <p:cBhvr>
                                        <p:cTn id="33" dur="1" fill="hold">
                                          <p:stCondLst>
                                            <p:cond delay="249"/>
                                          </p:stCondLst>
                                        </p:cTn>
                                        <p:tgtEl>
                                          <p:spTgt spid="56"/>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250" fill="hold"/>
                                        <p:tgtEl>
                                          <p:spTgt spid="48"/>
                                        </p:tgtEl>
                                        <p:attrNameLst>
                                          <p:attrName>ppt_x</p:attrName>
                                        </p:attrNameLst>
                                      </p:cBhvr>
                                      <p:tavLst>
                                        <p:tav tm="0">
                                          <p:val>
                                            <p:strVal val="#ppt_x"/>
                                          </p:val>
                                        </p:tav>
                                        <p:tav tm="100000">
                                          <p:val>
                                            <p:strVal val="#ppt_x"/>
                                          </p:val>
                                        </p:tav>
                                      </p:tavLst>
                                    </p:anim>
                                    <p:anim calcmode="lin" valueType="num">
                                      <p:cBhvr additive="base">
                                        <p:cTn id="37" dur="250" fill="hold"/>
                                        <p:tgtEl>
                                          <p:spTgt spid="48"/>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2"/>
                                        </p:tgtEl>
                                        <p:attrNameLst>
                                          <p:attrName>style.visibility</p:attrName>
                                        </p:attrNameLst>
                                      </p:cBhvr>
                                      <p:to>
                                        <p:strVal val="visible"/>
                                      </p:to>
                                    </p:set>
                                    <p:animEffect transition="in" filter="wipe(down)">
                                      <p:cBhvr>
                                        <p:cTn id="40" dur="250"/>
                                        <p:tgtEl>
                                          <p:spTgt spid="52"/>
                                        </p:tgtEl>
                                      </p:cBhvr>
                                    </p:animEffect>
                                  </p:childTnLst>
                                </p:cTn>
                              </p:par>
                              <p:par>
                                <p:cTn id="41" presetID="22" presetClass="exit" presetSubtype="1" fill="hold" grpId="1" nodeType="withEffect">
                                  <p:stCondLst>
                                    <p:cond delay="850"/>
                                  </p:stCondLst>
                                  <p:childTnLst>
                                    <p:animEffect transition="out" filter="wipe(up)">
                                      <p:cBhvr>
                                        <p:cTn id="42" dur="250"/>
                                        <p:tgtEl>
                                          <p:spTgt spid="52"/>
                                        </p:tgtEl>
                                      </p:cBhvr>
                                    </p:animEffect>
                                    <p:set>
                                      <p:cBhvr>
                                        <p:cTn id="43" dur="1" fill="hold">
                                          <p:stCondLst>
                                            <p:cond delay="249"/>
                                          </p:stCondLst>
                                        </p:cTn>
                                        <p:tgtEl>
                                          <p:spTgt spid="52"/>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250" fill="hold"/>
                                        <p:tgtEl>
                                          <p:spTgt spid="44"/>
                                        </p:tgtEl>
                                        <p:attrNameLst>
                                          <p:attrName>ppt_x</p:attrName>
                                        </p:attrNameLst>
                                      </p:cBhvr>
                                      <p:tavLst>
                                        <p:tav tm="0">
                                          <p:val>
                                            <p:strVal val="#ppt_x"/>
                                          </p:val>
                                        </p:tav>
                                        <p:tav tm="100000">
                                          <p:val>
                                            <p:strVal val="#ppt_x"/>
                                          </p:val>
                                        </p:tav>
                                      </p:tavLst>
                                    </p:anim>
                                    <p:anim calcmode="lin" valueType="num">
                                      <p:cBhvr additive="base">
                                        <p:cTn id="47" dur="250" fill="hold"/>
                                        <p:tgtEl>
                                          <p:spTgt spid="44"/>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250"/>
                                        <p:tgtEl>
                                          <p:spTgt spid="54"/>
                                        </p:tgtEl>
                                      </p:cBhvr>
                                    </p:animEffect>
                                  </p:childTnLst>
                                </p:cTn>
                              </p:par>
                              <p:par>
                                <p:cTn id="51" presetID="22" presetClass="exit" presetSubtype="1" fill="hold" grpId="1" nodeType="withEffect">
                                  <p:stCondLst>
                                    <p:cond delay="1550"/>
                                  </p:stCondLst>
                                  <p:childTnLst>
                                    <p:animEffect transition="out" filter="wipe(up)">
                                      <p:cBhvr>
                                        <p:cTn id="52" dur="250"/>
                                        <p:tgtEl>
                                          <p:spTgt spid="54"/>
                                        </p:tgtEl>
                                      </p:cBhvr>
                                    </p:animEffect>
                                    <p:set>
                                      <p:cBhvr>
                                        <p:cTn id="53" dur="1" fill="hold">
                                          <p:stCondLst>
                                            <p:cond delay="249"/>
                                          </p:stCondLst>
                                        </p:cTn>
                                        <p:tgtEl>
                                          <p:spTgt spid="54"/>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250" fill="hold"/>
                                        <p:tgtEl>
                                          <p:spTgt spid="46"/>
                                        </p:tgtEl>
                                        <p:attrNameLst>
                                          <p:attrName>ppt_x</p:attrName>
                                        </p:attrNameLst>
                                      </p:cBhvr>
                                      <p:tavLst>
                                        <p:tav tm="0">
                                          <p:val>
                                            <p:strVal val="#ppt_x"/>
                                          </p:val>
                                        </p:tav>
                                        <p:tav tm="100000">
                                          <p:val>
                                            <p:strVal val="#ppt_x"/>
                                          </p:val>
                                        </p:tav>
                                      </p:tavLst>
                                    </p:anim>
                                    <p:anim calcmode="lin" valueType="num">
                                      <p:cBhvr additive="base">
                                        <p:cTn id="57" dur="250" fill="hold"/>
                                        <p:tgtEl>
                                          <p:spTgt spid="46"/>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55"/>
                                        </p:tgtEl>
                                        <p:attrNameLst>
                                          <p:attrName>style.visibility</p:attrName>
                                        </p:attrNameLst>
                                      </p:cBhvr>
                                      <p:to>
                                        <p:strVal val="visible"/>
                                      </p:to>
                                    </p:set>
                                    <p:animEffect transition="in" filter="wipe(down)">
                                      <p:cBhvr>
                                        <p:cTn id="60" dur="250"/>
                                        <p:tgtEl>
                                          <p:spTgt spid="55"/>
                                        </p:tgtEl>
                                      </p:cBhvr>
                                    </p:animEffect>
                                  </p:childTnLst>
                                </p:cTn>
                              </p:par>
                              <p:par>
                                <p:cTn id="61" presetID="22" presetClass="exit" presetSubtype="1" fill="hold" grpId="1" nodeType="withEffect">
                                  <p:stCondLst>
                                    <p:cond delay="1450"/>
                                  </p:stCondLst>
                                  <p:childTnLst>
                                    <p:animEffect transition="out" filter="wipe(up)">
                                      <p:cBhvr>
                                        <p:cTn id="62" dur="250"/>
                                        <p:tgtEl>
                                          <p:spTgt spid="55"/>
                                        </p:tgtEl>
                                      </p:cBhvr>
                                    </p:animEffect>
                                    <p:set>
                                      <p:cBhvr>
                                        <p:cTn id="63" dur="1" fill="hold">
                                          <p:stCondLst>
                                            <p:cond delay="249"/>
                                          </p:stCondLst>
                                        </p:cTn>
                                        <p:tgtEl>
                                          <p:spTgt spid="55"/>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250" fill="hold"/>
                                        <p:tgtEl>
                                          <p:spTgt spid="47"/>
                                        </p:tgtEl>
                                        <p:attrNameLst>
                                          <p:attrName>ppt_x</p:attrName>
                                        </p:attrNameLst>
                                      </p:cBhvr>
                                      <p:tavLst>
                                        <p:tav tm="0">
                                          <p:val>
                                            <p:strVal val="#ppt_x"/>
                                          </p:val>
                                        </p:tav>
                                        <p:tav tm="100000">
                                          <p:val>
                                            <p:strVal val="#ppt_x"/>
                                          </p:val>
                                        </p:tav>
                                      </p:tavLst>
                                    </p:anim>
                                    <p:anim calcmode="lin" valueType="num">
                                      <p:cBhvr additive="base">
                                        <p:cTn id="67" dur="250" fill="hold"/>
                                        <p:tgtEl>
                                          <p:spTgt spid="47"/>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57"/>
                                        </p:tgtEl>
                                        <p:attrNameLst>
                                          <p:attrName>style.visibility</p:attrName>
                                        </p:attrNameLst>
                                      </p:cBhvr>
                                      <p:to>
                                        <p:strVal val="visible"/>
                                      </p:to>
                                    </p:set>
                                    <p:animEffect transition="in" filter="wipe(down)">
                                      <p:cBhvr>
                                        <p:cTn id="70" dur="250"/>
                                        <p:tgtEl>
                                          <p:spTgt spid="57"/>
                                        </p:tgtEl>
                                      </p:cBhvr>
                                    </p:animEffect>
                                  </p:childTnLst>
                                </p:cTn>
                              </p:par>
                              <p:par>
                                <p:cTn id="71" presetID="22" presetClass="exit" presetSubtype="1" fill="hold" grpId="1" nodeType="withEffect">
                                  <p:stCondLst>
                                    <p:cond delay="1000"/>
                                  </p:stCondLst>
                                  <p:childTnLst>
                                    <p:animEffect transition="out" filter="wipe(up)">
                                      <p:cBhvr>
                                        <p:cTn id="72" dur="250"/>
                                        <p:tgtEl>
                                          <p:spTgt spid="57"/>
                                        </p:tgtEl>
                                      </p:cBhvr>
                                    </p:animEffect>
                                    <p:set>
                                      <p:cBhvr>
                                        <p:cTn id="73" dur="1" fill="hold">
                                          <p:stCondLst>
                                            <p:cond delay="249"/>
                                          </p:stCondLst>
                                        </p:cTn>
                                        <p:tgtEl>
                                          <p:spTgt spid="57"/>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250" fill="hold"/>
                                        <p:tgtEl>
                                          <p:spTgt spid="49"/>
                                        </p:tgtEl>
                                        <p:attrNameLst>
                                          <p:attrName>ppt_x</p:attrName>
                                        </p:attrNameLst>
                                      </p:cBhvr>
                                      <p:tavLst>
                                        <p:tav tm="0">
                                          <p:val>
                                            <p:strVal val="#ppt_x"/>
                                          </p:val>
                                        </p:tav>
                                        <p:tav tm="100000">
                                          <p:val>
                                            <p:strVal val="#ppt_x"/>
                                          </p:val>
                                        </p:tav>
                                      </p:tavLst>
                                    </p:anim>
                                    <p:anim calcmode="lin" valueType="num">
                                      <p:cBhvr additive="base">
                                        <p:cTn id="77" dur="250" fill="hold"/>
                                        <p:tgtEl>
                                          <p:spTgt spid="49"/>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200" fill="hold"/>
                                        <p:tgtEl>
                                          <p:spTgt spid="26"/>
                                        </p:tgtEl>
                                        <p:attrNameLst>
                                          <p:attrName>ppt_x</p:attrName>
                                        </p:attrNameLst>
                                      </p:cBhvr>
                                      <p:tavLst>
                                        <p:tav tm="0">
                                          <p:val>
                                            <p:strVal val="1+#ppt_w/2"/>
                                          </p:val>
                                        </p:tav>
                                        <p:tav tm="100000">
                                          <p:val>
                                            <p:strVal val="#ppt_x"/>
                                          </p:val>
                                        </p:tav>
                                      </p:tavLst>
                                    </p:anim>
                                    <p:anim calcmode="lin" valueType="num">
                                      <p:cBhvr additive="base">
                                        <p:cTn id="81" dur="2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pic>
        <p:nvPicPr>
          <p:cNvPr id="7" name="Picture 3" descr="C:\Documents and Settings\lingqingyu\Local Settings\Temporary Internet Files\Content.IE5\UPAXOVTY\MP900078616[1].jpg"/>
          <p:cNvPicPr>
            <a:picLocks noChangeAspect="1" noChangeArrowheads="1"/>
          </p:cNvPicPr>
          <p:nvPr/>
        </p:nvPicPr>
        <p:blipFill>
          <a:blip r:embed="rId3" cstate="print"/>
          <a:srcRect/>
          <a:stretch>
            <a:fillRect/>
          </a:stretch>
        </p:blipFill>
        <p:spPr bwMode="auto">
          <a:xfrm>
            <a:off x="467544" y="1419622"/>
            <a:ext cx="2743200" cy="1834179"/>
          </a:xfrm>
          <a:prstGeom prst="rect">
            <a:avLst/>
          </a:prstGeom>
          <a:noFill/>
        </p:spPr>
      </p:pic>
      <p:sp>
        <p:nvSpPr>
          <p:cNvPr id="8" name="矩形 7"/>
          <p:cNvSpPr/>
          <p:nvPr/>
        </p:nvSpPr>
        <p:spPr>
          <a:xfrm>
            <a:off x="5101456" y="1648346"/>
            <a:ext cx="1518364" cy="584775"/>
          </a:xfrm>
          <a:prstGeom prst="rect">
            <a:avLst/>
          </a:prstGeom>
        </p:spPr>
        <p:txBody>
          <a:bodyPr wrap="none">
            <a:spAutoFit/>
          </a:bodyPr>
          <a:lstStyle/>
          <a:p>
            <a:r>
              <a:rPr lang="zh-CN" altLang="zh-CN" sz="2000" dirty="0" smtClean="0">
                <a:latin typeface="微软雅黑" pitchFamily="34" charset="-122"/>
                <a:ea typeface="微软雅黑" pitchFamily="34" charset="-122"/>
              </a:rPr>
              <a:t>方便</a:t>
            </a:r>
            <a:r>
              <a:rPr lang="zh-CN" altLang="zh-CN" sz="3200" dirty="0" smtClean="0">
                <a:latin typeface="微软雅黑" pitchFamily="34" charset="-122"/>
                <a:ea typeface="微软雅黑" pitchFamily="34" charset="-122"/>
              </a:rPr>
              <a:t>快捷</a:t>
            </a:r>
            <a:endParaRPr lang="zh-CN" altLang="en-US" sz="2000" dirty="0">
              <a:latin typeface="微软雅黑" pitchFamily="34" charset="-122"/>
              <a:ea typeface="微软雅黑" pitchFamily="34" charset="-122"/>
            </a:endParaRPr>
          </a:p>
        </p:txBody>
      </p:sp>
      <p:sp>
        <p:nvSpPr>
          <p:cNvPr id="9" name="矩形 8"/>
          <p:cNvSpPr/>
          <p:nvPr/>
        </p:nvSpPr>
        <p:spPr>
          <a:xfrm>
            <a:off x="5004048" y="2571750"/>
            <a:ext cx="1928733" cy="523220"/>
          </a:xfrm>
          <a:prstGeom prst="rect">
            <a:avLst/>
          </a:prstGeom>
        </p:spPr>
        <p:txBody>
          <a:bodyPr wrap="none">
            <a:spAutoFit/>
          </a:bodyPr>
          <a:lstStyle/>
          <a:p>
            <a:r>
              <a:rPr lang="zh-CN" altLang="zh-CN" sz="2000" dirty="0" smtClean="0">
                <a:latin typeface="微软雅黑" pitchFamily="34" charset="-122"/>
                <a:ea typeface="微软雅黑" pitchFamily="34" charset="-122"/>
              </a:rPr>
              <a:t>对商品的</a:t>
            </a:r>
            <a:r>
              <a:rPr lang="zh-CN" altLang="zh-CN" sz="2800" dirty="0" smtClean="0">
                <a:latin typeface="微软雅黑" pitchFamily="34" charset="-122"/>
                <a:ea typeface="微软雅黑" pitchFamily="34" charset="-122"/>
              </a:rPr>
              <a:t>了解</a:t>
            </a:r>
            <a:endParaRPr lang="zh-CN" altLang="en-US" sz="2000" dirty="0" smtClean="0">
              <a:latin typeface="微软雅黑" pitchFamily="34" charset="-122"/>
              <a:ea typeface="微软雅黑" pitchFamily="34" charset="-122"/>
            </a:endParaRPr>
          </a:p>
        </p:txBody>
      </p:sp>
      <p:sp>
        <p:nvSpPr>
          <p:cNvPr id="10" name="矩形 9"/>
          <p:cNvSpPr/>
          <p:nvPr/>
        </p:nvSpPr>
        <p:spPr>
          <a:xfrm>
            <a:off x="5004048" y="3435846"/>
            <a:ext cx="2185214" cy="523220"/>
          </a:xfrm>
          <a:prstGeom prst="rect">
            <a:avLst/>
          </a:prstGeom>
        </p:spPr>
        <p:txBody>
          <a:bodyPr wrap="none">
            <a:spAutoFit/>
          </a:bodyPr>
          <a:lstStyle/>
          <a:p>
            <a:r>
              <a:rPr lang="zh-CN" altLang="zh-CN" sz="2000" dirty="0" smtClean="0">
                <a:latin typeface="微软雅黑" pitchFamily="34" charset="-122"/>
                <a:ea typeface="微软雅黑" pitchFamily="34" charset="-122"/>
              </a:rPr>
              <a:t>商品质量的</a:t>
            </a:r>
            <a:r>
              <a:rPr lang="zh-CN" altLang="zh-CN" sz="2800" dirty="0" smtClean="0">
                <a:latin typeface="微软雅黑" pitchFamily="34" charset="-122"/>
                <a:ea typeface="微软雅黑" pitchFamily="34" charset="-122"/>
              </a:rPr>
              <a:t>保证</a:t>
            </a:r>
            <a:endParaRPr lang="zh-CN" altLang="en-US" sz="2800" dirty="0" smtClean="0">
              <a:latin typeface="微软雅黑" pitchFamily="34" charset="-122"/>
              <a:ea typeface="微软雅黑" pitchFamily="34" charset="-122"/>
            </a:endParaRPr>
          </a:p>
        </p:txBody>
      </p:sp>
      <p:sp>
        <p:nvSpPr>
          <p:cNvPr id="11" name="TextBox 10"/>
          <p:cNvSpPr txBox="1"/>
          <p:nvPr/>
        </p:nvSpPr>
        <p:spPr>
          <a:xfrm>
            <a:off x="539552" y="3579862"/>
            <a:ext cx="2736304"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音响消费者</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6</a:t>
              </a:r>
              <a:endParaRPr lang="zh-CN" altLang="en-US" dirty="0">
                <a:solidFill>
                  <a:schemeClr val="bg1"/>
                </a:solidFill>
                <a:latin typeface="Segoe UI Light" pitchFamily="34" charset="0"/>
                <a:ea typeface="专业字体设计服务/WWW.ZTSGC.COM/" pitchFamily="2" charset="-122"/>
              </a:endParaRPr>
            </a:p>
          </p:txBody>
        </p:sp>
      </p:grpSp>
      <p:sp>
        <p:nvSpPr>
          <p:cNvPr id="15" name="泪滴形 14"/>
          <p:cNvSpPr/>
          <p:nvPr/>
        </p:nvSpPr>
        <p:spPr>
          <a:xfrm>
            <a:off x="4211960" y="15636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6" name="泪滴形 15"/>
          <p:cNvSpPr/>
          <p:nvPr/>
        </p:nvSpPr>
        <p:spPr>
          <a:xfrm>
            <a:off x="4211960" y="2499742"/>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7" name="泪滴形 16"/>
          <p:cNvSpPr/>
          <p:nvPr/>
        </p:nvSpPr>
        <p:spPr>
          <a:xfrm>
            <a:off x="4139952" y="33638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19" name="直接连接符 18"/>
          <p:cNvCxnSpPr/>
          <p:nvPr/>
        </p:nvCxnSpPr>
        <p:spPr>
          <a:xfrm>
            <a:off x="5122664" y="2355726"/>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76056" y="3219822"/>
            <a:ext cx="187220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900" decel="100000" fill="hold"/>
                                        <p:tgtEl>
                                          <p:spTgt spid="1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lide(fromBottom)">
                                      <p:cBhvr>
                                        <p:cTn id="20" dur="500"/>
                                        <p:tgtEl>
                                          <p:spTgt spid="1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Bottom)">
                                      <p:cBhvr>
                                        <p:cTn id="23" dur="500"/>
                                        <p:tgtEl>
                                          <p:spTgt spid="8"/>
                                        </p:tgtEl>
                                      </p:cBhvr>
                                    </p:animEffect>
                                  </p:childTnLst>
                                </p:cTn>
                              </p:par>
                              <p:par>
                                <p:cTn id="24" presetID="12" presetClass="entr" presetSubtype="4"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slide(fromBottom)">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Bottom)">
                                      <p:cBhvr>
                                        <p:cTn id="31" dur="500"/>
                                        <p:tgtEl>
                                          <p:spTgt spid="1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lide(fromBottom)">
                                      <p:cBhvr>
                                        <p:cTn id="34" dur="500"/>
                                        <p:tgtEl>
                                          <p:spTgt spid="9"/>
                                        </p:tgtEl>
                                      </p:cBhvr>
                                    </p:animEffect>
                                  </p:childTnLst>
                                </p:cTn>
                              </p:par>
                              <p:par>
                                <p:cTn id="35" presetID="12" presetClass="entr" presetSubtype="4"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Bottom)">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lide(fromBottom)">
                                      <p:cBhvr>
                                        <p:cTn id="42" dur="500"/>
                                        <p:tgtEl>
                                          <p:spTgt spid="10"/>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slide(fromBottom)">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5" grpId="0" animBg="1"/>
      <p:bldP spid="16" grpId="0" animBg="1"/>
      <p:bldP spid="1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1614</TotalTime>
  <Words>3221</Words>
  <Application>Microsoft Office PowerPoint</Application>
  <PresentationFormat>全屏显示(16:9)</PresentationFormat>
  <Paragraphs>572</Paragraphs>
  <Slides>33</Slides>
  <Notes>14</Notes>
  <HiddenSlides>1</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33</vt:i4>
      </vt:variant>
    </vt:vector>
  </HeadingPairs>
  <TitlesOfParts>
    <vt:vector size="46" baseType="lpstr">
      <vt:lpstr>Arial Unicode MS</vt:lpstr>
      <vt:lpstr>冬青黑体简体中文 W6</vt:lpstr>
      <vt:lpstr>宋体</vt:lpstr>
      <vt:lpstr>微软雅黑</vt:lpstr>
      <vt:lpstr>专业字体设计服务/WWW.ZTSGC.COM/</vt:lpstr>
      <vt:lpstr>Arial</vt:lpstr>
      <vt:lpstr>Calibri</vt:lpstr>
      <vt:lpstr>Segoe UI</vt:lpstr>
      <vt:lpstr>Segoe UI Light</vt:lpstr>
      <vt:lpstr>Times New Roman</vt:lpstr>
      <vt:lpstr>Verdana</vt:lpstr>
      <vt:lpstr>Wingdings</vt:lpstr>
      <vt:lpstr>Office 主题</vt:lpstr>
      <vt:lpstr>PowerPoint 演示文稿</vt:lpstr>
      <vt:lpstr>PowerPoint 演示文稿</vt:lpstr>
      <vt:lpstr>PowerPoint 演示文稿</vt:lpstr>
      <vt:lpstr>PowerPoint 演示文稿</vt:lpstr>
      <vt:lpstr>PowerPoint 演示文稿</vt:lpstr>
      <vt:lpstr>音响企业为什么要做在线销售？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系统的不足</vt:lpstr>
      <vt:lpstr>PowerPoint 演示文稿</vt:lpstr>
      <vt:lpstr>恳请各位老师指正。</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iamisis</dc:creator>
  <cp:lastModifiedBy>Administrator</cp:lastModifiedBy>
  <cp:revision>175</cp:revision>
  <dcterms:created xsi:type="dcterms:W3CDTF">2012-04-11T02:39:08Z</dcterms:created>
  <dcterms:modified xsi:type="dcterms:W3CDTF">2016-07-25T07:55:48Z</dcterms:modified>
</cp:coreProperties>
</file>