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81" r:id="rId3"/>
    <p:sldId id="280" r:id="rId4"/>
    <p:sldId id="282" r:id="rId5"/>
    <p:sldId id="284" r:id="rId6"/>
    <p:sldId id="285" r:id="rId7"/>
    <p:sldId id="288" r:id="rId8"/>
    <p:sldId id="287" r:id="rId9"/>
    <p:sldId id="291" r:id="rId10"/>
    <p:sldId id="290" r:id="rId11"/>
    <p:sldId id="293" r:id="rId12"/>
    <p:sldId id="292" r:id="rId13"/>
    <p:sldId id="283" r:id="rId14"/>
    <p:sldId id="286" r:id="rId15"/>
    <p:sldId id="289" r:id="rId16"/>
    <p:sldId id="296" r:id="rId17"/>
    <p:sldId id="295" r:id="rId18"/>
    <p:sldId id="294" r:id="rId19"/>
    <p:sldId id="298" r:id="rId20"/>
    <p:sldId id="297" r:id="rId21"/>
    <p:sldId id="299" r:id="rId22"/>
    <p:sldId id="300" r:id="rId23"/>
    <p:sldId id="302" r:id="rId24"/>
    <p:sldId id="30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1" autoAdjust="0"/>
    <p:restoredTop sz="9466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57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5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FA6C-9707-449C-A362-8050D119F4B7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23252-DDC4-48ED-8F63-38E193E512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0D838-7E47-4B78-B234-EB584CCEDD4E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A56A5-86FA-44FF-8A89-AA243D07B20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EC009-C2B2-4922-9F7C-0FF4932B9999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251B0-04F9-498E-BC07-4A00CDEEE28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09D4F-CFFA-41BD-AD24-E493889524A1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3DF4F-4EBF-4789-8632-AD7C294DF1C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66350-F988-4B0A-9CA7-DFA8BAC88708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A5A43-B7D9-4B21-9C16-6E0DF1D17A1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2A02-6D31-4C50-8528-7D92F0A3DA7E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CF492-10E5-4C57-8F61-0DE1449E5AA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DB065-A9AF-4195-9224-15C101D8EE70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0672A-3EC7-4E46-9470-8D5AE8A0E57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681C9-0773-482E-9A8D-60D1685C68B1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17C85-7136-4C62-9B1F-11804531F8F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1A953-8DBF-418C-9459-26732E0E5F8D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7DB2A-2AB6-4590-B7D6-57F6AADDCE2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A5148-DE07-49B1-8C95-1CE1DF577AF3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DD530-905A-4974-A8A4-D34AC845210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F751-6AA9-489F-B0CC-FB82411B8ECF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E9285-38C8-46E3-81D2-D7B1EF75ADA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69AB26-2629-498E-A560-51C009085126}" type="datetimeFigureOut">
              <a:rPr lang="zh-CN" altLang="en-US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463FCE-3AAF-429D-B632-4709BA44636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png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308810"/>
            <a:ext cx="9144000" cy="1440160"/>
          </a:xfrm>
        </p:spPr>
        <p:txBody>
          <a:bodyPr rtlCol="0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6000" dirty="0" smtClean="0"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5400" dirty="0" smtClean="0">
                <a:gradFill>
                  <a:gsLst>
                    <a:gs pos="0">
                      <a:srgbClr val="FFC000"/>
                    </a:gs>
                    <a:gs pos="5100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  <a:latin typeface="Adobe 繁黑體 Std B" pitchFamily="34" charset="-128"/>
                <a:ea typeface="Adobe 繁黑體 Std B" pitchFamily="34" charset="-128"/>
              </a:rPr>
              <a:t>設</a:t>
            </a:r>
            <a:r>
              <a:rPr lang="zh-CN" altLang="en-US" sz="5400" dirty="0" smtClean="0">
                <a:latin typeface="Adobe 繁黑體 Std B" pitchFamily="34" charset="-128"/>
                <a:ea typeface="Adobe 繁黑體 Std B" pitchFamily="34" charset="-128"/>
              </a:rPr>
              <a:t>計</a:t>
            </a:r>
            <a:endParaRPr lang="zh-CN" altLang="en-US" sz="5400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313" y="3460750"/>
            <a:ext cx="3889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新人培训课程   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|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  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从入门到精通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1331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9538" y="2381250"/>
            <a:ext cx="6445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6524625" y="2471738"/>
            <a:ext cx="5159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2400">
              <a:solidFill>
                <a:schemeClr val="bg1"/>
              </a:solidFill>
              <a:latin typeface="Adobe Gothic Std B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9600" y="5949950"/>
            <a:ext cx="2220913" cy="553998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作者：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xx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 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|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xxxxxxx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联系：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13688888888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Myriad Pro Light" pitchFamily="34" charset="0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邮箱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ppts@taobao.com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Myriad Pro Light" pitchFamily="34" charset="0"/>
              <a:ea typeface="Adobe 黑体 Std R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16523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531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253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4102100"/>
            <a:ext cx="3863975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2520950"/>
            <a:ext cx="383222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555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355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6625" y="2303463"/>
            <a:ext cx="7523163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25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7226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7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TMS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graphicFrame>
        <p:nvGraphicFramePr>
          <p:cNvPr id="9" name="Object 54"/>
          <p:cNvGraphicFramePr>
            <a:graphicFrameLocks noChangeAspect="1"/>
          </p:cNvGraphicFramePr>
          <p:nvPr/>
        </p:nvGraphicFramePr>
        <p:xfrm>
          <a:off x="674688" y="2409825"/>
          <a:ext cx="4473575" cy="231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4" imgW="9817100" imgH="5080000" progId="">
                  <p:embed/>
                </p:oleObj>
              </mc:Choice>
              <mc:Fallback>
                <p:oleObj name="Image" r:id="rId4" imgW="9817100" imgH="508000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4688" y="2409825"/>
                        <a:ext cx="4473575" cy="2314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725" y="2268538"/>
            <a:ext cx="36004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TMS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图片算法：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dirty="0">
                <a:latin typeface="Adobe 楷体 Std R" pitchFamily="18" charset="-122"/>
                <a:ea typeface="Adobe 楷体 Std R" pitchFamily="18" charset="-122"/>
              </a:rPr>
              <a:t>高 x 宽 x 0.4/1024 + 2 = 标准最大k数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510x200x0.4/1024 + 2=  41.8KB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2725" y="3362325"/>
            <a:ext cx="2351088" cy="2154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常用尺寸：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300x150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19.578K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270x70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9.383K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190x70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7.195K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80x80 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4.5K</a:t>
            </a:r>
            <a:endParaRPr lang="zh-CN" altLang="en-US" sz="1400" dirty="0">
              <a:solidFill>
                <a:srgbClr val="3366CC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205038"/>
            <a:ext cx="486568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628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6629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实例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205038"/>
            <a:ext cx="486568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2205038"/>
            <a:ext cx="486568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4075" y="2205038"/>
            <a:ext cx="4865688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307022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651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765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Photoshop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技法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276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88" y="1557338"/>
            <a:ext cx="4572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2703513"/>
            <a:ext cx="41544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9" name="TextBox 3"/>
          <p:cNvSpPr txBox="1">
            <a:spLocks noChangeArrowheads="1"/>
          </p:cNvSpPr>
          <p:nvPr/>
        </p:nvSpPr>
        <p:spPr bwMode="auto">
          <a:xfrm>
            <a:off x="5508625" y="3986213"/>
            <a:ext cx="2592388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通常默认的素材缩放后会有些模糊，没有原图片的锐度。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图像质量问题会导致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Banner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的品质感降低，不精致。</a:t>
            </a:r>
          </a:p>
          <a:p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pic>
        <p:nvPicPr>
          <p:cNvPr id="2766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2924175"/>
            <a:ext cx="1871662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43013" y="2682875"/>
            <a:ext cx="4122737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508625" y="2781300"/>
            <a:ext cx="2447925" cy="259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2905125"/>
            <a:ext cx="18573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08625" y="4221163"/>
            <a:ext cx="1081088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滤镜：锐化</a:t>
            </a:r>
          </a:p>
        </p:txBody>
      </p:sp>
      <p:sp>
        <p:nvSpPr>
          <p:cNvPr id="18" name="矩形 17"/>
          <p:cNvSpPr/>
          <p:nvPr/>
        </p:nvSpPr>
        <p:spPr>
          <a:xfrm>
            <a:off x="5508625" y="2781300"/>
            <a:ext cx="2447925" cy="259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0063" y="2924175"/>
            <a:ext cx="162877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35600" y="4797425"/>
            <a:ext cx="2520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复制一层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2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次锐化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但通常会有些锐利的过头</a:t>
            </a: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06513" y="2732088"/>
            <a:ext cx="40259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5508625" y="2732088"/>
            <a:ext cx="2159000" cy="2713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08625" y="2905125"/>
            <a:ext cx="13938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35600" y="4473575"/>
            <a:ext cx="25209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在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2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次锐化图层上创建一个蒙版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,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做一个径向渐变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.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将主体突出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.</a:t>
            </a:r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06513" y="2725738"/>
            <a:ext cx="4025900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925" y="1963738"/>
            <a:ext cx="872172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939925" y="5289550"/>
            <a:ext cx="544513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原图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300788" y="5289550"/>
            <a:ext cx="722312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优化后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 animBg="1"/>
      <p:bldP spid="19" grpId="0"/>
      <p:bldP spid="20" grpId="0" animBg="1"/>
      <p:bldP spid="21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675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867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2868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1538" y="2205038"/>
            <a:ext cx="486568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2013" y="2195513"/>
            <a:ext cx="48783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1538" y="2205038"/>
            <a:ext cx="486568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71700" y="2205038"/>
            <a:ext cx="48355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25663" y="2301875"/>
            <a:ext cx="4821237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699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970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设计技巧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1300" y="2565400"/>
            <a:ext cx="28511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 txBox="1"/>
          <p:nvPr/>
        </p:nvSpPr>
        <p:spPr>
          <a:xfrm>
            <a:off x="974725" y="2781300"/>
            <a:ext cx="7700963" cy="35179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字体选用正版字体（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方正），一般两种字体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搭配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0" indent="0">
              <a:lnSpc>
                <a:spcPct val="13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为佳。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不要超过三种。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太多的附加元素，会干扰用户对主题的识别</a:t>
            </a: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英文尽量少用，万不得已情况下，一定要拼写正确</a:t>
            </a: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素材要注意版权问题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，人物最好用授权过的</a:t>
            </a: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颜色方面，最好选择纯度高的颜色，尽量避免在颜色中添加过多的灰度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尽量避免对字体的变化，倾斜、拉伸、变形等，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PS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位图软件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会出现锯齿</a:t>
            </a: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endParaRPr lang="zh-CN" altLang="en-US" sz="1400" dirty="0" smtClean="0">
              <a:latin typeface="Adobe 楷体 Std R" pitchFamily="18" charset="-122"/>
              <a:ea typeface="Adobe 楷体 Std R" pitchFamily="18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723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072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图片格式：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JPG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6225" y="2420938"/>
            <a:ext cx="31130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0" name="TextBox 9"/>
          <p:cNvSpPr txBox="1">
            <a:spLocks noChangeArrowheads="1"/>
          </p:cNvSpPr>
          <p:nvPr/>
        </p:nvSpPr>
        <p:spPr bwMode="auto">
          <a:xfrm>
            <a:off x="5076825" y="2852738"/>
            <a:ext cx="1428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46213" y="3614738"/>
            <a:ext cx="3313112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JPEG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图片以 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24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位颜色存储单个光栅图像。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JPEG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是与平台无关的格式，支持最高级别的压缩。但这种压缩是有损耗的。</a:t>
            </a:r>
          </a:p>
          <a:p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276475"/>
            <a:ext cx="29337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箭头连接符 13"/>
          <p:cNvCxnSpPr/>
          <p:nvPr/>
        </p:nvCxnSpPr>
        <p:spPr>
          <a:xfrm>
            <a:off x="3924300" y="2708275"/>
            <a:ext cx="1584325" cy="51435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747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174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GIF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379663"/>
            <a:ext cx="384333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32363" y="2333625"/>
            <a:ext cx="338455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GIF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文件的数据，是一种基于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LZW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算法的连续色调的无损压缩格式。其压缩率一般在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50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％左右，它不属于任何应用程序。目前几乎所有相关软件都支持它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GIF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最多支持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256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色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最简单的支持低版本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IE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的透明色解决方案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</a:t>
            </a:r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124325"/>
            <a:ext cx="2544763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箭头连接符 11"/>
          <p:cNvCxnSpPr/>
          <p:nvPr/>
        </p:nvCxnSpPr>
        <p:spPr>
          <a:xfrm>
            <a:off x="2955925" y="3892550"/>
            <a:ext cx="2336800" cy="688975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771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277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PNG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420938"/>
            <a:ext cx="4176712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148263" y="2476500"/>
            <a:ext cx="331152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PNG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用来存储灰度图像时，灰度图像的深度可多到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16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位，存储彩色图像时，彩色图像的深度可多到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48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位，并且还可存储多到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16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位的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α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通道数据。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PNG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使用从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LZ77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派生的无损数据压缩算法。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PNG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可透明，</a:t>
            </a:r>
            <a:r>
              <a:rPr lang="el-GR" altLang="zh-CN" sz="1400">
                <a:latin typeface="Calibri" pitchFamily="34" charset="0"/>
                <a:ea typeface="Adobe 楷体 Std R"/>
                <a:cs typeface="Adobe 楷体 Std R"/>
              </a:rPr>
              <a:t>α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通道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2725" y="4181475"/>
            <a:ext cx="275590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箭头连接符 13"/>
          <p:cNvCxnSpPr/>
          <p:nvPr/>
        </p:nvCxnSpPr>
        <p:spPr>
          <a:xfrm>
            <a:off x="3276600" y="3141663"/>
            <a:ext cx="854075" cy="1582737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39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434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494088"/>
            <a:ext cx="5588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9475" y="3360738"/>
            <a:ext cx="6524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Box 20"/>
          <p:cNvSpPr txBox="1">
            <a:spLocks noChangeArrowheads="1"/>
          </p:cNvSpPr>
          <p:nvPr/>
        </p:nvSpPr>
        <p:spPr bwMode="auto">
          <a:xfrm>
            <a:off x="1042988" y="4224338"/>
            <a:ext cx="830262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800">
                <a:latin typeface="Adobe 黑体 Std R"/>
                <a:ea typeface="Adobe 黑体 Std R"/>
                <a:cs typeface="Adobe 黑体 Std R"/>
              </a:rPr>
              <a:t>2010. 7</a:t>
            </a:r>
            <a:endParaRPr lang="zh-CN" altLang="en-US" sz="800">
              <a:latin typeface="Adobe 黑体 Std R"/>
              <a:ea typeface="Adobe 黑体 Std R"/>
              <a:cs typeface="Adobe 黑体 Std R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1825625" y="3648075"/>
            <a:ext cx="244475" cy="2159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4" name="右箭头 23"/>
          <p:cNvSpPr/>
          <p:nvPr/>
        </p:nvSpPr>
        <p:spPr>
          <a:xfrm>
            <a:off x="2881313" y="3648075"/>
            <a:ext cx="277812" cy="2159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2" name="右箭头 31"/>
          <p:cNvSpPr/>
          <p:nvPr/>
        </p:nvSpPr>
        <p:spPr>
          <a:xfrm>
            <a:off x="4776788" y="3648075"/>
            <a:ext cx="434975" cy="2159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051050" y="4265613"/>
            <a:ext cx="830263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000">
                <a:latin typeface="Adobe 黑体 Std R"/>
                <a:ea typeface="Adobe 黑体 Std R"/>
                <a:cs typeface="Adobe 黑体 Std R"/>
              </a:rPr>
              <a:t>2010. 8</a:t>
            </a:r>
            <a:endParaRPr lang="zh-CN" altLang="en-US" sz="1000">
              <a:latin typeface="Adobe 黑体 Std R"/>
              <a:ea typeface="Adobe 黑体 Std R"/>
              <a:cs typeface="Adobe 黑体 Std R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525838" y="4492625"/>
            <a:ext cx="830262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Adobe 黑体 Std R"/>
                <a:ea typeface="Adobe 黑体 Std R"/>
                <a:cs typeface="Adobe 黑体 Std R"/>
              </a:rPr>
              <a:t>2011. 6</a:t>
            </a:r>
            <a:endParaRPr lang="zh-CN" altLang="en-US" sz="1400">
              <a:latin typeface="Adobe 黑体 Std R"/>
              <a:ea typeface="Adobe 黑体 Std R"/>
              <a:cs typeface="Adobe 黑体 Std R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54650" y="4800600"/>
            <a:ext cx="19970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2012. 2</a:t>
            </a:r>
            <a:endParaRPr lang="zh-CN" altLang="en-US" sz="2000" b="1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0" y="3216275"/>
            <a:ext cx="14573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2852738"/>
            <a:ext cx="2374900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5" name="标题 1"/>
          <p:cNvSpPr txBox="1"/>
          <p:nvPr/>
        </p:nvSpPr>
        <p:spPr bwMode="auto">
          <a:xfrm>
            <a:off x="473075" y="1557338"/>
            <a:ext cx="822960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170000"/>
              </a:lnSpc>
            </a:pPr>
            <a:r>
              <a:rPr lang="zh-CN" altLang="en-US" sz="3600">
                <a:latin typeface="Adobe 黑体 Std R"/>
                <a:ea typeface="Adobe 黑体 Std R"/>
                <a:cs typeface="Adobe 黑体 Std R"/>
              </a:rPr>
              <a:t>分享初衷</a:t>
            </a:r>
            <a:endParaRPr lang="en-US" altLang="zh-CN" sz="3600">
              <a:latin typeface="Adobe 黑体 Std R"/>
              <a:ea typeface="Adobe 黑体 Std R"/>
              <a:cs typeface="Adobe 黑体 Std R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795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379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Flash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35600" y="2276475"/>
            <a:ext cx="3097213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        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swf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是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Macromedia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（现已被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ADOBE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公司收购）公司的动画设计软件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Flash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的专用格式，是一种支持矢量和点阵图形的动画文件格式，被广泛应用于网页设计，动画制作等领域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          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组件化特色，擅长小</a:t>
            </a:r>
            <a:r>
              <a:rPr lang="en-US" altLang="zh-CN" sz="1400">
                <a:latin typeface="Adobe 楷体 Std R"/>
                <a:ea typeface="Adobe 楷体 Std R"/>
                <a:cs typeface="Adobe 楷体 Std R"/>
              </a:rPr>
              <a:t>K</a:t>
            </a: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数的大尺寸动画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9363" y="2324100"/>
            <a:ext cx="3865562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9363" y="4102100"/>
            <a:ext cx="42291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箭头连接符 13"/>
          <p:cNvCxnSpPr/>
          <p:nvPr/>
        </p:nvCxnSpPr>
        <p:spPr>
          <a:xfrm>
            <a:off x="3995738" y="3444875"/>
            <a:ext cx="134937" cy="115093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819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482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总结：细节决定成败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482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417763"/>
            <a:ext cx="83153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55650" y="4203700"/>
            <a:ext cx="25209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清晰的主题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直观的文案描述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良好的构图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419475" y="4203700"/>
            <a:ext cx="19478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富有品质感的图形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锐利精致的反光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适当的色调和渐变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00788" y="4203700"/>
            <a:ext cx="1763712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适合的图片格式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图片尺寸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多底色延伸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marL="285750" indent="-285750">
              <a:buFont typeface="Arial" charset="0"/>
              <a:buChar char="•"/>
            </a:pPr>
            <a:endParaRPr lang="zh-CN" altLang="en-US" sz="1400">
              <a:latin typeface="Adobe 楷体 Std R"/>
              <a:ea typeface="Adobe 楷体 Std R"/>
              <a:cs typeface="Adobe 楷体 Std R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867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686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5148263" y="2028825"/>
            <a:ext cx="2762250" cy="212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Myriad Pro Light" pitchFamily="34" charset="0"/>
                <a:ea typeface="Adobe 黑体 Std R" pitchFamily="34" charset="-122"/>
              </a:rPr>
              <a:t>Thanks 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: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)</a:t>
            </a:r>
          </a:p>
          <a:p>
            <a:pPr algn="l">
              <a:spcAft>
                <a:spcPts val="0"/>
              </a:spcAft>
              <a:defRPr/>
            </a:pPr>
            <a:endParaRPr lang="en-US" altLang="zh-CN" sz="1600" dirty="0" smtClean="0">
              <a:latin typeface="Myriad Pro Light" pitchFamily="34" charset="0"/>
              <a:ea typeface="Adobe 黑体 Std R" pitchFamily="34" charset="-122"/>
            </a:endParaRPr>
          </a:p>
          <a:p>
            <a:pPr algn="l">
              <a:spcAft>
                <a:spcPts val="0"/>
              </a:spcAft>
              <a:defRPr/>
            </a:pPr>
            <a:r>
              <a:rPr lang="zh-CN" altLang="en-US" sz="1600" dirty="0" smtClean="0">
                <a:latin typeface="Myriad Pro Light" pitchFamily="34" charset="0"/>
                <a:ea typeface="Adobe 黑体 Std R" pitchFamily="34" charset="-122"/>
              </a:rPr>
              <a:t>谢谢观看</a:t>
            </a:r>
            <a:endParaRPr lang="en-US" altLang="zh-CN" sz="1600" dirty="0" smtClean="0">
              <a:latin typeface="Myriad Pro Light" pitchFamily="34" charset="0"/>
              <a:ea typeface="Adobe 黑体 Std R" pitchFamily="34" charset="-122"/>
            </a:endParaRPr>
          </a:p>
          <a:p>
            <a:pPr algn="l">
              <a:spcAft>
                <a:spcPts val="0"/>
              </a:spcAft>
              <a:defRPr/>
            </a:pPr>
            <a:r>
              <a:rPr lang="en-US" altLang="zh-CN" sz="900" dirty="0" smtClean="0">
                <a:latin typeface="Myriad Pro Light" pitchFamily="34" charset="0"/>
                <a:ea typeface="Adobe 黑体 Std R" pitchFamily="34" charset="-122"/>
              </a:rPr>
              <a:t>2012.2.27</a:t>
            </a:r>
            <a:endParaRPr lang="en-US" altLang="zh-CN" sz="900" dirty="0">
              <a:latin typeface="Myriad Pro Light" pitchFamily="34" charset="0"/>
              <a:ea typeface="Adobe 黑体 Std R" pitchFamily="34" charset="-122"/>
            </a:endParaRPr>
          </a:p>
        </p:txBody>
      </p:sp>
      <p:pic>
        <p:nvPicPr>
          <p:cNvPr id="368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5084763"/>
            <a:ext cx="8413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148263" y="4962525"/>
            <a:ext cx="2220912" cy="554038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作者：人马 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| 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淘宝北京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UED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联系：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13691596661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邮箱：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renma@taobao.com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Myriad Pro Light" pitchFamily="34" charset="0"/>
              <a:ea typeface="Adobe 黑体 Std R" pitchFamily="34" charset="-122"/>
            </a:endParaRPr>
          </a:p>
        </p:txBody>
      </p:sp>
      <p:pic>
        <p:nvPicPr>
          <p:cNvPr id="36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6513" y="1744663"/>
            <a:ext cx="4927601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5113" y="5084763"/>
            <a:ext cx="97631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891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3789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Q &amp; A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7897" name="Picture 2" descr="D:\素材\淘宝网\6.15\shutterstock_319461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6588" y="2060575"/>
            <a:ext cx="56181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63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536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713" y="3392488"/>
            <a:ext cx="17922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1288" y="3327400"/>
            <a:ext cx="1535112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62300" y="3616325"/>
            <a:ext cx="5588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B050"/>
                </a:solidFill>
                <a:latin typeface="Adobe Gothic Std B"/>
                <a:ea typeface="Adobe Gothic Std B"/>
                <a:cs typeface="Adobe Gothic Std B"/>
              </a:rPr>
              <a:t>+</a:t>
            </a:r>
            <a:endParaRPr lang="zh-CN" altLang="en-US" sz="3600" b="1">
              <a:solidFill>
                <a:srgbClr val="00B050"/>
              </a:solidFill>
              <a:latin typeface="Adobe Gothic Std B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808663" y="3616325"/>
            <a:ext cx="5603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B050"/>
                </a:solidFill>
                <a:latin typeface="Adobe Gothic Std B"/>
                <a:ea typeface="Adobe Gothic Std B"/>
                <a:cs typeface="Adobe Gothic Std B"/>
              </a:rPr>
              <a:t>+</a:t>
            </a:r>
            <a:endParaRPr lang="zh-CN" altLang="en-US" sz="3600" b="1">
              <a:solidFill>
                <a:srgbClr val="00B050"/>
              </a:solidFill>
              <a:latin typeface="Adobe Gothic Std B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25925" y="4941888"/>
            <a:ext cx="11064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dobe 黑体 Std R"/>
                <a:ea typeface="Adobe 黑体 Std R"/>
                <a:cs typeface="Adobe 黑体 Std R"/>
              </a:rPr>
              <a:t>软件共享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57325" y="4941888"/>
            <a:ext cx="11334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dobe 黑体 Std R"/>
                <a:ea typeface="Adobe 黑体 Std R"/>
                <a:cs typeface="Adobe 黑体 Std R"/>
              </a:rPr>
              <a:t>技术分享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659563" y="4941888"/>
            <a:ext cx="13398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dobe 黑体 Std R"/>
                <a:ea typeface="Adobe 黑体 Std R"/>
                <a:cs typeface="Adobe 黑体 Std R"/>
              </a:rPr>
              <a:t>高质量素材</a:t>
            </a:r>
          </a:p>
        </p:txBody>
      </p:sp>
      <p:sp>
        <p:nvSpPr>
          <p:cNvPr id="31" name="标题 1"/>
          <p:cNvSpPr txBox="1"/>
          <p:nvPr/>
        </p:nvSpPr>
        <p:spPr>
          <a:xfrm>
            <a:off x="473075" y="1628775"/>
            <a:ext cx="8229600" cy="17287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\\t-bj-ued</a:t>
            </a:r>
          </a:p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提升效率及设计质量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6225" y="3284538"/>
            <a:ext cx="133032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387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575" y="2349500"/>
            <a:ext cx="47720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580063" y="2144713"/>
            <a:ext cx="2879725" cy="3970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百度百科：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Adobe 楷体 Std R" pitchFamily="18" charset="-122"/>
                <a:ea typeface="Adobe 楷体 Std R" pitchFamily="18" charset="-122"/>
              </a:rPr>
              <a:t>Banner</a:t>
            </a: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主要体现中心意旨，</a:t>
            </a:r>
            <a:endParaRPr lang="en-US" altLang="zh-CN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形象鲜明表达最主要的情感思想的表达。</a:t>
            </a:r>
            <a:endParaRPr lang="en-US" altLang="zh-CN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主要类型：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页面中的横幅广告</a:t>
            </a:r>
            <a:endParaRPr lang="en-US" altLang="zh-CN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游行活动时的旗帜</a:t>
            </a:r>
            <a:endParaRPr lang="en-US" altLang="zh-CN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报纸杂志上的大标题</a:t>
            </a:r>
            <a:endParaRPr lang="en-US" altLang="zh-CN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什么是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Banner?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741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的重要性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741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7613" y="2133600"/>
            <a:ext cx="6708775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8738" y="3167063"/>
            <a:ext cx="3263900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4888" y="2133600"/>
            <a:ext cx="69215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4525" y="2133600"/>
            <a:ext cx="2143125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2147888"/>
            <a:ext cx="73421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5188" y="4365625"/>
            <a:ext cx="6983412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435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843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淘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宝的设计流程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8" descr="careers_main_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276475"/>
            <a:ext cx="64008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6013" y="5013325"/>
            <a:ext cx="6985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需求</a:t>
            </a:r>
            <a:r>
              <a:rPr lang="en-US" altLang="zh-CN" sz="16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 评估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(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沟通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,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预估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,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前期准备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)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制作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 </a:t>
            </a:r>
            <a:r>
              <a:rPr lang="zh-CN" altLang="en-US" sz="1600" dirty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反馈、确定初稿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跟进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459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1946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设计：字体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2492375"/>
            <a:ext cx="3481388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750" y="3073400"/>
            <a:ext cx="3816350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latin typeface="Adobe 楷体 Std R"/>
                <a:ea typeface="Adobe 楷体 Std R"/>
                <a:cs typeface="Adobe 楷体 Std R"/>
              </a:rPr>
              <a:t>字体传达：清晰易辨认</a:t>
            </a:r>
            <a:endParaRPr lang="en-US" altLang="zh-CN" sz="1600">
              <a:latin typeface="Adobe 楷体 Std R"/>
              <a:ea typeface="Adobe 楷体 Std R"/>
              <a:cs typeface="Adobe 楷体 Std R"/>
            </a:endParaRPr>
          </a:p>
          <a:p>
            <a:pPr algn="r"/>
            <a:endParaRPr lang="en-US" altLang="zh-CN" sz="1600">
              <a:latin typeface="Adobe 楷体 Std R"/>
              <a:ea typeface="Adobe 楷体 Std R"/>
              <a:cs typeface="Adobe 楷体 Std R"/>
            </a:endParaRPr>
          </a:p>
          <a:p>
            <a:pPr algn="r"/>
            <a:r>
              <a:rPr lang="zh-CN" altLang="zh-CN" sz="1600">
                <a:latin typeface="Adobe 楷体 Std R"/>
                <a:ea typeface="Adobe 楷体 Std R"/>
                <a:cs typeface="Adobe 楷体 Std R"/>
              </a:rPr>
              <a:t>推荐</a:t>
            </a:r>
            <a:r>
              <a:rPr lang="zh-CN" altLang="en-US" sz="1600">
                <a:latin typeface="Adobe 楷体 Std R"/>
                <a:ea typeface="Adobe 楷体 Std R"/>
                <a:cs typeface="Adobe 楷体 Std R"/>
              </a:rPr>
              <a:t>“</a:t>
            </a:r>
            <a:r>
              <a:rPr lang="zh-CN" altLang="zh-CN" sz="1600">
                <a:latin typeface="Adobe 楷体 Std R"/>
                <a:ea typeface="Adobe 楷体 Std R"/>
                <a:cs typeface="Adobe 楷体 Std R"/>
              </a:rPr>
              <a:t>方正兰亭黑</a:t>
            </a:r>
            <a:r>
              <a:rPr lang="zh-CN" altLang="en-US" sz="1600">
                <a:latin typeface="Adobe 楷体 Std R"/>
                <a:ea typeface="Adobe 楷体 Std R"/>
                <a:cs typeface="Adobe 楷体 Std R"/>
              </a:rPr>
              <a:t>”</a:t>
            </a:r>
            <a:r>
              <a:rPr lang="zh-CN" altLang="zh-CN" sz="1600">
                <a:latin typeface="Adobe 楷体 Std R"/>
                <a:ea typeface="Adobe 楷体 Std R"/>
                <a:cs typeface="Adobe 楷体 Std R"/>
              </a:rPr>
              <a:t>系列</a:t>
            </a:r>
          </a:p>
          <a:p>
            <a:pPr algn="r"/>
            <a:r>
              <a:rPr lang="zh-CN" altLang="zh-CN" sz="1400">
                <a:solidFill>
                  <a:srgbClr val="FF0000"/>
                </a:solidFill>
                <a:latin typeface="Adobe 楷体 Std R"/>
                <a:ea typeface="Adobe 楷体 Std R"/>
                <a:cs typeface="Adobe 楷体 Std R"/>
              </a:rPr>
              <a:t>禁止使用微软雅黑等未授权字体</a:t>
            </a:r>
            <a:endParaRPr lang="en-US" altLang="zh-CN" sz="1400">
              <a:solidFill>
                <a:srgbClr val="FF0000"/>
              </a:solidFill>
              <a:latin typeface="Adobe 楷体 Std R"/>
              <a:ea typeface="Adobe 楷体 Std R"/>
              <a:cs typeface="Adobe 楷体 Std R"/>
            </a:endParaRPr>
          </a:p>
          <a:p>
            <a:pPr algn="r"/>
            <a:endParaRPr lang="en-US" altLang="zh-CN" sz="1400">
              <a:solidFill>
                <a:srgbClr val="FF0000"/>
              </a:solidFill>
              <a:latin typeface="Adobe 楷体 Std R"/>
              <a:ea typeface="Adobe 楷体 Std R"/>
              <a:cs typeface="Adobe 楷体 Std R"/>
            </a:endParaRPr>
          </a:p>
          <a:p>
            <a:pPr algn="r"/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尽量少使用英文，且拼写一定要正确</a:t>
            </a:r>
            <a:endParaRPr lang="en-US" altLang="zh-CN" sz="1400">
              <a:latin typeface="Adobe 楷体 Std R"/>
              <a:ea typeface="Adobe 楷体 Std R"/>
              <a:cs typeface="Adobe 楷体 Std R"/>
            </a:endParaRPr>
          </a:p>
          <a:p>
            <a:pPr algn="r"/>
            <a:r>
              <a:rPr lang="zh-CN" altLang="en-US" sz="1400">
                <a:latin typeface="Adobe 楷体 Std R"/>
                <a:ea typeface="Adobe 楷体 Std R"/>
                <a:cs typeface="Adobe 楷体 Std R"/>
              </a:rPr>
              <a:t>尽量避免对字体的变化，倾斜、拉伸、变形等</a:t>
            </a:r>
            <a:endParaRPr lang="zh-CN" altLang="zh-CN" sz="1400">
              <a:latin typeface="Adobe 楷体 Std R"/>
              <a:ea typeface="Adobe 楷体 Std R"/>
              <a:cs typeface="Adobe 楷体 Std R"/>
            </a:endParaRPr>
          </a:p>
          <a:p>
            <a:pPr algn="r"/>
            <a:endParaRPr lang="zh-CN" altLang="en-US" sz="1600">
              <a:latin typeface="Adobe 楷体 Std R"/>
              <a:ea typeface="Adobe 楷体 Std R"/>
              <a:cs typeface="Adobe 楷体 Std R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483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048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42988" y="4508500"/>
            <a:ext cx="2233612" cy="129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图片质量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严格按照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TMS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标准下，从视觉上控制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JPG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产生的噪点和层次感的丧失。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813" y="2417763"/>
            <a:ext cx="1295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35238" y="2641600"/>
            <a:ext cx="4191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563938" y="4508500"/>
            <a:ext cx="22320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图片素材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素材图片应该以真人实景为主。除特殊需求否则不推荐卡通效果类素材。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11863" y="4508500"/>
            <a:ext cx="2232025" cy="170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图片素材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当素材设计到大小调整或图片比重调整时，需按照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1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：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1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的长宽比进行缩放或修改。含人物，风景等易辨识内容时，严禁压扁或拉长素材内容。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3950" y="2349500"/>
            <a:ext cx="9779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95700" y="3541713"/>
            <a:ext cx="115252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45038" y="2603500"/>
            <a:ext cx="4191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08700" y="2600325"/>
            <a:ext cx="16573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08700" y="3498850"/>
            <a:ext cx="16859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2603500"/>
            <a:ext cx="420687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：图片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66813" y="3543300"/>
            <a:ext cx="1298575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Beijing UED  |  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507" name="标题 1"/>
          <p:cNvSpPr>
            <a:spLocks noGrp="1"/>
          </p:cNvSpPr>
          <p:nvPr>
            <p:ph type="ctrTitle"/>
          </p:nvPr>
        </p:nvSpPr>
        <p:spPr>
          <a:xfrm>
            <a:off x="250825" y="44450"/>
            <a:ext cx="2449513" cy="717550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bg1"/>
                </a:solidFill>
                <a:latin typeface="Myriad Pro Light"/>
                <a:ea typeface="Adobe 黑体 Std R"/>
                <a:cs typeface="Adobe 黑体 Std R"/>
              </a:rPr>
              <a:t>Banner</a:t>
            </a:r>
            <a:r>
              <a:rPr lang="zh-CN" altLang="en-US" sz="2400" smtClean="0">
                <a:solidFill>
                  <a:schemeClr val="bg1"/>
                </a:solidFill>
                <a:latin typeface="Adobe 繁黑體 Std B"/>
                <a:ea typeface="Adobe 繁黑體 Std B"/>
                <a:cs typeface="Adobe 繁黑體 Std B"/>
              </a:rPr>
              <a:t>設計</a:t>
            </a:r>
            <a:endParaRPr lang="zh-CN" altLang="en-US" sz="2400" smtClean="0">
              <a:solidFill>
                <a:schemeClr val="bg1"/>
              </a:solidFill>
              <a:latin typeface="Myriad Web Pro"/>
              <a:ea typeface="Adobe 繁黑體 Std B"/>
              <a:cs typeface="Adobe 繁黑體 Std B"/>
            </a:endParaRPr>
          </a:p>
        </p:txBody>
      </p:sp>
      <p:pic>
        <p:nvPicPr>
          <p:cNvPr id="2150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88913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2132013" y="219075"/>
            <a:ext cx="3206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dobe Gothic Std B"/>
                <a:ea typeface="Adobe Gothic Std B"/>
                <a:cs typeface="Adobe Gothic Std B"/>
              </a:rPr>
              <a:t>4</a:t>
            </a:r>
            <a:endParaRPr lang="zh-CN" altLang="en-US" sz="1600">
              <a:solidFill>
                <a:schemeClr val="bg1"/>
              </a:solidFill>
              <a:latin typeface="Adobe Gothic Std B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>
          <a:xfrm>
            <a:off x="473075" y="1196975"/>
            <a:ext cx="8229600" cy="1079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  <a:spcAft>
                <a:spcPts val="0"/>
              </a:spcAft>
              <a:defRPr/>
            </a:pP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：传承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0" name="Picture 6" descr="D:\工作\淘宝北京\保险\A 保险平台项目\2010-09-09 - 中秋+国庆保险活动页\120_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7963" y="2335213"/>
            <a:ext cx="71437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D:\工作\淘宝北京\保险\A 保险平台项目\2010-09-09 - 中秋+国庆保险活动页\180_95bann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9188" y="2339975"/>
            <a:ext cx="83502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D:\工作\淘宝北京\保险\A 保险平台项目\2010-09-09 - 中秋+国庆保险活动页\330_1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7963" y="2930525"/>
            <a:ext cx="174625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D:\工作\淘宝北京\保险\A 保险平台项目\2010-09-09 - 中秋+国庆保险活动页\保险首页510_200副本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6213" y="4005263"/>
            <a:ext cx="313213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 descr="D:\工作\淘宝北京\保险\A 保险平台项目\2010-09-09 - 中秋+国庆保险活动页\促销频道190_250副本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02488" y="2297113"/>
            <a:ext cx="1185862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9463" y="2276475"/>
            <a:ext cx="41163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右箭头 16"/>
          <p:cNvSpPr/>
          <p:nvPr/>
        </p:nvSpPr>
        <p:spPr>
          <a:xfrm>
            <a:off x="4895850" y="3644900"/>
            <a:ext cx="292100" cy="2159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990</Words>
  <Application>Microsoft Office PowerPoint</Application>
  <PresentationFormat>全屏显示(4:3)</PresentationFormat>
  <Paragraphs>173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Image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PowerPoint 演示文稿</vt:lpstr>
    </vt:vector>
  </TitlesOfParts>
  <Manager>人马(SixDogs)</Manager>
  <Company>淘宝网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250</cp:revision>
  <dcterms:created xsi:type="dcterms:W3CDTF">2011-03-10T15:18:00Z</dcterms:created>
  <dcterms:modified xsi:type="dcterms:W3CDTF">2016-09-09T03:51:06Z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