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Lst>
  <p:sldSz cx="10691813" cy="5975350"/>
  <p:notesSz cx="6858000" cy="9144000"/>
  <p:defaultTextStyle>
    <a:defPPr>
      <a:defRPr lang="zh-CN"/>
    </a:defPPr>
    <a:lvl1pPr algn="l" rtl="0" fontAlgn="base">
      <a:spcBef>
        <a:spcPct val="0"/>
      </a:spcBef>
      <a:spcAft>
        <a:spcPct val="0"/>
      </a:spcAft>
      <a:buFont typeface="Arial" pitchFamily="34" charset="0"/>
      <a:defRPr sz="17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7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7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7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700" kern="1200">
        <a:solidFill>
          <a:schemeClr val="tx1"/>
        </a:solidFill>
        <a:latin typeface="Arial" pitchFamily="34" charset="0"/>
        <a:ea typeface="宋体" pitchFamily="2" charset="-122"/>
        <a:cs typeface="+mn-cs"/>
      </a:defRPr>
    </a:lvl5pPr>
    <a:lvl6pPr marL="2286000" algn="l" defTabSz="914400" rtl="0" eaLnBrk="1" latinLnBrk="0" hangingPunct="1">
      <a:defRPr sz="1700" kern="1200">
        <a:solidFill>
          <a:schemeClr val="tx1"/>
        </a:solidFill>
        <a:latin typeface="Arial" pitchFamily="34" charset="0"/>
        <a:ea typeface="宋体" pitchFamily="2" charset="-122"/>
        <a:cs typeface="+mn-cs"/>
      </a:defRPr>
    </a:lvl6pPr>
    <a:lvl7pPr marL="2743200" algn="l" defTabSz="914400" rtl="0" eaLnBrk="1" latinLnBrk="0" hangingPunct="1">
      <a:defRPr sz="1700" kern="1200">
        <a:solidFill>
          <a:schemeClr val="tx1"/>
        </a:solidFill>
        <a:latin typeface="Arial" pitchFamily="34" charset="0"/>
        <a:ea typeface="宋体" pitchFamily="2" charset="-122"/>
        <a:cs typeface="+mn-cs"/>
      </a:defRPr>
    </a:lvl7pPr>
    <a:lvl8pPr marL="3200400" algn="l" defTabSz="914400" rtl="0" eaLnBrk="1" latinLnBrk="0" hangingPunct="1">
      <a:defRPr sz="1700" kern="1200">
        <a:solidFill>
          <a:schemeClr val="tx1"/>
        </a:solidFill>
        <a:latin typeface="Arial" pitchFamily="34" charset="0"/>
        <a:ea typeface="宋体" pitchFamily="2" charset="-122"/>
        <a:cs typeface="+mn-cs"/>
      </a:defRPr>
    </a:lvl8pPr>
    <a:lvl9pPr marL="3657600" algn="l" defTabSz="914400" rtl="0" eaLnBrk="1" latinLnBrk="0" hangingPunct="1">
      <a:defRPr sz="1700"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CC00"/>
    <a:srgbClr val="F53DB6"/>
    <a:srgbClr val="D80B8C"/>
    <a:srgbClr val="00B9F2"/>
    <a:srgbClr val="2EC074"/>
    <a:srgbClr val="0BDAB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p:scale>
          <a:sx n="124" d="100"/>
          <a:sy n="124" d="100"/>
        </p:scale>
        <p:origin x="-624" y="-354"/>
      </p:cViewPr>
      <p:guideLst>
        <p:guide orient="horz" pos="1938"/>
        <p:guide orient="horz" pos="224"/>
        <p:guide orient="horz" pos="3490"/>
        <p:guide pos="6464"/>
        <p:guide pos="239"/>
        <p:guide pos="3378"/>
      </p:guideLst>
    </p:cSldViewPr>
  </p:slideViewPr>
  <p:notesTextViewPr>
    <p:cViewPr>
      <p:scale>
        <a:sx n="100" d="100"/>
        <a:sy n="100" d="100"/>
      </p:scale>
      <p:origin x="0" y="0"/>
    </p:cViewPr>
  </p:notesTextViewPr>
  <p:gridSpacing cx="73726675" cy="73726675"/>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buFont typeface="Arial" pitchFamily="34" charset="0"/>
              <a:buNone/>
              <a:defRPr sz="1200">
                <a:latin typeface="Arial" pitchFamily="34" charset="0"/>
              </a:defRPr>
            </a:lvl1pPr>
          </a:lstStyle>
          <a:p>
            <a:pPr>
              <a:defRPr/>
            </a:pPr>
            <a:endParaRPr lang="zh-CN" altLang="en-US"/>
          </a:p>
        </p:txBody>
      </p:sp>
      <p:sp>
        <p:nvSpPr>
          <p:cNvPr id="2051"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buFont typeface="Arial" pitchFamily="34" charset="0"/>
              <a:buNone/>
              <a:defRPr sz="1200">
                <a:latin typeface="Arial" pitchFamily="34" charset="0"/>
              </a:defRPr>
            </a:lvl1pPr>
          </a:lstStyle>
          <a:p>
            <a:pPr>
              <a:defRPr/>
            </a:pPr>
            <a:fld id="{26E34715-4236-46ED-B5DD-DA423AA6D640}" type="datetimeFigureOut">
              <a:rPr lang="zh-CN" altLang="en-US"/>
              <a:pPr>
                <a:defRPr/>
              </a:pPr>
              <a:t>2016/10/9</a:t>
            </a:fld>
            <a:endParaRPr lang="en-US"/>
          </a:p>
        </p:txBody>
      </p:sp>
      <p:sp>
        <p:nvSpPr>
          <p:cNvPr id="27652" name="Rectangle 4"/>
          <p:cNvSpPr>
            <a:spLocks noGrp="1" noRot="1" noChangeAspect="1" noChangeArrowheads="1"/>
          </p:cNvSpPr>
          <p:nvPr>
            <p:ph type="sldImg" idx="2"/>
          </p:nvPr>
        </p:nvSpPr>
        <p:spPr bwMode="auto">
          <a:xfrm>
            <a:off x="1143000" y="685800"/>
            <a:ext cx="4572000" cy="3429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sp>
      <p:sp>
        <p:nvSpPr>
          <p:cNvPr id="2053"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2054"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buFont typeface="Arial" pitchFamily="34" charset="0"/>
              <a:buNone/>
              <a:defRPr sz="1200">
                <a:latin typeface="Arial" pitchFamily="34" charset="0"/>
              </a:defRPr>
            </a:lvl1pPr>
          </a:lstStyle>
          <a:p>
            <a:pPr>
              <a:defRPr/>
            </a:pPr>
            <a:endParaRPr lang="en-US"/>
          </a:p>
        </p:txBody>
      </p:sp>
      <p:sp>
        <p:nvSpPr>
          <p:cNvPr id="2055"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buFont typeface="Arial" pitchFamily="34" charset="0"/>
              <a:buNone/>
              <a:defRPr sz="1200">
                <a:latin typeface="Arial" pitchFamily="34" charset="0"/>
              </a:defRPr>
            </a:lvl1pPr>
          </a:lstStyle>
          <a:p>
            <a:pPr>
              <a:defRPr/>
            </a:pPr>
            <a:fld id="{9FB15752-53D6-4742-9208-239E77A8EC7A}" type="slidenum">
              <a:rPr lang="zh-CN" altLang="en-US"/>
              <a:pPr>
                <a:defRPr/>
              </a:pPr>
              <a:t>‹#›</a:t>
            </a:fld>
            <a:endParaRPr lang="en-US"/>
          </a:p>
        </p:txBody>
      </p:sp>
    </p:spTree>
    <p:extLst>
      <p:ext uri="{BB962C8B-B14F-4D97-AF65-F5344CB8AC3E}">
        <p14:creationId xmlns:p14="http://schemas.microsoft.com/office/powerpoint/2010/main" xmlns="" val="207860126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801688" y="1855788"/>
            <a:ext cx="9088437" cy="1281112"/>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603375" y="3386138"/>
            <a:ext cx="7485063" cy="15271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fld id="{E28A68F4-39B2-44A9-AAAA-2F4EA8D37CFE}" type="datetime1">
              <a:rPr lang="zh-CN" altLang="en-US"/>
              <a:pPr>
                <a:defRPr/>
              </a:pPr>
              <a:t>2016/10/9</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EFAAE03-B3D1-487E-AB2C-4642F9CA1B3A}" type="slidenum">
              <a:rPr lang="zh-CN" altLang="en-US"/>
              <a:pPr>
                <a:defRPr/>
              </a:pPr>
              <a:t>‹#›</a:t>
            </a:fld>
            <a:endParaRPr lang="en-US"/>
          </a:p>
        </p:txBody>
      </p:sp>
    </p:spTree>
    <p:extLst>
      <p:ext uri="{BB962C8B-B14F-4D97-AF65-F5344CB8AC3E}">
        <p14:creationId xmlns:p14="http://schemas.microsoft.com/office/powerpoint/2010/main" xmlns="" val="15349766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fld id="{73455250-1AE9-407E-8E17-D47BBD52F0BD}" type="datetime1">
              <a:rPr lang="zh-CN" altLang="en-US"/>
              <a:pPr>
                <a:defRPr/>
              </a:pPr>
              <a:t>2016/10/9</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6029822-3C10-4827-8122-0E81CEF1A6EE}" type="slidenum">
              <a:rPr lang="zh-CN" altLang="en-US"/>
              <a:pPr>
                <a:defRPr/>
              </a:pPr>
              <a:t>‹#›</a:t>
            </a:fld>
            <a:endParaRPr lang="en-US"/>
          </a:p>
        </p:txBody>
      </p:sp>
    </p:spTree>
    <p:extLst>
      <p:ext uri="{BB962C8B-B14F-4D97-AF65-F5344CB8AC3E}">
        <p14:creationId xmlns:p14="http://schemas.microsoft.com/office/powerpoint/2010/main" xmlns="" val="8337556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751763" y="239713"/>
            <a:ext cx="2405062" cy="50990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34988" y="239713"/>
            <a:ext cx="7064375" cy="50990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fld id="{38EE2803-3FF6-45EC-8F5E-B0F76C9A72FB}" type="datetime1">
              <a:rPr lang="zh-CN" altLang="en-US"/>
              <a:pPr>
                <a:defRPr/>
              </a:pPr>
              <a:t>2016/10/9</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6A5E1F1-FAA4-4FB1-926B-2E21662F0602}" type="slidenum">
              <a:rPr lang="zh-CN" altLang="en-US"/>
              <a:pPr>
                <a:defRPr/>
              </a:pPr>
              <a:t>‹#›</a:t>
            </a:fld>
            <a:endParaRPr lang="en-US"/>
          </a:p>
        </p:txBody>
      </p:sp>
    </p:spTree>
    <p:extLst>
      <p:ext uri="{BB962C8B-B14F-4D97-AF65-F5344CB8AC3E}">
        <p14:creationId xmlns:p14="http://schemas.microsoft.com/office/powerpoint/2010/main" xmlns="" val="3708051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fld id="{057F1728-F826-41F3-A91F-37592155AAED}" type="datetime1">
              <a:rPr lang="zh-CN" altLang="en-US"/>
              <a:pPr>
                <a:defRPr/>
              </a:pPr>
              <a:t>2016/10/9</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017E60F-EFD9-4916-A92B-23F64E0CC3E3}" type="slidenum">
              <a:rPr lang="zh-CN" altLang="en-US"/>
              <a:pPr>
                <a:defRPr/>
              </a:pPr>
              <a:t>‹#›</a:t>
            </a:fld>
            <a:endParaRPr lang="en-US"/>
          </a:p>
        </p:txBody>
      </p:sp>
    </p:spTree>
    <p:extLst>
      <p:ext uri="{BB962C8B-B14F-4D97-AF65-F5344CB8AC3E}">
        <p14:creationId xmlns:p14="http://schemas.microsoft.com/office/powerpoint/2010/main" xmlns="" val="20945026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44550" y="3840163"/>
            <a:ext cx="9088438" cy="1185862"/>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44550" y="2532063"/>
            <a:ext cx="9088438" cy="13081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fld id="{C2F1B941-6375-4157-9B11-235225613A08}" type="datetime1">
              <a:rPr lang="zh-CN" altLang="en-US"/>
              <a:pPr>
                <a:defRPr/>
              </a:pPr>
              <a:t>2016/10/9</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F477D13-F9C5-4691-8D3C-192EFF0DB46E}" type="slidenum">
              <a:rPr lang="zh-CN" altLang="en-US"/>
              <a:pPr>
                <a:defRPr/>
              </a:pPr>
              <a:t>‹#›</a:t>
            </a:fld>
            <a:endParaRPr lang="en-US"/>
          </a:p>
        </p:txBody>
      </p:sp>
    </p:spTree>
    <p:extLst>
      <p:ext uri="{BB962C8B-B14F-4D97-AF65-F5344CB8AC3E}">
        <p14:creationId xmlns:p14="http://schemas.microsoft.com/office/powerpoint/2010/main" xmlns="" val="20124327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34988" y="1393825"/>
            <a:ext cx="4733925" cy="39449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5421313" y="1393825"/>
            <a:ext cx="4735512" cy="39449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fld id="{BC9F141A-D6B7-482E-949D-8EB6929E9429}" type="datetime1">
              <a:rPr lang="zh-CN" altLang="en-US"/>
              <a:pPr>
                <a:defRPr/>
              </a:pPr>
              <a:t>2016/10/9</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E1827EF6-7754-4C14-9073-543384471163}" type="slidenum">
              <a:rPr lang="zh-CN" altLang="en-US"/>
              <a:pPr>
                <a:defRPr/>
              </a:pPr>
              <a:t>‹#›</a:t>
            </a:fld>
            <a:endParaRPr lang="en-US"/>
          </a:p>
        </p:txBody>
      </p:sp>
    </p:spTree>
    <p:extLst>
      <p:ext uri="{BB962C8B-B14F-4D97-AF65-F5344CB8AC3E}">
        <p14:creationId xmlns:p14="http://schemas.microsoft.com/office/powerpoint/2010/main" xmlns="" val="33058975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534988" y="1338263"/>
            <a:ext cx="4724400" cy="5572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534988" y="1895475"/>
            <a:ext cx="4724400" cy="34417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5430838" y="1338263"/>
            <a:ext cx="4725987" cy="5572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5430838" y="1895475"/>
            <a:ext cx="4725987" cy="34417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fld id="{786808B5-9236-4E2D-B8BE-54DE93442E14}" type="datetime1">
              <a:rPr lang="zh-CN" altLang="en-US"/>
              <a:pPr>
                <a:defRPr/>
              </a:pPr>
              <a:t>2016/10/9</a:t>
            </a:fld>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463482A3-0346-4B78-8E2D-55764ECCE8A7}" type="slidenum">
              <a:rPr lang="zh-CN" altLang="en-US"/>
              <a:pPr>
                <a:defRPr/>
              </a:pPr>
              <a:t>‹#›</a:t>
            </a:fld>
            <a:endParaRPr lang="en-US"/>
          </a:p>
        </p:txBody>
      </p:sp>
    </p:spTree>
    <p:extLst>
      <p:ext uri="{BB962C8B-B14F-4D97-AF65-F5344CB8AC3E}">
        <p14:creationId xmlns:p14="http://schemas.microsoft.com/office/powerpoint/2010/main" xmlns="" val="39091236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fld id="{F6DF6377-F702-4B7A-B2FF-3F9C5DF5582C}" type="datetime1">
              <a:rPr lang="zh-CN" altLang="en-US"/>
              <a:pPr>
                <a:defRPr/>
              </a:pPr>
              <a:t>2016/10/9</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4987D761-4329-465E-9CCB-6BB8CBB9386E}" type="slidenum">
              <a:rPr lang="zh-CN" altLang="en-US"/>
              <a:pPr>
                <a:defRPr/>
              </a:pPr>
              <a:t>‹#›</a:t>
            </a:fld>
            <a:endParaRPr lang="en-US"/>
          </a:p>
        </p:txBody>
      </p:sp>
    </p:spTree>
    <p:extLst>
      <p:ext uri="{BB962C8B-B14F-4D97-AF65-F5344CB8AC3E}">
        <p14:creationId xmlns:p14="http://schemas.microsoft.com/office/powerpoint/2010/main" xmlns="" val="14444114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97D584B0-0161-48B6-84EA-AE4F94066F9D}" type="datetime1">
              <a:rPr lang="zh-CN" altLang="en-US"/>
              <a:pPr>
                <a:defRPr/>
              </a:pPr>
              <a:t>2016/10/9</a:t>
            </a:fld>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7ADE843E-B506-4B18-8470-5AFC7EDF293B}" type="slidenum">
              <a:rPr lang="zh-CN" altLang="en-US"/>
              <a:pPr>
                <a:defRPr/>
              </a:pPr>
              <a:t>‹#›</a:t>
            </a:fld>
            <a:endParaRPr lang="en-US"/>
          </a:p>
        </p:txBody>
      </p:sp>
    </p:spTree>
    <p:extLst>
      <p:ext uri="{BB962C8B-B14F-4D97-AF65-F5344CB8AC3E}">
        <p14:creationId xmlns:p14="http://schemas.microsoft.com/office/powerpoint/2010/main" xmlns="" val="40652985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534988" y="238125"/>
            <a:ext cx="3517900" cy="1012825"/>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179888" y="238125"/>
            <a:ext cx="5976937" cy="509905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534988" y="1250950"/>
            <a:ext cx="3517900" cy="408622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fld id="{FC646C6F-E08D-4717-9971-51230643B78A}" type="datetime1">
              <a:rPr lang="zh-CN" altLang="en-US"/>
              <a:pPr>
                <a:defRPr/>
              </a:pPr>
              <a:t>2016/10/9</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F0BAFF26-31BB-44D9-BEB4-6C3C1B6BC30D}" type="slidenum">
              <a:rPr lang="zh-CN" altLang="en-US"/>
              <a:pPr>
                <a:defRPr/>
              </a:pPr>
              <a:t>‹#›</a:t>
            </a:fld>
            <a:endParaRPr lang="en-US"/>
          </a:p>
        </p:txBody>
      </p:sp>
    </p:spTree>
    <p:extLst>
      <p:ext uri="{BB962C8B-B14F-4D97-AF65-F5344CB8AC3E}">
        <p14:creationId xmlns:p14="http://schemas.microsoft.com/office/powerpoint/2010/main" xmlns="" val="40418446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095500" y="4183063"/>
            <a:ext cx="6415088" cy="493712"/>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095500" y="533400"/>
            <a:ext cx="6415088" cy="358616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095500" y="4676775"/>
            <a:ext cx="6415088" cy="701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fld id="{B597F8C5-2CFD-4967-B1CA-C9BADBA2846D}" type="datetime1">
              <a:rPr lang="zh-CN" altLang="en-US"/>
              <a:pPr>
                <a:defRPr/>
              </a:pPr>
              <a:t>2016/10/9</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07B1B58-E390-42AD-9463-7C361EF78FD6}" type="slidenum">
              <a:rPr lang="zh-CN" altLang="en-US"/>
              <a:pPr>
                <a:defRPr/>
              </a:pPr>
              <a:t>‹#›</a:t>
            </a:fld>
            <a:endParaRPr lang="en-US"/>
          </a:p>
        </p:txBody>
      </p:sp>
    </p:spTree>
    <p:extLst>
      <p:ext uri="{BB962C8B-B14F-4D97-AF65-F5344CB8AC3E}">
        <p14:creationId xmlns:p14="http://schemas.microsoft.com/office/powerpoint/2010/main" xmlns="" val="15675842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534988" y="239713"/>
            <a:ext cx="9621837" cy="9953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8491" tIns="44246" rIns="88491" bIns="44246" numCol="1" anchor="ctr" anchorCtr="0" compatLnSpc="1">
            <a:prstTxWarp prst="textNoShape">
              <a:avLst/>
            </a:prstTxWarp>
          </a:bodyPr>
          <a:lstStyle/>
          <a:p>
            <a:pPr lvl="0"/>
            <a:r>
              <a:rPr lang="zh-CN" altLang="zh-CN" smtClean="0"/>
              <a:t>单击此处编辑母版标题样式</a:t>
            </a:r>
          </a:p>
        </p:txBody>
      </p:sp>
      <p:sp>
        <p:nvSpPr>
          <p:cNvPr id="2051" name="Rectangle 3"/>
          <p:cNvSpPr>
            <a:spLocks noGrp="1" noChangeArrowheads="1"/>
          </p:cNvSpPr>
          <p:nvPr>
            <p:ph type="body" idx="1"/>
          </p:nvPr>
        </p:nvSpPr>
        <p:spPr bwMode="auto">
          <a:xfrm>
            <a:off x="534988" y="1393825"/>
            <a:ext cx="9621837" cy="39449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88491" tIns="44246" rIns="88491" bIns="44246"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28" name="Rectangle 4"/>
          <p:cNvSpPr>
            <a:spLocks noGrp="1" noChangeArrowheads="1"/>
          </p:cNvSpPr>
          <p:nvPr>
            <p:ph type="dt" sz="half" idx="2"/>
          </p:nvPr>
        </p:nvSpPr>
        <p:spPr bwMode="auto">
          <a:xfrm>
            <a:off x="534988" y="5441950"/>
            <a:ext cx="2493962" cy="415925"/>
          </a:xfrm>
          <a:prstGeom prst="rect">
            <a:avLst/>
          </a:prstGeom>
          <a:noFill/>
          <a:ln w="9525">
            <a:noFill/>
            <a:miter lim="800000"/>
            <a:headEnd/>
            <a:tailEnd/>
          </a:ln>
        </p:spPr>
        <p:txBody>
          <a:bodyPr vert="horz" wrap="square" lIns="88491" tIns="44246" rIns="88491" bIns="44246" numCol="1" anchor="t" anchorCtr="0" compatLnSpc="1">
            <a:prstTxWarp prst="textNoShape">
              <a:avLst/>
            </a:prstTxWarp>
          </a:bodyPr>
          <a:lstStyle>
            <a:lvl1pPr>
              <a:buFont typeface="Arial" pitchFamily="34" charset="0"/>
              <a:buNone/>
              <a:defRPr sz="1300">
                <a:latin typeface="Arial" pitchFamily="34" charset="0"/>
              </a:defRPr>
            </a:lvl1pPr>
          </a:lstStyle>
          <a:p>
            <a:pPr>
              <a:defRPr/>
            </a:pPr>
            <a:fld id="{FFC8520D-5FB4-4517-B535-B496C079E4FF}" type="datetime1">
              <a:rPr lang="zh-CN" altLang="en-US"/>
              <a:pPr>
                <a:defRPr/>
              </a:pPr>
              <a:t>2016/10/9</a:t>
            </a:fld>
            <a:endParaRPr lang="en-US"/>
          </a:p>
        </p:txBody>
      </p:sp>
      <p:sp>
        <p:nvSpPr>
          <p:cNvPr id="1029" name="Rectangle 5"/>
          <p:cNvSpPr>
            <a:spLocks noGrp="1" noChangeArrowheads="1"/>
          </p:cNvSpPr>
          <p:nvPr>
            <p:ph type="ftr" sz="quarter" idx="3"/>
          </p:nvPr>
        </p:nvSpPr>
        <p:spPr bwMode="auto">
          <a:xfrm>
            <a:off x="3652838" y="5441950"/>
            <a:ext cx="3386137" cy="415925"/>
          </a:xfrm>
          <a:prstGeom prst="rect">
            <a:avLst/>
          </a:prstGeom>
          <a:noFill/>
          <a:ln w="9525">
            <a:noFill/>
            <a:miter lim="800000"/>
            <a:headEnd/>
            <a:tailEnd/>
          </a:ln>
        </p:spPr>
        <p:txBody>
          <a:bodyPr vert="horz" wrap="square" lIns="88491" tIns="44246" rIns="88491" bIns="44246" numCol="1" anchor="t" anchorCtr="0" compatLnSpc="1">
            <a:prstTxWarp prst="textNoShape">
              <a:avLst/>
            </a:prstTxWarp>
          </a:bodyPr>
          <a:lstStyle>
            <a:lvl1pPr algn="ctr">
              <a:buFont typeface="Arial" pitchFamily="34" charset="0"/>
              <a:buNone/>
              <a:defRPr sz="1300">
                <a:latin typeface="Arial" pitchFamily="34" charset="0"/>
              </a:defRPr>
            </a:lvl1pPr>
          </a:lstStyle>
          <a:p>
            <a:pPr>
              <a:defRPr/>
            </a:pPr>
            <a:endParaRPr lang="en-US"/>
          </a:p>
        </p:txBody>
      </p:sp>
      <p:sp>
        <p:nvSpPr>
          <p:cNvPr id="1030" name="Rectangle 6"/>
          <p:cNvSpPr>
            <a:spLocks noGrp="1" noChangeArrowheads="1"/>
          </p:cNvSpPr>
          <p:nvPr>
            <p:ph type="sldNum" sz="quarter" idx="4"/>
          </p:nvPr>
        </p:nvSpPr>
        <p:spPr bwMode="auto">
          <a:xfrm>
            <a:off x="7662863" y="5441950"/>
            <a:ext cx="2493962" cy="415925"/>
          </a:xfrm>
          <a:prstGeom prst="rect">
            <a:avLst/>
          </a:prstGeom>
          <a:noFill/>
          <a:ln w="9525">
            <a:noFill/>
            <a:miter lim="800000"/>
            <a:headEnd/>
            <a:tailEnd/>
          </a:ln>
        </p:spPr>
        <p:txBody>
          <a:bodyPr vert="horz" wrap="square" lIns="88491" tIns="44246" rIns="88491" bIns="44246" numCol="1" anchor="t" anchorCtr="0" compatLnSpc="1">
            <a:prstTxWarp prst="textNoShape">
              <a:avLst/>
            </a:prstTxWarp>
          </a:bodyPr>
          <a:lstStyle>
            <a:lvl1pPr algn="r">
              <a:buFont typeface="Arial" pitchFamily="34" charset="0"/>
              <a:buNone/>
              <a:defRPr sz="1300">
                <a:latin typeface="Arial" pitchFamily="34" charset="0"/>
              </a:defRPr>
            </a:lvl1pPr>
          </a:lstStyle>
          <a:p>
            <a:pPr>
              <a:defRPr/>
            </a:pPr>
            <a:fld id="{568BA621-FDAA-44E7-8C2B-EEB7388DDE78}" type="slidenum">
              <a:rPr lang="zh-CN" alt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884238" rtl="0" eaLnBrk="0" fontAlgn="base" hangingPunct="0">
        <a:spcBef>
          <a:spcPct val="0"/>
        </a:spcBef>
        <a:spcAft>
          <a:spcPct val="0"/>
        </a:spcAft>
        <a:defRPr sz="4200">
          <a:solidFill>
            <a:schemeClr val="tx2"/>
          </a:solidFill>
          <a:latin typeface="+mj-lt"/>
          <a:ea typeface="+mj-ea"/>
          <a:cs typeface="+mj-cs"/>
        </a:defRPr>
      </a:lvl1pPr>
      <a:lvl2pPr algn="ctr" defTabSz="884238" rtl="0" eaLnBrk="0" fontAlgn="base" hangingPunct="0">
        <a:spcBef>
          <a:spcPct val="0"/>
        </a:spcBef>
        <a:spcAft>
          <a:spcPct val="0"/>
        </a:spcAft>
        <a:defRPr sz="4200">
          <a:solidFill>
            <a:schemeClr val="tx2"/>
          </a:solidFill>
          <a:latin typeface="Arial" pitchFamily="34" charset="0"/>
          <a:ea typeface="宋体" pitchFamily="2" charset="-122"/>
        </a:defRPr>
      </a:lvl2pPr>
      <a:lvl3pPr algn="ctr" defTabSz="884238" rtl="0" eaLnBrk="0" fontAlgn="base" hangingPunct="0">
        <a:spcBef>
          <a:spcPct val="0"/>
        </a:spcBef>
        <a:spcAft>
          <a:spcPct val="0"/>
        </a:spcAft>
        <a:defRPr sz="4200">
          <a:solidFill>
            <a:schemeClr val="tx2"/>
          </a:solidFill>
          <a:latin typeface="Arial" pitchFamily="34" charset="0"/>
          <a:ea typeface="宋体" pitchFamily="2" charset="-122"/>
        </a:defRPr>
      </a:lvl3pPr>
      <a:lvl4pPr algn="ctr" defTabSz="884238" rtl="0" eaLnBrk="0" fontAlgn="base" hangingPunct="0">
        <a:spcBef>
          <a:spcPct val="0"/>
        </a:spcBef>
        <a:spcAft>
          <a:spcPct val="0"/>
        </a:spcAft>
        <a:defRPr sz="4200">
          <a:solidFill>
            <a:schemeClr val="tx2"/>
          </a:solidFill>
          <a:latin typeface="Arial" pitchFamily="34" charset="0"/>
          <a:ea typeface="宋体" pitchFamily="2" charset="-122"/>
        </a:defRPr>
      </a:lvl4pPr>
      <a:lvl5pPr algn="ctr" defTabSz="884238" rtl="0" eaLnBrk="0" fontAlgn="base" hangingPunct="0">
        <a:spcBef>
          <a:spcPct val="0"/>
        </a:spcBef>
        <a:spcAft>
          <a:spcPct val="0"/>
        </a:spcAft>
        <a:defRPr sz="4200">
          <a:solidFill>
            <a:schemeClr val="tx2"/>
          </a:solidFill>
          <a:latin typeface="Arial" pitchFamily="34" charset="0"/>
          <a:ea typeface="宋体" pitchFamily="2" charset="-122"/>
        </a:defRPr>
      </a:lvl5pPr>
      <a:lvl6pPr marL="457200" algn="ctr" defTabSz="884238" rtl="0" fontAlgn="base">
        <a:spcBef>
          <a:spcPct val="0"/>
        </a:spcBef>
        <a:spcAft>
          <a:spcPct val="0"/>
        </a:spcAft>
        <a:defRPr sz="4200">
          <a:solidFill>
            <a:schemeClr val="tx2"/>
          </a:solidFill>
          <a:latin typeface="Arial" pitchFamily="34" charset="0"/>
          <a:ea typeface="宋体" pitchFamily="2" charset="-122"/>
        </a:defRPr>
      </a:lvl6pPr>
      <a:lvl7pPr marL="914400" algn="ctr" defTabSz="884238" rtl="0" fontAlgn="base">
        <a:spcBef>
          <a:spcPct val="0"/>
        </a:spcBef>
        <a:spcAft>
          <a:spcPct val="0"/>
        </a:spcAft>
        <a:defRPr sz="4200">
          <a:solidFill>
            <a:schemeClr val="tx2"/>
          </a:solidFill>
          <a:latin typeface="Arial" pitchFamily="34" charset="0"/>
          <a:ea typeface="宋体" pitchFamily="2" charset="-122"/>
        </a:defRPr>
      </a:lvl7pPr>
      <a:lvl8pPr marL="1371600" algn="ctr" defTabSz="884238" rtl="0" fontAlgn="base">
        <a:spcBef>
          <a:spcPct val="0"/>
        </a:spcBef>
        <a:spcAft>
          <a:spcPct val="0"/>
        </a:spcAft>
        <a:defRPr sz="4200">
          <a:solidFill>
            <a:schemeClr val="tx2"/>
          </a:solidFill>
          <a:latin typeface="Arial" pitchFamily="34" charset="0"/>
          <a:ea typeface="宋体" pitchFamily="2" charset="-122"/>
        </a:defRPr>
      </a:lvl8pPr>
      <a:lvl9pPr marL="1828800" algn="ctr" defTabSz="884238" rtl="0" fontAlgn="base">
        <a:spcBef>
          <a:spcPct val="0"/>
        </a:spcBef>
        <a:spcAft>
          <a:spcPct val="0"/>
        </a:spcAft>
        <a:defRPr sz="4200">
          <a:solidFill>
            <a:schemeClr val="tx2"/>
          </a:solidFill>
          <a:latin typeface="Arial" pitchFamily="34" charset="0"/>
          <a:ea typeface="宋体" pitchFamily="2" charset="-122"/>
        </a:defRPr>
      </a:lvl9pPr>
    </p:titleStyle>
    <p:bodyStyle>
      <a:lvl1pPr marL="331788" indent="-331788" algn="l" defTabSz="884238" rtl="0" eaLnBrk="0" fontAlgn="base" hangingPunct="0">
        <a:spcBef>
          <a:spcPct val="20000"/>
        </a:spcBef>
        <a:spcAft>
          <a:spcPct val="0"/>
        </a:spcAft>
        <a:buChar char="•"/>
        <a:defRPr sz="3000">
          <a:solidFill>
            <a:schemeClr val="tx1"/>
          </a:solidFill>
          <a:latin typeface="+mn-lt"/>
          <a:ea typeface="+mn-ea"/>
          <a:cs typeface="+mn-cs"/>
        </a:defRPr>
      </a:lvl1pPr>
      <a:lvl2pPr marL="719138" indent="-276225" algn="l" defTabSz="884238" rtl="0" eaLnBrk="0" fontAlgn="base" hangingPunct="0">
        <a:spcBef>
          <a:spcPct val="20000"/>
        </a:spcBef>
        <a:spcAft>
          <a:spcPct val="0"/>
        </a:spcAft>
        <a:buChar char="–"/>
        <a:defRPr sz="2700">
          <a:solidFill>
            <a:schemeClr val="tx1"/>
          </a:solidFill>
          <a:latin typeface="+mn-lt"/>
          <a:ea typeface="+mn-ea"/>
        </a:defRPr>
      </a:lvl2pPr>
      <a:lvl3pPr marL="1106488" indent="-222250" algn="l" defTabSz="884238" rtl="0" eaLnBrk="0" fontAlgn="base" hangingPunct="0">
        <a:spcBef>
          <a:spcPct val="20000"/>
        </a:spcBef>
        <a:spcAft>
          <a:spcPct val="0"/>
        </a:spcAft>
        <a:buChar char="•"/>
        <a:defRPr sz="2300">
          <a:solidFill>
            <a:schemeClr val="tx1"/>
          </a:solidFill>
          <a:latin typeface="+mn-lt"/>
          <a:ea typeface="+mn-ea"/>
        </a:defRPr>
      </a:lvl3pPr>
      <a:lvl4pPr marL="1549400" indent="-222250" algn="l" defTabSz="884238" rtl="0" eaLnBrk="0" fontAlgn="base" hangingPunct="0">
        <a:spcBef>
          <a:spcPct val="20000"/>
        </a:spcBef>
        <a:spcAft>
          <a:spcPct val="0"/>
        </a:spcAft>
        <a:buChar char="–"/>
        <a:defRPr sz="1900">
          <a:solidFill>
            <a:schemeClr val="tx1"/>
          </a:solidFill>
          <a:latin typeface="+mn-lt"/>
          <a:ea typeface="+mn-ea"/>
        </a:defRPr>
      </a:lvl4pPr>
      <a:lvl5pPr marL="1990725" indent="-220663" algn="l" defTabSz="884238" rtl="0" eaLnBrk="0" fontAlgn="base" hangingPunct="0">
        <a:spcBef>
          <a:spcPct val="20000"/>
        </a:spcBef>
        <a:spcAft>
          <a:spcPct val="0"/>
        </a:spcAft>
        <a:buChar char="»"/>
        <a:defRPr sz="1900">
          <a:solidFill>
            <a:schemeClr val="tx1"/>
          </a:solidFill>
          <a:latin typeface="+mn-lt"/>
          <a:ea typeface="+mn-ea"/>
        </a:defRPr>
      </a:lvl5pPr>
      <a:lvl6pPr marL="2447925" indent="-220663" algn="l" defTabSz="884238" rtl="0" eaLnBrk="0" fontAlgn="base" hangingPunct="0">
        <a:spcBef>
          <a:spcPct val="20000"/>
        </a:spcBef>
        <a:spcAft>
          <a:spcPct val="0"/>
        </a:spcAft>
        <a:buChar char="»"/>
        <a:defRPr sz="1900">
          <a:solidFill>
            <a:schemeClr val="tx1"/>
          </a:solidFill>
          <a:latin typeface="+mn-lt"/>
          <a:ea typeface="+mn-ea"/>
        </a:defRPr>
      </a:lvl6pPr>
      <a:lvl7pPr marL="2905125" indent="-220663" algn="l" defTabSz="884238" rtl="0" eaLnBrk="0" fontAlgn="base" hangingPunct="0">
        <a:spcBef>
          <a:spcPct val="20000"/>
        </a:spcBef>
        <a:spcAft>
          <a:spcPct val="0"/>
        </a:spcAft>
        <a:buChar char="»"/>
        <a:defRPr sz="1900">
          <a:solidFill>
            <a:schemeClr val="tx1"/>
          </a:solidFill>
          <a:latin typeface="+mn-lt"/>
          <a:ea typeface="+mn-ea"/>
        </a:defRPr>
      </a:lvl7pPr>
      <a:lvl8pPr marL="3362325" indent="-220663" algn="l" defTabSz="884238" rtl="0" eaLnBrk="0" fontAlgn="base" hangingPunct="0">
        <a:spcBef>
          <a:spcPct val="20000"/>
        </a:spcBef>
        <a:spcAft>
          <a:spcPct val="0"/>
        </a:spcAft>
        <a:buChar char="»"/>
        <a:defRPr sz="1900">
          <a:solidFill>
            <a:schemeClr val="tx1"/>
          </a:solidFill>
          <a:latin typeface="+mn-lt"/>
          <a:ea typeface="+mn-ea"/>
        </a:defRPr>
      </a:lvl8pPr>
      <a:lvl9pPr marL="3819525" indent="-220663" algn="l" defTabSz="884238" rtl="0" eaLnBrk="0" fontAlgn="base" hangingPunct="0">
        <a:spcBef>
          <a:spcPct val="20000"/>
        </a:spcBef>
        <a:spcAft>
          <a:spcPct val="0"/>
        </a:spcAft>
        <a:buChar char="»"/>
        <a:defRPr sz="19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image" Target="../media/image10.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AutoShape 2"/>
          <p:cNvSpPr>
            <a:spLocks noChangeArrowheads="1"/>
          </p:cNvSpPr>
          <p:nvPr/>
        </p:nvSpPr>
        <p:spPr bwMode="auto">
          <a:xfrm>
            <a:off x="1588" y="4763"/>
            <a:ext cx="10691812" cy="4891087"/>
          </a:xfrm>
          <a:prstGeom prst="flowChartProcess">
            <a:avLst/>
          </a:prstGeom>
          <a:solidFill>
            <a:srgbClr val="F53DB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buFontTx/>
              <a:buNone/>
            </a:pPr>
            <a:endParaRPr lang="zh-CN" altLang="en-US"/>
          </a:p>
        </p:txBody>
      </p:sp>
      <p:sp>
        <p:nvSpPr>
          <p:cNvPr id="3075" name="Text Box 4"/>
          <p:cNvSpPr txBox="1">
            <a:spLocks noChangeArrowheads="1"/>
          </p:cNvSpPr>
          <p:nvPr/>
        </p:nvSpPr>
        <p:spPr bwMode="auto">
          <a:xfrm>
            <a:off x="3843338" y="1541463"/>
            <a:ext cx="6323012" cy="708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algn="r" eaLnBrk="1" hangingPunct="1">
              <a:buFontTx/>
              <a:buNone/>
            </a:pPr>
            <a:r>
              <a:rPr lang="zh-CN" altLang="zh-CN" sz="4000">
                <a:solidFill>
                  <a:schemeClr val="bg1"/>
                </a:solidFill>
                <a:ea typeface="方正兰亭粗黑_GBK" pitchFamily="2" charset="-122"/>
              </a:rPr>
              <a:t>企业文化建设</a:t>
            </a:r>
            <a:r>
              <a:rPr lang="zh-CN" altLang="en-US" sz="4000">
                <a:solidFill>
                  <a:schemeClr val="bg1"/>
                </a:solidFill>
                <a:ea typeface="方正兰亭粗黑_GBK" pitchFamily="2" charset="-122"/>
              </a:rPr>
              <a:t>与</a:t>
            </a:r>
            <a:endParaRPr lang="zh-CN" altLang="zh-CN" sz="4000">
              <a:solidFill>
                <a:schemeClr val="bg1"/>
              </a:solidFill>
              <a:ea typeface="方正兰亭粗黑_GBK" pitchFamily="2" charset="-122"/>
            </a:endParaRPr>
          </a:p>
        </p:txBody>
      </p:sp>
      <p:sp>
        <p:nvSpPr>
          <p:cNvPr id="3076" name="Text Box 5"/>
          <p:cNvSpPr txBox="1">
            <a:spLocks noChangeArrowheads="1"/>
          </p:cNvSpPr>
          <p:nvPr/>
        </p:nvSpPr>
        <p:spPr bwMode="auto">
          <a:xfrm>
            <a:off x="3906838" y="2055813"/>
            <a:ext cx="6340475" cy="13223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en-US" sz="8000">
                <a:solidFill>
                  <a:schemeClr val="bg1"/>
                </a:solidFill>
                <a:ea typeface="方正兰亭粗黑_GBK" pitchFamily="2" charset="-122"/>
              </a:rPr>
              <a:t>市场营销战略</a:t>
            </a:r>
          </a:p>
        </p:txBody>
      </p:sp>
      <p:sp>
        <p:nvSpPr>
          <p:cNvPr id="3077" name="Text Box 6"/>
          <p:cNvSpPr txBox="1">
            <a:spLocks noChangeArrowheads="1"/>
          </p:cNvSpPr>
          <p:nvPr/>
        </p:nvSpPr>
        <p:spPr bwMode="auto">
          <a:xfrm>
            <a:off x="5408613" y="3238500"/>
            <a:ext cx="4751387" cy="701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algn="r" eaLnBrk="1" hangingPunct="1">
              <a:buFontTx/>
              <a:buNone/>
            </a:pPr>
            <a:r>
              <a:rPr lang="zh-CN" altLang="zh-CN" sz="2000" b="1">
                <a:solidFill>
                  <a:schemeClr val="bg1"/>
                </a:solidFill>
                <a:latin typeface="方正兰亭细黑_GBK" pitchFamily="2" charset="-122"/>
                <a:ea typeface="方正兰亭细黑_GBK" pitchFamily="2" charset="-122"/>
              </a:rPr>
              <a:t>The construction of enterprise culture</a:t>
            </a:r>
          </a:p>
          <a:p>
            <a:pPr algn="r" eaLnBrk="1" hangingPunct="1">
              <a:buFontTx/>
              <a:buNone/>
            </a:pPr>
            <a:r>
              <a:rPr lang="zh-CN" altLang="zh-CN" sz="2000" b="1">
                <a:solidFill>
                  <a:schemeClr val="bg1"/>
                </a:solidFill>
                <a:latin typeface="方正兰亭细黑_GBK" pitchFamily="2" charset="-122"/>
                <a:ea typeface="方正兰亭细黑_GBK" pitchFamily="2" charset="-122"/>
              </a:rPr>
              <a:t>and the marketing strategy</a:t>
            </a:r>
          </a:p>
        </p:txBody>
      </p:sp>
      <p:sp>
        <p:nvSpPr>
          <p:cNvPr id="3078" name="Line 7"/>
          <p:cNvSpPr>
            <a:spLocks noChangeShapeType="1"/>
          </p:cNvSpPr>
          <p:nvPr/>
        </p:nvSpPr>
        <p:spPr bwMode="auto">
          <a:xfrm>
            <a:off x="10290175" y="1689100"/>
            <a:ext cx="0" cy="2184400"/>
          </a:xfrm>
          <a:prstGeom prst="line">
            <a:avLst/>
          </a:prstGeom>
          <a:noFill/>
          <a:ln w="50800">
            <a:solidFill>
              <a:schemeClr val="bg1"/>
            </a:solidFill>
            <a:round/>
            <a:headEnd/>
            <a:tailEnd/>
          </a:ln>
          <a:extLst>
            <a:ext uri="{909E8E84-426E-40DD-AFC4-6F175D3DCCD1}">
              <a14:hiddenFill xmlns:a14="http://schemas.microsoft.com/office/drawing/2010/main" xmlns="">
                <a:noFill/>
              </a14:hiddenFill>
            </a:ext>
          </a:extLst>
        </p:spPr>
        <p:txBody>
          <a:bodyPr/>
          <a:lstStyle/>
          <a:p>
            <a:endParaRPr lang="zh-CN" alt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AutoShape 2"/>
          <p:cNvSpPr>
            <a:spLocks noChangeArrowheads="1"/>
          </p:cNvSpPr>
          <p:nvPr/>
        </p:nvSpPr>
        <p:spPr bwMode="auto">
          <a:xfrm>
            <a:off x="0" y="0"/>
            <a:ext cx="10690225" cy="1079500"/>
          </a:xfrm>
          <a:prstGeom prst="flowChartProcess">
            <a:avLst/>
          </a:prstGeom>
          <a:solidFill>
            <a:srgbClr val="F53DB6"/>
          </a:solidFill>
          <a:ln>
            <a:noFill/>
          </a:ln>
          <a:extLst>
            <a:ext uri="{91240B29-F687-4F45-9708-019B960494DF}">
              <a14:hiddenLine xmlns:a14="http://schemas.microsoft.com/office/drawing/2010/main" xmlns="" w="9525">
                <a:solidFill>
                  <a:srgbClr val="000000"/>
                </a:solidFill>
                <a:bevel/>
                <a:headEnd/>
                <a:tailEnd/>
              </a14:hiddenLine>
            </a:ext>
          </a:extLst>
        </p:spPr>
        <p:txBody>
          <a:bodyPr anchor="ctr"/>
          <a:lstStyle/>
          <a:p>
            <a:pPr>
              <a:buFontTx/>
              <a:buNone/>
            </a:pPr>
            <a:endParaRPr lang="zh-CN" altLang="en-US"/>
          </a:p>
        </p:txBody>
      </p:sp>
      <p:sp>
        <p:nvSpPr>
          <p:cNvPr id="11267" name="Rectangle 3"/>
          <p:cNvSpPr>
            <a:spLocks noChangeArrowheads="1"/>
          </p:cNvSpPr>
          <p:nvPr/>
        </p:nvSpPr>
        <p:spPr bwMode="auto">
          <a:xfrm>
            <a:off x="363538" y="3175"/>
            <a:ext cx="150812" cy="946150"/>
          </a:xfrm>
          <a:prstGeom prst="rect">
            <a:avLst/>
          </a:prstGeom>
          <a:solidFill>
            <a:schemeClr val="bg1"/>
          </a:solidFill>
          <a:ln>
            <a:noFill/>
          </a:ln>
          <a:extLst>
            <a:ext uri="{91240B29-F687-4F45-9708-019B960494DF}">
              <a14:hiddenLine xmlns:a14="http://schemas.microsoft.com/office/drawing/2010/main" xmlns="" w="9525">
                <a:solidFill>
                  <a:srgbClr val="000000"/>
                </a:solidFill>
                <a:bevel/>
                <a:headEnd/>
                <a:tailEnd/>
              </a14:hiddenLine>
            </a:ext>
          </a:extLst>
        </p:spPr>
        <p:txBody>
          <a:bodyPr anchor="ctr"/>
          <a:lstStyle/>
          <a:p>
            <a:pPr>
              <a:buFontTx/>
              <a:buNone/>
            </a:pPr>
            <a:endParaRPr lang="zh-CN" altLang="en-US"/>
          </a:p>
        </p:txBody>
      </p:sp>
      <p:sp>
        <p:nvSpPr>
          <p:cNvPr id="11268" name="Text Box 4"/>
          <p:cNvSpPr txBox="1">
            <a:spLocks noChangeArrowheads="1"/>
          </p:cNvSpPr>
          <p:nvPr/>
        </p:nvSpPr>
        <p:spPr bwMode="auto">
          <a:xfrm>
            <a:off x="474663" y="230188"/>
            <a:ext cx="1798637" cy="549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en-US" sz="3000" b="1">
                <a:solidFill>
                  <a:schemeClr val="bg1"/>
                </a:solidFill>
                <a:latin typeface="方正兰亭特黑_GBK" pitchFamily="2" charset="-122"/>
                <a:ea typeface="微软雅黑" pitchFamily="34" charset="-122"/>
              </a:rPr>
              <a:t>市场战略</a:t>
            </a:r>
          </a:p>
        </p:txBody>
      </p:sp>
      <p:sp>
        <p:nvSpPr>
          <p:cNvPr id="11269" name="Text Box 5"/>
          <p:cNvSpPr txBox="1">
            <a:spLocks noChangeArrowheads="1"/>
          </p:cNvSpPr>
          <p:nvPr/>
        </p:nvSpPr>
        <p:spPr bwMode="auto">
          <a:xfrm>
            <a:off x="482600" y="688975"/>
            <a:ext cx="2044700" cy="323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en-US" sz="1500">
                <a:solidFill>
                  <a:schemeClr val="bg1"/>
                </a:solidFill>
                <a:latin typeface="方正兰亭特黑_GBK" pitchFamily="2" charset="-122"/>
                <a:ea typeface="微软雅黑" pitchFamily="34" charset="-122"/>
              </a:rPr>
              <a:t>Market strategy</a:t>
            </a:r>
          </a:p>
        </p:txBody>
      </p:sp>
      <p:sp>
        <p:nvSpPr>
          <p:cNvPr id="11270" name="矩形 4"/>
          <p:cNvSpPr>
            <a:spLocks noChangeArrowheads="1"/>
          </p:cNvSpPr>
          <p:nvPr/>
        </p:nvSpPr>
        <p:spPr bwMode="auto">
          <a:xfrm>
            <a:off x="4763" y="3611563"/>
            <a:ext cx="10691812" cy="2366962"/>
          </a:xfrm>
          <a:prstGeom prst="rect">
            <a:avLst/>
          </a:prstGeom>
          <a:solidFill>
            <a:srgbClr val="F53DB6"/>
          </a:solidFill>
          <a:ln>
            <a:noFill/>
          </a:ln>
          <a:extLst>
            <a:ext uri="{91240B29-F687-4F45-9708-019B960494DF}">
              <a14:hiddenLine xmlns:a14="http://schemas.microsoft.com/office/drawing/2010/main" xmlns="" w="9525">
                <a:solidFill>
                  <a:srgbClr val="000000"/>
                </a:solidFill>
                <a:bevel/>
                <a:headEnd/>
                <a:tailEnd/>
              </a14:hiddenLine>
            </a:ext>
          </a:extLst>
        </p:spPr>
        <p:txBody>
          <a:bodyPr lIns="104140" tIns="53975" rIns="104140" bIns="53975" anchor="ctr"/>
          <a:lstStyle/>
          <a:p>
            <a:pPr algn="ctr">
              <a:buFontTx/>
              <a:buNone/>
            </a:pPr>
            <a:endParaRPr lang="zh-CN" altLang="zh-CN" sz="2100">
              <a:solidFill>
                <a:srgbClr val="FFFFFF"/>
              </a:solidFill>
              <a:latin typeface="微软雅黑" pitchFamily="34" charset="-122"/>
              <a:ea typeface="微软雅黑" pitchFamily="34" charset="-122"/>
              <a:sym typeface="微软雅黑" pitchFamily="34" charset="-122"/>
            </a:endParaRPr>
          </a:p>
        </p:txBody>
      </p:sp>
      <p:sp>
        <p:nvSpPr>
          <p:cNvPr id="11271" name="椭圆 9"/>
          <p:cNvSpPr>
            <a:spLocks noChangeArrowheads="1"/>
          </p:cNvSpPr>
          <p:nvPr/>
        </p:nvSpPr>
        <p:spPr bwMode="auto">
          <a:xfrm>
            <a:off x="757238" y="2119313"/>
            <a:ext cx="1851025" cy="1841500"/>
          </a:xfrm>
          <a:prstGeom prst="ellipse">
            <a:avLst/>
          </a:prstGeom>
          <a:solidFill>
            <a:srgbClr val="F53DB6"/>
          </a:solidFill>
          <a:ln w="57150">
            <a:solidFill>
              <a:srgbClr val="FFFFFF"/>
            </a:solidFill>
            <a:bevel/>
            <a:headEnd/>
            <a:tailEnd/>
          </a:ln>
        </p:spPr>
        <p:txBody>
          <a:bodyPr lIns="104140" tIns="53975" rIns="104140" bIns="53975" anchor="ctr"/>
          <a:lstStyle/>
          <a:p>
            <a:pPr algn="ctr">
              <a:buFontTx/>
              <a:buNone/>
            </a:pPr>
            <a:endParaRPr lang="zh-CN" altLang="zh-CN" sz="2100">
              <a:solidFill>
                <a:srgbClr val="FFFFFF"/>
              </a:solidFill>
              <a:latin typeface="微软雅黑" pitchFamily="34" charset="-122"/>
              <a:ea typeface="微软雅黑" pitchFamily="34" charset="-122"/>
              <a:sym typeface="微软雅黑" pitchFamily="34" charset="-122"/>
            </a:endParaRPr>
          </a:p>
        </p:txBody>
      </p:sp>
      <p:sp>
        <p:nvSpPr>
          <p:cNvPr id="11272" name="椭圆 5" descr="201011201290237522969"/>
          <p:cNvSpPr>
            <a:spLocks noChangeArrowheads="1"/>
          </p:cNvSpPr>
          <p:nvPr/>
        </p:nvSpPr>
        <p:spPr bwMode="auto">
          <a:xfrm>
            <a:off x="882650" y="2244725"/>
            <a:ext cx="1600200" cy="1590675"/>
          </a:xfrm>
          <a:prstGeom prst="ellipse">
            <a:avLst/>
          </a:prstGeom>
          <a:blipFill dpi="0" rotWithShape="0">
            <a:blip r:embed="rId2" cstate="print"/>
            <a:srcRect/>
            <a:stretch>
              <a:fillRect/>
            </a:stretch>
          </a:blipFill>
          <a:ln>
            <a:noFill/>
          </a:ln>
          <a:extLst>
            <a:ext uri="{91240B29-F687-4F45-9708-019B960494DF}">
              <a14:hiddenLine xmlns:a14="http://schemas.microsoft.com/office/drawing/2010/main" xmlns="" w="9525">
                <a:solidFill>
                  <a:srgbClr val="000000"/>
                </a:solidFill>
                <a:bevel/>
                <a:headEnd/>
                <a:tailEnd/>
              </a14:hiddenLine>
            </a:ext>
          </a:extLst>
        </p:spPr>
        <p:txBody>
          <a:bodyPr lIns="104140" tIns="53975" rIns="104140" bIns="53975" anchor="ctr"/>
          <a:lstStyle/>
          <a:p>
            <a:pPr algn="ctr">
              <a:buFontTx/>
              <a:buNone/>
            </a:pPr>
            <a:endParaRPr lang="zh-CN" altLang="zh-CN" sz="2100">
              <a:solidFill>
                <a:srgbClr val="FFFFFF"/>
              </a:solidFill>
              <a:latin typeface="微软雅黑" pitchFamily="34" charset="-122"/>
              <a:ea typeface="微软雅黑" pitchFamily="34" charset="-122"/>
              <a:sym typeface="微软雅黑" pitchFamily="34" charset="-122"/>
            </a:endParaRPr>
          </a:p>
        </p:txBody>
      </p:sp>
      <p:sp>
        <p:nvSpPr>
          <p:cNvPr id="11273" name="等腰三角形 15"/>
          <p:cNvSpPr>
            <a:spLocks noChangeArrowheads="1"/>
          </p:cNvSpPr>
          <p:nvPr/>
        </p:nvSpPr>
        <p:spPr bwMode="auto">
          <a:xfrm flipV="1">
            <a:off x="1577975" y="4148138"/>
            <a:ext cx="252413" cy="168275"/>
          </a:xfrm>
          <a:prstGeom prst="triangle">
            <a:avLst>
              <a:gd name="adj" fmla="val 50000"/>
            </a:avLst>
          </a:prstGeom>
          <a:solidFill>
            <a:schemeClr val="bg1"/>
          </a:solidFill>
          <a:ln>
            <a:noFill/>
          </a:ln>
          <a:extLst>
            <a:ext uri="{91240B29-F687-4F45-9708-019B960494DF}">
              <a14:hiddenLine xmlns:a14="http://schemas.microsoft.com/office/drawing/2010/main" xmlns="" w="9525">
                <a:solidFill>
                  <a:srgbClr val="000000"/>
                </a:solidFill>
                <a:bevel/>
                <a:headEnd/>
                <a:tailEnd/>
              </a14:hiddenLine>
            </a:ext>
          </a:extLst>
        </p:spPr>
        <p:txBody>
          <a:bodyPr lIns="104140" tIns="53975" rIns="104140" bIns="53975" anchor="ctr"/>
          <a:lstStyle/>
          <a:p>
            <a:pPr algn="ctr">
              <a:buFontTx/>
              <a:buNone/>
            </a:pPr>
            <a:endParaRPr lang="zh-CN" altLang="zh-CN" sz="2100">
              <a:solidFill>
                <a:srgbClr val="FFFFFF"/>
              </a:solidFill>
              <a:latin typeface="微软雅黑" pitchFamily="34" charset="-122"/>
              <a:ea typeface="微软雅黑" pitchFamily="34" charset="-122"/>
              <a:sym typeface="微软雅黑" pitchFamily="34" charset="-122"/>
            </a:endParaRPr>
          </a:p>
        </p:txBody>
      </p:sp>
      <p:sp>
        <p:nvSpPr>
          <p:cNvPr id="11274" name="椭圆 24"/>
          <p:cNvSpPr>
            <a:spLocks noChangeArrowheads="1"/>
          </p:cNvSpPr>
          <p:nvPr/>
        </p:nvSpPr>
        <p:spPr bwMode="auto">
          <a:xfrm>
            <a:off x="3187700" y="2119313"/>
            <a:ext cx="1852613" cy="1841500"/>
          </a:xfrm>
          <a:prstGeom prst="ellipse">
            <a:avLst/>
          </a:prstGeom>
          <a:solidFill>
            <a:srgbClr val="F53DB6"/>
          </a:solidFill>
          <a:ln w="57150">
            <a:solidFill>
              <a:srgbClr val="FFFFFF"/>
            </a:solidFill>
            <a:bevel/>
            <a:headEnd/>
            <a:tailEnd/>
          </a:ln>
        </p:spPr>
        <p:txBody>
          <a:bodyPr lIns="104140" tIns="53975" rIns="104140" bIns="53975" anchor="ctr"/>
          <a:lstStyle/>
          <a:p>
            <a:pPr algn="ctr">
              <a:buFontTx/>
              <a:buNone/>
            </a:pPr>
            <a:endParaRPr lang="zh-CN" altLang="zh-CN" sz="2100">
              <a:solidFill>
                <a:srgbClr val="FFFFFF"/>
              </a:solidFill>
              <a:latin typeface="微软雅黑" pitchFamily="34" charset="-122"/>
              <a:ea typeface="微软雅黑" pitchFamily="34" charset="-122"/>
              <a:sym typeface="微软雅黑" pitchFamily="34" charset="-122"/>
            </a:endParaRPr>
          </a:p>
        </p:txBody>
      </p:sp>
      <p:sp>
        <p:nvSpPr>
          <p:cNvPr id="11275" name="椭圆 25" descr="1304386_20142282143974"/>
          <p:cNvSpPr>
            <a:spLocks noChangeArrowheads="1"/>
          </p:cNvSpPr>
          <p:nvPr/>
        </p:nvSpPr>
        <p:spPr bwMode="auto">
          <a:xfrm>
            <a:off x="3313113" y="2244725"/>
            <a:ext cx="1601787" cy="1590675"/>
          </a:xfrm>
          <a:prstGeom prst="ellipse">
            <a:avLst/>
          </a:prstGeom>
          <a:blipFill dpi="0" rotWithShape="0">
            <a:blip r:embed="rId3" cstate="print"/>
            <a:srcRect/>
            <a:stretch>
              <a:fillRect/>
            </a:stretch>
          </a:blipFill>
          <a:ln>
            <a:noFill/>
          </a:ln>
          <a:extLst>
            <a:ext uri="{91240B29-F687-4F45-9708-019B960494DF}">
              <a14:hiddenLine xmlns:a14="http://schemas.microsoft.com/office/drawing/2010/main" xmlns="" w="9525">
                <a:solidFill>
                  <a:srgbClr val="000000"/>
                </a:solidFill>
                <a:bevel/>
                <a:headEnd/>
                <a:tailEnd/>
              </a14:hiddenLine>
            </a:ext>
          </a:extLst>
        </p:spPr>
        <p:txBody>
          <a:bodyPr lIns="104140" tIns="53975" rIns="104140" bIns="53975" anchor="ctr"/>
          <a:lstStyle/>
          <a:p>
            <a:pPr algn="ctr">
              <a:buFontTx/>
              <a:buNone/>
            </a:pPr>
            <a:endParaRPr lang="zh-CN" altLang="zh-CN" sz="2100">
              <a:solidFill>
                <a:srgbClr val="FFFFFF"/>
              </a:solidFill>
              <a:latin typeface="微软雅黑" pitchFamily="34" charset="-122"/>
              <a:ea typeface="微软雅黑" pitchFamily="34" charset="-122"/>
              <a:sym typeface="微软雅黑" pitchFamily="34" charset="-122"/>
            </a:endParaRPr>
          </a:p>
        </p:txBody>
      </p:sp>
      <p:sp>
        <p:nvSpPr>
          <p:cNvPr id="11276" name="等腰三角形 26"/>
          <p:cNvSpPr>
            <a:spLocks noChangeArrowheads="1"/>
          </p:cNvSpPr>
          <p:nvPr/>
        </p:nvSpPr>
        <p:spPr bwMode="auto">
          <a:xfrm flipV="1">
            <a:off x="4010025" y="4148138"/>
            <a:ext cx="250825" cy="168275"/>
          </a:xfrm>
          <a:prstGeom prst="triangle">
            <a:avLst>
              <a:gd name="adj" fmla="val 50000"/>
            </a:avLst>
          </a:prstGeom>
          <a:solidFill>
            <a:schemeClr val="bg1"/>
          </a:solidFill>
          <a:ln>
            <a:noFill/>
          </a:ln>
          <a:extLst>
            <a:ext uri="{91240B29-F687-4F45-9708-019B960494DF}">
              <a14:hiddenLine xmlns:a14="http://schemas.microsoft.com/office/drawing/2010/main" xmlns="" w="9525">
                <a:solidFill>
                  <a:srgbClr val="000000"/>
                </a:solidFill>
                <a:bevel/>
                <a:headEnd/>
                <a:tailEnd/>
              </a14:hiddenLine>
            </a:ext>
          </a:extLst>
        </p:spPr>
        <p:txBody>
          <a:bodyPr lIns="104140" tIns="53975" rIns="104140" bIns="53975" anchor="ctr"/>
          <a:lstStyle/>
          <a:p>
            <a:pPr algn="ctr">
              <a:buFontTx/>
              <a:buNone/>
            </a:pPr>
            <a:endParaRPr lang="zh-CN" altLang="zh-CN" sz="2100">
              <a:solidFill>
                <a:srgbClr val="FFFFFF"/>
              </a:solidFill>
              <a:latin typeface="微软雅黑" pitchFamily="34" charset="-122"/>
              <a:ea typeface="微软雅黑" pitchFamily="34" charset="-122"/>
              <a:sym typeface="微软雅黑" pitchFamily="34" charset="-122"/>
            </a:endParaRPr>
          </a:p>
        </p:txBody>
      </p:sp>
      <p:sp>
        <p:nvSpPr>
          <p:cNvPr id="11277" name="椭圆 30"/>
          <p:cNvSpPr>
            <a:spLocks noChangeArrowheads="1"/>
          </p:cNvSpPr>
          <p:nvPr/>
        </p:nvSpPr>
        <p:spPr bwMode="auto">
          <a:xfrm>
            <a:off x="5619750" y="2119313"/>
            <a:ext cx="1849438" cy="1841500"/>
          </a:xfrm>
          <a:prstGeom prst="ellipse">
            <a:avLst/>
          </a:prstGeom>
          <a:solidFill>
            <a:srgbClr val="F53DB6"/>
          </a:solidFill>
          <a:ln w="57150">
            <a:solidFill>
              <a:srgbClr val="FFFFFF"/>
            </a:solidFill>
            <a:bevel/>
            <a:headEnd/>
            <a:tailEnd/>
          </a:ln>
        </p:spPr>
        <p:txBody>
          <a:bodyPr lIns="104140" tIns="53975" rIns="104140" bIns="53975" anchor="ctr"/>
          <a:lstStyle/>
          <a:p>
            <a:pPr algn="ctr">
              <a:buFontTx/>
              <a:buNone/>
            </a:pPr>
            <a:endParaRPr lang="zh-CN" altLang="zh-CN" sz="2100">
              <a:solidFill>
                <a:srgbClr val="FFFFFF"/>
              </a:solidFill>
              <a:latin typeface="微软雅黑" pitchFamily="34" charset="-122"/>
              <a:ea typeface="微软雅黑" pitchFamily="34" charset="-122"/>
              <a:sym typeface="微软雅黑" pitchFamily="34" charset="-122"/>
            </a:endParaRPr>
          </a:p>
        </p:txBody>
      </p:sp>
      <p:sp>
        <p:nvSpPr>
          <p:cNvPr id="11278" name="椭圆 31" descr="2014081358065256"/>
          <p:cNvSpPr>
            <a:spLocks noChangeArrowheads="1"/>
          </p:cNvSpPr>
          <p:nvPr/>
        </p:nvSpPr>
        <p:spPr bwMode="auto">
          <a:xfrm>
            <a:off x="5745163" y="2244725"/>
            <a:ext cx="1598612" cy="1590675"/>
          </a:xfrm>
          <a:prstGeom prst="ellipse">
            <a:avLst/>
          </a:prstGeom>
          <a:blipFill dpi="0" rotWithShape="1">
            <a:blip r:embed="rId4" cstate="print"/>
            <a:srcRect/>
            <a:stretch>
              <a:fillRect/>
            </a:stretch>
          </a:blipFill>
          <a:ln>
            <a:noFill/>
          </a:ln>
          <a:extLst>
            <a:ext uri="{91240B29-F687-4F45-9708-019B960494DF}">
              <a14:hiddenLine xmlns:a14="http://schemas.microsoft.com/office/drawing/2010/main" xmlns="" w="9525">
                <a:solidFill>
                  <a:srgbClr val="000000"/>
                </a:solidFill>
                <a:bevel/>
                <a:headEnd/>
                <a:tailEnd/>
              </a14:hiddenLine>
            </a:ext>
          </a:extLst>
        </p:spPr>
        <p:txBody>
          <a:bodyPr lIns="104140" tIns="53975" rIns="104140" bIns="53975" anchor="ctr"/>
          <a:lstStyle/>
          <a:p>
            <a:pPr algn="ctr">
              <a:buFontTx/>
              <a:buNone/>
            </a:pPr>
            <a:endParaRPr lang="zh-CN" altLang="zh-CN" sz="2100">
              <a:solidFill>
                <a:srgbClr val="FFFFFF"/>
              </a:solidFill>
              <a:latin typeface="微软雅黑" pitchFamily="34" charset="-122"/>
              <a:ea typeface="微软雅黑" pitchFamily="34" charset="-122"/>
              <a:sym typeface="微软雅黑" pitchFamily="34" charset="-122"/>
            </a:endParaRPr>
          </a:p>
        </p:txBody>
      </p:sp>
      <p:sp>
        <p:nvSpPr>
          <p:cNvPr id="11279" name="等腰三角形 32"/>
          <p:cNvSpPr>
            <a:spLocks noChangeArrowheads="1"/>
          </p:cNvSpPr>
          <p:nvPr/>
        </p:nvSpPr>
        <p:spPr bwMode="auto">
          <a:xfrm flipV="1">
            <a:off x="6438900" y="4148138"/>
            <a:ext cx="254000" cy="168275"/>
          </a:xfrm>
          <a:prstGeom prst="triangle">
            <a:avLst>
              <a:gd name="adj" fmla="val 50000"/>
            </a:avLst>
          </a:prstGeom>
          <a:solidFill>
            <a:schemeClr val="bg1"/>
          </a:solidFill>
          <a:ln>
            <a:noFill/>
          </a:ln>
          <a:extLst>
            <a:ext uri="{91240B29-F687-4F45-9708-019B960494DF}">
              <a14:hiddenLine xmlns:a14="http://schemas.microsoft.com/office/drawing/2010/main" xmlns="" w="9525">
                <a:solidFill>
                  <a:srgbClr val="000000"/>
                </a:solidFill>
                <a:bevel/>
                <a:headEnd/>
                <a:tailEnd/>
              </a14:hiddenLine>
            </a:ext>
          </a:extLst>
        </p:spPr>
        <p:txBody>
          <a:bodyPr lIns="104140" tIns="53975" rIns="104140" bIns="53975" anchor="ctr"/>
          <a:lstStyle/>
          <a:p>
            <a:pPr algn="ctr">
              <a:buFontTx/>
              <a:buNone/>
            </a:pPr>
            <a:endParaRPr lang="zh-CN" altLang="zh-CN" sz="2100">
              <a:solidFill>
                <a:srgbClr val="FFFFFF"/>
              </a:solidFill>
              <a:latin typeface="微软雅黑" pitchFamily="34" charset="-122"/>
              <a:ea typeface="微软雅黑" pitchFamily="34" charset="-122"/>
              <a:sym typeface="微软雅黑" pitchFamily="34" charset="-122"/>
            </a:endParaRPr>
          </a:p>
        </p:txBody>
      </p:sp>
      <p:sp>
        <p:nvSpPr>
          <p:cNvPr id="11280" name="椭圆 36"/>
          <p:cNvSpPr>
            <a:spLocks noChangeArrowheads="1"/>
          </p:cNvSpPr>
          <p:nvPr/>
        </p:nvSpPr>
        <p:spPr bwMode="auto">
          <a:xfrm>
            <a:off x="7943850" y="2119313"/>
            <a:ext cx="1852613" cy="1841500"/>
          </a:xfrm>
          <a:prstGeom prst="ellipse">
            <a:avLst/>
          </a:prstGeom>
          <a:solidFill>
            <a:srgbClr val="F53DB6"/>
          </a:solidFill>
          <a:ln w="57150">
            <a:solidFill>
              <a:srgbClr val="FFFFFF"/>
            </a:solidFill>
            <a:bevel/>
            <a:headEnd/>
            <a:tailEnd/>
          </a:ln>
        </p:spPr>
        <p:txBody>
          <a:bodyPr lIns="104140" tIns="53975" rIns="104140" bIns="53975" anchor="ctr"/>
          <a:lstStyle/>
          <a:p>
            <a:pPr algn="ctr">
              <a:buFontTx/>
              <a:buNone/>
            </a:pPr>
            <a:endParaRPr lang="zh-CN" altLang="zh-CN" sz="2100">
              <a:solidFill>
                <a:srgbClr val="FFFFFF"/>
              </a:solidFill>
              <a:latin typeface="微软雅黑" pitchFamily="34" charset="-122"/>
              <a:ea typeface="微软雅黑" pitchFamily="34" charset="-122"/>
              <a:sym typeface="微软雅黑" pitchFamily="34" charset="-122"/>
            </a:endParaRPr>
          </a:p>
        </p:txBody>
      </p:sp>
      <p:sp>
        <p:nvSpPr>
          <p:cNvPr id="11281" name="椭圆 37" descr="8865_0424075734275"/>
          <p:cNvSpPr>
            <a:spLocks noChangeArrowheads="1"/>
          </p:cNvSpPr>
          <p:nvPr/>
        </p:nvSpPr>
        <p:spPr bwMode="auto">
          <a:xfrm>
            <a:off x="8070850" y="2244725"/>
            <a:ext cx="1600200" cy="1590675"/>
          </a:xfrm>
          <a:prstGeom prst="ellipse">
            <a:avLst/>
          </a:prstGeom>
          <a:blipFill dpi="0" rotWithShape="1">
            <a:blip r:embed="rId5" cstate="print"/>
            <a:srcRect/>
            <a:stretch>
              <a:fillRect/>
            </a:stretch>
          </a:blipFill>
          <a:ln>
            <a:noFill/>
          </a:ln>
          <a:extLst>
            <a:ext uri="{91240B29-F687-4F45-9708-019B960494DF}">
              <a14:hiddenLine xmlns:a14="http://schemas.microsoft.com/office/drawing/2010/main" xmlns="" w="9525">
                <a:solidFill>
                  <a:srgbClr val="000000"/>
                </a:solidFill>
                <a:bevel/>
                <a:headEnd/>
                <a:tailEnd/>
              </a14:hiddenLine>
            </a:ext>
          </a:extLst>
        </p:spPr>
        <p:txBody>
          <a:bodyPr lIns="104140" tIns="53975" rIns="104140" bIns="53975" anchor="ctr"/>
          <a:lstStyle/>
          <a:p>
            <a:pPr algn="ctr">
              <a:buFontTx/>
              <a:buNone/>
            </a:pPr>
            <a:endParaRPr lang="zh-CN" altLang="zh-CN" sz="2100">
              <a:solidFill>
                <a:srgbClr val="FFFFFF"/>
              </a:solidFill>
              <a:latin typeface="微软雅黑" pitchFamily="34" charset="-122"/>
              <a:ea typeface="微软雅黑" pitchFamily="34" charset="-122"/>
              <a:sym typeface="微软雅黑" pitchFamily="34" charset="-122"/>
            </a:endParaRPr>
          </a:p>
        </p:txBody>
      </p:sp>
      <p:sp>
        <p:nvSpPr>
          <p:cNvPr id="11282" name="等腰三角形 38"/>
          <p:cNvSpPr>
            <a:spLocks noChangeArrowheads="1"/>
          </p:cNvSpPr>
          <p:nvPr/>
        </p:nvSpPr>
        <p:spPr bwMode="auto">
          <a:xfrm flipV="1">
            <a:off x="8870950" y="4148138"/>
            <a:ext cx="252413" cy="168275"/>
          </a:xfrm>
          <a:prstGeom prst="triangle">
            <a:avLst>
              <a:gd name="adj" fmla="val 50000"/>
            </a:avLst>
          </a:prstGeom>
          <a:solidFill>
            <a:schemeClr val="bg1"/>
          </a:solidFill>
          <a:ln>
            <a:noFill/>
          </a:ln>
          <a:extLst>
            <a:ext uri="{91240B29-F687-4F45-9708-019B960494DF}">
              <a14:hiddenLine xmlns:a14="http://schemas.microsoft.com/office/drawing/2010/main" xmlns="" w="9525">
                <a:solidFill>
                  <a:srgbClr val="000000"/>
                </a:solidFill>
                <a:bevel/>
                <a:headEnd/>
                <a:tailEnd/>
              </a14:hiddenLine>
            </a:ext>
          </a:extLst>
        </p:spPr>
        <p:txBody>
          <a:bodyPr lIns="104140" tIns="53975" rIns="104140" bIns="53975" anchor="ctr"/>
          <a:lstStyle/>
          <a:p>
            <a:pPr algn="ctr">
              <a:buFontTx/>
              <a:buNone/>
            </a:pPr>
            <a:endParaRPr lang="zh-CN" altLang="zh-CN" sz="2100">
              <a:solidFill>
                <a:srgbClr val="FFFFFF"/>
              </a:solidFill>
              <a:latin typeface="微软雅黑" pitchFamily="34" charset="-122"/>
              <a:ea typeface="微软雅黑" pitchFamily="34" charset="-122"/>
              <a:sym typeface="微软雅黑" pitchFamily="34" charset="-122"/>
            </a:endParaRPr>
          </a:p>
        </p:txBody>
      </p:sp>
      <p:sp>
        <p:nvSpPr>
          <p:cNvPr id="11283" name="Text Box 19"/>
          <p:cNvSpPr txBox="1">
            <a:spLocks noChangeArrowheads="1"/>
          </p:cNvSpPr>
          <p:nvPr/>
        </p:nvSpPr>
        <p:spPr bwMode="auto">
          <a:xfrm>
            <a:off x="4149725" y="269875"/>
            <a:ext cx="6470650" cy="549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algn="ctr" eaLnBrk="1" hangingPunct="1">
              <a:buFontTx/>
              <a:buNone/>
            </a:pPr>
            <a:r>
              <a:rPr lang="zh-CN" altLang="zh-CN" sz="3000" b="1">
                <a:solidFill>
                  <a:schemeClr val="bg1"/>
                </a:solidFill>
                <a:ea typeface="微软雅黑" pitchFamily="34" charset="-122"/>
              </a:rPr>
              <a:t>合肥地区的金融投资公司主要分类</a:t>
            </a:r>
          </a:p>
        </p:txBody>
      </p:sp>
      <p:sp>
        <p:nvSpPr>
          <p:cNvPr id="11284" name="Text Box 20"/>
          <p:cNvSpPr txBox="1">
            <a:spLocks noChangeArrowheads="1"/>
          </p:cNvSpPr>
          <p:nvPr/>
        </p:nvSpPr>
        <p:spPr bwMode="auto">
          <a:xfrm>
            <a:off x="757238" y="4518025"/>
            <a:ext cx="1908175" cy="639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zh-CN" sz="1200">
                <a:solidFill>
                  <a:schemeClr val="bg1"/>
                </a:solidFill>
                <a:ea typeface="微软雅黑" pitchFamily="34" charset="-122"/>
              </a:rPr>
              <a:t>投资终端交易平台型，是指那些提供投资交易平台的证券公司、期货公司。</a:t>
            </a:r>
          </a:p>
        </p:txBody>
      </p:sp>
      <p:sp>
        <p:nvSpPr>
          <p:cNvPr id="11285" name="Text Box 21"/>
          <p:cNvSpPr txBox="1">
            <a:spLocks noChangeArrowheads="1"/>
          </p:cNvSpPr>
          <p:nvPr/>
        </p:nvSpPr>
        <p:spPr bwMode="auto">
          <a:xfrm>
            <a:off x="3197225" y="4518025"/>
            <a:ext cx="1906588"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zh-CN" sz="1200">
                <a:solidFill>
                  <a:schemeClr val="bg1"/>
                </a:solidFill>
                <a:ea typeface="微软雅黑" pitchFamily="34" charset="-122"/>
              </a:rPr>
              <a:t>黄金、贵金属、外汇交易公司。</a:t>
            </a:r>
          </a:p>
        </p:txBody>
      </p:sp>
      <p:sp>
        <p:nvSpPr>
          <p:cNvPr id="11286" name="Text Box 22"/>
          <p:cNvSpPr txBox="1">
            <a:spLocks noChangeArrowheads="1"/>
          </p:cNvSpPr>
          <p:nvPr/>
        </p:nvSpPr>
        <p:spPr bwMode="auto">
          <a:xfrm>
            <a:off x="5619750" y="4518025"/>
            <a:ext cx="1949450" cy="1004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en-US" sz="1200">
                <a:solidFill>
                  <a:schemeClr val="bg1"/>
                </a:solidFill>
                <a:ea typeface="微软雅黑" pitchFamily="34" charset="-122"/>
              </a:rPr>
              <a:t>投资中介咨询公司，是指那些与各大金融机构合作代理其金融业务，并为投资者从中筛选合适其的投资平台与产品的中介公司。</a:t>
            </a:r>
          </a:p>
        </p:txBody>
      </p:sp>
      <p:sp>
        <p:nvSpPr>
          <p:cNvPr id="11287" name="Text Box 23"/>
          <p:cNvSpPr txBox="1">
            <a:spLocks noChangeArrowheads="1"/>
          </p:cNvSpPr>
          <p:nvPr/>
        </p:nvSpPr>
        <p:spPr bwMode="auto">
          <a:xfrm>
            <a:off x="7959725" y="4518025"/>
            <a:ext cx="1949450" cy="639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zh-CN" sz="1200">
                <a:solidFill>
                  <a:schemeClr val="bg1"/>
                </a:solidFill>
                <a:ea typeface="微软雅黑" pitchFamily="34" charset="-122"/>
              </a:rPr>
              <a:t>金融理财产品研发商与分销商，如四大国有银行与保险公司等。</a:t>
            </a:r>
          </a:p>
        </p:txBody>
      </p:sp>
      <p:sp>
        <p:nvSpPr>
          <p:cNvPr id="11288" name="Rectangle 24"/>
          <p:cNvSpPr>
            <a:spLocks noChangeArrowheads="1"/>
          </p:cNvSpPr>
          <p:nvPr/>
        </p:nvSpPr>
        <p:spPr bwMode="auto">
          <a:xfrm>
            <a:off x="711200" y="4429125"/>
            <a:ext cx="1955800" cy="1200150"/>
          </a:xfrm>
          <a:prstGeom prst="rect">
            <a:avLst/>
          </a:prstGeom>
          <a:noFill/>
          <a:ln w="19050">
            <a:solidFill>
              <a:schemeClr val="bg1"/>
            </a:solidFill>
            <a:miter lim="800000"/>
            <a:headEnd/>
            <a:tailEnd/>
          </a:ln>
          <a:extLst>
            <a:ext uri="{909E8E84-426E-40DD-AFC4-6F175D3DCCD1}">
              <a14:hiddenFill xmlns:a14="http://schemas.microsoft.com/office/drawing/2010/main" xmlns="">
                <a:solidFill>
                  <a:srgbClr val="FFFFFF"/>
                </a:solidFill>
              </a14:hiddenFill>
            </a:ext>
          </a:extLst>
        </p:spPr>
        <p:txBody>
          <a:bodyPr anchor="ctr"/>
          <a:lstStyle/>
          <a:p>
            <a:pPr>
              <a:buFontTx/>
              <a:buNone/>
            </a:pPr>
            <a:endParaRPr lang="zh-CN" altLang="en-US"/>
          </a:p>
        </p:txBody>
      </p:sp>
      <p:sp>
        <p:nvSpPr>
          <p:cNvPr id="11289" name="Rectangle 25"/>
          <p:cNvSpPr>
            <a:spLocks noChangeArrowheads="1"/>
          </p:cNvSpPr>
          <p:nvPr/>
        </p:nvSpPr>
        <p:spPr bwMode="auto">
          <a:xfrm>
            <a:off x="3127375" y="4429125"/>
            <a:ext cx="1955800" cy="1200150"/>
          </a:xfrm>
          <a:prstGeom prst="rect">
            <a:avLst/>
          </a:prstGeom>
          <a:noFill/>
          <a:ln w="19050">
            <a:solidFill>
              <a:schemeClr val="bg1"/>
            </a:solidFill>
            <a:bevel/>
            <a:headEnd/>
            <a:tailEnd/>
          </a:ln>
          <a:extLst>
            <a:ext uri="{909E8E84-426E-40DD-AFC4-6F175D3DCCD1}">
              <a14:hiddenFill xmlns:a14="http://schemas.microsoft.com/office/drawing/2010/main" xmlns="">
                <a:solidFill>
                  <a:srgbClr val="FFFFFF"/>
                </a:solidFill>
              </a14:hiddenFill>
            </a:ext>
          </a:extLst>
        </p:spPr>
        <p:txBody>
          <a:bodyPr anchor="ctr"/>
          <a:lstStyle/>
          <a:p>
            <a:pPr>
              <a:buFontTx/>
              <a:buNone/>
            </a:pPr>
            <a:endParaRPr lang="zh-CN" altLang="en-US"/>
          </a:p>
        </p:txBody>
      </p:sp>
      <p:sp>
        <p:nvSpPr>
          <p:cNvPr id="11290" name="Rectangle 26"/>
          <p:cNvSpPr>
            <a:spLocks noChangeArrowheads="1"/>
          </p:cNvSpPr>
          <p:nvPr/>
        </p:nvSpPr>
        <p:spPr bwMode="auto">
          <a:xfrm>
            <a:off x="5559425" y="4429125"/>
            <a:ext cx="1957388" cy="1200150"/>
          </a:xfrm>
          <a:prstGeom prst="rect">
            <a:avLst/>
          </a:prstGeom>
          <a:noFill/>
          <a:ln w="19050">
            <a:solidFill>
              <a:schemeClr val="bg1"/>
            </a:solidFill>
            <a:miter lim="800000"/>
            <a:headEnd/>
            <a:tailEnd/>
          </a:ln>
          <a:extLst>
            <a:ext uri="{909E8E84-426E-40DD-AFC4-6F175D3DCCD1}">
              <a14:hiddenFill xmlns:a14="http://schemas.microsoft.com/office/drawing/2010/main" xmlns="">
                <a:solidFill>
                  <a:srgbClr val="FFFFFF"/>
                </a:solidFill>
              </a14:hiddenFill>
            </a:ext>
          </a:extLst>
        </p:spPr>
        <p:txBody>
          <a:bodyPr anchor="ctr"/>
          <a:lstStyle/>
          <a:p>
            <a:pPr>
              <a:buFontTx/>
              <a:buNone/>
            </a:pPr>
            <a:endParaRPr lang="zh-CN" altLang="en-US"/>
          </a:p>
        </p:txBody>
      </p:sp>
      <p:sp>
        <p:nvSpPr>
          <p:cNvPr id="11291" name="Rectangle 27"/>
          <p:cNvSpPr>
            <a:spLocks noChangeArrowheads="1"/>
          </p:cNvSpPr>
          <p:nvPr/>
        </p:nvSpPr>
        <p:spPr bwMode="auto">
          <a:xfrm>
            <a:off x="7908925" y="4429125"/>
            <a:ext cx="1957388" cy="1200150"/>
          </a:xfrm>
          <a:prstGeom prst="rect">
            <a:avLst/>
          </a:prstGeom>
          <a:noFill/>
          <a:ln w="19050">
            <a:solidFill>
              <a:schemeClr val="bg1"/>
            </a:solidFill>
            <a:miter lim="800000"/>
            <a:headEnd/>
            <a:tailEnd/>
          </a:ln>
          <a:extLst>
            <a:ext uri="{909E8E84-426E-40DD-AFC4-6F175D3DCCD1}">
              <a14:hiddenFill xmlns:a14="http://schemas.microsoft.com/office/drawing/2010/main" xmlns="">
                <a:solidFill>
                  <a:srgbClr val="FFFFFF"/>
                </a:solidFill>
              </a14:hiddenFill>
            </a:ext>
          </a:extLst>
        </p:spPr>
        <p:txBody>
          <a:bodyPr anchor="ctr"/>
          <a:lstStyle/>
          <a:p>
            <a:pPr>
              <a:buFontTx/>
              <a:buNone/>
            </a:pPr>
            <a:endParaRPr lang="zh-CN"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Freeform 2081"/>
          <p:cNvSpPr>
            <a:spLocks noEditPoints="1" noChangeArrowheads="1"/>
          </p:cNvSpPr>
          <p:nvPr/>
        </p:nvSpPr>
        <p:spPr bwMode="auto">
          <a:xfrm>
            <a:off x="4689475" y="590550"/>
            <a:ext cx="4100513" cy="3995738"/>
          </a:xfrm>
          <a:custGeom>
            <a:avLst/>
            <a:gdLst>
              <a:gd name="T0" fmla="*/ 2147483647 w 878"/>
              <a:gd name="T1" fmla="*/ 2147483647 h 859"/>
              <a:gd name="T2" fmla="*/ 2147483647 w 878"/>
              <a:gd name="T3" fmla="*/ 2147483647 h 859"/>
              <a:gd name="T4" fmla="*/ 2147483647 w 878"/>
              <a:gd name="T5" fmla="*/ 2147483647 h 859"/>
              <a:gd name="T6" fmla="*/ 2147483647 w 878"/>
              <a:gd name="T7" fmla="*/ 2147483647 h 859"/>
              <a:gd name="T8" fmla="*/ 2147483647 w 878"/>
              <a:gd name="T9" fmla="*/ 2147483647 h 859"/>
              <a:gd name="T10" fmla="*/ 2147483647 w 878"/>
              <a:gd name="T11" fmla="*/ 2147483647 h 859"/>
              <a:gd name="T12" fmla="*/ 2147483647 w 878"/>
              <a:gd name="T13" fmla="*/ 2147483647 h 859"/>
              <a:gd name="T14" fmla="*/ 2147483647 w 878"/>
              <a:gd name="T15" fmla="*/ 2147483647 h 859"/>
              <a:gd name="T16" fmla="*/ 2147483647 w 878"/>
              <a:gd name="T17" fmla="*/ 2147483647 h 859"/>
              <a:gd name="T18" fmla="*/ 2147483647 w 878"/>
              <a:gd name="T19" fmla="*/ 2147483647 h 859"/>
              <a:gd name="T20" fmla="*/ 2147483647 w 878"/>
              <a:gd name="T21" fmla="*/ 2147483647 h 859"/>
              <a:gd name="T22" fmla="*/ 2147483647 w 878"/>
              <a:gd name="T23" fmla="*/ 2147483647 h 859"/>
              <a:gd name="T24" fmla="*/ 2147483647 w 878"/>
              <a:gd name="T25" fmla="*/ 2147483647 h 859"/>
              <a:gd name="T26" fmla="*/ 2147483647 w 878"/>
              <a:gd name="T27" fmla="*/ 2147483647 h 859"/>
              <a:gd name="T28" fmla="*/ 2147483647 w 878"/>
              <a:gd name="T29" fmla="*/ 2147483647 h 859"/>
              <a:gd name="T30" fmla="*/ 2147483647 w 878"/>
              <a:gd name="T31" fmla="*/ 2147483647 h 859"/>
              <a:gd name="T32" fmla="*/ 2147483647 w 878"/>
              <a:gd name="T33" fmla="*/ 2147483647 h 859"/>
              <a:gd name="T34" fmla="*/ 2147483647 w 878"/>
              <a:gd name="T35" fmla="*/ 2147483647 h 859"/>
              <a:gd name="T36" fmla="*/ 2147483647 w 878"/>
              <a:gd name="T37" fmla="*/ 2147483647 h 859"/>
              <a:gd name="T38" fmla="*/ 2147483647 w 878"/>
              <a:gd name="T39" fmla="*/ 2147483647 h 859"/>
              <a:gd name="T40" fmla="*/ 2147483647 w 878"/>
              <a:gd name="T41" fmla="*/ 2147483647 h 859"/>
              <a:gd name="T42" fmla="*/ 2147483647 w 878"/>
              <a:gd name="T43" fmla="*/ 2147483647 h 859"/>
              <a:gd name="T44" fmla="*/ 2147483647 w 878"/>
              <a:gd name="T45" fmla="*/ 2147483647 h 859"/>
              <a:gd name="T46" fmla="*/ 2147483647 w 878"/>
              <a:gd name="T47" fmla="*/ 2147483647 h 859"/>
              <a:gd name="T48" fmla="*/ 2147483647 w 878"/>
              <a:gd name="T49" fmla="*/ 2147483647 h 859"/>
              <a:gd name="T50" fmla="*/ 2147483647 w 878"/>
              <a:gd name="T51" fmla="*/ 2147483647 h 859"/>
              <a:gd name="T52" fmla="*/ 2147483647 w 878"/>
              <a:gd name="T53" fmla="*/ 2147483647 h 859"/>
              <a:gd name="T54" fmla="*/ 2147483647 w 878"/>
              <a:gd name="T55" fmla="*/ 2147483647 h 859"/>
              <a:gd name="T56" fmla="*/ 2147483647 w 878"/>
              <a:gd name="T57" fmla="*/ 2147483647 h 859"/>
              <a:gd name="T58" fmla="*/ 2147483647 w 878"/>
              <a:gd name="T59" fmla="*/ 2147483647 h 859"/>
              <a:gd name="T60" fmla="*/ 2147483647 w 878"/>
              <a:gd name="T61" fmla="*/ 2147483647 h 859"/>
              <a:gd name="T62" fmla="*/ 2147483647 w 878"/>
              <a:gd name="T63" fmla="*/ 2147483647 h 859"/>
              <a:gd name="T64" fmla="*/ 2147483647 w 878"/>
              <a:gd name="T65" fmla="*/ 2147483647 h 859"/>
              <a:gd name="T66" fmla="*/ 2147483647 w 878"/>
              <a:gd name="T67" fmla="*/ 2147483647 h 859"/>
              <a:gd name="T68" fmla="*/ 2147483647 w 878"/>
              <a:gd name="T69" fmla="*/ 2147483647 h 859"/>
              <a:gd name="T70" fmla="*/ 2147483647 w 878"/>
              <a:gd name="T71" fmla="*/ 2147483647 h 859"/>
              <a:gd name="T72" fmla="*/ 2147483647 w 878"/>
              <a:gd name="T73" fmla="*/ 2147483647 h 859"/>
              <a:gd name="T74" fmla="*/ 2147483647 w 878"/>
              <a:gd name="T75" fmla="*/ 2147483647 h 859"/>
              <a:gd name="T76" fmla="*/ 2147483647 w 878"/>
              <a:gd name="T77" fmla="*/ 2147483647 h 859"/>
              <a:gd name="T78" fmla="*/ 2147483647 w 878"/>
              <a:gd name="T79" fmla="*/ 2147483647 h 859"/>
              <a:gd name="T80" fmla="*/ 2147483647 w 878"/>
              <a:gd name="T81" fmla="*/ 2147483647 h 859"/>
              <a:gd name="T82" fmla="*/ 2147483647 w 878"/>
              <a:gd name="T83" fmla="*/ 2147483647 h 859"/>
              <a:gd name="T84" fmla="*/ 2147483647 w 878"/>
              <a:gd name="T85" fmla="*/ 2147483647 h 859"/>
              <a:gd name="T86" fmla="*/ 2147483647 w 878"/>
              <a:gd name="T87" fmla="*/ 2147483647 h 859"/>
              <a:gd name="T88" fmla="*/ 2147483647 w 878"/>
              <a:gd name="T89" fmla="*/ 2147483647 h 859"/>
              <a:gd name="T90" fmla="*/ 2147483647 w 878"/>
              <a:gd name="T91" fmla="*/ 2147483647 h 859"/>
              <a:gd name="T92" fmla="*/ 2147483647 w 878"/>
              <a:gd name="T93" fmla="*/ 2147483647 h 859"/>
              <a:gd name="T94" fmla="*/ 2147483647 w 878"/>
              <a:gd name="T95" fmla="*/ 2147483647 h 859"/>
              <a:gd name="T96" fmla="*/ 2147483647 w 878"/>
              <a:gd name="T97" fmla="*/ 2147483647 h 859"/>
              <a:gd name="T98" fmla="*/ 2147483647 w 878"/>
              <a:gd name="T99" fmla="*/ 2147483647 h 859"/>
              <a:gd name="T100" fmla="*/ 2147483647 w 878"/>
              <a:gd name="T101" fmla="*/ 2147483647 h 859"/>
              <a:gd name="T102" fmla="*/ 2147483647 w 878"/>
              <a:gd name="T103" fmla="*/ 2147483647 h 859"/>
              <a:gd name="T104" fmla="*/ 2147483647 w 878"/>
              <a:gd name="T105" fmla="*/ 2147483647 h 859"/>
              <a:gd name="T106" fmla="*/ 2147483647 w 878"/>
              <a:gd name="T107" fmla="*/ 2147483647 h 859"/>
              <a:gd name="T108" fmla="*/ 2147483647 w 878"/>
              <a:gd name="T109" fmla="*/ 2147483647 h 85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878"/>
              <a:gd name="T166" fmla="*/ 0 h 859"/>
              <a:gd name="T167" fmla="*/ 878 w 878"/>
              <a:gd name="T168" fmla="*/ 859 h 85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878" h="859">
                <a:moveTo>
                  <a:pt x="217" y="87"/>
                </a:moveTo>
                <a:cubicBezTo>
                  <a:pt x="222" y="101"/>
                  <a:pt x="234" y="109"/>
                  <a:pt x="248" y="111"/>
                </a:cubicBezTo>
                <a:cubicBezTo>
                  <a:pt x="246" y="192"/>
                  <a:pt x="246" y="192"/>
                  <a:pt x="246" y="192"/>
                </a:cubicBezTo>
                <a:cubicBezTo>
                  <a:pt x="240" y="193"/>
                  <a:pt x="234" y="194"/>
                  <a:pt x="229" y="196"/>
                </a:cubicBezTo>
                <a:cubicBezTo>
                  <a:pt x="187" y="211"/>
                  <a:pt x="165" y="257"/>
                  <a:pt x="180" y="299"/>
                </a:cubicBezTo>
                <a:cubicBezTo>
                  <a:pt x="188" y="319"/>
                  <a:pt x="203" y="335"/>
                  <a:pt x="221" y="344"/>
                </a:cubicBezTo>
                <a:cubicBezTo>
                  <a:pt x="224" y="435"/>
                  <a:pt x="224" y="435"/>
                  <a:pt x="224" y="435"/>
                </a:cubicBezTo>
                <a:cubicBezTo>
                  <a:pt x="221" y="435"/>
                  <a:pt x="218" y="436"/>
                  <a:pt x="214" y="437"/>
                </a:cubicBezTo>
                <a:cubicBezTo>
                  <a:pt x="205" y="441"/>
                  <a:pt x="197" y="446"/>
                  <a:pt x="191" y="452"/>
                </a:cubicBezTo>
                <a:cubicBezTo>
                  <a:pt x="130" y="397"/>
                  <a:pt x="130" y="397"/>
                  <a:pt x="130" y="397"/>
                </a:cubicBezTo>
                <a:cubicBezTo>
                  <a:pt x="136" y="389"/>
                  <a:pt x="138" y="378"/>
                  <a:pt x="134" y="367"/>
                </a:cubicBezTo>
                <a:cubicBezTo>
                  <a:pt x="130" y="354"/>
                  <a:pt x="117" y="346"/>
                  <a:pt x="103" y="346"/>
                </a:cubicBezTo>
                <a:cubicBezTo>
                  <a:pt x="91" y="231"/>
                  <a:pt x="91" y="231"/>
                  <a:pt x="91" y="231"/>
                </a:cubicBezTo>
                <a:cubicBezTo>
                  <a:pt x="92" y="231"/>
                  <a:pt x="93" y="230"/>
                  <a:pt x="94" y="230"/>
                </a:cubicBezTo>
                <a:cubicBezTo>
                  <a:pt x="107" y="225"/>
                  <a:pt x="114" y="211"/>
                  <a:pt x="109" y="198"/>
                </a:cubicBezTo>
                <a:cubicBezTo>
                  <a:pt x="104" y="185"/>
                  <a:pt x="90" y="178"/>
                  <a:pt x="77" y="183"/>
                </a:cubicBezTo>
                <a:cubicBezTo>
                  <a:pt x="64" y="188"/>
                  <a:pt x="57" y="202"/>
                  <a:pt x="62" y="215"/>
                </a:cubicBezTo>
                <a:cubicBezTo>
                  <a:pt x="66" y="225"/>
                  <a:pt x="75" y="231"/>
                  <a:pt x="85" y="231"/>
                </a:cubicBezTo>
                <a:cubicBezTo>
                  <a:pt x="98" y="346"/>
                  <a:pt x="98" y="346"/>
                  <a:pt x="98" y="346"/>
                </a:cubicBezTo>
                <a:cubicBezTo>
                  <a:pt x="96" y="347"/>
                  <a:pt x="95" y="347"/>
                  <a:pt x="93" y="348"/>
                </a:cubicBezTo>
                <a:cubicBezTo>
                  <a:pt x="77" y="354"/>
                  <a:pt x="68" y="372"/>
                  <a:pt x="74" y="389"/>
                </a:cubicBezTo>
                <a:cubicBezTo>
                  <a:pt x="76" y="394"/>
                  <a:pt x="79" y="399"/>
                  <a:pt x="84" y="403"/>
                </a:cubicBezTo>
                <a:cubicBezTo>
                  <a:pt x="55" y="449"/>
                  <a:pt x="55" y="449"/>
                  <a:pt x="55" y="449"/>
                </a:cubicBezTo>
                <a:cubicBezTo>
                  <a:pt x="48" y="447"/>
                  <a:pt x="40" y="447"/>
                  <a:pt x="32" y="450"/>
                </a:cubicBezTo>
                <a:cubicBezTo>
                  <a:pt x="11" y="457"/>
                  <a:pt x="0" y="481"/>
                  <a:pt x="7" y="502"/>
                </a:cubicBezTo>
                <a:cubicBezTo>
                  <a:pt x="15" y="523"/>
                  <a:pt x="38" y="534"/>
                  <a:pt x="59" y="526"/>
                </a:cubicBezTo>
                <a:cubicBezTo>
                  <a:pt x="80" y="519"/>
                  <a:pt x="91" y="495"/>
                  <a:pt x="83" y="474"/>
                </a:cubicBezTo>
                <a:cubicBezTo>
                  <a:pt x="79" y="463"/>
                  <a:pt x="71" y="455"/>
                  <a:pt x="61" y="451"/>
                </a:cubicBezTo>
                <a:cubicBezTo>
                  <a:pt x="88" y="406"/>
                  <a:pt x="88" y="406"/>
                  <a:pt x="88" y="406"/>
                </a:cubicBezTo>
                <a:cubicBezTo>
                  <a:pt x="96" y="410"/>
                  <a:pt x="106" y="411"/>
                  <a:pt x="115" y="408"/>
                </a:cubicBezTo>
                <a:cubicBezTo>
                  <a:pt x="119" y="407"/>
                  <a:pt x="123" y="404"/>
                  <a:pt x="126" y="401"/>
                </a:cubicBezTo>
                <a:cubicBezTo>
                  <a:pt x="187" y="456"/>
                  <a:pt x="187" y="456"/>
                  <a:pt x="187" y="456"/>
                </a:cubicBezTo>
                <a:cubicBezTo>
                  <a:pt x="174" y="473"/>
                  <a:pt x="170" y="495"/>
                  <a:pt x="177" y="516"/>
                </a:cubicBezTo>
                <a:cubicBezTo>
                  <a:pt x="179" y="523"/>
                  <a:pt x="183" y="529"/>
                  <a:pt x="187" y="534"/>
                </a:cubicBezTo>
                <a:cubicBezTo>
                  <a:pt x="115" y="601"/>
                  <a:pt x="115" y="601"/>
                  <a:pt x="115" y="601"/>
                </a:cubicBezTo>
                <a:cubicBezTo>
                  <a:pt x="106" y="595"/>
                  <a:pt x="95" y="593"/>
                  <a:pt x="84" y="597"/>
                </a:cubicBezTo>
                <a:cubicBezTo>
                  <a:pt x="66" y="603"/>
                  <a:pt x="57" y="623"/>
                  <a:pt x="63" y="642"/>
                </a:cubicBezTo>
                <a:cubicBezTo>
                  <a:pt x="70" y="660"/>
                  <a:pt x="90" y="669"/>
                  <a:pt x="108" y="663"/>
                </a:cubicBezTo>
                <a:cubicBezTo>
                  <a:pt x="126" y="656"/>
                  <a:pt x="135" y="636"/>
                  <a:pt x="129" y="618"/>
                </a:cubicBezTo>
                <a:cubicBezTo>
                  <a:pt x="127" y="614"/>
                  <a:pt x="125" y="610"/>
                  <a:pt x="122" y="607"/>
                </a:cubicBezTo>
                <a:cubicBezTo>
                  <a:pt x="193" y="541"/>
                  <a:pt x="193" y="541"/>
                  <a:pt x="193" y="541"/>
                </a:cubicBezTo>
                <a:cubicBezTo>
                  <a:pt x="209" y="556"/>
                  <a:pt x="233" y="561"/>
                  <a:pt x="256" y="553"/>
                </a:cubicBezTo>
                <a:cubicBezTo>
                  <a:pt x="285" y="543"/>
                  <a:pt x="301" y="513"/>
                  <a:pt x="296" y="484"/>
                </a:cubicBezTo>
                <a:cubicBezTo>
                  <a:pt x="341" y="467"/>
                  <a:pt x="341" y="467"/>
                  <a:pt x="341" y="467"/>
                </a:cubicBezTo>
                <a:cubicBezTo>
                  <a:pt x="363" y="514"/>
                  <a:pt x="417" y="537"/>
                  <a:pt x="466" y="519"/>
                </a:cubicBezTo>
                <a:cubicBezTo>
                  <a:pt x="485" y="512"/>
                  <a:pt x="501" y="500"/>
                  <a:pt x="512" y="485"/>
                </a:cubicBezTo>
                <a:cubicBezTo>
                  <a:pt x="547" y="509"/>
                  <a:pt x="547" y="509"/>
                  <a:pt x="547" y="509"/>
                </a:cubicBezTo>
                <a:cubicBezTo>
                  <a:pt x="542" y="522"/>
                  <a:pt x="542" y="536"/>
                  <a:pt x="547" y="550"/>
                </a:cubicBezTo>
                <a:cubicBezTo>
                  <a:pt x="548" y="553"/>
                  <a:pt x="550" y="557"/>
                  <a:pt x="552" y="560"/>
                </a:cubicBezTo>
                <a:cubicBezTo>
                  <a:pt x="457" y="614"/>
                  <a:pt x="457" y="614"/>
                  <a:pt x="457" y="614"/>
                </a:cubicBezTo>
                <a:cubicBezTo>
                  <a:pt x="436" y="590"/>
                  <a:pt x="402" y="580"/>
                  <a:pt x="370" y="591"/>
                </a:cubicBezTo>
                <a:cubicBezTo>
                  <a:pt x="330" y="606"/>
                  <a:pt x="308" y="648"/>
                  <a:pt x="320" y="688"/>
                </a:cubicBezTo>
                <a:cubicBezTo>
                  <a:pt x="262" y="703"/>
                  <a:pt x="262" y="703"/>
                  <a:pt x="262" y="703"/>
                </a:cubicBezTo>
                <a:cubicBezTo>
                  <a:pt x="253" y="678"/>
                  <a:pt x="226" y="665"/>
                  <a:pt x="201" y="674"/>
                </a:cubicBezTo>
                <a:cubicBezTo>
                  <a:pt x="175" y="683"/>
                  <a:pt x="162" y="710"/>
                  <a:pt x="171" y="736"/>
                </a:cubicBezTo>
                <a:cubicBezTo>
                  <a:pt x="180" y="761"/>
                  <a:pt x="208" y="774"/>
                  <a:pt x="233" y="765"/>
                </a:cubicBezTo>
                <a:cubicBezTo>
                  <a:pt x="244" y="761"/>
                  <a:pt x="253" y="753"/>
                  <a:pt x="258" y="744"/>
                </a:cubicBezTo>
                <a:cubicBezTo>
                  <a:pt x="425" y="829"/>
                  <a:pt x="425" y="829"/>
                  <a:pt x="425" y="829"/>
                </a:cubicBezTo>
                <a:cubicBezTo>
                  <a:pt x="423" y="833"/>
                  <a:pt x="423" y="838"/>
                  <a:pt x="425" y="843"/>
                </a:cubicBezTo>
                <a:cubicBezTo>
                  <a:pt x="428" y="853"/>
                  <a:pt x="440" y="859"/>
                  <a:pt x="451" y="855"/>
                </a:cubicBezTo>
                <a:cubicBezTo>
                  <a:pt x="461" y="851"/>
                  <a:pt x="467" y="839"/>
                  <a:pt x="463" y="829"/>
                </a:cubicBezTo>
                <a:cubicBezTo>
                  <a:pt x="459" y="818"/>
                  <a:pt x="447" y="813"/>
                  <a:pt x="437" y="817"/>
                </a:cubicBezTo>
                <a:cubicBezTo>
                  <a:pt x="433" y="818"/>
                  <a:pt x="429" y="821"/>
                  <a:pt x="427" y="824"/>
                </a:cubicBezTo>
                <a:cubicBezTo>
                  <a:pt x="261" y="739"/>
                  <a:pt x="261" y="739"/>
                  <a:pt x="261" y="739"/>
                </a:cubicBezTo>
                <a:cubicBezTo>
                  <a:pt x="265" y="731"/>
                  <a:pt x="266" y="721"/>
                  <a:pt x="264" y="712"/>
                </a:cubicBezTo>
                <a:cubicBezTo>
                  <a:pt x="323" y="697"/>
                  <a:pt x="323" y="697"/>
                  <a:pt x="323" y="697"/>
                </a:cubicBezTo>
                <a:cubicBezTo>
                  <a:pt x="339" y="736"/>
                  <a:pt x="383" y="756"/>
                  <a:pt x="424" y="742"/>
                </a:cubicBezTo>
                <a:cubicBezTo>
                  <a:pt x="450" y="733"/>
                  <a:pt x="468" y="712"/>
                  <a:pt x="474" y="687"/>
                </a:cubicBezTo>
                <a:cubicBezTo>
                  <a:pt x="557" y="696"/>
                  <a:pt x="557" y="696"/>
                  <a:pt x="557" y="696"/>
                </a:cubicBezTo>
                <a:cubicBezTo>
                  <a:pt x="553" y="705"/>
                  <a:pt x="552" y="715"/>
                  <a:pt x="555" y="726"/>
                </a:cubicBezTo>
                <a:cubicBezTo>
                  <a:pt x="558" y="734"/>
                  <a:pt x="563" y="740"/>
                  <a:pt x="570" y="744"/>
                </a:cubicBezTo>
                <a:cubicBezTo>
                  <a:pt x="557" y="774"/>
                  <a:pt x="557" y="774"/>
                  <a:pt x="557" y="774"/>
                </a:cubicBezTo>
                <a:cubicBezTo>
                  <a:pt x="548" y="770"/>
                  <a:pt x="537" y="769"/>
                  <a:pt x="527" y="773"/>
                </a:cubicBezTo>
                <a:cubicBezTo>
                  <a:pt x="506" y="780"/>
                  <a:pt x="495" y="804"/>
                  <a:pt x="502" y="825"/>
                </a:cubicBezTo>
                <a:cubicBezTo>
                  <a:pt x="510" y="846"/>
                  <a:pt x="533" y="857"/>
                  <a:pt x="554" y="849"/>
                </a:cubicBezTo>
                <a:cubicBezTo>
                  <a:pt x="575" y="842"/>
                  <a:pt x="586" y="818"/>
                  <a:pt x="578" y="797"/>
                </a:cubicBezTo>
                <a:cubicBezTo>
                  <a:pt x="575" y="788"/>
                  <a:pt x="569" y="781"/>
                  <a:pt x="562" y="777"/>
                </a:cubicBezTo>
                <a:cubicBezTo>
                  <a:pt x="574" y="747"/>
                  <a:pt x="574" y="747"/>
                  <a:pt x="574" y="747"/>
                </a:cubicBezTo>
                <a:cubicBezTo>
                  <a:pt x="583" y="752"/>
                  <a:pt x="594" y="753"/>
                  <a:pt x="604" y="749"/>
                </a:cubicBezTo>
                <a:cubicBezTo>
                  <a:pt x="624" y="742"/>
                  <a:pt x="634" y="720"/>
                  <a:pt x="627" y="700"/>
                </a:cubicBezTo>
                <a:cubicBezTo>
                  <a:pt x="620" y="680"/>
                  <a:pt x="598" y="670"/>
                  <a:pt x="578" y="677"/>
                </a:cubicBezTo>
                <a:cubicBezTo>
                  <a:pt x="571" y="680"/>
                  <a:pt x="565" y="684"/>
                  <a:pt x="560" y="690"/>
                </a:cubicBezTo>
                <a:cubicBezTo>
                  <a:pt x="475" y="681"/>
                  <a:pt x="475" y="681"/>
                  <a:pt x="475" y="681"/>
                </a:cubicBezTo>
                <a:cubicBezTo>
                  <a:pt x="478" y="668"/>
                  <a:pt x="477" y="654"/>
                  <a:pt x="472" y="640"/>
                </a:cubicBezTo>
                <a:cubicBezTo>
                  <a:pt x="471" y="636"/>
                  <a:pt x="469" y="633"/>
                  <a:pt x="468" y="629"/>
                </a:cubicBezTo>
                <a:cubicBezTo>
                  <a:pt x="563" y="575"/>
                  <a:pt x="563" y="575"/>
                  <a:pt x="563" y="575"/>
                </a:cubicBezTo>
                <a:cubicBezTo>
                  <a:pt x="580" y="589"/>
                  <a:pt x="604" y="595"/>
                  <a:pt x="626" y="587"/>
                </a:cubicBezTo>
                <a:cubicBezTo>
                  <a:pt x="631" y="585"/>
                  <a:pt x="636" y="583"/>
                  <a:pt x="640" y="580"/>
                </a:cubicBezTo>
                <a:cubicBezTo>
                  <a:pt x="708" y="662"/>
                  <a:pt x="708" y="662"/>
                  <a:pt x="708" y="662"/>
                </a:cubicBezTo>
                <a:cubicBezTo>
                  <a:pt x="698" y="673"/>
                  <a:pt x="695" y="689"/>
                  <a:pt x="700" y="704"/>
                </a:cubicBezTo>
                <a:cubicBezTo>
                  <a:pt x="708" y="727"/>
                  <a:pt x="733" y="738"/>
                  <a:pt x="755" y="730"/>
                </a:cubicBezTo>
                <a:cubicBezTo>
                  <a:pt x="778" y="722"/>
                  <a:pt x="789" y="697"/>
                  <a:pt x="781" y="675"/>
                </a:cubicBezTo>
                <a:cubicBezTo>
                  <a:pt x="773" y="653"/>
                  <a:pt x="749" y="641"/>
                  <a:pt x="726" y="649"/>
                </a:cubicBezTo>
                <a:cubicBezTo>
                  <a:pt x="722" y="651"/>
                  <a:pt x="718" y="653"/>
                  <a:pt x="714" y="655"/>
                </a:cubicBezTo>
                <a:cubicBezTo>
                  <a:pt x="648" y="574"/>
                  <a:pt x="648" y="574"/>
                  <a:pt x="648" y="574"/>
                </a:cubicBezTo>
                <a:cubicBezTo>
                  <a:pt x="656" y="566"/>
                  <a:pt x="662" y="556"/>
                  <a:pt x="665" y="545"/>
                </a:cubicBezTo>
                <a:cubicBezTo>
                  <a:pt x="724" y="561"/>
                  <a:pt x="724" y="561"/>
                  <a:pt x="724" y="561"/>
                </a:cubicBezTo>
                <a:cubicBezTo>
                  <a:pt x="724" y="563"/>
                  <a:pt x="724" y="566"/>
                  <a:pt x="725" y="569"/>
                </a:cubicBezTo>
                <a:cubicBezTo>
                  <a:pt x="728" y="579"/>
                  <a:pt x="739" y="584"/>
                  <a:pt x="749" y="580"/>
                </a:cubicBezTo>
                <a:cubicBezTo>
                  <a:pt x="758" y="577"/>
                  <a:pt x="763" y="566"/>
                  <a:pt x="760" y="556"/>
                </a:cubicBezTo>
                <a:cubicBezTo>
                  <a:pt x="757" y="547"/>
                  <a:pt x="746" y="542"/>
                  <a:pt x="736" y="545"/>
                </a:cubicBezTo>
                <a:cubicBezTo>
                  <a:pt x="731" y="547"/>
                  <a:pt x="727" y="551"/>
                  <a:pt x="725" y="555"/>
                </a:cubicBezTo>
                <a:cubicBezTo>
                  <a:pt x="666" y="539"/>
                  <a:pt x="666" y="539"/>
                  <a:pt x="666" y="539"/>
                </a:cubicBezTo>
                <a:cubicBezTo>
                  <a:pt x="668" y="529"/>
                  <a:pt x="667" y="519"/>
                  <a:pt x="663" y="508"/>
                </a:cubicBezTo>
                <a:cubicBezTo>
                  <a:pt x="662" y="506"/>
                  <a:pt x="661" y="504"/>
                  <a:pt x="660" y="502"/>
                </a:cubicBezTo>
                <a:cubicBezTo>
                  <a:pt x="707" y="487"/>
                  <a:pt x="707" y="487"/>
                  <a:pt x="707" y="487"/>
                </a:cubicBezTo>
                <a:cubicBezTo>
                  <a:pt x="712" y="497"/>
                  <a:pt x="722" y="501"/>
                  <a:pt x="732" y="498"/>
                </a:cubicBezTo>
                <a:cubicBezTo>
                  <a:pt x="737" y="496"/>
                  <a:pt x="741" y="493"/>
                  <a:pt x="743" y="488"/>
                </a:cubicBezTo>
                <a:cubicBezTo>
                  <a:pt x="781" y="502"/>
                  <a:pt x="781" y="502"/>
                  <a:pt x="781" y="502"/>
                </a:cubicBezTo>
                <a:cubicBezTo>
                  <a:pt x="779" y="511"/>
                  <a:pt x="779" y="520"/>
                  <a:pt x="782" y="529"/>
                </a:cubicBezTo>
                <a:cubicBezTo>
                  <a:pt x="791" y="553"/>
                  <a:pt x="817" y="565"/>
                  <a:pt x="841" y="557"/>
                </a:cubicBezTo>
                <a:cubicBezTo>
                  <a:pt x="865" y="548"/>
                  <a:pt x="878" y="522"/>
                  <a:pt x="869" y="498"/>
                </a:cubicBezTo>
                <a:cubicBezTo>
                  <a:pt x="861" y="474"/>
                  <a:pt x="834" y="461"/>
                  <a:pt x="810" y="470"/>
                </a:cubicBezTo>
                <a:cubicBezTo>
                  <a:pt x="797" y="475"/>
                  <a:pt x="787" y="485"/>
                  <a:pt x="783" y="497"/>
                </a:cubicBezTo>
                <a:cubicBezTo>
                  <a:pt x="745" y="483"/>
                  <a:pt x="745" y="483"/>
                  <a:pt x="745" y="483"/>
                </a:cubicBezTo>
                <a:cubicBezTo>
                  <a:pt x="746" y="480"/>
                  <a:pt x="746" y="476"/>
                  <a:pt x="744" y="472"/>
                </a:cubicBezTo>
                <a:cubicBezTo>
                  <a:pt x="741" y="462"/>
                  <a:pt x="729" y="456"/>
                  <a:pt x="719" y="460"/>
                </a:cubicBezTo>
                <a:cubicBezTo>
                  <a:pt x="709" y="463"/>
                  <a:pt x="704" y="473"/>
                  <a:pt x="706" y="482"/>
                </a:cubicBezTo>
                <a:cubicBezTo>
                  <a:pt x="658" y="497"/>
                  <a:pt x="658" y="497"/>
                  <a:pt x="658" y="497"/>
                </a:cubicBezTo>
                <a:cubicBezTo>
                  <a:pt x="643" y="473"/>
                  <a:pt x="612" y="461"/>
                  <a:pt x="584" y="471"/>
                </a:cubicBezTo>
                <a:cubicBezTo>
                  <a:pt x="572" y="475"/>
                  <a:pt x="563" y="483"/>
                  <a:pt x="556" y="492"/>
                </a:cubicBezTo>
                <a:cubicBezTo>
                  <a:pt x="522" y="469"/>
                  <a:pt x="522" y="469"/>
                  <a:pt x="522" y="469"/>
                </a:cubicBezTo>
                <a:cubicBezTo>
                  <a:pt x="534" y="446"/>
                  <a:pt x="536" y="418"/>
                  <a:pt x="527" y="391"/>
                </a:cubicBezTo>
                <a:cubicBezTo>
                  <a:pt x="517" y="365"/>
                  <a:pt x="498" y="345"/>
                  <a:pt x="474" y="334"/>
                </a:cubicBezTo>
                <a:cubicBezTo>
                  <a:pt x="488" y="289"/>
                  <a:pt x="488" y="289"/>
                  <a:pt x="488" y="289"/>
                </a:cubicBezTo>
                <a:cubicBezTo>
                  <a:pt x="498" y="290"/>
                  <a:pt x="508" y="289"/>
                  <a:pt x="518" y="286"/>
                </a:cubicBezTo>
                <a:cubicBezTo>
                  <a:pt x="528" y="282"/>
                  <a:pt x="537" y="276"/>
                  <a:pt x="544" y="268"/>
                </a:cubicBezTo>
                <a:cubicBezTo>
                  <a:pt x="595" y="306"/>
                  <a:pt x="595" y="306"/>
                  <a:pt x="595" y="306"/>
                </a:cubicBezTo>
                <a:cubicBezTo>
                  <a:pt x="585" y="325"/>
                  <a:pt x="583" y="347"/>
                  <a:pt x="591" y="368"/>
                </a:cubicBezTo>
                <a:cubicBezTo>
                  <a:pt x="606" y="410"/>
                  <a:pt x="652" y="431"/>
                  <a:pt x="693" y="416"/>
                </a:cubicBezTo>
                <a:cubicBezTo>
                  <a:pt x="727" y="404"/>
                  <a:pt x="748" y="372"/>
                  <a:pt x="746" y="338"/>
                </a:cubicBezTo>
                <a:cubicBezTo>
                  <a:pt x="794" y="333"/>
                  <a:pt x="794" y="333"/>
                  <a:pt x="794" y="333"/>
                </a:cubicBezTo>
                <a:cubicBezTo>
                  <a:pt x="803" y="353"/>
                  <a:pt x="825" y="363"/>
                  <a:pt x="846" y="356"/>
                </a:cubicBezTo>
                <a:cubicBezTo>
                  <a:pt x="867" y="349"/>
                  <a:pt x="878" y="325"/>
                  <a:pt x="870" y="304"/>
                </a:cubicBezTo>
                <a:cubicBezTo>
                  <a:pt x="863" y="283"/>
                  <a:pt x="839" y="272"/>
                  <a:pt x="818" y="280"/>
                </a:cubicBezTo>
                <a:cubicBezTo>
                  <a:pt x="798" y="287"/>
                  <a:pt x="788" y="308"/>
                  <a:pt x="793" y="328"/>
                </a:cubicBezTo>
                <a:cubicBezTo>
                  <a:pt x="746" y="332"/>
                  <a:pt x="746" y="332"/>
                  <a:pt x="746" y="332"/>
                </a:cubicBezTo>
                <a:cubicBezTo>
                  <a:pt x="745" y="326"/>
                  <a:pt x="744" y="320"/>
                  <a:pt x="742" y="314"/>
                </a:cubicBezTo>
                <a:cubicBezTo>
                  <a:pt x="731" y="285"/>
                  <a:pt x="705" y="265"/>
                  <a:pt x="676" y="262"/>
                </a:cubicBezTo>
                <a:cubicBezTo>
                  <a:pt x="670" y="199"/>
                  <a:pt x="670" y="199"/>
                  <a:pt x="670" y="199"/>
                </a:cubicBezTo>
                <a:cubicBezTo>
                  <a:pt x="671" y="198"/>
                  <a:pt x="673" y="198"/>
                  <a:pt x="674" y="197"/>
                </a:cubicBezTo>
                <a:cubicBezTo>
                  <a:pt x="703" y="187"/>
                  <a:pt x="718" y="155"/>
                  <a:pt x="708" y="126"/>
                </a:cubicBezTo>
                <a:cubicBezTo>
                  <a:pt x="697" y="97"/>
                  <a:pt x="665" y="82"/>
                  <a:pt x="637" y="93"/>
                </a:cubicBezTo>
                <a:cubicBezTo>
                  <a:pt x="608" y="103"/>
                  <a:pt x="593" y="135"/>
                  <a:pt x="603" y="164"/>
                </a:cubicBezTo>
                <a:cubicBezTo>
                  <a:pt x="611" y="185"/>
                  <a:pt x="630" y="199"/>
                  <a:pt x="651" y="200"/>
                </a:cubicBezTo>
                <a:cubicBezTo>
                  <a:pt x="657" y="262"/>
                  <a:pt x="657" y="262"/>
                  <a:pt x="657" y="262"/>
                </a:cubicBezTo>
                <a:cubicBezTo>
                  <a:pt x="651" y="262"/>
                  <a:pt x="645" y="264"/>
                  <a:pt x="639" y="266"/>
                </a:cubicBezTo>
                <a:cubicBezTo>
                  <a:pt x="622" y="272"/>
                  <a:pt x="608" y="284"/>
                  <a:pt x="599" y="298"/>
                </a:cubicBezTo>
                <a:cubicBezTo>
                  <a:pt x="549" y="261"/>
                  <a:pt x="549" y="261"/>
                  <a:pt x="549" y="261"/>
                </a:cubicBezTo>
                <a:cubicBezTo>
                  <a:pt x="559" y="245"/>
                  <a:pt x="562" y="226"/>
                  <a:pt x="555" y="207"/>
                </a:cubicBezTo>
                <a:cubicBezTo>
                  <a:pt x="544" y="175"/>
                  <a:pt x="509" y="158"/>
                  <a:pt x="477" y="170"/>
                </a:cubicBezTo>
                <a:cubicBezTo>
                  <a:pt x="476" y="170"/>
                  <a:pt x="476" y="170"/>
                  <a:pt x="476" y="170"/>
                </a:cubicBezTo>
                <a:cubicBezTo>
                  <a:pt x="459" y="122"/>
                  <a:pt x="459" y="122"/>
                  <a:pt x="459" y="122"/>
                </a:cubicBezTo>
                <a:cubicBezTo>
                  <a:pt x="472" y="112"/>
                  <a:pt x="478" y="93"/>
                  <a:pt x="472" y="77"/>
                </a:cubicBezTo>
                <a:cubicBezTo>
                  <a:pt x="472" y="76"/>
                  <a:pt x="472" y="76"/>
                  <a:pt x="472" y="76"/>
                </a:cubicBezTo>
                <a:cubicBezTo>
                  <a:pt x="538" y="46"/>
                  <a:pt x="538" y="46"/>
                  <a:pt x="538" y="46"/>
                </a:cubicBezTo>
                <a:cubicBezTo>
                  <a:pt x="545" y="58"/>
                  <a:pt x="560" y="63"/>
                  <a:pt x="573" y="59"/>
                </a:cubicBezTo>
                <a:cubicBezTo>
                  <a:pt x="588" y="53"/>
                  <a:pt x="595" y="37"/>
                  <a:pt x="590" y="22"/>
                </a:cubicBezTo>
                <a:cubicBezTo>
                  <a:pt x="585" y="7"/>
                  <a:pt x="568" y="0"/>
                  <a:pt x="554" y="5"/>
                </a:cubicBezTo>
                <a:cubicBezTo>
                  <a:pt x="539" y="10"/>
                  <a:pt x="531" y="26"/>
                  <a:pt x="536" y="41"/>
                </a:cubicBezTo>
                <a:cubicBezTo>
                  <a:pt x="470" y="71"/>
                  <a:pt x="470" y="71"/>
                  <a:pt x="470" y="71"/>
                </a:cubicBezTo>
                <a:cubicBezTo>
                  <a:pt x="461" y="54"/>
                  <a:pt x="440" y="46"/>
                  <a:pt x="421" y="52"/>
                </a:cubicBezTo>
                <a:cubicBezTo>
                  <a:pt x="407" y="57"/>
                  <a:pt x="397" y="70"/>
                  <a:pt x="395" y="84"/>
                </a:cubicBezTo>
                <a:cubicBezTo>
                  <a:pt x="287" y="75"/>
                  <a:pt x="287" y="75"/>
                  <a:pt x="287" y="75"/>
                </a:cubicBezTo>
                <a:cubicBezTo>
                  <a:pt x="287" y="71"/>
                  <a:pt x="287" y="67"/>
                  <a:pt x="285" y="63"/>
                </a:cubicBezTo>
                <a:cubicBezTo>
                  <a:pt x="278" y="44"/>
                  <a:pt x="258" y="34"/>
                  <a:pt x="239" y="41"/>
                </a:cubicBezTo>
                <a:cubicBezTo>
                  <a:pt x="220" y="47"/>
                  <a:pt x="210" y="68"/>
                  <a:pt x="217" y="87"/>
                </a:cubicBezTo>
                <a:close/>
                <a:moveTo>
                  <a:pt x="76" y="477"/>
                </a:moveTo>
                <a:cubicBezTo>
                  <a:pt x="83" y="494"/>
                  <a:pt x="74" y="513"/>
                  <a:pt x="56" y="519"/>
                </a:cubicBezTo>
                <a:cubicBezTo>
                  <a:pt x="39" y="525"/>
                  <a:pt x="20" y="516"/>
                  <a:pt x="14" y="499"/>
                </a:cubicBezTo>
                <a:cubicBezTo>
                  <a:pt x="8" y="482"/>
                  <a:pt x="17" y="463"/>
                  <a:pt x="34" y="457"/>
                </a:cubicBezTo>
                <a:cubicBezTo>
                  <a:pt x="51" y="451"/>
                  <a:pt x="70" y="460"/>
                  <a:pt x="76" y="477"/>
                </a:cubicBezTo>
                <a:close/>
                <a:moveTo>
                  <a:pt x="551" y="842"/>
                </a:moveTo>
                <a:cubicBezTo>
                  <a:pt x="534" y="848"/>
                  <a:pt x="515" y="839"/>
                  <a:pt x="509" y="822"/>
                </a:cubicBezTo>
                <a:cubicBezTo>
                  <a:pt x="503" y="805"/>
                  <a:pt x="512" y="786"/>
                  <a:pt x="529" y="780"/>
                </a:cubicBezTo>
                <a:cubicBezTo>
                  <a:pt x="546" y="774"/>
                  <a:pt x="565" y="783"/>
                  <a:pt x="571" y="800"/>
                </a:cubicBezTo>
                <a:cubicBezTo>
                  <a:pt x="578" y="817"/>
                  <a:pt x="569" y="836"/>
                  <a:pt x="551" y="842"/>
                </a:cubicBezTo>
                <a:close/>
                <a:moveTo>
                  <a:pt x="418" y="725"/>
                </a:moveTo>
                <a:cubicBezTo>
                  <a:pt x="386" y="736"/>
                  <a:pt x="350" y="719"/>
                  <a:pt x="339" y="687"/>
                </a:cubicBezTo>
                <a:cubicBezTo>
                  <a:pt x="327" y="655"/>
                  <a:pt x="344" y="620"/>
                  <a:pt x="376" y="609"/>
                </a:cubicBezTo>
                <a:cubicBezTo>
                  <a:pt x="408" y="597"/>
                  <a:pt x="443" y="614"/>
                  <a:pt x="455" y="646"/>
                </a:cubicBezTo>
                <a:cubicBezTo>
                  <a:pt x="466" y="678"/>
                  <a:pt x="450" y="713"/>
                  <a:pt x="418" y="725"/>
                </a:cubicBezTo>
                <a:close/>
                <a:moveTo>
                  <a:pt x="821" y="287"/>
                </a:moveTo>
                <a:cubicBezTo>
                  <a:pt x="838" y="281"/>
                  <a:pt x="857" y="290"/>
                  <a:pt x="863" y="307"/>
                </a:cubicBezTo>
                <a:cubicBezTo>
                  <a:pt x="869" y="324"/>
                  <a:pt x="860" y="343"/>
                  <a:pt x="843" y="349"/>
                </a:cubicBezTo>
                <a:cubicBezTo>
                  <a:pt x="826" y="355"/>
                  <a:pt x="807" y="346"/>
                  <a:pt x="801" y="329"/>
                </a:cubicBezTo>
                <a:cubicBezTo>
                  <a:pt x="795" y="312"/>
                  <a:pt x="804" y="293"/>
                  <a:pt x="821" y="287"/>
                </a:cubicBezTo>
                <a:close/>
                <a:moveTo>
                  <a:pt x="724" y="320"/>
                </a:moveTo>
                <a:cubicBezTo>
                  <a:pt x="736" y="352"/>
                  <a:pt x="719" y="388"/>
                  <a:pt x="687" y="399"/>
                </a:cubicBezTo>
                <a:cubicBezTo>
                  <a:pt x="655" y="411"/>
                  <a:pt x="620" y="394"/>
                  <a:pt x="608" y="362"/>
                </a:cubicBezTo>
                <a:cubicBezTo>
                  <a:pt x="597" y="330"/>
                  <a:pt x="614" y="295"/>
                  <a:pt x="646" y="283"/>
                </a:cubicBezTo>
                <a:cubicBezTo>
                  <a:pt x="678" y="272"/>
                  <a:pt x="713" y="288"/>
                  <a:pt x="724" y="320"/>
                </a:cubicBezTo>
                <a:close/>
                <a:moveTo>
                  <a:pt x="198" y="292"/>
                </a:moveTo>
                <a:cubicBezTo>
                  <a:pt x="186" y="261"/>
                  <a:pt x="203" y="225"/>
                  <a:pt x="235" y="214"/>
                </a:cubicBezTo>
                <a:cubicBezTo>
                  <a:pt x="267" y="202"/>
                  <a:pt x="302" y="219"/>
                  <a:pt x="314" y="251"/>
                </a:cubicBezTo>
                <a:cubicBezTo>
                  <a:pt x="325" y="283"/>
                  <a:pt x="308" y="318"/>
                  <a:pt x="276" y="330"/>
                </a:cubicBezTo>
                <a:cubicBezTo>
                  <a:pt x="244" y="341"/>
                  <a:pt x="209" y="324"/>
                  <a:pt x="198" y="292"/>
                </a:cubicBezTo>
                <a:close/>
                <a:moveTo>
                  <a:pt x="335" y="450"/>
                </a:moveTo>
                <a:cubicBezTo>
                  <a:pt x="289" y="466"/>
                  <a:pt x="289" y="466"/>
                  <a:pt x="289" y="466"/>
                </a:cubicBezTo>
                <a:cubicBezTo>
                  <a:pt x="280" y="448"/>
                  <a:pt x="262" y="437"/>
                  <a:pt x="242" y="434"/>
                </a:cubicBezTo>
                <a:cubicBezTo>
                  <a:pt x="240" y="350"/>
                  <a:pt x="240" y="350"/>
                  <a:pt x="240" y="350"/>
                </a:cubicBezTo>
                <a:cubicBezTo>
                  <a:pt x="254" y="353"/>
                  <a:pt x="268" y="352"/>
                  <a:pt x="283" y="347"/>
                </a:cubicBezTo>
                <a:cubicBezTo>
                  <a:pt x="317" y="335"/>
                  <a:pt x="338" y="300"/>
                  <a:pt x="335" y="265"/>
                </a:cubicBezTo>
                <a:cubicBezTo>
                  <a:pt x="437" y="240"/>
                  <a:pt x="437" y="240"/>
                  <a:pt x="437" y="240"/>
                </a:cubicBezTo>
                <a:cubicBezTo>
                  <a:pt x="438" y="243"/>
                  <a:pt x="438" y="246"/>
                  <a:pt x="439" y="248"/>
                </a:cubicBezTo>
                <a:cubicBezTo>
                  <a:pt x="445" y="264"/>
                  <a:pt x="456" y="276"/>
                  <a:pt x="471" y="283"/>
                </a:cubicBezTo>
                <a:cubicBezTo>
                  <a:pt x="457" y="328"/>
                  <a:pt x="457" y="328"/>
                  <a:pt x="457" y="328"/>
                </a:cubicBezTo>
                <a:cubicBezTo>
                  <a:pt x="438" y="323"/>
                  <a:pt x="418" y="324"/>
                  <a:pt x="398" y="331"/>
                </a:cubicBezTo>
                <a:cubicBezTo>
                  <a:pt x="349" y="348"/>
                  <a:pt x="322" y="400"/>
                  <a:pt x="335" y="450"/>
                </a:cubicBezTo>
                <a:close/>
                <a:moveTo>
                  <a:pt x="395" y="89"/>
                </a:moveTo>
                <a:cubicBezTo>
                  <a:pt x="395" y="94"/>
                  <a:pt x="395" y="99"/>
                  <a:pt x="397" y="103"/>
                </a:cubicBezTo>
                <a:cubicBezTo>
                  <a:pt x="405" y="124"/>
                  <a:pt x="427" y="135"/>
                  <a:pt x="448" y="128"/>
                </a:cubicBezTo>
                <a:cubicBezTo>
                  <a:pt x="449" y="127"/>
                  <a:pt x="450" y="127"/>
                  <a:pt x="451" y="127"/>
                </a:cubicBezTo>
                <a:cubicBezTo>
                  <a:pt x="468" y="174"/>
                  <a:pt x="468" y="174"/>
                  <a:pt x="468" y="174"/>
                </a:cubicBezTo>
                <a:cubicBezTo>
                  <a:pt x="447" y="185"/>
                  <a:pt x="435" y="207"/>
                  <a:pt x="436" y="231"/>
                </a:cubicBezTo>
                <a:cubicBezTo>
                  <a:pt x="334" y="256"/>
                  <a:pt x="334" y="256"/>
                  <a:pt x="334" y="256"/>
                </a:cubicBezTo>
                <a:cubicBezTo>
                  <a:pt x="333" y="252"/>
                  <a:pt x="332" y="248"/>
                  <a:pt x="331" y="245"/>
                </a:cubicBezTo>
                <a:cubicBezTo>
                  <a:pt x="319" y="211"/>
                  <a:pt x="286" y="190"/>
                  <a:pt x="251" y="192"/>
                </a:cubicBezTo>
                <a:cubicBezTo>
                  <a:pt x="253" y="111"/>
                  <a:pt x="253" y="111"/>
                  <a:pt x="253" y="111"/>
                </a:cubicBezTo>
                <a:cubicBezTo>
                  <a:pt x="257" y="111"/>
                  <a:pt x="260" y="110"/>
                  <a:pt x="263" y="109"/>
                </a:cubicBezTo>
                <a:cubicBezTo>
                  <a:pt x="276" y="104"/>
                  <a:pt x="285" y="93"/>
                  <a:pt x="287" y="80"/>
                </a:cubicBezTo>
                <a:lnTo>
                  <a:pt x="395" y="89"/>
                </a:lnTo>
                <a:close/>
              </a:path>
            </a:pathLst>
          </a:custGeom>
          <a:solidFill>
            <a:srgbClr val="EDEDED"/>
          </a:solidFill>
          <a:ln>
            <a:noFill/>
          </a:ln>
          <a:extLst>
            <a:ext uri="{91240B29-F687-4F45-9708-019B960494DF}">
              <a14:hiddenLine xmlns:a14="http://schemas.microsoft.com/office/drawing/2010/main" xmlns="" w="9525" cap="flat" cmpd="sng">
                <a:solidFill>
                  <a:srgbClr val="000000"/>
                </a:solidFill>
                <a:miter lim="800000"/>
                <a:headEnd/>
                <a:tailEnd/>
              </a14:hiddenLine>
            </a:ext>
          </a:extLst>
        </p:spPr>
        <p:txBody>
          <a:bodyPr/>
          <a:lstStyle/>
          <a:p>
            <a:endParaRPr lang="zh-CN" altLang="en-US"/>
          </a:p>
        </p:txBody>
      </p:sp>
      <p:sp>
        <p:nvSpPr>
          <p:cNvPr id="12291" name="Text Box 3"/>
          <p:cNvSpPr txBox="1">
            <a:spLocks noChangeArrowheads="1"/>
          </p:cNvSpPr>
          <p:nvPr/>
        </p:nvSpPr>
        <p:spPr bwMode="auto">
          <a:xfrm>
            <a:off x="358775" y="2476500"/>
            <a:ext cx="4079875" cy="1919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en-US" sz="1200">
                <a:solidFill>
                  <a:schemeClr val="bg2"/>
                </a:solidFill>
                <a:ea typeface="微软雅黑" pitchFamily="34" charset="-122"/>
              </a:rPr>
              <a:t>       能够进行理财投资的人群首先是具有一定投资能力，且对投资理财观念抱有一定的开放态度的人。这些人主要是分布在各行各业的私企老板、公务员、教师、国有大中形企业的高级管理层、企业白领等行列。这类人是受惠于国家政策而先富起来的群体，他们普遍高学历、事业稳定、社会地位高、生活富足、具备一定的流动资金，由于受过高等教育，其对投资理财表示认同，有很好的投资理财规划。随着中国经济的高速发展，老百姓手头上的资金会越来越充裕，他们的投资理念也越来越成熟，参与金融理财的客户群体也越来越大，金融投资行业的前景将前途无量。</a:t>
            </a:r>
          </a:p>
        </p:txBody>
      </p:sp>
      <p:sp>
        <p:nvSpPr>
          <p:cNvPr id="12292" name="AutoShape 4"/>
          <p:cNvSpPr>
            <a:spLocks noChangeArrowheads="1"/>
          </p:cNvSpPr>
          <p:nvPr/>
        </p:nvSpPr>
        <p:spPr bwMode="auto">
          <a:xfrm>
            <a:off x="365125" y="1854200"/>
            <a:ext cx="3908425" cy="519113"/>
          </a:xfrm>
          <a:prstGeom prst="flowChartProcess">
            <a:avLst/>
          </a:prstGeom>
          <a:solidFill>
            <a:srgbClr val="F53DB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buFontTx/>
              <a:buNone/>
            </a:pPr>
            <a:endParaRPr lang="zh-CN" altLang="en-US"/>
          </a:p>
        </p:txBody>
      </p:sp>
      <p:sp>
        <p:nvSpPr>
          <p:cNvPr id="12293" name="Text Box 5"/>
          <p:cNvSpPr txBox="1">
            <a:spLocks noChangeArrowheads="1"/>
          </p:cNvSpPr>
          <p:nvPr/>
        </p:nvSpPr>
        <p:spPr bwMode="auto">
          <a:xfrm>
            <a:off x="363538" y="1870075"/>
            <a:ext cx="3910012" cy="473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algn="ctr" eaLnBrk="1" hangingPunct="1">
              <a:buFontTx/>
              <a:buNone/>
            </a:pPr>
            <a:r>
              <a:rPr lang="zh-CN" altLang="en-US" sz="2500" b="1">
                <a:solidFill>
                  <a:schemeClr val="bg1"/>
                </a:solidFill>
                <a:ea typeface="微软雅黑" pitchFamily="34" charset="-122"/>
              </a:rPr>
              <a:t>目标客户分析</a:t>
            </a:r>
          </a:p>
        </p:txBody>
      </p:sp>
      <p:sp>
        <p:nvSpPr>
          <p:cNvPr id="12294" name="Rectangle 6"/>
          <p:cNvSpPr>
            <a:spLocks noChangeArrowheads="1"/>
          </p:cNvSpPr>
          <p:nvPr/>
        </p:nvSpPr>
        <p:spPr bwMode="auto">
          <a:xfrm>
            <a:off x="363538" y="3175"/>
            <a:ext cx="150812" cy="946150"/>
          </a:xfrm>
          <a:prstGeom prst="rect">
            <a:avLst/>
          </a:prstGeom>
          <a:solidFill>
            <a:srgbClr val="F53DB6"/>
          </a:solidFill>
          <a:ln>
            <a:noFill/>
          </a:ln>
          <a:extLst>
            <a:ext uri="{91240B29-F687-4F45-9708-019B960494DF}">
              <a14:hiddenLine xmlns:a14="http://schemas.microsoft.com/office/drawing/2010/main" xmlns="" w="9525">
                <a:solidFill>
                  <a:srgbClr val="000000"/>
                </a:solidFill>
                <a:bevel/>
                <a:headEnd/>
                <a:tailEnd/>
              </a14:hiddenLine>
            </a:ext>
          </a:extLst>
        </p:spPr>
        <p:txBody>
          <a:bodyPr anchor="ctr"/>
          <a:lstStyle/>
          <a:p>
            <a:pPr>
              <a:buFontTx/>
              <a:buNone/>
            </a:pPr>
            <a:endParaRPr lang="zh-CN" altLang="en-US"/>
          </a:p>
        </p:txBody>
      </p:sp>
      <p:sp>
        <p:nvSpPr>
          <p:cNvPr id="12295" name="Text Box 7"/>
          <p:cNvSpPr txBox="1">
            <a:spLocks noChangeArrowheads="1"/>
          </p:cNvSpPr>
          <p:nvPr/>
        </p:nvSpPr>
        <p:spPr bwMode="auto">
          <a:xfrm>
            <a:off x="474663" y="230188"/>
            <a:ext cx="1798637" cy="549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en-US" sz="3000" b="1">
                <a:solidFill>
                  <a:srgbClr val="F53DB6"/>
                </a:solidFill>
                <a:latin typeface="方正兰亭特黑_GBK" pitchFamily="2" charset="-122"/>
                <a:ea typeface="微软雅黑" pitchFamily="34" charset="-122"/>
              </a:rPr>
              <a:t>市场战略</a:t>
            </a:r>
          </a:p>
        </p:txBody>
      </p:sp>
      <p:sp>
        <p:nvSpPr>
          <p:cNvPr id="12296" name="Text Box 8"/>
          <p:cNvSpPr txBox="1">
            <a:spLocks noChangeArrowheads="1"/>
          </p:cNvSpPr>
          <p:nvPr/>
        </p:nvSpPr>
        <p:spPr bwMode="auto">
          <a:xfrm>
            <a:off x="482600" y="688975"/>
            <a:ext cx="2044700" cy="323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en-US" sz="1500">
                <a:solidFill>
                  <a:srgbClr val="F53DB6"/>
                </a:solidFill>
                <a:latin typeface="方正兰亭特黑_GBK" pitchFamily="2" charset="-122"/>
                <a:ea typeface="微软雅黑" pitchFamily="34" charset="-122"/>
              </a:rPr>
              <a:t>Market strategy</a:t>
            </a:r>
          </a:p>
        </p:txBody>
      </p:sp>
      <p:sp>
        <p:nvSpPr>
          <p:cNvPr id="12297" name="Rectangle 2112"/>
          <p:cNvSpPr>
            <a:spLocks noChangeArrowheads="1"/>
          </p:cNvSpPr>
          <p:nvPr/>
        </p:nvSpPr>
        <p:spPr bwMode="auto">
          <a:xfrm>
            <a:off x="8778875" y="3621088"/>
            <a:ext cx="820738" cy="57150"/>
          </a:xfrm>
          <a:prstGeom prst="rect">
            <a:avLst/>
          </a:prstGeom>
          <a:solidFill>
            <a:srgbClr val="F53DB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90170" tIns="46990" rIns="90170" bIns="46990"/>
          <a:lstStyle/>
          <a:p>
            <a:pPr>
              <a:buFontTx/>
              <a:buNone/>
            </a:pPr>
            <a:endParaRPr lang="zh-CN" altLang="zh-CN" sz="1800">
              <a:solidFill>
                <a:srgbClr val="000000"/>
              </a:solidFill>
              <a:latin typeface="Calibri" pitchFamily="34" charset="0"/>
              <a:sym typeface="宋体" pitchFamily="2" charset="-122"/>
            </a:endParaRPr>
          </a:p>
        </p:txBody>
      </p:sp>
      <p:sp>
        <p:nvSpPr>
          <p:cNvPr id="12298" name="Freeform 2113"/>
          <p:cNvSpPr>
            <a:spLocks noChangeArrowheads="1"/>
          </p:cNvSpPr>
          <p:nvPr/>
        </p:nvSpPr>
        <p:spPr bwMode="auto">
          <a:xfrm>
            <a:off x="8666163" y="2647950"/>
            <a:ext cx="149225" cy="958850"/>
          </a:xfrm>
          <a:custGeom>
            <a:avLst/>
            <a:gdLst>
              <a:gd name="T0" fmla="*/ 2147483647 w 21"/>
              <a:gd name="T1" fmla="*/ 2147483647 h 135"/>
              <a:gd name="T2" fmla="*/ 0 w 21"/>
              <a:gd name="T3" fmla="*/ 2147483647 h 135"/>
              <a:gd name="T4" fmla="*/ 2147483647 w 21"/>
              <a:gd name="T5" fmla="*/ 0 h 135"/>
              <a:gd name="T6" fmla="*/ 2147483647 w 21"/>
              <a:gd name="T7" fmla="*/ 2147483647 h 135"/>
              <a:gd name="T8" fmla="*/ 2147483647 w 21"/>
              <a:gd name="T9" fmla="*/ 2147483647 h 135"/>
              <a:gd name="T10" fmla="*/ 0 60000 65536"/>
              <a:gd name="T11" fmla="*/ 0 60000 65536"/>
              <a:gd name="T12" fmla="*/ 0 60000 65536"/>
              <a:gd name="T13" fmla="*/ 0 60000 65536"/>
              <a:gd name="T14" fmla="*/ 0 60000 65536"/>
              <a:gd name="T15" fmla="*/ 0 w 21"/>
              <a:gd name="T16" fmla="*/ 0 h 135"/>
              <a:gd name="T17" fmla="*/ 21 w 21"/>
              <a:gd name="T18" fmla="*/ 135 h 135"/>
            </a:gdLst>
            <a:ahLst/>
            <a:cxnLst>
              <a:cxn ang="T10">
                <a:pos x="T0" y="T1"/>
              </a:cxn>
              <a:cxn ang="T11">
                <a:pos x="T2" y="T3"/>
              </a:cxn>
              <a:cxn ang="T12">
                <a:pos x="T4" y="T5"/>
              </a:cxn>
              <a:cxn ang="T13">
                <a:pos x="T6" y="T7"/>
              </a:cxn>
              <a:cxn ang="T14">
                <a:pos x="T8" y="T9"/>
              </a:cxn>
            </a:cxnLst>
            <a:rect l="T15" t="T16" r="T17" b="T18"/>
            <a:pathLst>
              <a:path w="21" h="135">
                <a:moveTo>
                  <a:pt x="8" y="135"/>
                </a:moveTo>
                <a:lnTo>
                  <a:pt x="0" y="135"/>
                </a:lnTo>
                <a:lnTo>
                  <a:pt x="14" y="0"/>
                </a:lnTo>
                <a:lnTo>
                  <a:pt x="21" y="1"/>
                </a:lnTo>
                <a:lnTo>
                  <a:pt x="8" y="135"/>
                </a:lnTo>
                <a:close/>
              </a:path>
            </a:pathLst>
          </a:custGeom>
          <a:solidFill>
            <a:srgbClr val="F53DB6"/>
          </a:solidFill>
          <a:ln>
            <a:noFill/>
          </a:ln>
          <a:extLst>
            <a:ext uri="{91240B29-F687-4F45-9708-019B960494DF}">
              <a14:hiddenLine xmlns:a14="http://schemas.microsoft.com/office/drawing/2010/main" xmlns="" w="9525" cap="flat" cmpd="sng">
                <a:solidFill>
                  <a:srgbClr val="000000"/>
                </a:solidFill>
                <a:miter lim="800000"/>
                <a:headEnd/>
                <a:tailEnd/>
              </a14:hiddenLine>
            </a:ext>
          </a:extLst>
        </p:spPr>
        <p:txBody>
          <a:bodyPr lIns="90170" tIns="46990" rIns="90170" bIns="46990"/>
          <a:lstStyle/>
          <a:p>
            <a:endParaRPr lang="zh-CN" altLang="en-US"/>
          </a:p>
        </p:txBody>
      </p:sp>
      <p:sp>
        <p:nvSpPr>
          <p:cNvPr id="12299" name="Freeform 2107"/>
          <p:cNvSpPr>
            <a:spLocks noChangeArrowheads="1"/>
          </p:cNvSpPr>
          <p:nvPr/>
        </p:nvSpPr>
        <p:spPr bwMode="auto">
          <a:xfrm>
            <a:off x="6411913" y="2627313"/>
            <a:ext cx="277812" cy="936625"/>
          </a:xfrm>
          <a:custGeom>
            <a:avLst/>
            <a:gdLst>
              <a:gd name="T0" fmla="*/ 2147483647 w 39"/>
              <a:gd name="T1" fmla="*/ 2147483647 h 132"/>
              <a:gd name="T2" fmla="*/ 0 w 39"/>
              <a:gd name="T3" fmla="*/ 2147483647 h 132"/>
              <a:gd name="T4" fmla="*/ 2147483647 w 39"/>
              <a:gd name="T5" fmla="*/ 0 h 132"/>
              <a:gd name="T6" fmla="*/ 2147483647 w 39"/>
              <a:gd name="T7" fmla="*/ 2147483647 h 132"/>
              <a:gd name="T8" fmla="*/ 2147483647 w 39"/>
              <a:gd name="T9" fmla="*/ 2147483647 h 132"/>
              <a:gd name="T10" fmla="*/ 0 60000 65536"/>
              <a:gd name="T11" fmla="*/ 0 60000 65536"/>
              <a:gd name="T12" fmla="*/ 0 60000 65536"/>
              <a:gd name="T13" fmla="*/ 0 60000 65536"/>
              <a:gd name="T14" fmla="*/ 0 60000 65536"/>
              <a:gd name="T15" fmla="*/ 0 w 39"/>
              <a:gd name="T16" fmla="*/ 0 h 132"/>
              <a:gd name="T17" fmla="*/ 39 w 39"/>
              <a:gd name="T18" fmla="*/ 132 h 132"/>
            </a:gdLst>
            <a:ahLst/>
            <a:cxnLst>
              <a:cxn ang="T10">
                <a:pos x="T0" y="T1"/>
              </a:cxn>
              <a:cxn ang="T11">
                <a:pos x="T2" y="T3"/>
              </a:cxn>
              <a:cxn ang="T12">
                <a:pos x="T4" y="T5"/>
              </a:cxn>
              <a:cxn ang="T13">
                <a:pos x="T6" y="T7"/>
              </a:cxn>
              <a:cxn ang="T14">
                <a:pos x="T8" y="T9"/>
              </a:cxn>
            </a:cxnLst>
            <a:rect l="T15" t="T16" r="T17" b="T18"/>
            <a:pathLst>
              <a:path w="39" h="132">
                <a:moveTo>
                  <a:pt x="24" y="132"/>
                </a:moveTo>
                <a:lnTo>
                  <a:pt x="0" y="3"/>
                </a:lnTo>
                <a:lnTo>
                  <a:pt x="16" y="0"/>
                </a:lnTo>
                <a:lnTo>
                  <a:pt x="39" y="130"/>
                </a:lnTo>
                <a:lnTo>
                  <a:pt x="24" y="132"/>
                </a:lnTo>
                <a:close/>
              </a:path>
            </a:pathLst>
          </a:custGeom>
          <a:solidFill>
            <a:srgbClr val="F53DB6"/>
          </a:solidFill>
          <a:ln>
            <a:noFill/>
          </a:ln>
          <a:extLst>
            <a:ext uri="{91240B29-F687-4F45-9708-019B960494DF}">
              <a14:hiddenLine xmlns:a14="http://schemas.microsoft.com/office/drawing/2010/main" xmlns="" w="9525" cap="flat" cmpd="sng">
                <a:solidFill>
                  <a:srgbClr val="000000"/>
                </a:solidFill>
                <a:miter lim="800000"/>
                <a:headEnd/>
                <a:tailEnd/>
              </a14:hiddenLine>
            </a:ext>
          </a:extLst>
        </p:spPr>
        <p:txBody>
          <a:bodyPr lIns="90170" tIns="46990" rIns="90170" bIns="46990"/>
          <a:lstStyle/>
          <a:p>
            <a:endParaRPr lang="zh-CN" altLang="en-US"/>
          </a:p>
        </p:txBody>
      </p:sp>
      <p:sp>
        <p:nvSpPr>
          <p:cNvPr id="12300" name="Freeform 2111"/>
          <p:cNvSpPr>
            <a:spLocks noChangeArrowheads="1"/>
          </p:cNvSpPr>
          <p:nvPr/>
        </p:nvSpPr>
        <p:spPr bwMode="auto">
          <a:xfrm>
            <a:off x="5456238" y="3657600"/>
            <a:ext cx="1262062" cy="488950"/>
          </a:xfrm>
          <a:custGeom>
            <a:avLst/>
            <a:gdLst>
              <a:gd name="T0" fmla="*/ 2147483647 w 177"/>
              <a:gd name="T1" fmla="*/ 2147483647 h 69"/>
              <a:gd name="T2" fmla="*/ 0 w 177"/>
              <a:gd name="T3" fmla="*/ 2147483647 h 69"/>
              <a:gd name="T4" fmla="*/ 2147483647 w 177"/>
              <a:gd name="T5" fmla="*/ 0 h 69"/>
              <a:gd name="T6" fmla="*/ 2147483647 w 177"/>
              <a:gd name="T7" fmla="*/ 2147483647 h 69"/>
              <a:gd name="T8" fmla="*/ 2147483647 w 177"/>
              <a:gd name="T9" fmla="*/ 2147483647 h 69"/>
              <a:gd name="T10" fmla="*/ 0 60000 65536"/>
              <a:gd name="T11" fmla="*/ 0 60000 65536"/>
              <a:gd name="T12" fmla="*/ 0 60000 65536"/>
              <a:gd name="T13" fmla="*/ 0 60000 65536"/>
              <a:gd name="T14" fmla="*/ 0 60000 65536"/>
              <a:gd name="T15" fmla="*/ 0 w 177"/>
              <a:gd name="T16" fmla="*/ 0 h 69"/>
              <a:gd name="T17" fmla="*/ 177 w 177"/>
              <a:gd name="T18" fmla="*/ 69 h 69"/>
            </a:gdLst>
            <a:ahLst/>
            <a:cxnLst>
              <a:cxn ang="T10">
                <a:pos x="T0" y="T1"/>
              </a:cxn>
              <a:cxn ang="T11">
                <a:pos x="T2" y="T3"/>
              </a:cxn>
              <a:cxn ang="T12">
                <a:pos x="T4" y="T5"/>
              </a:cxn>
              <a:cxn ang="T13">
                <a:pos x="T6" y="T7"/>
              </a:cxn>
              <a:cxn ang="T14">
                <a:pos x="T8" y="T9"/>
              </a:cxn>
            </a:cxnLst>
            <a:rect l="T15" t="T16" r="T17" b="T18"/>
            <a:pathLst>
              <a:path w="177" h="69">
                <a:moveTo>
                  <a:pt x="3" y="69"/>
                </a:moveTo>
                <a:lnTo>
                  <a:pt x="0" y="62"/>
                </a:lnTo>
                <a:lnTo>
                  <a:pt x="175" y="0"/>
                </a:lnTo>
                <a:lnTo>
                  <a:pt x="177" y="7"/>
                </a:lnTo>
                <a:lnTo>
                  <a:pt x="3" y="69"/>
                </a:lnTo>
                <a:close/>
              </a:path>
            </a:pathLst>
          </a:custGeom>
          <a:solidFill>
            <a:srgbClr val="F53DB6"/>
          </a:solidFill>
          <a:ln>
            <a:noFill/>
          </a:ln>
          <a:extLst>
            <a:ext uri="{91240B29-F687-4F45-9708-019B960494DF}">
              <a14:hiddenLine xmlns:a14="http://schemas.microsoft.com/office/drawing/2010/main" xmlns="" w="9525" cap="flat" cmpd="sng">
                <a:solidFill>
                  <a:srgbClr val="000000"/>
                </a:solidFill>
                <a:miter lim="800000"/>
                <a:headEnd/>
                <a:tailEnd/>
              </a14:hiddenLine>
            </a:ext>
          </a:extLst>
        </p:spPr>
        <p:txBody>
          <a:bodyPr lIns="90170" tIns="46990" rIns="90170" bIns="46990"/>
          <a:lstStyle/>
          <a:p>
            <a:endParaRPr lang="zh-CN" altLang="en-US"/>
          </a:p>
        </p:txBody>
      </p:sp>
      <p:sp>
        <p:nvSpPr>
          <p:cNvPr id="12301" name="Oval 2082"/>
          <p:cNvSpPr>
            <a:spLocks noChangeArrowheads="1"/>
          </p:cNvSpPr>
          <p:nvPr/>
        </p:nvSpPr>
        <p:spPr bwMode="auto">
          <a:xfrm>
            <a:off x="6340475" y="3308350"/>
            <a:ext cx="741363" cy="739775"/>
          </a:xfrm>
          <a:prstGeom prst="ellipse">
            <a:avLst/>
          </a:prstGeom>
          <a:solidFill>
            <a:srgbClr val="F53DB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90170" tIns="46990" rIns="90170" bIns="46990"/>
          <a:lstStyle/>
          <a:p>
            <a:pPr>
              <a:buFontTx/>
              <a:buNone/>
            </a:pPr>
            <a:endParaRPr lang="zh-CN" altLang="zh-CN" sz="1800">
              <a:solidFill>
                <a:srgbClr val="000000"/>
              </a:solidFill>
              <a:latin typeface="Calibri" pitchFamily="34" charset="0"/>
              <a:sym typeface="宋体" pitchFamily="2" charset="-122"/>
            </a:endParaRPr>
          </a:p>
        </p:txBody>
      </p:sp>
      <p:sp>
        <p:nvSpPr>
          <p:cNvPr id="12302" name="Oval 2084"/>
          <p:cNvSpPr>
            <a:spLocks noChangeArrowheads="1"/>
          </p:cNvSpPr>
          <p:nvPr/>
        </p:nvSpPr>
        <p:spPr bwMode="auto">
          <a:xfrm>
            <a:off x="8274050" y="3308350"/>
            <a:ext cx="741363" cy="739775"/>
          </a:xfrm>
          <a:prstGeom prst="ellipse">
            <a:avLst/>
          </a:prstGeom>
          <a:solidFill>
            <a:srgbClr val="F53DB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90170" tIns="46990" rIns="90170" bIns="46990"/>
          <a:lstStyle/>
          <a:p>
            <a:pPr>
              <a:buFontTx/>
              <a:buNone/>
            </a:pPr>
            <a:endParaRPr lang="zh-CN" altLang="zh-CN" sz="1800">
              <a:solidFill>
                <a:srgbClr val="000000"/>
              </a:solidFill>
              <a:latin typeface="Calibri" pitchFamily="34" charset="0"/>
              <a:sym typeface="宋体" pitchFamily="2" charset="-122"/>
            </a:endParaRPr>
          </a:p>
        </p:txBody>
      </p:sp>
      <p:sp>
        <p:nvSpPr>
          <p:cNvPr id="12303" name="Freeform 2085"/>
          <p:cNvSpPr>
            <a:spLocks noEditPoints="1" noChangeArrowheads="1"/>
          </p:cNvSpPr>
          <p:nvPr/>
        </p:nvSpPr>
        <p:spPr bwMode="auto">
          <a:xfrm>
            <a:off x="7175500" y="3927475"/>
            <a:ext cx="962025" cy="957263"/>
          </a:xfrm>
          <a:custGeom>
            <a:avLst/>
            <a:gdLst>
              <a:gd name="T0" fmla="*/ 2147483647 w 206"/>
              <a:gd name="T1" fmla="*/ 2147483647 h 207"/>
              <a:gd name="T2" fmla="*/ 0 w 206"/>
              <a:gd name="T3" fmla="*/ 2147483647 h 207"/>
              <a:gd name="T4" fmla="*/ 2147483647 w 206"/>
              <a:gd name="T5" fmla="*/ 0 h 207"/>
              <a:gd name="T6" fmla="*/ 2147483647 w 206"/>
              <a:gd name="T7" fmla="*/ 2147483647 h 207"/>
              <a:gd name="T8" fmla="*/ 2147483647 w 206"/>
              <a:gd name="T9" fmla="*/ 2147483647 h 207"/>
              <a:gd name="T10" fmla="*/ 2147483647 w 206"/>
              <a:gd name="T11" fmla="*/ 2147483647 h 207"/>
              <a:gd name="T12" fmla="*/ 2147483647 w 206"/>
              <a:gd name="T13" fmla="*/ 2147483647 h 207"/>
              <a:gd name="T14" fmla="*/ 2147483647 w 206"/>
              <a:gd name="T15" fmla="*/ 2147483647 h 207"/>
              <a:gd name="T16" fmla="*/ 2147483647 w 206"/>
              <a:gd name="T17" fmla="*/ 2147483647 h 207"/>
              <a:gd name="T18" fmla="*/ 2147483647 w 206"/>
              <a:gd name="T19" fmla="*/ 2147483647 h 20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6"/>
              <a:gd name="T31" fmla="*/ 0 h 207"/>
              <a:gd name="T32" fmla="*/ 206 w 206"/>
              <a:gd name="T33" fmla="*/ 207 h 20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6" h="207">
                <a:moveTo>
                  <a:pt x="103" y="207"/>
                </a:moveTo>
                <a:cubicBezTo>
                  <a:pt x="46" y="207"/>
                  <a:pt x="0" y="160"/>
                  <a:pt x="0" y="104"/>
                </a:cubicBezTo>
                <a:cubicBezTo>
                  <a:pt x="0" y="47"/>
                  <a:pt x="46" y="0"/>
                  <a:pt x="103" y="0"/>
                </a:cubicBezTo>
                <a:cubicBezTo>
                  <a:pt x="160" y="0"/>
                  <a:pt x="206" y="47"/>
                  <a:pt x="206" y="104"/>
                </a:cubicBezTo>
                <a:cubicBezTo>
                  <a:pt x="206" y="160"/>
                  <a:pt x="160" y="207"/>
                  <a:pt x="103" y="207"/>
                </a:cubicBezTo>
                <a:close/>
                <a:moveTo>
                  <a:pt x="103" y="24"/>
                </a:moveTo>
                <a:cubicBezTo>
                  <a:pt x="59" y="24"/>
                  <a:pt x="24" y="60"/>
                  <a:pt x="24" y="104"/>
                </a:cubicBezTo>
                <a:cubicBezTo>
                  <a:pt x="24" y="147"/>
                  <a:pt x="59" y="183"/>
                  <a:pt x="103" y="183"/>
                </a:cubicBezTo>
                <a:cubicBezTo>
                  <a:pt x="147" y="183"/>
                  <a:pt x="183" y="147"/>
                  <a:pt x="183" y="104"/>
                </a:cubicBezTo>
                <a:cubicBezTo>
                  <a:pt x="183" y="60"/>
                  <a:pt x="147" y="24"/>
                  <a:pt x="103" y="24"/>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miter lim="800000"/>
                <a:headEnd/>
                <a:tailEnd/>
              </a14:hiddenLine>
            </a:ext>
          </a:extLst>
        </p:spPr>
        <p:txBody>
          <a:bodyPr lIns="90170" tIns="46990" rIns="90170" bIns="46990"/>
          <a:lstStyle/>
          <a:p>
            <a:endParaRPr lang="zh-CN" altLang="en-US"/>
          </a:p>
        </p:txBody>
      </p:sp>
      <p:sp>
        <p:nvSpPr>
          <p:cNvPr id="12304" name="Freeform 2086"/>
          <p:cNvSpPr>
            <a:spLocks noEditPoints="1" noChangeArrowheads="1"/>
          </p:cNvSpPr>
          <p:nvPr/>
        </p:nvSpPr>
        <p:spPr bwMode="auto">
          <a:xfrm>
            <a:off x="8401050" y="1747838"/>
            <a:ext cx="963613" cy="957262"/>
          </a:xfrm>
          <a:custGeom>
            <a:avLst/>
            <a:gdLst>
              <a:gd name="T0" fmla="*/ 2147483647 w 206"/>
              <a:gd name="T1" fmla="*/ 2147483647 h 206"/>
              <a:gd name="T2" fmla="*/ 0 w 206"/>
              <a:gd name="T3" fmla="*/ 2147483647 h 206"/>
              <a:gd name="T4" fmla="*/ 2147483647 w 206"/>
              <a:gd name="T5" fmla="*/ 0 h 206"/>
              <a:gd name="T6" fmla="*/ 2147483647 w 206"/>
              <a:gd name="T7" fmla="*/ 2147483647 h 206"/>
              <a:gd name="T8" fmla="*/ 2147483647 w 206"/>
              <a:gd name="T9" fmla="*/ 2147483647 h 206"/>
              <a:gd name="T10" fmla="*/ 2147483647 w 206"/>
              <a:gd name="T11" fmla="*/ 2147483647 h 206"/>
              <a:gd name="T12" fmla="*/ 2147483647 w 206"/>
              <a:gd name="T13" fmla="*/ 2147483647 h 206"/>
              <a:gd name="T14" fmla="*/ 2147483647 w 206"/>
              <a:gd name="T15" fmla="*/ 2147483647 h 206"/>
              <a:gd name="T16" fmla="*/ 2147483647 w 206"/>
              <a:gd name="T17" fmla="*/ 2147483647 h 206"/>
              <a:gd name="T18" fmla="*/ 2147483647 w 206"/>
              <a:gd name="T19" fmla="*/ 2147483647 h 20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6"/>
              <a:gd name="T31" fmla="*/ 0 h 206"/>
              <a:gd name="T32" fmla="*/ 206 w 206"/>
              <a:gd name="T33" fmla="*/ 206 h 20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6" h="206">
                <a:moveTo>
                  <a:pt x="103" y="206"/>
                </a:moveTo>
                <a:cubicBezTo>
                  <a:pt x="46" y="206"/>
                  <a:pt x="0" y="160"/>
                  <a:pt x="0" y="103"/>
                </a:cubicBezTo>
                <a:cubicBezTo>
                  <a:pt x="0" y="46"/>
                  <a:pt x="46" y="0"/>
                  <a:pt x="103" y="0"/>
                </a:cubicBezTo>
                <a:cubicBezTo>
                  <a:pt x="160" y="0"/>
                  <a:pt x="206" y="46"/>
                  <a:pt x="206" y="103"/>
                </a:cubicBezTo>
                <a:cubicBezTo>
                  <a:pt x="206" y="160"/>
                  <a:pt x="160" y="206"/>
                  <a:pt x="103" y="206"/>
                </a:cubicBezTo>
                <a:close/>
                <a:moveTo>
                  <a:pt x="103" y="23"/>
                </a:moveTo>
                <a:cubicBezTo>
                  <a:pt x="59" y="23"/>
                  <a:pt x="23" y="59"/>
                  <a:pt x="23" y="103"/>
                </a:cubicBezTo>
                <a:cubicBezTo>
                  <a:pt x="23" y="147"/>
                  <a:pt x="59" y="182"/>
                  <a:pt x="103" y="182"/>
                </a:cubicBezTo>
                <a:cubicBezTo>
                  <a:pt x="147" y="182"/>
                  <a:pt x="182" y="147"/>
                  <a:pt x="182" y="103"/>
                </a:cubicBezTo>
                <a:cubicBezTo>
                  <a:pt x="182" y="59"/>
                  <a:pt x="147" y="23"/>
                  <a:pt x="103" y="23"/>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miter lim="800000"/>
                <a:headEnd/>
                <a:tailEnd/>
              </a14:hiddenLine>
            </a:ext>
          </a:extLst>
        </p:spPr>
        <p:txBody>
          <a:bodyPr lIns="90170" tIns="46990" rIns="90170" bIns="46990"/>
          <a:lstStyle/>
          <a:p>
            <a:endParaRPr lang="zh-CN" altLang="en-US"/>
          </a:p>
        </p:txBody>
      </p:sp>
      <p:sp>
        <p:nvSpPr>
          <p:cNvPr id="12305" name="Oval 2087"/>
          <p:cNvSpPr>
            <a:spLocks noChangeArrowheads="1"/>
          </p:cNvSpPr>
          <p:nvPr/>
        </p:nvSpPr>
        <p:spPr bwMode="auto">
          <a:xfrm>
            <a:off x="8394700" y="966788"/>
            <a:ext cx="384175" cy="382587"/>
          </a:xfrm>
          <a:prstGeom prst="ellipse">
            <a:avLst/>
          </a:prstGeom>
          <a:solidFill>
            <a:srgbClr val="F53DB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90170" tIns="46990" rIns="90170" bIns="46990"/>
          <a:lstStyle/>
          <a:p>
            <a:pPr>
              <a:buFontTx/>
              <a:buNone/>
            </a:pPr>
            <a:endParaRPr lang="zh-CN" altLang="zh-CN" sz="1800">
              <a:solidFill>
                <a:srgbClr val="000000"/>
              </a:solidFill>
              <a:latin typeface="Calibri" pitchFamily="34" charset="0"/>
              <a:sym typeface="宋体" pitchFamily="2" charset="-122"/>
            </a:endParaRPr>
          </a:p>
        </p:txBody>
      </p:sp>
      <p:sp>
        <p:nvSpPr>
          <p:cNvPr id="12306" name="Oval 2088"/>
          <p:cNvSpPr>
            <a:spLocks noChangeArrowheads="1"/>
          </p:cNvSpPr>
          <p:nvPr/>
        </p:nvSpPr>
        <p:spPr bwMode="auto">
          <a:xfrm>
            <a:off x="5470525" y="3003550"/>
            <a:ext cx="457200" cy="454025"/>
          </a:xfrm>
          <a:prstGeom prst="ellipse">
            <a:avLst/>
          </a:prstGeom>
          <a:solidFill>
            <a:srgbClr val="F53DB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90170" tIns="46990" rIns="90170" bIns="46990"/>
          <a:lstStyle/>
          <a:p>
            <a:pPr>
              <a:buFontTx/>
              <a:buNone/>
            </a:pPr>
            <a:endParaRPr lang="zh-CN" altLang="zh-CN" sz="1800">
              <a:solidFill>
                <a:srgbClr val="000000"/>
              </a:solidFill>
              <a:latin typeface="Calibri" pitchFamily="34" charset="0"/>
              <a:sym typeface="宋体" pitchFamily="2" charset="-122"/>
            </a:endParaRPr>
          </a:p>
        </p:txBody>
      </p:sp>
      <p:sp>
        <p:nvSpPr>
          <p:cNvPr id="12307" name="Oval 2089"/>
          <p:cNvSpPr>
            <a:spLocks noChangeArrowheads="1"/>
          </p:cNvSpPr>
          <p:nvPr/>
        </p:nvSpPr>
        <p:spPr bwMode="auto">
          <a:xfrm>
            <a:off x="8458200" y="4410075"/>
            <a:ext cx="671513" cy="666750"/>
          </a:xfrm>
          <a:prstGeom prst="ellipse">
            <a:avLst/>
          </a:prstGeom>
          <a:solidFill>
            <a:srgbClr val="F53DB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90170" tIns="46990" rIns="90170" bIns="46990"/>
          <a:lstStyle/>
          <a:p>
            <a:pPr>
              <a:buFontTx/>
              <a:buNone/>
            </a:pPr>
            <a:endParaRPr lang="zh-CN" altLang="zh-CN" sz="1800">
              <a:solidFill>
                <a:srgbClr val="000000"/>
              </a:solidFill>
              <a:latin typeface="Calibri" pitchFamily="34" charset="0"/>
              <a:sym typeface="宋体" pitchFamily="2" charset="-122"/>
            </a:endParaRPr>
          </a:p>
        </p:txBody>
      </p:sp>
      <p:sp>
        <p:nvSpPr>
          <p:cNvPr id="12308" name="Oval 2090"/>
          <p:cNvSpPr>
            <a:spLocks noChangeArrowheads="1"/>
          </p:cNvSpPr>
          <p:nvPr/>
        </p:nvSpPr>
        <p:spPr bwMode="auto">
          <a:xfrm>
            <a:off x="9791700" y="2379663"/>
            <a:ext cx="436563" cy="439737"/>
          </a:xfrm>
          <a:prstGeom prst="ellipse">
            <a:avLst/>
          </a:prstGeom>
          <a:solidFill>
            <a:srgbClr val="F53DB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90170" tIns="46990" rIns="90170" bIns="46990"/>
          <a:lstStyle/>
          <a:p>
            <a:pPr>
              <a:buFontTx/>
              <a:buNone/>
            </a:pPr>
            <a:endParaRPr lang="zh-CN" altLang="zh-CN" sz="1800">
              <a:solidFill>
                <a:srgbClr val="000000"/>
              </a:solidFill>
              <a:latin typeface="Calibri" pitchFamily="34" charset="0"/>
              <a:sym typeface="宋体" pitchFamily="2" charset="-122"/>
            </a:endParaRPr>
          </a:p>
        </p:txBody>
      </p:sp>
      <p:sp>
        <p:nvSpPr>
          <p:cNvPr id="12309" name="Oval 2091"/>
          <p:cNvSpPr>
            <a:spLocks noChangeArrowheads="1"/>
          </p:cNvSpPr>
          <p:nvPr/>
        </p:nvSpPr>
        <p:spPr bwMode="auto">
          <a:xfrm>
            <a:off x="6134100" y="817563"/>
            <a:ext cx="577850" cy="574675"/>
          </a:xfrm>
          <a:prstGeom prst="ellipse">
            <a:avLst/>
          </a:prstGeom>
          <a:solidFill>
            <a:srgbClr val="F53DB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90170" tIns="46990" rIns="90170" bIns="46990"/>
          <a:lstStyle/>
          <a:p>
            <a:pPr>
              <a:buFontTx/>
              <a:buNone/>
            </a:pPr>
            <a:endParaRPr lang="zh-CN" altLang="zh-CN" sz="1800">
              <a:solidFill>
                <a:srgbClr val="000000"/>
              </a:solidFill>
              <a:latin typeface="Calibri" pitchFamily="34" charset="0"/>
              <a:sym typeface="宋体" pitchFamily="2" charset="-122"/>
            </a:endParaRPr>
          </a:p>
        </p:txBody>
      </p:sp>
      <p:sp>
        <p:nvSpPr>
          <p:cNvPr id="12310" name="Oval 2092"/>
          <p:cNvSpPr>
            <a:spLocks noChangeArrowheads="1"/>
          </p:cNvSpPr>
          <p:nvPr/>
        </p:nvSpPr>
        <p:spPr bwMode="auto">
          <a:xfrm>
            <a:off x="5178425" y="2032000"/>
            <a:ext cx="241300" cy="241300"/>
          </a:xfrm>
          <a:prstGeom prst="ellipse">
            <a:avLst/>
          </a:prstGeom>
          <a:solidFill>
            <a:srgbClr val="F53DB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90170" tIns="46990" rIns="90170" bIns="46990"/>
          <a:lstStyle/>
          <a:p>
            <a:pPr>
              <a:buFontTx/>
              <a:buNone/>
            </a:pPr>
            <a:endParaRPr lang="zh-CN" altLang="zh-CN" sz="1800">
              <a:solidFill>
                <a:srgbClr val="000000"/>
              </a:solidFill>
              <a:latin typeface="Calibri" pitchFamily="34" charset="0"/>
              <a:sym typeface="宋体" pitchFamily="2" charset="-122"/>
            </a:endParaRPr>
          </a:p>
        </p:txBody>
      </p:sp>
      <p:sp>
        <p:nvSpPr>
          <p:cNvPr id="12311" name="Oval 2093"/>
          <p:cNvSpPr>
            <a:spLocks noChangeArrowheads="1"/>
          </p:cNvSpPr>
          <p:nvPr/>
        </p:nvSpPr>
        <p:spPr bwMode="auto">
          <a:xfrm>
            <a:off x="5264150" y="3862388"/>
            <a:ext cx="520700" cy="519112"/>
          </a:xfrm>
          <a:prstGeom prst="ellipse">
            <a:avLst/>
          </a:prstGeom>
          <a:solidFill>
            <a:srgbClr val="F53DB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90170" tIns="46990" rIns="90170" bIns="46990"/>
          <a:lstStyle/>
          <a:p>
            <a:pPr>
              <a:buFontTx/>
              <a:buNone/>
            </a:pPr>
            <a:endParaRPr lang="zh-CN" altLang="zh-CN" sz="1800">
              <a:solidFill>
                <a:srgbClr val="000000"/>
              </a:solidFill>
              <a:latin typeface="Calibri" pitchFamily="34" charset="0"/>
              <a:sym typeface="宋体" pitchFamily="2" charset="-122"/>
            </a:endParaRPr>
          </a:p>
        </p:txBody>
      </p:sp>
      <p:sp>
        <p:nvSpPr>
          <p:cNvPr id="12312" name="Oval 2094"/>
          <p:cNvSpPr>
            <a:spLocks noChangeArrowheads="1"/>
          </p:cNvSpPr>
          <p:nvPr/>
        </p:nvSpPr>
        <p:spPr bwMode="auto">
          <a:xfrm>
            <a:off x="6076950" y="4686300"/>
            <a:ext cx="555625" cy="546100"/>
          </a:xfrm>
          <a:prstGeom prst="ellipse">
            <a:avLst/>
          </a:prstGeom>
          <a:solidFill>
            <a:srgbClr val="F53DB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90170" tIns="46990" rIns="90170" bIns="46990"/>
          <a:lstStyle/>
          <a:p>
            <a:pPr>
              <a:buFontTx/>
              <a:buNone/>
            </a:pPr>
            <a:endParaRPr lang="zh-CN" altLang="zh-CN" sz="1800">
              <a:solidFill>
                <a:srgbClr val="000000"/>
              </a:solidFill>
              <a:latin typeface="Calibri" pitchFamily="34" charset="0"/>
              <a:sym typeface="宋体" pitchFamily="2" charset="-122"/>
            </a:endParaRPr>
          </a:p>
        </p:txBody>
      </p:sp>
      <p:sp>
        <p:nvSpPr>
          <p:cNvPr id="12313" name="Oval 2095"/>
          <p:cNvSpPr>
            <a:spLocks noChangeArrowheads="1"/>
          </p:cNvSpPr>
          <p:nvPr/>
        </p:nvSpPr>
        <p:spPr bwMode="auto">
          <a:xfrm>
            <a:off x="6632575" y="4338638"/>
            <a:ext cx="242888" cy="247650"/>
          </a:xfrm>
          <a:prstGeom prst="ellipse">
            <a:avLst/>
          </a:prstGeom>
          <a:solidFill>
            <a:srgbClr val="F53DB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90170" tIns="46990" rIns="90170" bIns="46990"/>
          <a:lstStyle/>
          <a:p>
            <a:pPr>
              <a:buFontTx/>
              <a:buNone/>
            </a:pPr>
            <a:endParaRPr lang="zh-CN" altLang="zh-CN" sz="1800">
              <a:solidFill>
                <a:srgbClr val="000000"/>
              </a:solidFill>
              <a:latin typeface="Calibri" pitchFamily="34" charset="0"/>
              <a:sym typeface="宋体" pitchFamily="2" charset="-122"/>
            </a:endParaRPr>
          </a:p>
        </p:txBody>
      </p:sp>
      <p:sp>
        <p:nvSpPr>
          <p:cNvPr id="12314" name="Oval 2096"/>
          <p:cNvSpPr>
            <a:spLocks noChangeArrowheads="1"/>
          </p:cNvSpPr>
          <p:nvPr/>
        </p:nvSpPr>
        <p:spPr bwMode="auto">
          <a:xfrm>
            <a:off x="6134100" y="4281488"/>
            <a:ext cx="220663" cy="220662"/>
          </a:xfrm>
          <a:prstGeom prst="ellipse">
            <a:avLst/>
          </a:prstGeom>
          <a:solidFill>
            <a:srgbClr val="F53DB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90170" tIns="46990" rIns="90170" bIns="46990"/>
          <a:lstStyle/>
          <a:p>
            <a:pPr>
              <a:buFontTx/>
              <a:buNone/>
            </a:pPr>
            <a:endParaRPr lang="zh-CN" altLang="zh-CN" sz="1800">
              <a:solidFill>
                <a:srgbClr val="000000"/>
              </a:solidFill>
              <a:latin typeface="Calibri" pitchFamily="34" charset="0"/>
              <a:sym typeface="宋体" pitchFamily="2" charset="-122"/>
            </a:endParaRPr>
          </a:p>
        </p:txBody>
      </p:sp>
      <p:sp>
        <p:nvSpPr>
          <p:cNvPr id="12315" name="Oval 2097"/>
          <p:cNvSpPr>
            <a:spLocks noChangeArrowheads="1"/>
          </p:cNvSpPr>
          <p:nvPr/>
        </p:nvSpPr>
        <p:spPr bwMode="auto">
          <a:xfrm>
            <a:off x="9307513" y="3365500"/>
            <a:ext cx="484187" cy="482600"/>
          </a:xfrm>
          <a:prstGeom prst="ellipse">
            <a:avLst/>
          </a:prstGeom>
          <a:solidFill>
            <a:srgbClr val="F53DB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90170" tIns="46990" rIns="90170" bIns="46990"/>
          <a:lstStyle/>
          <a:p>
            <a:pPr>
              <a:buFontTx/>
              <a:buNone/>
            </a:pPr>
            <a:endParaRPr lang="zh-CN" altLang="zh-CN" sz="1800">
              <a:solidFill>
                <a:srgbClr val="000000"/>
              </a:solidFill>
              <a:latin typeface="Calibri" pitchFamily="34" charset="0"/>
              <a:sym typeface="宋体" pitchFamily="2" charset="-122"/>
            </a:endParaRPr>
          </a:p>
        </p:txBody>
      </p:sp>
      <p:sp>
        <p:nvSpPr>
          <p:cNvPr id="12316" name="Oval 2098"/>
          <p:cNvSpPr>
            <a:spLocks noChangeArrowheads="1"/>
          </p:cNvSpPr>
          <p:nvPr/>
        </p:nvSpPr>
        <p:spPr bwMode="auto">
          <a:xfrm>
            <a:off x="9450388" y="4281488"/>
            <a:ext cx="341312" cy="333375"/>
          </a:xfrm>
          <a:prstGeom prst="ellipse">
            <a:avLst/>
          </a:prstGeom>
          <a:solidFill>
            <a:srgbClr val="F53DB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90170" tIns="46990" rIns="90170" bIns="46990"/>
          <a:lstStyle/>
          <a:p>
            <a:pPr>
              <a:buFontTx/>
              <a:buNone/>
            </a:pPr>
            <a:endParaRPr lang="zh-CN" altLang="zh-CN" sz="1800">
              <a:solidFill>
                <a:srgbClr val="000000"/>
              </a:solidFill>
              <a:latin typeface="Calibri" pitchFamily="34" charset="0"/>
              <a:sym typeface="宋体" pitchFamily="2" charset="-122"/>
            </a:endParaRPr>
          </a:p>
        </p:txBody>
      </p:sp>
      <p:sp>
        <p:nvSpPr>
          <p:cNvPr id="12317" name="Oval 2099"/>
          <p:cNvSpPr>
            <a:spLocks noChangeArrowheads="1"/>
          </p:cNvSpPr>
          <p:nvPr/>
        </p:nvSpPr>
        <p:spPr bwMode="auto">
          <a:xfrm>
            <a:off x="9450388" y="1250950"/>
            <a:ext cx="300037" cy="298450"/>
          </a:xfrm>
          <a:prstGeom prst="ellipse">
            <a:avLst/>
          </a:prstGeom>
          <a:solidFill>
            <a:srgbClr val="F53DB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90170" tIns="46990" rIns="90170" bIns="46990"/>
          <a:lstStyle/>
          <a:p>
            <a:pPr>
              <a:buFontTx/>
              <a:buNone/>
            </a:pPr>
            <a:endParaRPr lang="zh-CN" altLang="zh-CN" sz="1800">
              <a:solidFill>
                <a:srgbClr val="000000"/>
              </a:solidFill>
              <a:latin typeface="Calibri" pitchFamily="34" charset="0"/>
              <a:sym typeface="宋体" pitchFamily="2" charset="-122"/>
            </a:endParaRPr>
          </a:p>
        </p:txBody>
      </p:sp>
      <p:sp>
        <p:nvSpPr>
          <p:cNvPr id="12318" name="Oval 2100"/>
          <p:cNvSpPr>
            <a:spLocks noChangeArrowheads="1"/>
          </p:cNvSpPr>
          <p:nvPr/>
        </p:nvSpPr>
        <p:spPr bwMode="auto">
          <a:xfrm>
            <a:off x="6961188" y="398463"/>
            <a:ext cx="420687" cy="419100"/>
          </a:xfrm>
          <a:prstGeom prst="ellipse">
            <a:avLst/>
          </a:prstGeom>
          <a:solidFill>
            <a:srgbClr val="F53DB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90170" tIns="46990" rIns="90170" bIns="46990"/>
          <a:lstStyle/>
          <a:p>
            <a:pPr>
              <a:buFontTx/>
              <a:buNone/>
            </a:pPr>
            <a:endParaRPr lang="zh-CN" altLang="zh-CN" sz="1800">
              <a:solidFill>
                <a:srgbClr val="000000"/>
              </a:solidFill>
              <a:latin typeface="Calibri" pitchFamily="34" charset="0"/>
              <a:sym typeface="宋体" pitchFamily="2" charset="-122"/>
            </a:endParaRPr>
          </a:p>
        </p:txBody>
      </p:sp>
      <p:sp>
        <p:nvSpPr>
          <p:cNvPr id="12319" name="Freeform 2101"/>
          <p:cNvSpPr>
            <a:spLocks noEditPoints="1" noChangeArrowheads="1"/>
          </p:cNvSpPr>
          <p:nvPr/>
        </p:nvSpPr>
        <p:spPr bwMode="auto">
          <a:xfrm>
            <a:off x="7204075" y="5140325"/>
            <a:ext cx="492125" cy="490538"/>
          </a:xfrm>
          <a:custGeom>
            <a:avLst/>
            <a:gdLst>
              <a:gd name="T0" fmla="*/ 2147483647 w 105"/>
              <a:gd name="T1" fmla="*/ 2147483647 h 105"/>
              <a:gd name="T2" fmla="*/ 0 w 105"/>
              <a:gd name="T3" fmla="*/ 2147483647 h 105"/>
              <a:gd name="T4" fmla="*/ 2147483647 w 105"/>
              <a:gd name="T5" fmla="*/ 0 h 105"/>
              <a:gd name="T6" fmla="*/ 2147483647 w 105"/>
              <a:gd name="T7" fmla="*/ 2147483647 h 105"/>
              <a:gd name="T8" fmla="*/ 2147483647 w 105"/>
              <a:gd name="T9" fmla="*/ 2147483647 h 105"/>
              <a:gd name="T10" fmla="*/ 2147483647 w 105"/>
              <a:gd name="T11" fmla="*/ 2147483647 h 105"/>
              <a:gd name="T12" fmla="*/ 2147483647 w 105"/>
              <a:gd name="T13" fmla="*/ 2147483647 h 105"/>
              <a:gd name="T14" fmla="*/ 2147483647 w 105"/>
              <a:gd name="T15" fmla="*/ 2147483647 h 105"/>
              <a:gd name="T16" fmla="*/ 2147483647 w 105"/>
              <a:gd name="T17" fmla="*/ 2147483647 h 105"/>
              <a:gd name="T18" fmla="*/ 2147483647 w 105"/>
              <a:gd name="T19" fmla="*/ 2147483647 h 10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5"/>
              <a:gd name="T31" fmla="*/ 0 h 105"/>
              <a:gd name="T32" fmla="*/ 105 w 105"/>
              <a:gd name="T33" fmla="*/ 105 h 10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5" h="105">
                <a:moveTo>
                  <a:pt x="52" y="105"/>
                </a:moveTo>
                <a:cubicBezTo>
                  <a:pt x="24" y="105"/>
                  <a:pt x="0" y="81"/>
                  <a:pt x="0" y="53"/>
                </a:cubicBezTo>
                <a:cubicBezTo>
                  <a:pt x="0" y="24"/>
                  <a:pt x="24" y="0"/>
                  <a:pt x="52" y="0"/>
                </a:cubicBezTo>
                <a:cubicBezTo>
                  <a:pt x="81" y="0"/>
                  <a:pt x="105" y="24"/>
                  <a:pt x="105" y="53"/>
                </a:cubicBezTo>
                <a:cubicBezTo>
                  <a:pt x="105" y="81"/>
                  <a:pt x="81" y="105"/>
                  <a:pt x="52" y="105"/>
                </a:cubicBezTo>
                <a:close/>
                <a:moveTo>
                  <a:pt x="52" y="10"/>
                </a:moveTo>
                <a:cubicBezTo>
                  <a:pt x="29" y="10"/>
                  <a:pt x="10" y="29"/>
                  <a:pt x="10" y="53"/>
                </a:cubicBezTo>
                <a:cubicBezTo>
                  <a:pt x="10" y="76"/>
                  <a:pt x="29" y="95"/>
                  <a:pt x="52" y="95"/>
                </a:cubicBezTo>
                <a:cubicBezTo>
                  <a:pt x="76" y="95"/>
                  <a:pt x="95" y="76"/>
                  <a:pt x="95" y="53"/>
                </a:cubicBezTo>
                <a:cubicBezTo>
                  <a:pt x="95" y="29"/>
                  <a:pt x="76" y="10"/>
                  <a:pt x="52" y="1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miter lim="800000"/>
                <a:headEnd/>
                <a:tailEnd/>
              </a14:hiddenLine>
            </a:ext>
          </a:extLst>
        </p:spPr>
        <p:txBody>
          <a:bodyPr lIns="90170" tIns="46990" rIns="90170" bIns="46990"/>
          <a:lstStyle/>
          <a:p>
            <a:endParaRPr lang="zh-CN" altLang="en-US"/>
          </a:p>
        </p:txBody>
      </p:sp>
      <p:sp>
        <p:nvSpPr>
          <p:cNvPr id="12320" name="Freeform 2102"/>
          <p:cNvSpPr>
            <a:spLocks noEditPoints="1" noChangeArrowheads="1"/>
          </p:cNvSpPr>
          <p:nvPr/>
        </p:nvSpPr>
        <p:spPr bwMode="auto">
          <a:xfrm>
            <a:off x="5000625" y="2500313"/>
            <a:ext cx="492125" cy="488950"/>
          </a:xfrm>
          <a:custGeom>
            <a:avLst/>
            <a:gdLst>
              <a:gd name="T0" fmla="*/ 2147483647 w 105"/>
              <a:gd name="T1" fmla="*/ 2147483647 h 105"/>
              <a:gd name="T2" fmla="*/ 0 w 105"/>
              <a:gd name="T3" fmla="*/ 2147483647 h 105"/>
              <a:gd name="T4" fmla="*/ 2147483647 w 105"/>
              <a:gd name="T5" fmla="*/ 0 h 105"/>
              <a:gd name="T6" fmla="*/ 2147483647 w 105"/>
              <a:gd name="T7" fmla="*/ 2147483647 h 105"/>
              <a:gd name="T8" fmla="*/ 2147483647 w 105"/>
              <a:gd name="T9" fmla="*/ 2147483647 h 105"/>
              <a:gd name="T10" fmla="*/ 2147483647 w 105"/>
              <a:gd name="T11" fmla="*/ 2147483647 h 105"/>
              <a:gd name="T12" fmla="*/ 2147483647 w 105"/>
              <a:gd name="T13" fmla="*/ 2147483647 h 105"/>
              <a:gd name="T14" fmla="*/ 2147483647 w 105"/>
              <a:gd name="T15" fmla="*/ 2147483647 h 105"/>
              <a:gd name="T16" fmla="*/ 2147483647 w 105"/>
              <a:gd name="T17" fmla="*/ 2147483647 h 105"/>
              <a:gd name="T18" fmla="*/ 2147483647 w 105"/>
              <a:gd name="T19" fmla="*/ 2147483647 h 10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5"/>
              <a:gd name="T31" fmla="*/ 0 h 105"/>
              <a:gd name="T32" fmla="*/ 105 w 105"/>
              <a:gd name="T33" fmla="*/ 105 h 10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5" h="105">
                <a:moveTo>
                  <a:pt x="52" y="105"/>
                </a:moveTo>
                <a:cubicBezTo>
                  <a:pt x="24" y="105"/>
                  <a:pt x="0" y="81"/>
                  <a:pt x="0" y="52"/>
                </a:cubicBezTo>
                <a:cubicBezTo>
                  <a:pt x="0" y="24"/>
                  <a:pt x="24" y="0"/>
                  <a:pt x="52" y="0"/>
                </a:cubicBezTo>
                <a:cubicBezTo>
                  <a:pt x="81" y="0"/>
                  <a:pt x="105" y="24"/>
                  <a:pt x="105" y="52"/>
                </a:cubicBezTo>
                <a:cubicBezTo>
                  <a:pt x="105" y="81"/>
                  <a:pt x="81" y="105"/>
                  <a:pt x="52" y="105"/>
                </a:cubicBezTo>
                <a:close/>
                <a:moveTo>
                  <a:pt x="52" y="10"/>
                </a:moveTo>
                <a:cubicBezTo>
                  <a:pt x="29" y="10"/>
                  <a:pt x="10" y="29"/>
                  <a:pt x="10" y="52"/>
                </a:cubicBezTo>
                <a:cubicBezTo>
                  <a:pt x="10" y="76"/>
                  <a:pt x="29" y="95"/>
                  <a:pt x="52" y="95"/>
                </a:cubicBezTo>
                <a:cubicBezTo>
                  <a:pt x="76" y="95"/>
                  <a:pt x="95" y="76"/>
                  <a:pt x="95" y="52"/>
                </a:cubicBezTo>
                <a:cubicBezTo>
                  <a:pt x="95" y="29"/>
                  <a:pt x="76" y="10"/>
                  <a:pt x="52" y="1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miter lim="800000"/>
                <a:headEnd/>
                <a:tailEnd/>
              </a14:hiddenLine>
            </a:ext>
          </a:extLst>
        </p:spPr>
        <p:txBody>
          <a:bodyPr lIns="90170" tIns="46990" rIns="90170" bIns="46990"/>
          <a:lstStyle/>
          <a:p>
            <a:endParaRPr lang="zh-CN" altLang="en-US"/>
          </a:p>
        </p:txBody>
      </p:sp>
      <p:sp>
        <p:nvSpPr>
          <p:cNvPr id="12321" name="Freeform 2103"/>
          <p:cNvSpPr>
            <a:spLocks noEditPoints="1" noChangeArrowheads="1"/>
          </p:cNvSpPr>
          <p:nvPr/>
        </p:nvSpPr>
        <p:spPr bwMode="auto">
          <a:xfrm>
            <a:off x="7839075" y="355600"/>
            <a:ext cx="492125" cy="490538"/>
          </a:xfrm>
          <a:custGeom>
            <a:avLst/>
            <a:gdLst>
              <a:gd name="T0" fmla="*/ 2147483647 w 105"/>
              <a:gd name="T1" fmla="*/ 2147483647 h 105"/>
              <a:gd name="T2" fmla="*/ 0 w 105"/>
              <a:gd name="T3" fmla="*/ 2147483647 h 105"/>
              <a:gd name="T4" fmla="*/ 2147483647 w 105"/>
              <a:gd name="T5" fmla="*/ 0 h 105"/>
              <a:gd name="T6" fmla="*/ 2147483647 w 105"/>
              <a:gd name="T7" fmla="*/ 2147483647 h 105"/>
              <a:gd name="T8" fmla="*/ 2147483647 w 105"/>
              <a:gd name="T9" fmla="*/ 2147483647 h 105"/>
              <a:gd name="T10" fmla="*/ 2147483647 w 105"/>
              <a:gd name="T11" fmla="*/ 2147483647 h 105"/>
              <a:gd name="T12" fmla="*/ 2147483647 w 105"/>
              <a:gd name="T13" fmla="*/ 2147483647 h 105"/>
              <a:gd name="T14" fmla="*/ 2147483647 w 105"/>
              <a:gd name="T15" fmla="*/ 2147483647 h 105"/>
              <a:gd name="T16" fmla="*/ 2147483647 w 105"/>
              <a:gd name="T17" fmla="*/ 2147483647 h 105"/>
              <a:gd name="T18" fmla="*/ 2147483647 w 105"/>
              <a:gd name="T19" fmla="*/ 2147483647 h 10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5"/>
              <a:gd name="T31" fmla="*/ 0 h 105"/>
              <a:gd name="T32" fmla="*/ 105 w 105"/>
              <a:gd name="T33" fmla="*/ 105 h 10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5" h="105">
                <a:moveTo>
                  <a:pt x="52" y="105"/>
                </a:moveTo>
                <a:cubicBezTo>
                  <a:pt x="24" y="105"/>
                  <a:pt x="0" y="81"/>
                  <a:pt x="0" y="53"/>
                </a:cubicBezTo>
                <a:cubicBezTo>
                  <a:pt x="0" y="24"/>
                  <a:pt x="24" y="0"/>
                  <a:pt x="52" y="0"/>
                </a:cubicBezTo>
                <a:cubicBezTo>
                  <a:pt x="81" y="0"/>
                  <a:pt x="105" y="24"/>
                  <a:pt x="105" y="53"/>
                </a:cubicBezTo>
                <a:cubicBezTo>
                  <a:pt x="105" y="81"/>
                  <a:pt x="81" y="105"/>
                  <a:pt x="52" y="105"/>
                </a:cubicBezTo>
                <a:close/>
                <a:moveTo>
                  <a:pt x="52" y="10"/>
                </a:moveTo>
                <a:cubicBezTo>
                  <a:pt x="29" y="10"/>
                  <a:pt x="10" y="29"/>
                  <a:pt x="10" y="53"/>
                </a:cubicBezTo>
                <a:cubicBezTo>
                  <a:pt x="10" y="76"/>
                  <a:pt x="29" y="95"/>
                  <a:pt x="52" y="95"/>
                </a:cubicBezTo>
                <a:cubicBezTo>
                  <a:pt x="76" y="95"/>
                  <a:pt x="95" y="76"/>
                  <a:pt x="95" y="53"/>
                </a:cubicBezTo>
                <a:cubicBezTo>
                  <a:pt x="95" y="29"/>
                  <a:pt x="76" y="10"/>
                  <a:pt x="52" y="1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miter lim="800000"/>
                <a:headEnd/>
                <a:tailEnd/>
              </a14:hiddenLine>
            </a:ext>
          </a:extLst>
        </p:spPr>
        <p:txBody>
          <a:bodyPr lIns="90170" tIns="46990" rIns="90170" bIns="46990"/>
          <a:lstStyle/>
          <a:p>
            <a:endParaRPr lang="zh-CN" altLang="en-US"/>
          </a:p>
        </p:txBody>
      </p:sp>
      <p:sp>
        <p:nvSpPr>
          <p:cNvPr id="12322" name="Rectangle 2104"/>
          <p:cNvSpPr>
            <a:spLocks noChangeArrowheads="1"/>
          </p:cNvSpPr>
          <p:nvPr/>
        </p:nvSpPr>
        <p:spPr bwMode="auto">
          <a:xfrm>
            <a:off x="7596188" y="1704975"/>
            <a:ext cx="114300" cy="1241425"/>
          </a:xfrm>
          <a:prstGeom prst="rect">
            <a:avLst/>
          </a:prstGeom>
          <a:solidFill>
            <a:srgbClr val="F53DB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90170" tIns="46990" rIns="90170" bIns="46990"/>
          <a:lstStyle/>
          <a:p>
            <a:pPr>
              <a:buFontTx/>
              <a:buNone/>
            </a:pPr>
            <a:endParaRPr lang="zh-CN" altLang="zh-CN" sz="1800">
              <a:solidFill>
                <a:srgbClr val="000000"/>
              </a:solidFill>
              <a:latin typeface="Calibri" pitchFamily="34" charset="0"/>
              <a:sym typeface="宋体" pitchFamily="2" charset="-122"/>
            </a:endParaRPr>
          </a:p>
        </p:txBody>
      </p:sp>
      <p:sp>
        <p:nvSpPr>
          <p:cNvPr id="12323" name="Freeform 2105"/>
          <p:cNvSpPr>
            <a:spLocks noChangeArrowheads="1"/>
          </p:cNvSpPr>
          <p:nvPr/>
        </p:nvSpPr>
        <p:spPr bwMode="auto">
          <a:xfrm>
            <a:off x="7624763" y="2905125"/>
            <a:ext cx="1047750" cy="822325"/>
          </a:xfrm>
          <a:custGeom>
            <a:avLst/>
            <a:gdLst>
              <a:gd name="T0" fmla="*/ 2147483647 w 147"/>
              <a:gd name="T1" fmla="*/ 2147483647 h 116"/>
              <a:gd name="T2" fmla="*/ 0 w 147"/>
              <a:gd name="T3" fmla="*/ 2147483647 h 116"/>
              <a:gd name="T4" fmla="*/ 2147483647 w 147"/>
              <a:gd name="T5" fmla="*/ 0 h 116"/>
              <a:gd name="T6" fmla="*/ 2147483647 w 147"/>
              <a:gd name="T7" fmla="*/ 2147483647 h 116"/>
              <a:gd name="T8" fmla="*/ 2147483647 w 147"/>
              <a:gd name="T9" fmla="*/ 2147483647 h 116"/>
              <a:gd name="T10" fmla="*/ 0 60000 65536"/>
              <a:gd name="T11" fmla="*/ 0 60000 65536"/>
              <a:gd name="T12" fmla="*/ 0 60000 65536"/>
              <a:gd name="T13" fmla="*/ 0 60000 65536"/>
              <a:gd name="T14" fmla="*/ 0 60000 65536"/>
              <a:gd name="T15" fmla="*/ 0 w 147"/>
              <a:gd name="T16" fmla="*/ 0 h 116"/>
              <a:gd name="T17" fmla="*/ 147 w 147"/>
              <a:gd name="T18" fmla="*/ 116 h 116"/>
            </a:gdLst>
            <a:ahLst/>
            <a:cxnLst>
              <a:cxn ang="T10">
                <a:pos x="T0" y="T1"/>
              </a:cxn>
              <a:cxn ang="T11">
                <a:pos x="T2" y="T3"/>
              </a:cxn>
              <a:cxn ang="T12">
                <a:pos x="T4" y="T5"/>
              </a:cxn>
              <a:cxn ang="T13">
                <a:pos x="T6" y="T7"/>
              </a:cxn>
              <a:cxn ang="T14">
                <a:pos x="T8" y="T9"/>
              </a:cxn>
            </a:cxnLst>
            <a:rect l="T15" t="T16" r="T17" b="T18"/>
            <a:pathLst>
              <a:path w="147" h="116">
                <a:moveTo>
                  <a:pt x="138" y="116"/>
                </a:moveTo>
                <a:lnTo>
                  <a:pt x="0" y="12"/>
                </a:lnTo>
                <a:lnTo>
                  <a:pt x="9" y="0"/>
                </a:lnTo>
                <a:lnTo>
                  <a:pt x="147" y="103"/>
                </a:lnTo>
                <a:lnTo>
                  <a:pt x="138" y="116"/>
                </a:lnTo>
                <a:close/>
              </a:path>
            </a:pathLst>
          </a:custGeom>
          <a:solidFill>
            <a:srgbClr val="F53DB6"/>
          </a:solidFill>
          <a:ln>
            <a:noFill/>
          </a:ln>
          <a:extLst>
            <a:ext uri="{91240B29-F687-4F45-9708-019B960494DF}">
              <a14:hiddenLine xmlns:a14="http://schemas.microsoft.com/office/drawing/2010/main" xmlns="" w="9525" cap="flat" cmpd="sng">
                <a:solidFill>
                  <a:srgbClr val="000000"/>
                </a:solidFill>
                <a:miter lim="800000"/>
                <a:headEnd/>
                <a:tailEnd/>
              </a14:hiddenLine>
            </a:ext>
          </a:extLst>
        </p:spPr>
        <p:txBody>
          <a:bodyPr lIns="90170" tIns="46990" rIns="90170" bIns="46990"/>
          <a:lstStyle/>
          <a:p>
            <a:endParaRPr lang="zh-CN" altLang="en-US"/>
          </a:p>
        </p:txBody>
      </p:sp>
      <p:sp>
        <p:nvSpPr>
          <p:cNvPr id="12324" name="Freeform 2106"/>
          <p:cNvSpPr>
            <a:spLocks noChangeArrowheads="1"/>
          </p:cNvSpPr>
          <p:nvPr/>
        </p:nvSpPr>
        <p:spPr bwMode="auto">
          <a:xfrm>
            <a:off x="6675438" y="2905125"/>
            <a:ext cx="1012825" cy="773113"/>
          </a:xfrm>
          <a:custGeom>
            <a:avLst/>
            <a:gdLst>
              <a:gd name="T0" fmla="*/ 2147483647 w 142"/>
              <a:gd name="T1" fmla="*/ 2147483647 h 109"/>
              <a:gd name="T2" fmla="*/ 0 w 142"/>
              <a:gd name="T3" fmla="*/ 2147483647 h 109"/>
              <a:gd name="T4" fmla="*/ 2147483647 w 142"/>
              <a:gd name="T5" fmla="*/ 0 h 109"/>
              <a:gd name="T6" fmla="*/ 2147483647 w 142"/>
              <a:gd name="T7" fmla="*/ 2147483647 h 109"/>
              <a:gd name="T8" fmla="*/ 2147483647 w 142"/>
              <a:gd name="T9" fmla="*/ 2147483647 h 109"/>
              <a:gd name="T10" fmla="*/ 0 60000 65536"/>
              <a:gd name="T11" fmla="*/ 0 60000 65536"/>
              <a:gd name="T12" fmla="*/ 0 60000 65536"/>
              <a:gd name="T13" fmla="*/ 0 60000 65536"/>
              <a:gd name="T14" fmla="*/ 0 60000 65536"/>
              <a:gd name="T15" fmla="*/ 0 w 142"/>
              <a:gd name="T16" fmla="*/ 0 h 109"/>
              <a:gd name="T17" fmla="*/ 142 w 142"/>
              <a:gd name="T18" fmla="*/ 109 h 109"/>
            </a:gdLst>
            <a:ahLst/>
            <a:cxnLst>
              <a:cxn ang="T10">
                <a:pos x="T0" y="T1"/>
              </a:cxn>
              <a:cxn ang="T11">
                <a:pos x="T2" y="T3"/>
              </a:cxn>
              <a:cxn ang="T12">
                <a:pos x="T4" y="T5"/>
              </a:cxn>
              <a:cxn ang="T13">
                <a:pos x="T6" y="T7"/>
              </a:cxn>
              <a:cxn ang="T14">
                <a:pos x="T8" y="T9"/>
              </a:cxn>
            </a:cxnLst>
            <a:rect l="T15" t="T16" r="T17" b="T18"/>
            <a:pathLst>
              <a:path w="142" h="109">
                <a:moveTo>
                  <a:pt x="9" y="109"/>
                </a:moveTo>
                <a:lnTo>
                  <a:pt x="0" y="97"/>
                </a:lnTo>
                <a:lnTo>
                  <a:pt x="133" y="0"/>
                </a:lnTo>
                <a:lnTo>
                  <a:pt x="142" y="12"/>
                </a:lnTo>
                <a:lnTo>
                  <a:pt x="9" y="109"/>
                </a:lnTo>
                <a:close/>
              </a:path>
            </a:pathLst>
          </a:custGeom>
          <a:solidFill>
            <a:srgbClr val="F53DB6"/>
          </a:solidFill>
          <a:ln>
            <a:noFill/>
          </a:ln>
          <a:extLst>
            <a:ext uri="{91240B29-F687-4F45-9708-019B960494DF}">
              <a14:hiddenLine xmlns:a14="http://schemas.microsoft.com/office/drawing/2010/main" xmlns="" w="9525" cap="flat" cmpd="sng">
                <a:solidFill>
                  <a:srgbClr val="000000"/>
                </a:solidFill>
                <a:miter lim="800000"/>
                <a:headEnd/>
                <a:tailEnd/>
              </a14:hiddenLine>
            </a:ext>
          </a:extLst>
        </p:spPr>
        <p:txBody>
          <a:bodyPr lIns="90170" tIns="46990" rIns="90170" bIns="46990"/>
          <a:lstStyle/>
          <a:p>
            <a:endParaRPr lang="zh-CN" altLang="en-US"/>
          </a:p>
        </p:txBody>
      </p:sp>
      <p:sp>
        <p:nvSpPr>
          <p:cNvPr id="12325" name="Freeform 2108"/>
          <p:cNvSpPr>
            <a:spLocks noChangeArrowheads="1"/>
          </p:cNvSpPr>
          <p:nvPr/>
        </p:nvSpPr>
        <p:spPr bwMode="auto">
          <a:xfrm>
            <a:off x="7639050" y="1612900"/>
            <a:ext cx="933450" cy="390525"/>
          </a:xfrm>
          <a:custGeom>
            <a:avLst/>
            <a:gdLst>
              <a:gd name="T0" fmla="*/ 2147483647 w 131"/>
              <a:gd name="T1" fmla="*/ 2147483647 h 55"/>
              <a:gd name="T2" fmla="*/ 0 w 131"/>
              <a:gd name="T3" fmla="*/ 2147483647 h 55"/>
              <a:gd name="T4" fmla="*/ 2147483647 w 131"/>
              <a:gd name="T5" fmla="*/ 0 h 55"/>
              <a:gd name="T6" fmla="*/ 2147483647 w 131"/>
              <a:gd name="T7" fmla="*/ 2147483647 h 55"/>
              <a:gd name="T8" fmla="*/ 2147483647 w 131"/>
              <a:gd name="T9" fmla="*/ 2147483647 h 55"/>
              <a:gd name="T10" fmla="*/ 0 60000 65536"/>
              <a:gd name="T11" fmla="*/ 0 60000 65536"/>
              <a:gd name="T12" fmla="*/ 0 60000 65536"/>
              <a:gd name="T13" fmla="*/ 0 60000 65536"/>
              <a:gd name="T14" fmla="*/ 0 60000 65536"/>
              <a:gd name="T15" fmla="*/ 0 w 131"/>
              <a:gd name="T16" fmla="*/ 0 h 55"/>
              <a:gd name="T17" fmla="*/ 131 w 131"/>
              <a:gd name="T18" fmla="*/ 55 h 55"/>
            </a:gdLst>
            <a:ahLst/>
            <a:cxnLst>
              <a:cxn ang="T10">
                <a:pos x="T0" y="T1"/>
              </a:cxn>
              <a:cxn ang="T11">
                <a:pos x="T2" y="T3"/>
              </a:cxn>
              <a:cxn ang="T12">
                <a:pos x="T4" y="T5"/>
              </a:cxn>
              <a:cxn ang="T13">
                <a:pos x="T6" y="T7"/>
              </a:cxn>
              <a:cxn ang="T14">
                <a:pos x="T8" y="T9"/>
              </a:cxn>
            </a:cxnLst>
            <a:rect l="T15" t="T16" r="T17" b="T18"/>
            <a:pathLst>
              <a:path w="131" h="55">
                <a:moveTo>
                  <a:pt x="127" y="55"/>
                </a:moveTo>
                <a:lnTo>
                  <a:pt x="0" y="14"/>
                </a:lnTo>
                <a:lnTo>
                  <a:pt x="5" y="0"/>
                </a:lnTo>
                <a:lnTo>
                  <a:pt x="131" y="40"/>
                </a:lnTo>
                <a:lnTo>
                  <a:pt x="127" y="55"/>
                </a:lnTo>
                <a:close/>
              </a:path>
            </a:pathLst>
          </a:custGeom>
          <a:solidFill>
            <a:srgbClr val="F53DB6"/>
          </a:solidFill>
          <a:ln>
            <a:noFill/>
          </a:ln>
          <a:extLst>
            <a:ext uri="{91240B29-F687-4F45-9708-019B960494DF}">
              <a14:hiddenLine xmlns:a14="http://schemas.microsoft.com/office/drawing/2010/main" xmlns="" w="9525" cap="flat" cmpd="sng">
                <a:solidFill>
                  <a:srgbClr val="000000"/>
                </a:solidFill>
                <a:miter lim="800000"/>
                <a:headEnd/>
                <a:tailEnd/>
              </a14:hiddenLine>
            </a:ext>
          </a:extLst>
        </p:spPr>
        <p:txBody>
          <a:bodyPr lIns="90170" tIns="46990" rIns="90170" bIns="46990"/>
          <a:lstStyle/>
          <a:p>
            <a:endParaRPr lang="zh-CN" altLang="en-US"/>
          </a:p>
        </p:txBody>
      </p:sp>
      <p:sp>
        <p:nvSpPr>
          <p:cNvPr id="12326" name="Freeform 2109"/>
          <p:cNvSpPr>
            <a:spLocks noChangeArrowheads="1"/>
          </p:cNvSpPr>
          <p:nvPr/>
        </p:nvSpPr>
        <p:spPr bwMode="auto">
          <a:xfrm>
            <a:off x="8016875" y="4494213"/>
            <a:ext cx="784225" cy="298450"/>
          </a:xfrm>
          <a:custGeom>
            <a:avLst/>
            <a:gdLst>
              <a:gd name="T0" fmla="*/ 2147483647 w 110"/>
              <a:gd name="T1" fmla="*/ 2147483647 h 42"/>
              <a:gd name="T2" fmla="*/ 0 w 110"/>
              <a:gd name="T3" fmla="*/ 2147483647 h 42"/>
              <a:gd name="T4" fmla="*/ 2147483647 w 110"/>
              <a:gd name="T5" fmla="*/ 0 h 42"/>
              <a:gd name="T6" fmla="*/ 2147483647 w 110"/>
              <a:gd name="T7" fmla="*/ 2147483647 h 42"/>
              <a:gd name="T8" fmla="*/ 2147483647 w 110"/>
              <a:gd name="T9" fmla="*/ 2147483647 h 42"/>
              <a:gd name="T10" fmla="*/ 0 60000 65536"/>
              <a:gd name="T11" fmla="*/ 0 60000 65536"/>
              <a:gd name="T12" fmla="*/ 0 60000 65536"/>
              <a:gd name="T13" fmla="*/ 0 60000 65536"/>
              <a:gd name="T14" fmla="*/ 0 60000 65536"/>
              <a:gd name="T15" fmla="*/ 0 w 110"/>
              <a:gd name="T16" fmla="*/ 0 h 42"/>
              <a:gd name="T17" fmla="*/ 110 w 110"/>
              <a:gd name="T18" fmla="*/ 42 h 42"/>
            </a:gdLst>
            <a:ahLst/>
            <a:cxnLst>
              <a:cxn ang="T10">
                <a:pos x="T0" y="T1"/>
              </a:cxn>
              <a:cxn ang="T11">
                <a:pos x="T2" y="T3"/>
              </a:cxn>
              <a:cxn ang="T12">
                <a:pos x="T4" y="T5"/>
              </a:cxn>
              <a:cxn ang="T13">
                <a:pos x="T6" y="T7"/>
              </a:cxn>
              <a:cxn ang="T14">
                <a:pos x="T8" y="T9"/>
              </a:cxn>
            </a:cxnLst>
            <a:rect l="T15" t="T16" r="T17" b="T18"/>
            <a:pathLst>
              <a:path w="110" h="42">
                <a:moveTo>
                  <a:pt x="106" y="42"/>
                </a:moveTo>
                <a:lnTo>
                  <a:pt x="0" y="15"/>
                </a:lnTo>
                <a:lnTo>
                  <a:pt x="4" y="0"/>
                </a:lnTo>
                <a:lnTo>
                  <a:pt x="110" y="27"/>
                </a:lnTo>
                <a:lnTo>
                  <a:pt x="106" y="42"/>
                </a:lnTo>
                <a:close/>
              </a:path>
            </a:pathLst>
          </a:custGeom>
          <a:solidFill>
            <a:srgbClr val="F53DB6"/>
          </a:solidFill>
          <a:ln>
            <a:noFill/>
          </a:ln>
          <a:extLst>
            <a:ext uri="{91240B29-F687-4F45-9708-019B960494DF}">
              <a14:hiddenLine xmlns:a14="http://schemas.microsoft.com/office/drawing/2010/main" xmlns="" w="9525" cap="flat" cmpd="sng">
                <a:solidFill>
                  <a:srgbClr val="000000"/>
                </a:solidFill>
                <a:miter lim="800000"/>
                <a:headEnd/>
                <a:tailEnd/>
              </a14:hiddenLine>
            </a:ext>
          </a:extLst>
        </p:spPr>
        <p:txBody>
          <a:bodyPr lIns="90170" tIns="46990" rIns="90170" bIns="46990"/>
          <a:lstStyle/>
          <a:p>
            <a:endParaRPr lang="zh-CN" altLang="en-US"/>
          </a:p>
        </p:txBody>
      </p:sp>
      <p:sp>
        <p:nvSpPr>
          <p:cNvPr id="12327" name="Freeform 2110"/>
          <p:cNvSpPr>
            <a:spLocks noChangeArrowheads="1"/>
          </p:cNvSpPr>
          <p:nvPr/>
        </p:nvSpPr>
        <p:spPr bwMode="auto">
          <a:xfrm>
            <a:off x="7959725" y="3657600"/>
            <a:ext cx="698500" cy="488950"/>
          </a:xfrm>
          <a:custGeom>
            <a:avLst/>
            <a:gdLst>
              <a:gd name="T0" fmla="*/ 2147483647 w 98"/>
              <a:gd name="T1" fmla="*/ 2147483647 h 69"/>
              <a:gd name="T2" fmla="*/ 0 w 98"/>
              <a:gd name="T3" fmla="*/ 2147483647 h 69"/>
              <a:gd name="T4" fmla="*/ 2147483647 w 98"/>
              <a:gd name="T5" fmla="*/ 0 h 69"/>
              <a:gd name="T6" fmla="*/ 2147483647 w 98"/>
              <a:gd name="T7" fmla="*/ 2147483647 h 69"/>
              <a:gd name="T8" fmla="*/ 2147483647 w 98"/>
              <a:gd name="T9" fmla="*/ 2147483647 h 69"/>
              <a:gd name="T10" fmla="*/ 0 60000 65536"/>
              <a:gd name="T11" fmla="*/ 0 60000 65536"/>
              <a:gd name="T12" fmla="*/ 0 60000 65536"/>
              <a:gd name="T13" fmla="*/ 0 60000 65536"/>
              <a:gd name="T14" fmla="*/ 0 60000 65536"/>
              <a:gd name="T15" fmla="*/ 0 w 98"/>
              <a:gd name="T16" fmla="*/ 0 h 69"/>
              <a:gd name="T17" fmla="*/ 98 w 98"/>
              <a:gd name="T18" fmla="*/ 69 h 69"/>
            </a:gdLst>
            <a:ahLst/>
            <a:cxnLst>
              <a:cxn ang="T10">
                <a:pos x="T0" y="T1"/>
              </a:cxn>
              <a:cxn ang="T11">
                <a:pos x="T2" y="T3"/>
              </a:cxn>
              <a:cxn ang="T12">
                <a:pos x="T4" y="T5"/>
              </a:cxn>
              <a:cxn ang="T13">
                <a:pos x="T6" y="T7"/>
              </a:cxn>
              <a:cxn ang="T14">
                <a:pos x="T8" y="T9"/>
              </a:cxn>
            </a:cxnLst>
            <a:rect l="T15" t="T16" r="T17" b="T18"/>
            <a:pathLst>
              <a:path w="98" h="69">
                <a:moveTo>
                  <a:pt x="4" y="69"/>
                </a:moveTo>
                <a:lnTo>
                  <a:pt x="0" y="63"/>
                </a:lnTo>
                <a:lnTo>
                  <a:pt x="94" y="0"/>
                </a:lnTo>
                <a:lnTo>
                  <a:pt x="98" y="6"/>
                </a:lnTo>
                <a:lnTo>
                  <a:pt x="4" y="69"/>
                </a:lnTo>
                <a:close/>
              </a:path>
            </a:pathLst>
          </a:custGeom>
          <a:solidFill>
            <a:srgbClr val="F53DB6"/>
          </a:solidFill>
          <a:ln>
            <a:noFill/>
          </a:ln>
          <a:extLst>
            <a:ext uri="{91240B29-F687-4F45-9708-019B960494DF}">
              <a14:hiddenLine xmlns:a14="http://schemas.microsoft.com/office/drawing/2010/main" xmlns="" w="9525" cap="flat" cmpd="sng">
                <a:solidFill>
                  <a:srgbClr val="000000"/>
                </a:solidFill>
                <a:miter lim="800000"/>
                <a:headEnd/>
                <a:tailEnd/>
              </a14:hiddenLine>
            </a:ext>
          </a:extLst>
        </p:spPr>
        <p:txBody>
          <a:bodyPr lIns="90170" tIns="46990" rIns="90170" bIns="46990"/>
          <a:lstStyle/>
          <a:p>
            <a:endParaRPr lang="zh-CN" altLang="en-US"/>
          </a:p>
        </p:txBody>
      </p:sp>
      <p:sp>
        <p:nvSpPr>
          <p:cNvPr id="12328" name="Freeform 2114"/>
          <p:cNvSpPr>
            <a:spLocks noChangeArrowheads="1"/>
          </p:cNvSpPr>
          <p:nvPr/>
        </p:nvSpPr>
        <p:spPr bwMode="auto">
          <a:xfrm>
            <a:off x="6326188" y="1101725"/>
            <a:ext cx="122237" cy="701675"/>
          </a:xfrm>
          <a:custGeom>
            <a:avLst/>
            <a:gdLst>
              <a:gd name="T0" fmla="*/ 2147483647 w 17"/>
              <a:gd name="T1" fmla="*/ 2147483647 h 99"/>
              <a:gd name="T2" fmla="*/ 0 w 17"/>
              <a:gd name="T3" fmla="*/ 2147483647 h 99"/>
              <a:gd name="T4" fmla="*/ 2147483647 w 17"/>
              <a:gd name="T5" fmla="*/ 0 h 99"/>
              <a:gd name="T6" fmla="*/ 2147483647 w 17"/>
              <a:gd name="T7" fmla="*/ 2147483647 h 99"/>
              <a:gd name="T8" fmla="*/ 2147483647 w 17"/>
              <a:gd name="T9" fmla="*/ 2147483647 h 99"/>
              <a:gd name="T10" fmla="*/ 0 60000 65536"/>
              <a:gd name="T11" fmla="*/ 0 60000 65536"/>
              <a:gd name="T12" fmla="*/ 0 60000 65536"/>
              <a:gd name="T13" fmla="*/ 0 60000 65536"/>
              <a:gd name="T14" fmla="*/ 0 60000 65536"/>
              <a:gd name="T15" fmla="*/ 0 w 17"/>
              <a:gd name="T16" fmla="*/ 0 h 99"/>
              <a:gd name="T17" fmla="*/ 17 w 17"/>
              <a:gd name="T18" fmla="*/ 99 h 99"/>
            </a:gdLst>
            <a:ahLst/>
            <a:cxnLst>
              <a:cxn ang="T10">
                <a:pos x="T0" y="T1"/>
              </a:cxn>
              <a:cxn ang="T11">
                <a:pos x="T2" y="T3"/>
              </a:cxn>
              <a:cxn ang="T12">
                <a:pos x="T4" y="T5"/>
              </a:cxn>
              <a:cxn ang="T13">
                <a:pos x="T6" y="T7"/>
              </a:cxn>
              <a:cxn ang="T14">
                <a:pos x="T8" y="T9"/>
              </a:cxn>
            </a:cxnLst>
            <a:rect l="T15" t="T16" r="T17" b="T18"/>
            <a:pathLst>
              <a:path w="17" h="99">
                <a:moveTo>
                  <a:pt x="8" y="99"/>
                </a:moveTo>
                <a:lnTo>
                  <a:pt x="0" y="98"/>
                </a:lnTo>
                <a:lnTo>
                  <a:pt x="9" y="0"/>
                </a:lnTo>
                <a:lnTo>
                  <a:pt x="17" y="1"/>
                </a:lnTo>
                <a:lnTo>
                  <a:pt x="8" y="99"/>
                </a:lnTo>
                <a:close/>
              </a:path>
            </a:pathLst>
          </a:custGeom>
          <a:solidFill>
            <a:srgbClr val="F53DB6"/>
          </a:solidFill>
          <a:ln>
            <a:noFill/>
          </a:ln>
          <a:extLst>
            <a:ext uri="{91240B29-F687-4F45-9708-019B960494DF}">
              <a14:hiddenLine xmlns:a14="http://schemas.microsoft.com/office/drawing/2010/main" xmlns="" w="9525" cap="flat" cmpd="sng">
                <a:solidFill>
                  <a:srgbClr val="000000"/>
                </a:solidFill>
                <a:miter lim="800000"/>
                <a:headEnd/>
                <a:tailEnd/>
              </a14:hiddenLine>
            </a:ext>
          </a:extLst>
        </p:spPr>
        <p:txBody>
          <a:bodyPr lIns="90170" tIns="46990" rIns="90170" bIns="46990"/>
          <a:lstStyle/>
          <a:p>
            <a:endParaRPr lang="zh-CN" altLang="en-US"/>
          </a:p>
        </p:txBody>
      </p:sp>
      <p:sp>
        <p:nvSpPr>
          <p:cNvPr id="12329" name="Freeform 2115"/>
          <p:cNvSpPr>
            <a:spLocks noChangeArrowheads="1"/>
          </p:cNvSpPr>
          <p:nvPr/>
        </p:nvSpPr>
        <p:spPr bwMode="auto">
          <a:xfrm>
            <a:off x="7204075" y="654050"/>
            <a:ext cx="477838" cy="1016000"/>
          </a:xfrm>
          <a:custGeom>
            <a:avLst/>
            <a:gdLst>
              <a:gd name="T0" fmla="*/ 2147483647 w 67"/>
              <a:gd name="T1" fmla="*/ 2147483647 h 143"/>
              <a:gd name="T2" fmla="*/ 0 w 67"/>
              <a:gd name="T3" fmla="*/ 2147483647 h 143"/>
              <a:gd name="T4" fmla="*/ 2147483647 w 67"/>
              <a:gd name="T5" fmla="*/ 0 h 143"/>
              <a:gd name="T6" fmla="*/ 2147483647 w 67"/>
              <a:gd name="T7" fmla="*/ 2147483647 h 143"/>
              <a:gd name="T8" fmla="*/ 2147483647 w 67"/>
              <a:gd name="T9" fmla="*/ 2147483647 h 143"/>
              <a:gd name="T10" fmla="*/ 0 60000 65536"/>
              <a:gd name="T11" fmla="*/ 0 60000 65536"/>
              <a:gd name="T12" fmla="*/ 0 60000 65536"/>
              <a:gd name="T13" fmla="*/ 0 60000 65536"/>
              <a:gd name="T14" fmla="*/ 0 60000 65536"/>
              <a:gd name="T15" fmla="*/ 0 w 67"/>
              <a:gd name="T16" fmla="*/ 0 h 143"/>
              <a:gd name="T17" fmla="*/ 67 w 67"/>
              <a:gd name="T18" fmla="*/ 143 h 143"/>
            </a:gdLst>
            <a:ahLst/>
            <a:cxnLst>
              <a:cxn ang="T10">
                <a:pos x="T0" y="T1"/>
              </a:cxn>
              <a:cxn ang="T11">
                <a:pos x="T2" y="T3"/>
              </a:cxn>
              <a:cxn ang="T12">
                <a:pos x="T4" y="T5"/>
              </a:cxn>
              <a:cxn ang="T13">
                <a:pos x="T6" y="T7"/>
              </a:cxn>
              <a:cxn ang="T14">
                <a:pos x="T8" y="T9"/>
              </a:cxn>
            </a:cxnLst>
            <a:rect l="T15" t="T16" r="T17" b="T18"/>
            <a:pathLst>
              <a:path w="67" h="143">
                <a:moveTo>
                  <a:pt x="60" y="143"/>
                </a:moveTo>
                <a:lnTo>
                  <a:pt x="0" y="4"/>
                </a:lnTo>
                <a:lnTo>
                  <a:pt x="7" y="0"/>
                </a:lnTo>
                <a:lnTo>
                  <a:pt x="67" y="141"/>
                </a:lnTo>
                <a:lnTo>
                  <a:pt x="60" y="143"/>
                </a:lnTo>
                <a:close/>
              </a:path>
            </a:pathLst>
          </a:custGeom>
          <a:solidFill>
            <a:srgbClr val="F53DB6"/>
          </a:solidFill>
          <a:ln>
            <a:noFill/>
          </a:ln>
          <a:extLst>
            <a:ext uri="{91240B29-F687-4F45-9708-019B960494DF}">
              <a14:hiddenLine xmlns:a14="http://schemas.microsoft.com/office/drawing/2010/main" xmlns="" w="9525" cap="flat" cmpd="sng">
                <a:solidFill>
                  <a:srgbClr val="000000"/>
                </a:solidFill>
                <a:miter lim="800000"/>
                <a:headEnd/>
                <a:tailEnd/>
              </a14:hiddenLine>
            </a:ext>
          </a:extLst>
        </p:spPr>
        <p:txBody>
          <a:bodyPr lIns="90170" tIns="46990" rIns="90170" bIns="46990"/>
          <a:lstStyle/>
          <a:p>
            <a:endParaRPr lang="zh-CN" altLang="en-US"/>
          </a:p>
        </p:txBody>
      </p:sp>
      <p:sp>
        <p:nvSpPr>
          <p:cNvPr id="12330" name="Freeform 2116"/>
          <p:cNvSpPr>
            <a:spLocks noChangeArrowheads="1"/>
          </p:cNvSpPr>
          <p:nvPr/>
        </p:nvSpPr>
        <p:spPr bwMode="auto">
          <a:xfrm>
            <a:off x="8245475" y="725488"/>
            <a:ext cx="327025" cy="390525"/>
          </a:xfrm>
          <a:custGeom>
            <a:avLst/>
            <a:gdLst>
              <a:gd name="T0" fmla="*/ 2147483647 w 46"/>
              <a:gd name="T1" fmla="*/ 2147483647 h 55"/>
              <a:gd name="T2" fmla="*/ 0 w 46"/>
              <a:gd name="T3" fmla="*/ 2147483647 h 55"/>
              <a:gd name="T4" fmla="*/ 2147483647 w 46"/>
              <a:gd name="T5" fmla="*/ 0 h 55"/>
              <a:gd name="T6" fmla="*/ 2147483647 w 46"/>
              <a:gd name="T7" fmla="*/ 2147483647 h 55"/>
              <a:gd name="T8" fmla="*/ 2147483647 w 46"/>
              <a:gd name="T9" fmla="*/ 2147483647 h 55"/>
              <a:gd name="T10" fmla="*/ 0 60000 65536"/>
              <a:gd name="T11" fmla="*/ 0 60000 65536"/>
              <a:gd name="T12" fmla="*/ 0 60000 65536"/>
              <a:gd name="T13" fmla="*/ 0 60000 65536"/>
              <a:gd name="T14" fmla="*/ 0 60000 65536"/>
              <a:gd name="T15" fmla="*/ 0 w 46"/>
              <a:gd name="T16" fmla="*/ 0 h 55"/>
              <a:gd name="T17" fmla="*/ 46 w 46"/>
              <a:gd name="T18" fmla="*/ 55 h 55"/>
            </a:gdLst>
            <a:ahLst/>
            <a:cxnLst>
              <a:cxn ang="T10">
                <a:pos x="T0" y="T1"/>
              </a:cxn>
              <a:cxn ang="T11">
                <a:pos x="T2" y="T3"/>
              </a:cxn>
              <a:cxn ang="T12">
                <a:pos x="T4" y="T5"/>
              </a:cxn>
              <a:cxn ang="T13">
                <a:pos x="T6" y="T7"/>
              </a:cxn>
              <a:cxn ang="T14">
                <a:pos x="T8" y="T9"/>
              </a:cxn>
            </a:cxnLst>
            <a:rect l="T15" t="T16" r="T17" b="T18"/>
            <a:pathLst>
              <a:path w="46" h="55">
                <a:moveTo>
                  <a:pt x="42" y="55"/>
                </a:moveTo>
                <a:lnTo>
                  <a:pt x="0" y="3"/>
                </a:lnTo>
                <a:lnTo>
                  <a:pt x="4" y="0"/>
                </a:lnTo>
                <a:lnTo>
                  <a:pt x="46" y="52"/>
                </a:lnTo>
                <a:lnTo>
                  <a:pt x="42" y="55"/>
                </a:lnTo>
                <a:close/>
              </a:path>
            </a:pathLst>
          </a:custGeom>
          <a:solidFill>
            <a:srgbClr val="F53DB6"/>
          </a:solidFill>
          <a:ln>
            <a:noFill/>
          </a:ln>
          <a:extLst>
            <a:ext uri="{91240B29-F687-4F45-9708-019B960494DF}">
              <a14:hiddenLine xmlns:a14="http://schemas.microsoft.com/office/drawing/2010/main" xmlns="" w="9525" cap="flat" cmpd="sng">
                <a:solidFill>
                  <a:srgbClr val="000000"/>
                </a:solidFill>
                <a:miter lim="800000"/>
                <a:headEnd/>
                <a:tailEnd/>
              </a14:hiddenLine>
            </a:ext>
          </a:extLst>
        </p:spPr>
        <p:txBody>
          <a:bodyPr lIns="90170" tIns="46990" rIns="90170" bIns="46990"/>
          <a:lstStyle/>
          <a:p>
            <a:endParaRPr lang="zh-CN" altLang="en-US"/>
          </a:p>
        </p:txBody>
      </p:sp>
      <p:sp>
        <p:nvSpPr>
          <p:cNvPr id="12331" name="Freeform 2117"/>
          <p:cNvSpPr>
            <a:spLocks noChangeArrowheads="1"/>
          </p:cNvSpPr>
          <p:nvPr/>
        </p:nvSpPr>
        <p:spPr bwMode="auto">
          <a:xfrm>
            <a:off x="7645400" y="1143000"/>
            <a:ext cx="949325" cy="533400"/>
          </a:xfrm>
          <a:custGeom>
            <a:avLst/>
            <a:gdLst>
              <a:gd name="T0" fmla="*/ 2147483647 w 133"/>
              <a:gd name="T1" fmla="*/ 2147483647 h 75"/>
              <a:gd name="T2" fmla="*/ 0 w 133"/>
              <a:gd name="T3" fmla="*/ 2147483647 h 75"/>
              <a:gd name="T4" fmla="*/ 2147483647 w 133"/>
              <a:gd name="T5" fmla="*/ 0 h 75"/>
              <a:gd name="T6" fmla="*/ 2147483647 w 133"/>
              <a:gd name="T7" fmla="*/ 2147483647 h 75"/>
              <a:gd name="T8" fmla="*/ 2147483647 w 133"/>
              <a:gd name="T9" fmla="*/ 2147483647 h 75"/>
              <a:gd name="T10" fmla="*/ 0 60000 65536"/>
              <a:gd name="T11" fmla="*/ 0 60000 65536"/>
              <a:gd name="T12" fmla="*/ 0 60000 65536"/>
              <a:gd name="T13" fmla="*/ 0 60000 65536"/>
              <a:gd name="T14" fmla="*/ 0 60000 65536"/>
              <a:gd name="T15" fmla="*/ 0 w 133"/>
              <a:gd name="T16" fmla="*/ 0 h 75"/>
              <a:gd name="T17" fmla="*/ 133 w 133"/>
              <a:gd name="T18" fmla="*/ 75 h 75"/>
            </a:gdLst>
            <a:ahLst/>
            <a:cxnLst>
              <a:cxn ang="T10">
                <a:pos x="T0" y="T1"/>
              </a:cxn>
              <a:cxn ang="T11">
                <a:pos x="T2" y="T3"/>
              </a:cxn>
              <a:cxn ang="T12">
                <a:pos x="T4" y="T5"/>
              </a:cxn>
              <a:cxn ang="T13">
                <a:pos x="T6" y="T7"/>
              </a:cxn>
              <a:cxn ang="T14">
                <a:pos x="T8" y="T9"/>
              </a:cxn>
            </a:cxnLst>
            <a:rect l="T15" t="T16" r="T17" b="T18"/>
            <a:pathLst>
              <a:path w="133" h="75">
                <a:moveTo>
                  <a:pt x="3" y="75"/>
                </a:moveTo>
                <a:lnTo>
                  <a:pt x="0" y="71"/>
                </a:lnTo>
                <a:lnTo>
                  <a:pt x="131" y="0"/>
                </a:lnTo>
                <a:lnTo>
                  <a:pt x="133" y="4"/>
                </a:lnTo>
                <a:lnTo>
                  <a:pt x="3" y="75"/>
                </a:lnTo>
                <a:close/>
              </a:path>
            </a:pathLst>
          </a:custGeom>
          <a:solidFill>
            <a:srgbClr val="F53DB6"/>
          </a:solidFill>
          <a:ln>
            <a:noFill/>
          </a:ln>
          <a:extLst>
            <a:ext uri="{91240B29-F687-4F45-9708-019B960494DF}">
              <a14:hiddenLine xmlns:a14="http://schemas.microsoft.com/office/drawing/2010/main" xmlns="" w="9525" cap="flat" cmpd="sng">
                <a:solidFill>
                  <a:srgbClr val="000000"/>
                </a:solidFill>
                <a:miter lim="800000"/>
                <a:headEnd/>
                <a:tailEnd/>
              </a14:hiddenLine>
            </a:ext>
          </a:extLst>
        </p:spPr>
        <p:txBody>
          <a:bodyPr lIns="90170" tIns="46990" rIns="90170" bIns="46990"/>
          <a:lstStyle/>
          <a:p>
            <a:endParaRPr lang="zh-CN" altLang="en-US"/>
          </a:p>
        </p:txBody>
      </p:sp>
      <p:sp>
        <p:nvSpPr>
          <p:cNvPr id="12332" name="Freeform 2118"/>
          <p:cNvSpPr>
            <a:spLocks noChangeArrowheads="1"/>
          </p:cNvSpPr>
          <p:nvPr/>
        </p:nvSpPr>
        <p:spPr bwMode="auto">
          <a:xfrm>
            <a:off x="8586788" y="1136650"/>
            <a:ext cx="1012825" cy="276225"/>
          </a:xfrm>
          <a:custGeom>
            <a:avLst/>
            <a:gdLst>
              <a:gd name="T0" fmla="*/ 2147483647 w 142"/>
              <a:gd name="T1" fmla="*/ 2147483647 h 39"/>
              <a:gd name="T2" fmla="*/ 0 w 142"/>
              <a:gd name="T3" fmla="*/ 2147483647 h 39"/>
              <a:gd name="T4" fmla="*/ 2147483647 w 142"/>
              <a:gd name="T5" fmla="*/ 0 h 39"/>
              <a:gd name="T6" fmla="*/ 2147483647 w 142"/>
              <a:gd name="T7" fmla="*/ 2147483647 h 39"/>
              <a:gd name="T8" fmla="*/ 2147483647 w 142"/>
              <a:gd name="T9" fmla="*/ 2147483647 h 39"/>
              <a:gd name="T10" fmla="*/ 0 60000 65536"/>
              <a:gd name="T11" fmla="*/ 0 60000 65536"/>
              <a:gd name="T12" fmla="*/ 0 60000 65536"/>
              <a:gd name="T13" fmla="*/ 0 60000 65536"/>
              <a:gd name="T14" fmla="*/ 0 60000 65536"/>
              <a:gd name="T15" fmla="*/ 0 w 142"/>
              <a:gd name="T16" fmla="*/ 0 h 39"/>
              <a:gd name="T17" fmla="*/ 142 w 142"/>
              <a:gd name="T18" fmla="*/ 39 h 39"/>
            </a:gdLst>
            <a:ahLst/>
            <a:cxnLst>
              <a:cxn ang="T10">
                <a:pos x="T0" y="T1"/>
              </a:cxn>
              <a:cxn ang="T11">
                <a:pos x="T2" y="T3"/>
              </a:cxn>
              <a:cxn ang="T12">
                <a:pos x="T4" y="T5"/>
              </a:cxn>
              <a:cxn ang="T13">
                <a:pos x="T6" y="T7"/>
              </a:cxn>
              <a:cxn ang="T14">
                <a:pos x="T8" y="T9"/>
              </a:cxn>
            </a:cxnLst>
            <a:rect l="T15" t="T16" r="T17" b="T18"/>
            <a:pathLst>
              <a:path w="142" h="39">
                <a:moveTo>
                  <a:pt x="141" y="39"/>
                </a:moveTo>
                <a:lnTo>
                  <a:pt x="0" y="5"/>
                </a:lnTo>
                <a:lnTo>
                  <a:pt x="1" y="0"/>
                </a:lnTo>
                <a:lnTo>
                  <a:pt x="142" y="35"/>
                </a:lnTo>
                <a:lnTo>
                  <a:pt x="141" y="39"/>
                </a:lnTo>
                <a:close/>
              </a:path>
            </a:pathLst>
          </a:custGeom>
          <a:solidFill>
            <a:srgbClr val="F53DB6"/>
          </a:solidFill>
          <a:ln>
            <a:noFill/>
          </a:ln>
          <a:extLst>
            <a:ext uri="{91240B29-F687-4F45-9708-019B960494DF}">
              <a14:hiddenLine xmlns:a14="http://schemas.microsoft.com/office/drawing/2010/main" xmlns="" w="9525" cap="flat" cmpd="sng">
                <a:solidFill>
                  <a:srgbClr val="000000"/>
                </a:solidFill>
                <a:miter lim="800000"/>
                <a:headEnd/>
                <a:tailEnd/>
              </a14:hiddenLine>
            </a:ext>
          </a:extLst>
        </p:spPr>
        <p:txBody>
          <a:bodyPr lIns="90170" tIns="46990" rIns="90170" bIns="46990"/>
          <a:lstStyle/>
          <a:p>
            <a:endParaRPr lang="zh-CN" altLang="en-US"/>
          </a:p>
        </p:txBody>
      </p:sp>
      <p:sp>
        <p:nvSpPr>
          <p:cNvPr id="12333" name="Freeform 2119"/>
          <p:cNvSpPr>
            <a:spLocks noChangeArrowheads="1"/>
          </p:cNvSpPr>
          <p:nvPr/>
        </p:nvSpPr>
        <p:spPr bwMode="auto">
          <a:xfrm>
            <a:off x="9278938" y="2314575"/>
            <a:ext cx="735012" cy="298450"/>
          </a:xfrm>
          <a:custGeom>
            <a:avLst/>
            <a:gdLst>
              <a:gd name="T0" fmla="*/ 2147483647 w 103"/>
              <a:gd name="T1" fmla="*/ 2147483647 h 42"/>
              <a:gd name="T2" fmla="*/ 0 w 103"/>
              <a:gd name="T3" fmla="*/ 2147483647 h 42"/>
              <a:gd name="T4" fmla="*/ 2147483647 w 103"/>
              <a:gd name="T5" fmla="*/ 0 h 42"/>
              <a:gd name="T6" fmla="*/ 2147483647 w 103"/>
              <a:gd name="T7" fmla="*/ 2147483647 h 42"/>
              <a:gd name="T8" fmla="*/ 2147483647 w 103"/>
              <a:gd name="T9" fmla="*/ 2147483647 h 42"/>
              <a:gd name="T10" fmla="*/ 0 60000 65536"/>
              <a:gd name="T11" fmla="*/ 0 60000 65536"/>
              <a:gd name="T12" fmla="*/ 0 60000 65536"/>
              <a:gd name="T13" fmla="*/ 0 60000 65536"/>
              <a:gd name="T14" fmla="*/ 0 60000 65536"/>
              <a:gd name="T15" fmla="*/ 0 w 103"/>
              <a:gd name="T16" fmla="*/ 0 h 42"/>
              <a:gd name="T17" fmla="*/ 103 w 103"/>
              <a:gd name="T18" fmla="*/ 42 h 42"/>
            </a:gdLst>
            <a:ahLst/>
            <a:cxnLst>
              <a:cxn ang="T10">
                <a:pos x="T0" y="T1"/>
              </a:cxn>
              <a:cxn ang="T11">
                <a:pos x="T2" y="T3"/>
              </a:cxn>
              <a:cxn ang="T12">
                <a:pos x="T4" y="T5"/>
              </a:cxn>
              <a:cxn ang="T13">
                <a:pos x="T6" y="T7"/>
              </a:cxn>
              <a:cxn ang="T14">
                <a:pos x="T8" y="T9"/>
              </a:cxn>
            </a:cxnLst>
            <a:rect l="T15" t="T16" r="T17" b="T18"/>
            <a:pathLst>
              <a:path w="103" h="42">
                <a:moveTo>
                  <a:pt x="102" y="42"/>
                </a:moveTo>
                <a:lnTo>
                  <a:pt x="0" y="4"/>
                </a:lnTo>
                <a:lnTo>
                  <a:pt x="2" y="0"/>
                </a:lnTo>
                <a:lnTo>
                  <a:pt x="103" y="38"/>
                </a:lnTo>
                <a:lnTo>
                  <a:pt x="102" y="42"/>
                </a:lnTo>
                <a:close/>
              </a:path>
            </a:pathLst>
          </a:custGeom>
          <a:solidFill>
            <a:srgbClr val="F53DB6"/>
          </a:solidFill>
          <a:ln>
            <a:noFill/>
          </a:ln>
          <a:extLst>
            <a:ext uri="{91240B29-F687-4F45-9708-019B960494DF}">
              <a14:hiddenLine xmlns:a14="http://schemas.microsoft.com/office/drawing/2010/main" xmlns="" w="9525" cap="flat" cmpd="sng">
                <a:solidFill>
                  <a:srgbClr val="000000"/>
                </a:solidFill>
                <a:miter lim="800000"/>
                <a:headEnd/>
                <a:tailEnd/>
              </a14:hiddenLine>
            </a:ext>
          </a:extLst>
        </p:spPr>
        <p:txBody>
          <a:bodyPr lIns="90170" tIns="46990" rIns="90170" bIns="46990"/>
          <a:lstStyle/>
          <a:p>
            <a:endParaRPr lang="zh-CN" altLang="en-US"/>
          </a:p>
        </p:txBody>
      </p:sp>
      <p:sp>
        <p:nvSpPr>
          <p:cNvPr id="12334" name="Freeform 2120"/>
          <p:cNvSpPr>
            <a:spLocks noChangeArrowheads="1"/>
          </p:cNvSpPr>
          <p:nvPr/>
        </p:nvSpPr>
        <p:spPr bwMode="auto">
          <a:xfrm>
            <a:off x="9536113" y="2592388"/>
            <a:ext cx="484187" cy="1022350"/>
          </a:xfrm>
          <a:custGeom>
            <a:avLst/>
            <a:gdLst>
              <a:gd name="T0" fmla="*/ 2147483647 w 68"/>
              <a:gd name="T1" fmla="*/ 2147483647 h 144"/>
              <a:gd name="T2" fmla="*/ 0 w 68"/>
              <a:gd name="T3" fmla="*/ 2147483647 h 144"/>
              <a:gd name="T4" fmla="*/ 2147483647 w 68"/>
              <a:gd name="T5" fmla="*/ 0 h 144"/>
              <a:gd name="T6" fmla="*/ 2147483647 w 68"/>
              <a:gd name="T7" fmla="*/ 2147483647 h 144"/>
              <a:gd name="T8" fmla="*/ 2147483647 w 68"/>
              <a:gd name="T9" fmla="*/ 2147483647 h 144"/>
              <a:gd name="T10" fmla="*/ 0 60000 65536"/>
              <a:gd name="T11" fmla="*/ 0 60000 65536"/>
              <a:gd name="T12" fmla="*/ 0 60000 65536"/>
              <a:gd name="T13" fmla="*/ 0 60000 65536"/>
              <a:gd name="T14" fmla="*/ 0 60000 65536"/>
              <a:gd name="T15" fmla="*/ 0 w 68"/>
              <a:gd name="T16" fmla="*/ 0 h 144"/>
              <a:gd name="T17" fmla="*/ 68 w 68"/>
              <a:gd name="T18" fmla="*/ 144 h 144"/>
            </a:gdLst>
            <a:ahLst/>
            <a:cxnLst>
              <a:cxn ang="T10">
                <a:pos x="T0" y="T1"/>
              </a:cxn>
              <a:cxn ang="T11">
                <a:pos x="T2" y="T3"/>
              </a:cxn>
              <a:cxn ang="T12">
                <a:pos x="T4" y="T5"/>
              </a:cxn>
              <a:cxn ang="T13">
                <a:pos x="T6" y="T7"/>
              </a:cxn>
              <a:cxn ang="T14">
                <a:pos x="T8" y="T9"/>
              </a:cxn>
            </a:cxnLst>
            <a:rect l="T15" t="T16" r="T17" b="T18"/>
            <a:pathLst>
              <a:path w="68" h="144">
                <a:moveTo>
                  <a:pt x="4" y="144"/>
                </a:moveTo>
                <a:lnTo>
                  <a:pt x="0" y="142"/>
                </a:lnTo>
                <a:lnTo>
                  <a:pt x="64" y="0"/>
                </a:lnTo>
                <a:lnTo>
                  <a:pt x="68" y="2"/>
                </a:lnTo>
                <a:lnTo>
                  <a:pt x="4" y="144"/>
                </a:lnTo>
                <a:close/>
              </a:path>
            </a:pathLst>
          </a:custGeom>
          <a:solidFill>
            <a:srgbClr val="F53DB6"/>
          </a:solidFill>
          <a:ln>
            <a:noFill/>
          </a:ln>
          <a:extLst>
            <a:ext uri="{91240B29-F687-4F45-9708-019B960494DF}">
              <a14:hiddenLine xmlns:a14="http://schemas.microsoft.com/office/drawing/2010/main" xmlns="" w="9525" cap="flat" cmpd="sng">
                <a:solidFill>
                  <a:srgbClr val="000000"/>
                </a:solidFill>
                <a:miter lim="800000"/>
                <a:headEnd/>
                <a:tailEnd/>
              </a14:hiddenLine>
            </a:ext>
          </a:extLst>
        </p:spPr>
        <p:txBody>
          <a:bodyPr lIns="90170" tIns="46990" rIns="90170" bIns="46990"/>
          <a:lstStyle/>
          <a:p>
            <a:endParaRPr lang="zh-CN" altLang="en-US"/>
          </a:p>
        </p:txBody>
      </p:sp>
      <p:sp>
        <p:nvSpPr>
          <p:cNvPr id="12335" name="Freeform 2121"/>
          <p:cNvSpPr>
            <a:spLocks noChangeArrowheads="1"/>
          </p:cNvSpPr>
          <p:nvPr/>
        </p:nvSpPr>
        <p:spPr bwMode="auto">
          <a:xfrm>
            <a:off x="9536113" y="3606800"/>
            <a:ext cx="100012" cy="844550"/>
          </a:xfrm>
          <a:custGeom>
            <a:avLst/>
            <a:gdLst>
              <a:gd name="T0" fmla="*/ 2147483647 w 14"/>
              <a:gd name="T1" fmla="*/ 2147483647 h 119"/>
              <a:gd name="T2" fmla="*/ 0 w 14"/>
              <a:gd name="T3" fmla="*/ 0 h 119"/>
              <a:gd name="T4" fmla="*/ 2147483647 w 14"/>
              <a:gd name="T5" fmla="*/ 0 h 119"/>
              <a:gd name="T6" fmla="*/ 2147483647 w 14"/>
              <a:gd name="T7" fmla="*/ 2147483647 h 119"/>
              <a:gd name="T8" fmla="*/ 2147483647 w 14"/>
              <a:gd name="T9" fmla="*/ 2147483647 h 119"/>
              <a:gd name="T10" fmla="*/ 0 60000 65536"/>
              <a:gd name="T11" fmla="*/ 0 60000 65536"/>
              <a:gd name="T12" fmla="*/ 0 60000 65536"/>
              <a:gd name="T13" fmla="*/ 0 60000 65536"/>
              <a:gd name="T14" fmla="*/ 0 60000 65536"/>
              <a:gd name="T15" fmla="*/ 0 w 14"/>
              <a:gd name="T16" fmla="*/ 0 h 119"/>
              <a:gd name="T17" fmla="*/ 14 w 14"/>
              <a:gd name="T18" fmla="*/ 119 h 119"/>
            </a:gdLst>
            <a:ahLst/>
            <a:cxnLst>
              <a:cxn ang="T10">
                <a:pos x="T0" y="T1"/>
              </a:cxn>
              <a:cxn ang="T11">
                <a:pos x="T2" y="T3"/>
              </a:cxn>
              <a:cxn ang="T12">
                <a:pos x="T4" y="T5"/>
              </a:cxn>
              <a:cxn ang="T13">
                <a:pos x="T6" y="T7"/>
              </a:cxn>
              <a:cxn ang="T14">
                <a:pos x="T8" y="T9"/>
              </a:cxn>
            </a:cxnLst>
            <a:rect l="T15" t="T16" r="T17" b="T18"/>
            <a:pathLst>
              <a:path w="14" h="119">
                <a:moveTo>
                  <a:pt x="9" y="119"/>
                </a:moveTo>
                <a:lnTo>
                  <a:pt x="0" y="0"/>
                </a:lnTo>
                <a:lnTo>
                  <a:pt x="4" y="0"/>
                </a:lnTo>
                <a:lnTo>
                  <a:pt x="14" y="118"/>
                </a:lnTo>
                <a:lnTo>
                  <a:pt x="9" y="119"/>
                </a:lnTo>
                <a:close/>
              </a:path>
            </a:pathLst>
          </a:custGeom>
          <a:solidFill>
            <a:srgbClr val="F53DB6"/>
          </a:solidFill>
          <a:ln>
            <a:noFill/>
          </a:ln>
          <a:extLst>
            <a:ext uri="{91240B29-F687-4F45-9708-019B960494DF}">
              <a14:hiddenLine xmlns:a14="http://schemas.microsoft.com/office/drawing/2010/main" xmlns="" w="9525" cap="flat" cmpd="sng">
                <a:solidFill>
                  <a:srgbClr val="000000"/>
                </a:solidFill>
                <a:miter lim="800000"/>
                <a:headEnd/>
                <a:tailEnd/>
              </a14:hiddenLine>
            </a:ext>
          </a:extLst>
        </p:spPr>
        <p:txBody>
          <a:bodyPr lIns="90170" tIns="46990" rIns="90170" bIns="46990"/>
          <a:lstStyle/>
          <a:p>
            <a:endParaRPr lang="zh-CN" altLang="en-US"/>
          </a:p>
        </p:txBody>
      </p:sp>
      <p:sp>
        <p:nvSpPr>
          <p:cNvPr id="12336" name="Freeform 2122"/>
          <p:cNvSpPr>
            <a:spLocks noChangeArrowheads="1"/>
          </p:cNvSpPr>
          <p:nvPr/>
        </p:nvSpPr>
        <p:spPr bwMode="auto">
          <a:xfrm>
            <a:off x="7432675" y="4827588"/>
            <a:ext cx="120650" cy="341312"/>
          </a:xfrm>
          <a:custGeom>
            <a:avLst/>
            <a:gdLst>
              <a:gd name="T0" fmla="*/ 2147483647 w 17"/>
              <a:gd name="T1" fmla="*/ 2147483647 h 48"/>
              <a:gd name="T2" fmla="*/ 0 w 17"/>
              <a:gd name="T3" fmla="*/ 2147483647 h 48"/>
              <a:gd name="T4" fmla="*/ 2147483647 w 17"/>
              <a:gd name="T5" fmla="*/ 0 h 48"/>
              <a:gd name="T6" fmla="*/ 2147483647 w 17"/>
              <a:gd name="T7" fmla="*/ 2147483647 h 48"/>
              <a:gd name="T8" fmla="*/ 2147483647 w 17"/>
              <a:gd name="T9" fmla="*/ 2147483647 h 48"/>
              <a:gd name="T10" fmla="*/ 0 60000 65536"/>
              <a:gd name="T11" fmla="*/ 0 60000 65536"/>
              <a:gd name="T12" fmla="*/ 0 60000 65536"/>
              <a:gd name="T13" fmla="*/ 0 60000 65536"/>
              <a:gd name="T14" fmla="*/ 0 60000 65536"/>
              <a:gd name="T15" fmla="*/ 0 w 17"/>
              <a:gd name="T16" fmla="*/ 0 h 48"/>
              <a:gd name="T17" fmla="*/ 17 w 17"/>
              <a:gd name="T18" fmla="*/ 48 h 48"/>
            </a:gdLst>
            <a:ahLst/>
            <a:cxnLst>
              <a:cxn ang="T10">
                <a:pos x="T0" y="T1"/>
              </a:cxn>
              <a:cxn ang="T11">
                <a:pos x="T2" y="T3"/>
              </a:cxn>
              <a:cxn ang="T12">
                <a:pos x="T4" y="T5"/>
              </a:cxn>
              <a:cxn ang="T13">
                <a:pos x="T6" y="T7"/>
              </a:cxn>
              <a:cxn ang="T14">
                <a:pos x="T8" y="T9"/>
              </a:cxn>
            </a:cxnLst>
            <a:rect l="T15" t="T16" r="T17" b="T18"/>
            <a:pathLst>
              <a:path w="17" h="48">
                <a:moveTo>
                  <a:pt x="5" y="48"/>
                </a:moveTo>
                <a:lnTo>
                  <a:pt x="0" y="47"/>
                </a:lnTo>
                <a:lnTo>
                  <a:pt x="13" y="0"/>
                </a:lnTo>
                <a:lnTo>
                  <a:pt x="17" y="1"/>
                </a:lnTo>
                <a:lnTo>
                  <a:pt x="5" y="48"/>
                </a:lnTo>
                <a:close/>
              </a:path>
            </a:pathLst>
          </a:custGeom>
          <a:solidFill>
            <a:srgbClr val="F53DB6"/>
          </a:solidFill>
          <a:ln>
            <a:noFill/>
          </a:ln>
          <a:extLst>
            <a:ext uri="{91240B29-F687-4F45-9708-019B960494DF}">
              <a14:hiddenLine xmlns:a14="http://schemas.microsoft.com/office/drawing/2010/main" xmlns="" w="9525" cap="flat" cmpd="sng">
                <a:solidFill>
                  <a:srgbClr val="000000"/>
                </a:solidFill>
                <a:miter lim="800000"/>
                <a:headEnd/>
                <a:tailEnd/>
              </a14:hiddenLine>
            </a:ext>
          </a:extLst>
        </p:spPr>
        <p:txBody>
          <a:bodyPr lIns="90170" tIns="46990" rIns="90170" bIns="46990"/>
          <a:lstStyle/>
          <a:p>
            <a:endParaRPr lang="zh-CN" altLang="en-US"/>
          </a:p>
        </p:txBody>
      </p:sp>
      <p:sp>
        <p:nvSpPr>
          <p:cNvPr id="12337" name="Freeform 2123"/>
          <p:cNvSpPr>
            <a:spLocks noChangeArrowheads="1"/>
          </p:cNvSpPr>
          <p:nvPr/>
        </p:nvSpPr>
        <p:spPr bwMode="auto">
          <a:xfrm>
            <a:off x="6375400" y="4451350"/>
            <a:ext cx="393700" cy="461963"/>
          </a:xfrm>
          <a:custGeom>
            <a:avLst/>
            <a:gdLst>
              <a:gd name="T0" fmla="*/ 2147483647 w 55"/>
              <a:gd name="T1" fmla="*/ 2147483647 h 65"/>
              <a:gd name="T2" fmla="*/ 0 w 55"/>
              <a:gd name="T3" fmla="*/ 2147483647 h 65"/>
              <a:gd name="T4" fmla="*/ 2147483647 w 55"/>
              <a:gd name="T5" fmla="*/ 0 h 65"/>
              <a:gd name="T6" fmla="*/ 2147483647 w 55"/>
              <a:gd name="T7" fmla="*/ 2147483647 h 65"/>
              <a:gd name="T8" fmla="*/ 2147483647 w 55"/>
              <a:gd name="T9" fmla="*/ 2147483647 h 65"/>
              <a:gd name="T10" fmla="*/ 0 60000 65536"/>
              <a:gd name="T11" fmla="*/ 0 60000 65536"/>
              <a:gd name="T12" fmla="*/ 0 60000 65536"/>
              <a:gd name="T13" fmla="*/ 0 60000 65536"/>
              <a:gd name="T14" fmla="*/ 0 60000 65536"/>
              <a:gd name="T15" fmla="*/ 0 w 55"/>
              <a:gd name="T16" fmla="*/ 0 h 65"/>
              <a:gd name="T17" fmla="*/ 55 w 55"/>
              <a:gd name="T18" fmla="*/ 65 h 65"/>
            </a:gdLst>
            <a:ahLst/>
            <a:cxnLst>
              <a:cxn ang="T10">
                <a:pos x="T0" y="T1"/>
              </a:cxn>
              <a:cxn ang="T11">
                <a:pos x="T2" y="T3"/>
              </a:cxn>
              <a:cxn ang="T12">
                <a:pos x="T4" y="T5"/>
              </a:cxn>
              <a:cxn ang="T13">
                <a:pos x="T6" y="T7"/>
              </a:cxn>
              <a:cxn ang="T14">
                <a:pos x="T8" y="T9"/>
              </a:cxn>
            </a:cxnLst>
            <a:rect l="T15" t="T16" r="T17" b="T18"/>
            <a:pathLst>
              <a:path w="55" h="65">
                <a:moveTo>
                  <a:pt x="4" y="65"/>
                </a:moveTo>
                <a:lnTo>
                  <a:pt x="0" y="61"/>
                </a:lnTo>
                <a:lnTo>
                  <a:pt x="51" y="0"/>
                </a:lnTo>
                <a:lnTo>
                  <a:pt x="55" y="3"/>
                </a:lnTo>
                <a:lnTo>
                  <a:pt x="4" y="65"/>
                </a:lnTo>
                <a:close/>
              </a:path>
            </a:pathLst>
          </a:custGeom>
          <a:solidFill>
            <a:srgbClr val="F53DB6"/>
          </a:solidFill>
          <a:ln>
            <a:noFill/>
          </a:ln>
          <a:extLst>
            <a:ext uri="{91240B29-F687-4F45-9708-019B960494DF}">
              <a14:hiddenLine xmlns:a14="http://schemas.microsoft.com/office/drawing/2010/main" xmlns="" w="9525" cap="flat" cmpd="sng">
                <a:solidFill>
                  <a:srgbClr val="000000"/>
                </a:solidFill>
                <a:miter lim="800000"/>
                <a:headEnd/>
                <a:tailEnd/>
              </a14:hiddenLine>
            </a:ext>
          </a:extLst>
        </p:spPr>
        <p:txBody>
          <a:bodyPr lIns="90170" tIns="46990" rIns="90170" bIns="46990"/>
          <a:lstStyle/>
          <a:p>
            <a:endParaRPr lang="zh-CN" altLang="en-US"/>
          </a:p>
        </p:txBody>
      </p:sp>
      <p:sp>
        <p:nvSpPr>
          <p:cNvPr id="12338" name="Freeform 2124"/>
          <p:cNvSpPr>
            <a:spLocks noChangeArrowheads="1"/>
          </p:cNvSpPr>
          <p:nvPr/>
        </p:nvSpPr>
        <p:spPr bwMode="auto">
          <a:xfrm>
            <a:off x="6740525" y="3833813"/>
            <a:ext cx="57150" cy="631825"/>
          </a:xfrm>
          <a:custGeom>
            <a:avLst/>
            <a:gdLst>
              <a:gd name="T0" fmla="*/ 2147483647 w 8"/>
              <a:gd name="T1" fmla="*/ 2147483647 h 89"/>
              <a:gd name="T2" fmla="*/ 0 w 8"/>
              <a:gd name="T3" fmla="*/ 2147483647 h 89"/>
              <a:gd name="T4" fmla="*/ 2147483647 w 8"/>
              <a:gd name="T5" fmla="*/ 0 h 89"/>
              <a:gd name="T6" fmla="*/ 2147483647 w 8"/>
              <a:gd name="T7" fmla="*/ 0 h 89"/>
              <a:gd name="T8" fmla="*/ 2147483647 w 8"/>
              <a:gd name="T9" fmla="*/ 2147483647 h 89"/>
              <a:gd name="T10" fmla="*/ 0 60000 65536"/>
              <a:gd name="T11" fmla="*/ 0 60000 65536"/>
              <a:gd name="T12" fmla="*/ 0 60000 65536"/>
              <a:gd name="T13" fmla="*/ 0 60000 65536"/>
              <a:gd name="T14" fmla="*/ 0 60000 65536"/>
              <a:gd name="T15" fmla="*/ 0 w 8"/>
              <a:gd name="T16" fmla="*/ 0 h 89"/>
              <a:gd name="T17" fmla="*/ 8 w 8"/>
              <a:gd name="T18" fmla="*/ 89 h 89"/>
            </a:gdLst>
            <a:ahLst/>
            <a:cxnLst>
              <a:cxn ang="T10">
                <a:pos x="T0" y="T1"/>
              </a:cxn>
              <a:cxn ang="T11">
                <a:pos x="T2" y="T3"/>
              </a:cxn>
              <a:cxn ang="T12">
                <a:pos x="T4" y="T5"/>
              </a:cxn>
              <a:cxn ang="T13">
                <a:pos x="T6" y="T7"/>
              </a:cxn>
              <a:cxn ang="T14">
                <a:pos x="T8" y="T9"/>
              </a:cxn>
            </a:cxnLst>
            <a:rect l="T15" t="T16" r="T17" b="T18"/>
            <a:pathLst>
              <a:path w="8" h="89">
                <a:moveTo>
                  <a:pt x="4" y="89"/>
                </a:moveTo>
                <a:lnTo>
                  <a:pt x="0" y="88"/>
                </a:lnTo>
                <a:lnTo>
                  <a:pt x="4" y="0"/>
                </a:lnTo>
                <a:lnTo>
                  <a:pt x="8" y="0"/>
                </a:lnTo>
                <a:lnTo>
                  <a:pt x="4" y="89"/>
                </a:lnTo>
                <a:close/>
              </a:path>
            </a:pathLst>
          </a:custGeom>
          <a:solidFill>
            <a:srgbClr val="F53DB6"/>
          </a:solidFill>
          <a:ln>
            <a:noFill/>
          </a:ln>
          <a:extLst>
            <a:ext uri="{91240B29-F687-4F45-9708-019B960494DF}">
              <a14:hiddenLine xmlns:a14="http://schemas.microsoft.com/office/drawing/2010/main" xmlns="" w="9525" cap="flat" cmpd="sng">
                <a:solidFill>
                  <a:srgbClr val="000000"/>
                </a:solidFill>
                <a:miter lim="800000"/>
                <a:headEnd/>
                <a:tailEnd/>
              </a14:hiddenLine>
            </a:ext>
          </a:extLst>
        </p:spPr>
        <p:txBody>
          <a:bodyPr lIns="90170" tIns="46990" rIns="90170" bIns="46990"/>
          <a:lstStyle/>
          <a:p>
            <a:endParaRPr lang="zh-CN" altLang="en-US"/>
          </a:p>
        </p:txBody>
      </p:sp>
      <p:sp>
        <p:nvSpPr>
          <p:cNvPr id="12339" name="Freeform 2125"/>
          <p:cNvSpPr>
            <a:spLocks noChangeArrowheads="1"/>
          </p:cNvSpPr>
          <p:nvPr/>
        </p:nvSpPr>
        <p:spPr bwMode="auto">
          <a:xfrm>
            <a:off x="6226175" y="3819525"/>
            <a:ext cx="420688" cy="582613"/>
          </a:xfrm>
          <a:custGeom>
            <a:avLst/>
            <a:gdLst>
              <a:gd name="T0" fmla="*/ 2147483647 w 59"/>
              <a:gd name="T1" fmla="*/ 2147483647 h 82"/>
              <a:gd name="T2" fmla="*/ 0 w 59"/>
              <a:gd name="T3" fmla="*/ 2147483647 h 82"/>
              <a:gd name="T4" fmla="*/ 2147483647 w 59"/>
              <a:gd name="T5" fmla="*/ 0 h 82"/>
              <a:gd name="T6" fmla="*/ 2147483647 w 59"/>
              <a:gd name="T7" fmla="*/ 2147483647 h 82"/>
              <a:gd name="T8" fmla="*/ 2147483647 w 59"/>
              <a:gd name="T9" fmla="*/ 2147483647 h 82"/>
              <a:gd name="T10" fmla="*/ 0 60000 65536"/>
              <a:gd name="T11" fmla="*/ 0 60000 65536"/>
              <a:gd name="T12" fmla="*/ 0 60000 65536"/>
              <a:gd name="T13" fmla="*/ 0 60000 65536"/>
              <a:gd name="T14" fmla="*/ 0 60000 65536"/>
              <a:gd name="T15" fmla="*/ 0 w 59"/>
              <a:gd name="T16" fmla="*/ 0 h 82"/>
              <a:gd name="T17" fmla="*/ 59 w 59"/>
              <a:gd name="T18" fmla="*/ 82 h 82"/>
            </a:gdLst>
            <a:ahLst/>
            <a:cxnLst>
              <a:cxn ang="T10">
                <a:pos x="T0" y="T1"/>
              </a:cxn>
              <a:cxn ang="T11">
                <a:pos x="T2" y="T3"/>
              </a:cxn>
              <a:cxn ang="T12">
                <a:pos x="T4" y="T5"/>
              </a:cxn>
              <a:cxn ang="T13">
                <a:pos x="T6" y="T7"/>
              </a:cxn>
              <a:cxn ang="T14">
                <a:pos x="T8" y="T9"/>
              </a:cxn>
            </a:cxnLst>
            <a:rect l="T15" t="T16" r="T17" b="T18"/>
            <a:pathLst>
              <a:path w="59" h="82">
                <a:moveTo>
                  <a:pt x="4" y="82"/>
                </a:moveTo>
                <a:lnTo>
                  <a:pt x="0" y="79"/>
                </a:lnTo>
                <a:lnTo>
                  <a:pt x="55" y="0"/>
                </a:lnTo>
                <a:lnTo>
                  <a:pt x="59" y="3"/>
                </a:lnTo>
                <a:lnTo>
                  <a:pt x="4" y="82"/>
                </a:lnTo>
                <a:close/>
              </a:path>
            </a:pathLst>
          </a:custGeom>
          <a:solidFill>
            <a:srgbClr val="F53DB6"/>
          </a:solidFill>
          <a:ln>
            <a:noFill/>
          </a:ln>
          <a:extLst>
            <a:ext uri="{91240B29-F687-4F45-9708-019B960494DF}">
              <a14:hiddenLine xmlns:a14="http://schemas.microsoft.com/office/drawing/2010/main" xmlns="" w="9525" cap="flat" cmpd="sng">
                <a:solidFill>
                  <a:srgbClr val="000000"/>
                </a:solidFill>
                <a:miter lim="800000"/>
                <a:headEnd/>
                <a:tailEnd/>
              </a14:hiddenLine>
            </a:ext>
          </a:extLst>
        </p:spPr>
        <p:txBody>
          <a:bodyPr lIns="90170" tIns="46990" rIns="90170" bIns="46990"/>
          <a:lstStyle/>
          <a:p>
            <a:endParaRPr lang="zh-CN" altLang="en-US"/>
          </a:p>
        </p:txBody>
      </p:sp>
      <p:sp>
        <p:nvSpPr>
          <p:cNvPr id="12340" name="Freeform 2126"/>
          <p:cNvSpPr>
            <a:spLocks noChangeArrowheads="1"/>
          </p:cNvSpPr>
          <p:nvPr/>
        </p:nvSpPr>
        <p:spPr bwMode="auto">
          <a:xfrm>
            <a:off x="5384800" y="2897188"/>
            <a:ext cx="412750" cy="390525"/>
          </a:xfrm>
          <a:custGeom>
            <a:avLst/>
            <a:gdLst>
              <a:gd name="T0" fmla="*/ 2147483647 w 58"/>
              <a:gd name="T1" fmla="*/ 2147483647 h 55"/>
              <a:gd name="T2" fmla="*/ 0 w 58"/>
              <a:gd name="T3" fmla="*/ 2147483647 h 55"/>
              <a:gd name="T4" fmla="*/ 2147483647 w 58"/>
              <a:gd name="T5" fmla="*/ 0 h 55"/>
              <a:gd name="T6" fmla="*/ 2147483647 w 58"/>
              <a:gd name="T7" fmla="*/ 2147483647 h 55"/>
              <a:gd name="T8" fmla="*/ 2147483647 w 58"/>
              <a:gd name="T9" fmla="*/ 2147483647 h 55"/>
              <a:gd name="T10" fmla="*/ 0 60000 65536"/>
              <a:gd name="T11" fmla="*/ 0 60000 65536"/>
              <a:gd name="T12" fmla="*/ 0 60000 65536"/>
              <a:gd name="T13" fmla="*/ 0 60000 65536"/>
              <a:gd name="T14" fmla="*/ 0 60000 65536"/>
              <a:gd name="T15" fmla="*/ 0 w 58"/>
              <a:gd name="T16" fmla="*/ 0 h 55"/>
              <a:gd name="T17" fmla="*/ 58 w 58"/>
              <a:gd name="T18" fmla="*/ 55 h 55"/>
            </a:gdLst>
            <a:ahLst/>
            <a:cxnLst>
              <a:cxn ang="T10">
                <a:pos x="T0" y="T1"/>
              </a:cxn>
              <a:cxn ang="T11">
                <a:pos x="T2" y="T3"/>
              </a:cxn>
              <a:cxn ang="T12">
                <a:pos x="T4" y="T5"/>
              </a:cxn>
              <a:cxn ang="T13">
                <a:pos x="T6" y="T7"/>
              </a:cxn>
              <a:cxn ang="T14">
                <a:pos x="T8" y="T9"/>
              </a:cxn>
            </a:cxnLst>
            <a:rect l="T15" t="T16" r="T17" b="T18"/>
            <a:pathLst>
              <a:path w="58" h="55">
                <a:moveTo>
                  <a:pt x="55" y="55"/>
                </a:moveTo>
                <a:lnTo>
                  <a:pt x="0" y="3"/>
                </a:lnTo>
                <a:lnTo>
                  <a:pt x="3" y="0"/>
                </a:lnTo>
                <a:lnTo>
                  <a:pt x="58" y="52"/>
                </a:lnTo>
                <a:lnTo>
                  <a:pt x="55" y="55"/>
                </a:lnTo>
                <a:close/>
              </a:path>
            </a:pathLst>
          </a:custGeom>
          <a:solidFill>
            <a:srgbClr val="F53DB6"/>
          </a:solidFill>
          <a:ln>
            <a:noFill/>
          </a:ln>
          <a:extLst>
            <a:ext uri="{91240B29-F687-4F45-9708-019B960494DF}">
              <a14:hiddenLine xmlns:a14="http://schemas.microsoft.com/office/drawing/2010/main" xmlns="" w="9525" cap="flat" cmpd="sng">
                <a:solidFill>
                  <a:srgbClr val="000000"/>
                </a:solidFill>
                <a:miter lim="800000"/>
                <a:headEnd/>
                <a:tailEnd/>
              </a14:hiddenLine>
            </a:ext>
          </a:extLst>
        </p:spPr>
        <p:txBody>
          <a:bodyPr lIns="90170" tIns="46990" rIns="90170" bIns="46990"/>
          <a:lstStyle/>
          <a:p>
            <a:endParaRPr lang="zh-CN" altLang="en-US"/>
          </a:p>
        </p:txBody>
      </p:sp>
      <p:sp>
        <p:nvSpPr>
          <p:cNvPr id="12341" name="Freeform 2127"/>
          <p:cNvSpPr>
            <a:spLocks noChangeArrowheads="1"/>
          </p:cNvSpPr>
          <p:nvPr/>
        </p:nvSpPr>
        <p:spPr bwMode="auto">
          <a:xfrm>
            <a:off x="5770563" y="2555875"/>
            <a:ext cx="377825" cy="723900"/>
          </a:xfrm>
          <a:custGeom>
            <a:avLst/>
            <a:gdLst>
              <a:gd name="T0" fmla="*/ 2147483647 w 53"/>
              <a:gd name="T1" fmla="*/ 2147483647 h 102"/>
              <a:gd name="T2" fmla="*/ 0 w 53"/>
              <a:gd name="T3" fmla="*/ 2147483647 h 102"/>
              <a:gd name="T4" fmla="*/ 2147483647 w 53"/>
              <a:gd name="T5" fmla="*/ 0 h 102"/>
              <a:gd name="T6" fmla="*/ 2147483647 w 53"/>
              <a:gd name="T7" fmla="*/ 2147483647 h 102"/>
              <a:gd name="T8" fmla="*/ 2147483647 w 53"/>
              <a:gd name="T9" fmla="*/ 2147483647 h 102"/>
              <a:gd name="T10" fmla="*/ 0 60000 65536"/>
              <a:gd name="T11" fmla="*/ 0 60000 65536"/>
              <a:gd name="T12" fmla="*/ 0 60000 65536"/>
              <a:gd name="T13" fmla="*/ 0 60000 65536"/>
              <a:gd name="T14" fmla="*/ 0 60000 65536"/>
              <a:gd name="T15" fmla="*/ 0 w 53"/>
              <a:gd name="T16" fmla="*/ 0 h 102"/>
              <a:gd name="T17" fmla="*/ 53 w 53"/>
              <a:gd name="T18" fmla="*/ 102 h 102"/>
            </a:gdLst>
            <a:ahLst/>
            <a:cxnLst>
              <a:cxn ang="T10">
                <a:pos x="T0" y="T1"/>
              </a:cxn>
              <a:cxn ang="T11">
                <a:pos x="T2" y="T3"/>
              </a:cxn>
              <a:cxn ang="T12">
                <a:pos x="T4" y="T5"/>
              </a:cxn>
              <a:cxn ang="T13">
                <a:pos x="T6" y="T7"/>
              </a:cxn>
              <a:cxn ang="T14">
                <a:pos x="T8" y="T9"/>
              </a:cxn>
            </a:cxnLst>
            <a:rect l="T15" t="T16" r="T17" b="T18"/>
            <a:pathLst>
              <a:path w="53" h="102">
                <a:moveTo>
                  <a:pt x="5" y="102"/>
                </a:moveTo>
                <a:lnTo>
                  <a:pt x="0" y="100"/>
                </a:lnTo>
                <a:lnTo>
                  <a:pt x="49" y="0"/>
                </a:lnTo>
                <a:lnTo>
                  <a:pt x="53" y="2"/>
                </a:lnTo>
                <a:lnTo>
                  <a:pt x="5" y="102"/>
                </a:lnTo>
                <a:close/>
              </a:path>
            </a:pathLst>
          </a:custGeom>
          <a:solidFill>
            <a:srgbClr val="F53DB6"/>
          </a:solidFill>
          <a:ln>
            <a:noFill/>
          </a:ln>
          <a:extLst>
            <a:ext uri="{91240B29-F687-4F45-9708-019B960494DF}">
              <a14:hiddenLine xmlns:a14="http://schemas.microsoft.com/office/drawing/2010/main" xmlns="" w="9525" cap="flat" cmpd="sng">
                <a:solidFill>
                  <a:srgbClr val="000000"/>
                </a:solidFill>
                <a:miter lim="800000"/>
                <a:headEnd/>
                <a:tailEnd/>
              </a14:hiddenLine>
            </a:ext>
          </a:extLst>
        </p:spPr>
        <p:txBody>
          <a:bodyPr lIns="90170" tIns="46990" rIns="90170" bIns="46990"/>
          <a:lstStyle/>
          <a:p>
            <a:endParaRPr lang="zh-CN" altLang="en-US"/>
          </a:p>
        </p:txBody>
      </p:sp>
      <p:sp>
        <p:nvSpPr>
          <p:cNvPr id="12342" name="Freeform 2128"/>
          <p:cNvSpPr>
            <a:spLocks noChangeArrowheads="1"/>
          </p:cNvSpPr>
          <p:nvPr/>
        </p:nvSpPr>
        <p:spPr bwMode="auto">
          <a:xfrm>
            <a:off x="5292725" y="1093788"/>
            <a:ext cx="1139825" cy="1071562"/>
          </a:xfrm>
          <a:custGeom>
            <a:avLst/>
            <a:gdLst>
              <a:gd name="T0" fmla="*/ 2147483647 w 160"/>
              <a:gd name="T1" fmla="*/ 2147483647 h 151"/>
              <a:gd name="T2" fmla="*/ 0 w 160"/>
              <a:gd name="T3" fmla="*/ 2147483647 h 151"/>
              <a:gd name="T4" fmla="*/ 2147483647 w 160"/>
              <a:gd name="T5" fmla="*/ 0 h 151"/>
              <a:gd name="T6" fmla="*/ 2147483647 w 160"/>
              <a:gd name="T7" fmla="*/ 2147483647 h 151"/>
              <a:gd name="T8" fmla="*/ 2147483647 w 160"/>
              <a:gd name="T9" fmla="*/ 2147483647 h 151"/>
              <a:gd name="T10" fmla="*/ 0 60000 65536"/>
              <a:gd name="T11" fmla="*/ 0 60000 65536"/>
              <a:gd name="T12" fmla="*/ 0 60000 65536"/>
              <a:gd name="T13" fmla="*/ 0 60000 65536"/>
              <a:gd name="T14" fmla="*/ 0 60000 65536"/>
              <a:gd name="T15" fmla="*/ 0 w 160"/>
              <a:gd name="T16" fmla="*/ 0 h 151"/>
              <a:gd name="T17" fmla="*/ 160 w 160"/>
              <a:gd name="T18" fmla="*/ 151 h 151"/>
            </a:gdLst>
            <a:ahLst/>
            <a:cxnLst>
              <a:cxn ang="T10">
                <a:pos x="T0" y="T1"/>
              </a:cxn>
              <a:cxn ang="T11">
                <a:pos x="T2" y="T3"/>
              </a:cxn>
              <a:cxn ang="T12">
                <a:pos x="T4" y="T5"/>
              </a:cxn>
              <a:cxn ang="T13">
                <a:pos x="T6" y="T7"/>
              </a:cxn>
              <a:cxn ang="T14">
                <a:pos x="T8" y="T9"/>
              </a:cxn>
            </a:cxnLst>
            <a:rect l="T15" t="T16" r="T17" b="T18"/>
            <a:pathLst>
              <a:path w="160" h="151">
                <a:moveTo>
                  <a:pt x="3" y="151"/>
                </a:moveTo>
                <a:lnTo>
                  <a:pt x="0" y="147"/>
                </a:lnTo>
                <a:lnTo>
                  <a:pt x="157" y="0"/>
                </a:lnTo>
                <a:lnTo>
                  <a:pt x="160" y="3"/>
                </a:lnTo>
                <a:lnTo>
                  <a:pt x="3" y="151"/>
                </a:lnTo>
                <a:close/>
              </a:path>
            </a:pathLst>
          </a:custGeom>
          <a:solidFill>
            <a:srgbClr val="F53DB6"/>
          </a:solidFill>
          <a:ln>
            <a:noFill/>
          </a:ln>
          <a:extLst>
            <a:ext uri="{91240B29-F687-4F45-9708-019B960494DF}">
              <a14:hiddenLine xmlns:a14="http://schemas.microsoft.com/office/drawing/2010/main" xmlns="" w="9525" cap="flat" cmpd="sng">
                <a:solidFill>
                  <a:srgbClr val="000000"/>
                </a:solidFill>
                <a:miter lim="800000"/>
                <a:headEnd/>
                <a:tailEnd/>
              </a14:hiddenLine>
            </a:ext>
          </a:extLst>
        </p:spPr>
        <p:txBody>
          <a:bodyPr lIns="90170" tIns="46990" rIns="90170" bIns="46990"/>
          <a:lstStyle/>
          <a:p>
            <a:endParaRPr lang="zh-CN" altLang="en-US"/>
          </a:p>
        </p:txBody>
      </p:sp>
      <p:sp>
        <p:nvSpPr>
          <p:cNvPr id="12343" name="Freeform 2129"/>
          <p:cNvSpPr>
            <a:spLocks noEditPoints="1" noChangeArrowheads="1"/>
          </p:cNvSpPr>
          <p:nvPr/>
        </p:nvSpPr>
        <p:spPr bwMode="auto">
          <a:xfrm>
            <a:off x="8672513" y="4522788"/>
            <a:ext cx="249237" cy="433387"/>
          </a:xfrm>
          <a:custGeom>
            <a:avLst/>
            <a:gdLst>
              <a:gd name="T0" fmla="*/ 2147483647 w 53"/>
              <a:gd name="T1" fmla="*/ 0 h 94"/>
              <a:gd name="T2" fmla="*/ 2147483647 w 53"/>
              <a:gd name="T3" fmla="*/ 0 h 94"/>
              <a:gd name="T4" fmla="*/ 0 w 53"/>
              <a:gd name="T5" fmla="*/ 2147483647 h 94"/>
              <a:gd name="T6" fmla="*/ 0 w 53"/>
              <a:gd name="T7" fmla="*/ 2147483647 h 94"/>
              <a:gd name="T8" fmla="*/ 2147483647 w 53"/>
              <a:gd name="T9" fmla="*/ 2147483647 h 94"/>
              <a:gd name="T10" fmla="*/ 2147483647 w 53"/>
              <a:gd name="T11" fmla="*/ 2147483647 h 94"/>
              <a:gd name="T12" fmla="*/ 2147483647 w 53"/>
              <a:gd name="T13" fmla="*/ 2147483647 h 94"/>
              <a:gd name="T14" fmla="*/ 2147483647 w 53"/>
              <a:gd name="T15" fmla="*/ 2147483647 h 94"/>
              <a:gd name="T16" fmla="*/ 2147483647 w 53"/>
              <a:gd name="T17" fmla="*/ 0 h 94"/>
              <a:gd name="T18" fmla="*/ 2147483647 w 53"/>
              <a:gd name="T19" fmla="*/ 2147483647 h 94"/>
              <a:gd name="T20" fmla="*/ 2147483647 w 53"/>
              <a:gd name="T21" fmla="*/ 2147483647 h 94"/>
              <a:gd name="T22" fmla="*/ 2147483647 w 53"/>
              <a:gd name="T23" fmla="*/ 2147483647 h 94"/>
              <a:gd name="T24" fmla="*/ 2147483647 w 53"/>
              <a:gd name="T25" fmla="*/ 2147483647 h 94"/>
              <a:gd name="T26" fmla="*/ 2147483647 w 53"/>
              <a:gd name="T27" fmla="*/ 2147483647 h 94"/>
              <a:gd name="T28" fmla="*/ 2147483647 w 53"/>
              <a:gd name="T29" fmla="*/ 2147483647 h 94"/>
              <a:gd name="T30" fmla="*/ 2147483647 w 53"/>
              <a:gd name="T31" fmla="*/ 2147483647 h 94"/>
              <a:gd name="T32" fmla="*/ 2147483647 w 53"/>
              <a:gd name="T33" fmla="*/ 2147483647 h 94"/>
              <a:gd name="T34" fmla="*/ 2147483647 w 53"/>
              <a:gd name="T35" fmla="*/ 2147483647 h 94"/>
              <a:gd name="T36" fmla="*/ 2147483647 w 53"/>
              <a:gd name="T37" fmla="*/ 2147483647 h 94"/>
              <a:gd name="T38" fmla="*/ 2147483647 w 53"/>
              <a:gd name="T39" fmla="*/ 2147483647 h 94"/>
              <a:gd name="T40" fmla="*/ 2147483647 w 53"/>
              <a:gd name="T41" fmla="*/ 2147483647 h 94"/>
              <a:gd name="T42" fmla="*/ 2147483647 w 53"/>
              <a:gd name="T43" fmla="*/ 2147483647 h 9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53"/>
              <a:gd name="T67" fmla="*/ 0 h 94"/>
              <a:gd name="T68" fmla="*/ 53 w 53"/>
              <a:gd name="T69" fmla="*/ 94 h 9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53" h="94">
                <a:moveTo>
                  <a:pt x="43" y="0"/>
                </a:moveTo>
                <a:cubicBezTo>
                  <a:pt x="8" y="0"/>
                  <a:pt x="8" y="0"/>
                  <a:pt x="8" y="0"/>
                </a:cubicBezTo>
                <a:cubicBezTo>
                  <a:pt x="4" y="0"/>
                  <a:pt x="0" y="4"/>
                  <a:pt x="0" y="9"/>
                </a:cubicBezTo>
                <a:cubicBezTo>
                  <a:pt x="0" y="86"/>
                  <a:pt x="0" y="86"/>
                  <a:pt x="0" y="86"/>
                </a:cubicBezTo>
                <a:cubicBezTo>
                  <a:pt x="0" y="90"/>
                  <a:pt x="4" y="94"/>
                  <a:pt x="9" y="94"/>
                </a:cubicBezTo>
                <a:cubicBezTo>
                  <a:pt x="44" y="94"/>
                  <a:pt x="44" y="94"/>
                  <a:pt x="44" y="94"/>
                </a:cubicBezTo>
                <a:cubicBezTo>
                  <a:pt x="49" y="94"/>
                  <a:pt x="53" y="90"/>
                  <a:pt x="53" y="85"/>
                </a:cubicBezTo>
                <a:cubicBezTo>
                  <a:pt x="52" y="9"/>
                  <a:pt x="52" y="9"/>
                  <a:pt x="52" y="9"/>
                </a:cubicBezTo>
                <a:cubicBezTo>
                  <a:pt x="52" y="4"/>
                  <a:pt x="48" y="0"/>
                  <a:pt x="43" y="0"/>
                </a:cubicBezTo>
                <a:close/>
                <a:moveTo>
                  <a:pt x="29" y="85"/>
                </a:moveTo>
                <a:cubicBezTo>
                  <a:pt x="29" y="88"/>
                  <a:pt x="29" y="88"/>
                  <a:pt x="29" y="88"/>
                </a:cubicBezTo>
                <a:cubicBezTo>
                  <a:pt x="23" y="88"/>
                  <a:pt x="23" y="88"/>
                  <a:pt x="23" y="88"/>
                </a:cubicBezTo>
                <a:cubicBezTo>
                  <a:pt x="23" y="85"/>
                  <a:pt x="23" y="85"/>
                  <a:pt x="23" y="85"/>
                </a:cubicBezTo>
                <a:cubicBezTo>
                  <a:pt x="23" y="85"/>
                  <a:pt x="23" y="85"/>
                  <a:pt x="23" y="85"/>
                </a:cubicBezTo>
                <a:cubicBezTo>
                  <a:pt x="26" y="81"/>
                  <a:pt x="26" y="81"/>
                  <a:pt x="26" y="81"/>
                </a:cubicBezTo>
                <a:cubicBezTo>
                  <a:pt x="30" y="85"/>
                  <a:pt x="30" y="85"/>
                  <a:pt x="30" y="85"/>
                </a:cubicBezTo>
                <a:lnTo>
                  <a:pt x="29" y="85"/>
                </a:lnTo>
                <a:close/>
                <a:moveTo>
                  <a:pt x="47" y="76"/>
                </a:moveTo>
                <a:cubicBezTo>
                  <a:pt x="5" y="77"/>
                  <a:pt x="5" y="77"/>
                  <a:pt x="5" y="77"/>
                </a:cubicBezTo>
                <a:cubicBezTo>
                  <a:pt x="5" y="11"/>
                  <a:pt x="5" y="11"/>
                  <a:pt x="5" y="11"/>
                </a:cubicBezTo>
                <a:cubicBezTo>
                  <a:pt x="47" y="11"/>
                  <a:pt x="47" y="11"/>
                  <a:pt x="47" y="11"/>
                </a:cubicBezTo>
                <a:lnTo>
                  <a:pt x="47" y="76"/>
                </a:lnTo>
                <a:close/>
              </a:path>
            </a:pathLst>
          </a:custGeom>
          <a:solidFill>
            <a:srgbClr val="F53DB6"/>
          </a:solidFill>
          <a:ln>
            <a:noFill/>
          </a:ln>
          <a:extLst>
            <a:ext uri="{91240B29-F687-4F45-9708-019B960494DF}">
              <a14:hiddenLine xmlns:a14="http://schemas.microsoft.com/office/drawing/2010/main" xmlns="" w="9525" cap="flat" cmpd="sng">
                <a:solidFill>
                  <a:srgbClr val="000000"/>
                </a:solidFill>
                <a:miter lim="800000"/>
                <a:headEnd/>
                <a:tailEnd/>
              </a14:hiddenLine>
            </a:ext>
          </a:extLst>
        </p:spPr>
        <p:txBody>
          <a:bodyPr lIns="90170" tIns="46990" rIns="90170" bIns="46990"/>
          <a:lstStyle/>
          <a:p>
            <a:endParaRPr lang="zh-CN" altLang="en-US"/>
          </a:p>
        </p:txBody>
      </p:sp>
      <p:sp>
        <p:nvSpPr>
          <p:cNvPr id="12344" name="Freeform 2135"/>
          <p:cNvSpPr>
            <a:spLocks noChangeArrowheads="1"/>
          </p:cNvSpPr>
          <p:nvPr/>
        </p:nvSpPr>
        <p:spPr bwMode="auto">
          <a:xfrm>
            <a:off x="7367588" y="1455738"/>
            <a:ext cx="563562" cy="355600"/>
          </a:xfrm>
          <a:custGeom>
            <a:avLst/>
            <a:gdLst>
              <a:gd name="T0" fmla="*/ 2147483647 w 120"/>
              <a:gd name="T1" fmla="*/ 2147483647 h 77"/>
              <a:gd name="T2" fmla="*/ 2147483647 w 120"/>
              <a:gd name="T3" fmla="*/ 2147483647 h 77"/>
              <a:gd name="T4" fmla="*/ 2147483647 w 120"/>
              <a:gd name="T5" fmla="*/ 2147483647 h 77"/>
              <a:gd name="T6" fmla="*/ 2147483647 w 120"/>
              <a:gd name="T7" fmla="*/ 2147483647 h 77"/>
              <a:gd name="T8" fmla="*/ 2147483647 w 120"/>
              <a:gd name="T9" fmla="*/ 2147483647 h 77"/>
              <a:gd name="T10" fmla="*/ 2147483647 w 120"/>
              <a:gd name="T11" fmla="*/ 2147483647 h 77"/>
              <a:gd name="T12" fmla="*/ 2147483647 w 120"/>
              <a:gd name="T13" fmla="*/ 2147483647 h 77"/>
              <a:gd name="T14" fmla="*/ 2147483647 w 120"/>
              <a:gd name="T15" fmla="*/ 2147483647 h 77"/>
              <a:gd name="T16" fmla="*/ 2147483647 w 120"/>
              <a:gd name="T17" fmla="*/ 2147483647 h 77"/>
              <a:gd name="T18" fmla="*/ 2147483647 w 120"/>
              <a:gd name="T19" fmla="*/ 2147483647 h 77"/>
              <a:gd name="T20" fmla="*/ 2147483647 w 120"/>
              <a:gd name="T21" fmla="*/ 0 h 77"/>
              <a:gd name="T22" fmla="*/ 2147483647 w 120"/>
              <a:gd name="T23" fmla="*/ 0 h 77"/>
              <a:gd name="T24" fmla="*/ 2147483647 w 120"/>
              <a:gd name="T25" fmla="*/ 2147483647 h 77"/>
              <a:gd name="T26" fmla="*/ 2147483647 w 120"/>
              <a:gd name="T27" fmla="*/ 2147483647 h 77"/>
              <a:gd name="T28" fmla="*/ 2147483647 w 120"/>
              <a:gd name="T29" fmla="*/ 2147483647 h 77"/>
              <a:gd name="T30" fmla="*/ 2147483647 w 120"/>
              <a:gd name="T31" fmla="*/ 2147483647 h 77"/>
              <a:gd name="T32" fmla="*/ 2147483647 w 120"/>
              <a:gd name="T33" fmla="*/ 2147483647 h 77"/>
              <a:gd name="T34" fmla="*/ 2147483647 w 120"/>
              <a:gd name="T35" fmla="*/ 2147483647 h 77"/>
              <a:gd name="T36" fmla="*/ 2147483647 w 120"/>
              <a:gd name="T37" fmla="*/ 2147483647 h 77"/>
              <a:gd name="T38" fmla="*/ 2147483647 w 120"/>
              <a:gd name="T39" fmla="*/ 2147483647 h 77"/>
              <a:gd name="T40" fmla="*/ 2147483647 w 120"/>
              <a:gd name="T41" fmla="*/ 2147483647 h 77"/>
              <a:gd name="T42" fmla="*/ 2147483647 w 120"/>
              <a:gd name="T43" fmla="*/ 2147483647 h 77"/>
              <a:gd name="T44" fmla="*/ 0 w 120"/>
              <a:gd name="T45" fmla="*/ 2147483647 h 77"/>
              <a:gd name="T46" fmla="*/ 0 w 120"/>
              <a:gd name="T47" fmla="*/ 2147483647 h 77"/>
              <a:gd name="T48" fmla="*/ 2147483647 w 120"/>
              <a:gd name="T49" fmla="*/ 2147483647 h 77"/>
              <a:gd name="T50" fmla="*/ 2147483647 w 120"/>
              <a:gd name="T51" fmla="*/ 2147483647 h 77"/>
              <a:gd name="T52" fmla="*/ 2147483647 w 120"/>
              <a:gd name="T53" fmla="*/ 2147483647 h 77"/>
              <a:gd name="T54" fmla="*/ 2147483647 w 120"/>
              <a:gd name="T55" fmla="*/ 2147483647 h 77"/>
              <a:gd name="T56" fmla="*/ 2147483647 w 120"/>
              <a:gd name="T57" fmla="*/ 2147483647 h 77"/>
              <a:gd name="T58" fmla="*/ 2147483647 w 120"/>
              <a:gd name="T59" fmla="*/ 2147483647 h 77"/>
              <a:gd name="T60" fmla="*/ 2147483647 w 120"/>
              <a:gd name="T61" fmla="*/ 2147483647 h 77"/>
              <a:gd name="T62" fmla="*/ 2147483647 w 120"/>
              <a:gd name="T63" fmla="*/ 2147483647 h 77"/>
              <a:gd name="T64" fmla="*/ 2147483647 w 120"/>
              <a:gd name="T65" fmla="*/ 2147483647 h 77"/>
              <a:gd name="T66" fmla="*/ 2147483647 w 120"/>
              <a:gd name="T67" fmla="*/ 2147483647 h 77"/>
              <a:gd name="T68" fmla="*/ 2147483647 w 120"/>
              <a:gd name="T69" fmla="*/ 2147483647 h 77"/>
              <a:gd name="T70" fmla="*/ 2147483647 w 120"/>
              <a:gd name="T71" fmla="*/ 2147483647 h 77"/>
              <a:gd name="T72" fmla="*/ 2147483647 w 120"/>
              <a:gd name="T73" fmla="*/ 2147483647 h 77"/>
              <a:gd name="T74" fmla="*/ 2147483647 w 120"/>
              <a:gd name="T75" fmla="*/ 2147483647 h 77"/>
              <a:gd name="T76" fmla="*/ 2147483647 w 120"/>
              <a:gd name="T77" fmla="*/ 2147483647 h 77"/>
              <a:gd name="T78" fmla="*/ 2147483647 w 120"/>
              <a:gd name="T79" fmla="*/ 2147483647 h 77"/>
              <a:gd name="T80" fmla="*/ 2147483647 w 120"/>
              <a:gd name="T81" fmla="*/ 2147483647 h 77"/>
              <a:gd name="T82" fmla="*/ 2147483647 w 120"/>
              <a:gd name="T83" fmla="*/ 2147483647 h 77"/>
              <a:gd name="T84" fmla="*/ 2147483647 w 120"/>
              <a:gd name="T85" fmla="*/ 2147483647 h 77"/>
              <a:gd name="T86" fmla="*/ 2147483647 w 120"/>
              <a:gd name="T87" fmla="*/ 2147483647 h 77"/>
              <a:gd name="T88" fmla="*/ 2147483647 w 120"/>
              <a:gd name="T89" fmla="*/ 2147483647 h 77"/>
              <a:gd name="T90" fmla="*/ 2147483647 w 120"/>
              <a:gd name="T91" fmla="*/ 2147483647 h 77"/>
              <a:gd name="T92" fmla="*/ 2147483647 w 120"/>
              <a:gd name="T93" fmla="*/ 2147483647 h 77"/>
              <a:gd name="T94" fmla="*/ 2147483647 w 120"/>
              <a:gd name="T95" fmla="*/ 2147483647 h 77"/>
              <a:gd name="T96" fmla="*/ 2147483647 w 120"/>
              <a:gd name="T97" fmla="*/ 2147483647 h 77"/>
              <a:gd name="T98" fmla="*/ 2147483647 w 120"/>
              <a:gd name="T99" fmla="*/ 2147483647 h 77"/>
              <a:gd name="T100" fmla="*/ 2147483647 w 120"/>
              <a:gd name="T101" fmla="*/ 2147483647 h 77"/>
              <a:gd name="T102" fmla="*/ 2147483647 w 120"/>
              <a:gd name="T103" fmla="*/ 2147483647 h 77"/>
              <a:gd name="T104" fmla="*/ 2147483647 w 120"/>
              <a:gd name="T105" fmla="*/ 2147483647 h 7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20"/>
              <a:gd name="T160" fmla="*/ 0 h 77"/>
              <a:gd name="T161" fmla="*/ 120 w 120"/>
              <a:gd name="T162" fmla="*/ 77 h 77"/>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20" h="77">
                <a:moveTo>
                  <a:pt x="117" y="59"/>
                </a:moveTo>
                <a:cubicBezTo>
                  <a:pt x="110" y="59"/>
                  <a:pt x="110" y="59"/>
                  <a:pt x="110" y="59"/>
                </a:cubicBezTo>
                <a:cubicBezTo>
                  <a:pt x="110" y="45"/>
                  <a:pt x="110" y="45"/>
                  <a:pt x="110" y="45"/>
                </a:cubicBezTo>
                <a:cubicBezTo>
                  <a:pt x="110" y="45"/>
                  <a:pt x="110" y="45"/>
                  <a:pt x="110" y="45"/>
                </a:cubicBezTo>
                <a:cubicBezTo>
                  <a:pt x="110" y="44"/>
                  <a:pt x="110" y="44"/>
                  <a:pt x="110" y="44"/>
                </a:cubicBezTo>
                <a:cubicBezTo>
                  <a:pt x="63" y="44"/>
                  <a:pt x="63" y="44"/>
                  <a:pt x="63" y="44"/>
                </a:cubicBezTo>
                <a:cubicBezTo>
                  <a:pt x="63" y="30"/>
                  <a:pt x="63" y="30"/>
                  <a:pt x="63" y="30"/>
                </a:cubicBezTo>
                <a:cubicBezTo>
                  <a:pt x="80" y="30"/>
                  <a:pt x="80" y="30"/>
                  <a:pt x="80" y="30"/>
                </a:cubicBezTo>
                <a:cubicBezTo>
                  <a:pt x="83" y="30"/>
                  <a:pt x="86" y="27"/>
                  <a:pt x="86" y="24"/>
                </a:cubicBezTo>
                <a:cubicBezTo>
                  <a:pt x="86" y="6"/>
                  <a:pt x="86" y="6"/>
                  <a:pt x="86" y="6"/>
                </a:cubicBezTo>
                <a:cubicBezTo>
                  <a:pt x="86" y="3"/>
                  <a:pt x="83" y="0"/>
                  <a:pt x="80" y="0"/>
                </a:cubicBezTo>
                <a:cubicBezTo>
                  <a:pt x="41" y="0"/>
                  <a:pt x="41" y="0"/>
                  <a:pt x="41" y="0"/>
                </a:cubicBezTo>
                <a:cubicBezTo>
                  <a:pt x="38" y="0"/>
                  <a:pt x="35" y="3"/>
                  <a:pt x="35" y="6"/>
                </a:cubicBezTo>
                <a:cubicBezTo>
                  <a:pt x="35" y="24"/>
                  <a:pt x="35" y="24"/>
                  <a:pt x="35" y="24"/>
                </a:cubicBezTo>
                <a:cubicBezTo>
                  <a:pt x="35" y="27"/>
                  <a:pt x="38" y="30"/>
                  <a:pt x="41" y="30"/>
                </a:cubicBezTo>
                <a:cubicBezTo>
                  <a:pt x="57" y="30"/>
                  <a:pt x="57" y="30"/>
                  <a:pt x="57" y="30"/>
                </a:cubicBezTo>
                <a:cubicBezTo>
                  <a:pt x="57" y="44"/>
                  <a:pt x="57" y="44"/>
                  <a:pt x="57" y="44"/>
                </a:cubicBezTo>
                <a:cubicBezTo>
                  <a:pt x="9" y="45"/>
                  <a:pt x="9" y="45"/>
                  <a:pt x="9" y="45"/>
                </a:cubicBezTo>
                <a:cubicBezTo>
                  <a:pt x="9" y="45"/>
                  <a:pt x="9" y="45"/>
                  <a:pt x="9" y="45"/>
                </a:cubicBezTo>
                <a:cubicBezTo>
                  <a:pt x="9" y="45"/>
                  <a:pt x="9" y="45"/>
                  <a:pt x="9" y="45"/>
                </a:cubicBezTo>
                <a:cubicBezTo>
                  <a:pt x="8" y="59"/>
                  <a:pt x="8" y="59"/>
                  <a:pt x="8" y="59"/>
                </a:cubicBezTo>
                <a:cubicBezTo>
                  <a:pt x="4" y="59"/>
                  <a:pt x="4" y="59"/>
                  <a:pt x="4" y="59"/>
                </a:cubicBezTo>
                <a:cubicBezTo>
                  <a:pt x="2" y="59"/>
                  <a:pt x="0" y="61"/>
                  <a:pt x="0" y="63"/>
                </a:cubicBezTo>
                <a:cubicBezTo>
                  <a:pt x="0" y="73"/>
                  <a:pt x="0" y="73"/>
                  <a:pt x="0" y="73"/>
                </a:cubicBezTo>
                <a:cubicBezTo>
                  <a:pt x="0" y="75"/>
                  <a:pt x="2" y="77"/>
                  <a:pt x="4" y="77"/>
                </a:cubicBezTo>
                <a:cubicBezTo>
                  <a:pt x="26" y="77"/>
                  <a:pt x="26" y="77"/>
                  <a:pt x="26" y="77"/>
                </a:cubicBezTo>
                <a:cubicBezTo>
                  <a:pt x="28" y="77"/>
                  <a:pt x="30" y="75"/>
                  <a:pt x="30" y="73"/>
                </a:cubicBezTo>
                <a:cubicBezTo>
                  <a:pt x="30" y="63"/>
                  <a:pt x="30" y="63"/>
                  <a:pt x="30" y="63"/>
                </a:cubicBezTo>
                <a:cubicBezTo>
                  <a:pt x="30" y="61"/>
                  <a:pt x="28" y="59"/>
                  <a:pt x="26" y="59"/>
                </a:cubicBezTo>
                <a:cubicBezTo>
                  <a:pt x="14" y="59"/>
                  <a:pt x="14" y="59"/>
                  <a:pt x="14" y="59"/>
                </a:cubicBezTo>
                <a:cubicBezTo>
                  <a:pt x="14" y="51"/>
                  <a:pt x="14" y="51"/>
                  <a:pt x="14" y="51"/>
                </a:cubicBezTo>
                <a:cubicBezTo>
                  <a:pt x="57" y="50"/>
                  <a:pt x="57" y="50"/>
                  <a:pt x="57" y="50"/>
                </a:cubicBezTo>
                <a:cubicBezTo>
                  <a:pt x="57" y="59"/>
                  <a:pt x="57" y="59"/>
                  <a:pt x="57" y="59"/>
                </a:cubicBezTo>
                <a:cubicBezTo>
                  <a:pt x="48" y="59"/>
                  <a:pt x="48" y="59"/>
                  <a:pt x="48" y="59"/>
                </a:cubicBezTo>
                <a:cubicBezTo>
                  <a:pt x="46" y="59"/>
                  <a:pt x="45" y="61"/>
                  <a:pt x="45" y="63"/>
                </a:cubicBezTo>
                <a:cubicBezTo>
                  <a:pt x="45" y="73"/>
                  <a:pt x="45" y="73"/>
                  <a:pt x="45" y="73"/>
                </a:cubicBezTo>
                <a:cubicBezTo>
                  <a:pt x="45" y="75"/>
                  <a:pt x="46" y="77"/>
                  <a:pt x="48" y="77"/>
                </a:cubicBezTo>
                <a:cubicBezTo>
                  <a:pt x="71" y="77"/>
                  <a:pt x="71" y="77"/>
                  <a:pt x="71" y="77"/>
                </a:cubicBezTo>
                <a:cubicBezTo>
                  <a:pt x="73" y="77"/>
                  <a:pt x="75" y="75"/>
                  <a:pt x="75" y="73"/>
                </a:cubicBezTo>
                <a:cubicBezTo>
                  <a:pt x="75" y="63"/>
                  <a:pt x="75" y="63"/>
                  <a:pt x="75" y="63"/>
                </a:cubicBezTo>
                <a:cubicBezTo>
                  <a:pt x="75" y="61"/>
                  <a:pt x="73" y="59"/>
                  <a:pt x="71" y="59"/>
                </a:cubicBezTo>
                <a:cubicBezTo>
                  <a:pt x="63" y="59"/>
                  <a:pt x="63" y="59"/>
                  <a:pt x="63" y="59"/>
                </a:cubicBezTo>
                <a:cubicBezTo>
                  <a:pt x="63" y="50"/>
                  <a:pt x="63" y="50"/>
                  <a:pt x="63" y="50"/>
                </a:cubicBezTo>
                <a:cubicBezTo>
                  <a:pt x="104" y="50"/>
                  <a:pt x="104" y="50"/>
                  <a:pt x="104" y="50"/>
                </a:cubicBezTo>
                <a:cubicBezTo>
                  <a:pt x="104" y="59"/>
                  <a:pt x="104" y="59"/>
                  <a:pt x="104" y="59"/>
                </a:cubicBezTo>
                <a:cubicBezTo>
                  <a:pt x="94" y="59"/>
                  <a:pt x="94" y="59"/>
                  <a:pt x="94" y="59"/>
                </a:cubicBezTo>
                <a:cubicBezTo>
                  <a:pt x="92" y="59"/>
                  <a:pt x="91" y="61"/>
                  <a:pt x="91" y="63"/>
                </a:cubicBezTo>
                <a:cubicBezTo>
                  <a:pt x="91" y="73"/>
                  <a:pt x="91" y="73"/>
                  <a:pt x="91" y="73"/>
                </a:cubicBezTo>
                <a:cubicBezTo>
                  <a:pt x="91" y="75"/>
                  <a:pt x="92" y="77"/>
                  <a:pt x="94" y="77"/>
                </a:cubicBezTo>
                <a:cubicBezTo>
                  <a:pt x="117" y="77"/>
                  <a:pt x="117" y="77"/>
                  <a:pt x="117" y="77"/>
                </a:cubicBezTo>
                <a:cubicBezTo>
                  <a:pt x="119" y="77"/>
                  <a:pt x="120" y="75"/>
                  <a:pt x="120" y="73"/>
                </a:cubicBezTo>
                <a:cubicBezTo>
                  <a:pt x="120" y="63"/>
                  <a:pt x="120" y="63"/>
                  <a:pt x="120" y="63"/>
                </a:cubicBezTo>
                <a:cubicBezTo>
                  <a:pt x="120" y="61"/>
                  <a:pt x="119" y="59"/>
                  <a:pt x="117" y="59"/>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miter lim="800000"/>
                <a:headEnd/>
                <a:tailEnd/>
              </a14:hiddenLine>
            </a:ext>
          </a:extLst>
        </p:spPr>
        <p:txBody>
          <a:bodyPr lIns="90170" tIns="46990" rIns="90170" bIns="46990"/>
          <a:lstStyle/>
          <a:p>
            <a:endParaRPr lang="zh-CN" altLang="en-US"/>
          </a:p>
        </p:txBody>
      </p:sp>
      <p:sp>
        <p:nvSpPr>
          <p:cNvPr id="12345" name="Freeform 2136"/>
          <p:cNvSpPr>
            <a:spLocks noChangeArrowheads="1"/>
          </p:cNvSpPr>
          <p:nvPr/>
        </p:nvSpPr>
        <p:spPr bwMode="auto">
          <a:xfrm>
            <a:off x="8408988" y="3500438"/>
            <a:ext cx="492125" cy="433387"/>
          </a:xfrm>
          <a:custGeom>
            <a:avLst/>
            <a:gdLst>
              <a:gd name="T0" fmla="*/ 2147483647 w 106"/>
              <a:gd name="T1" fmla="*/ 0 h 94"/>
              <a:gd name="T2" fmla="*/ 2147483647 w 106"/>
              <a:gd name="T3" fmla="*/ 2147483647 h 94"/>
              <a:gd name="T4" fmla="*/ 2147483647 w 106"/>
              <a:gd name="T5" fmla="*/ 2147483647 h 94"/>
              <a:gd name="T6" fmla="*/ 2147483647 w 106"/>
              <a:gd name="T7" fmla="*/ 2147483647 h 94"/>
              <a:gd name="T8" fmla="*/ 2147483647 w 106"/>
              <a:gd name="T9" fmla="*/ 0 h 94"/>
              <a:gd name="T10" fmla="*/ 0 w 106"/>
              <a:gd name="T11" fmla="*/ 2147483647 h 94"/>
              <a:gd name="T12" fmla="*/ 0 w 106"/>
              <a:gd name="T13" fmla="*/ 2147483647 h 94"/>
              <a:gd name="T14" fmla="*/ 2147483647 w 106"/>
              <a:gd name="T15" fmla="*/ 2147483647 h 94"/>
              <a:gd name="T16" fmla="*/ 2147483647 w 106"/>
              <a:gd name="T17" fmla="*/ 2147483647 h 94"/>
              <a:gd name="T18" fmla="*/ 2147483647 w 106"/>
              <a:gd name="T19" fmla="*/ 2147483647 h 94"/>
              <a:gd name="T20" fmla="*/ 2147483647 w 106"/>
              <a:gd name="T21" fmla="*/ 0 h 9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6"/>
              <a:gd name="T34" fmla="*/ 0 h 94"/>
              <a:gd name="T35" fmla="*/ 106 w 106"/>
              <a:gd name="T36" fmla="*/ 94 h 9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6" h="94">
                <a:moveTo>
                  <a:pt x="79" y="0"/>
                </a:moveTo>
                <a:cubicBezTo>
                  <a:pt x="65" y="0"/>
                  <a:pt x="53" y="13"/>
                  <a:pt x="53" y="29"/>
                </a:cubicBezTo>
                <a:cubicBezTo>
                  <a:pt x="53" y="29"/>
                  <a:pt x="53" y="29"/>
                  <a:pt x="53" y="29"/>
                </a:cubicBezTo>
                <a:cubicBezTo>
                  <a:pt x="53" y="29"/>
                  <a:pt x="53" y="29"/>
                  <a:pt x="53" y="29"/>
                </a:cubicBezTo>
                <a:cubicBezTo>
                  <a:pt x="52" y="13"/>
                  <a:pt x="41" y="0"/>
                  <a:pt x="26" y="0"/>
                </a:cubicBezTo>
                <a:cubicBezTo>
                  <a:pt x="11" y="0"/>
                  <a:pt x="0" y="13"/>
                  <a:pt x="0" y="29"/>
                </a:cubicBezTo>
                <a:cubicBezTo>
                  <a:pt x="0" y="30"/>
                  <a:pt x="0" y="31"/>
                  <a:pt x="0" y="32"/>
                </a:cubicBezTo>
                <a:cubicBezTo>
                  <a:pt x="0" y="66"/>
                  <a:pt x="52" y="94"/>
                  <a:pt x="53" y="94"/>
                </a:cubicBezTo>
                <a:cubicBezTo>
                  <a:pt x="53" y="94"/>
                  <a:pt x="106" y="66"/>
                  <a:pt x="106" y="32"/>
                </a:cubicBezTo>
                <a:cubicBezTo>
                  <a:pt x="106" y="31"/>
                  <a:pt x="106" y="30"/>
                  <a:pt x="106" y="29"/>
                </a:cubicBezTo>
                <a:cubicBezTo>
                  <a:pt x="106" y="13"/>
                  <a:pt x="94" y="0"/>
                  <a:pt x="79"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miter lim="800000"/>
                <a:headEnd/>
                <a:tailEnd/>
              </a14:hiddenLine>
            </a:ext>
          </a:extLst>
        </p:spPr>
        <p:txBody>
          <a:bodyPr lIns="90170" tIns="46990" rIns="90170" bIns="46990"/>
          <a:lstStyle/>
          <a:p>
            <a:endParaRPr lang="zh-CN" altLang="en-US"/>
          </a:p>
        </p:txBody>
      </p:sp>
      <p:sp>
        <p:nvSpPr>
          <p:cNvPr id="12346" name="Freeform 2137"/>
          <p:cNvSpPr>
            <a:spLocks noEditPoints="1" noChangeArrowheads="1"/>
          </p:cNvSpPr>
          <p:nvPr/>
        </p:nvSpPr>
        <p:spPr bwMode="auto">
          <a:xfrm>
            <a:off x="9401175" y="3457575"/>
            <a:ext cx="312738" cy="312738"/>
          </a:xfrm>
          <a:custGeom>
            <a:avLst/>
            <a:gdLst>
              <a:gd name="T0" fmla="*/ 2147483647 w 68"/>
              <a:gd name="T1" fmla="*/ 0 h 68"/>
              <a:gd name="T2" fmla="*/ 0 w 68"/>
              <a:gd name="T3" fmla="*/ 2147483647 h 68"/>
              <a:gd name="T4" fmla="*/ 2147483647 w 68"/>
              <a:gd name="T5" fmla="*/ 2147483647 h 68"/>
              <a:gd name="T6" fmla="*/ 2147483647 w 68"/>
              <a:gd name="T7" fmla="*/ 2147483647 h 68"/>
              <a:gd name="T8" fmla="*/ 2147483647 w 68"/>
              <a:gd name="T9" fmla="*/ 2147483647 h 68"/>
              <a:gd name="T10" fmla="*/ 2147483647 w 68"/>
              <a:gd name="T11" fmla="*/ 2147483647 h 68"/>
              <a:gd name="T12" fmla="*/ 2147483647 w 68"/>
              <a:gd name="T13" fmla="*/ 2147483647 h 68"/>
              <a:gd name="T14" fmla="*/ 2147483647 w 68"/>
              <a:gd name="T15" fmla="*/ 2147483647 h 68"/>
              <a:gd name="T16" fmla="*/ 2147483647 w 68"/>
              <a:gd name="T17" fmla="*/ 2147483647 h 68"/>
              <a:gd name="T18" fmla="*/ 2147483647 w 68"/>
              <a:gd name="T19" fmla="*/ 2147483647 h 68"/>
              <a:gd name="T20" fmla="*/ 2147483647 w 68"/>
              <a:gd name="T21" fmla="*/ 2147483647 h 68"/>
              <a:gd name="T22" fmla="*/ 2147483647 w 68"/>
              <a:gd name="T23" fmla="*/ 2147483647 h 68"/>
              <a:gd name="T24" fmla="*/ 2147483647 w 68"/>
              <a:gd name="T25" fmla="*/ 2147483647 h 68"/>
              <a:gd name="T26" fmla="*/ 2147483647 w 68"/>
              <a:gd name="T27" fmla="*/ 2147483647 h 68"/>
              <a:gd name="T28" fmla="*/ 2147483647 w 68"/>
              <a:gd name="T29" fmla="*/ 2147483647 h 68"/>
              <a:gd name="T30" fmla="*/ 2147483647 w 68"/>
              <a:gd name="T31" fmla="*/ 2147483647 h 68"/>
              <a:gd name="T32" fmla="*/ 2147483647 w 68"/>
              <a:gd name="T33" fmla="*/ 2147483647 h 68"/>
              <a:gd name="T34" fmla="*/ 2147483647 w 68"/>
              <a:gd name="T35" fmla="*/ 2147483647 h 68"/>
              <a:gd name="T36" fmla="*/ 2147483647 w 68"/>
              <a:gd name="T37" fmla="*/ 2147483647 h 68"/>
              <a:gd name="T38" fmla="*/ 2147483647 w 68"/>
              <a:gd name="T39" fmla="*/ 2147483647 h 68"/>
              <a:gd name="T40" fmla="*/ 2147483647 w 68"/>
              <a:gd name="T41" fmla="*/ 2147483647 h 68"/>
              <a:gd name="T42" fmla="*/ 2147483647 w 68"/>
              <a:gd name="T43" fmla="*/ 2147483647 h 68"/>
              <a:gd name="T44" fmla="*/ 2147483647 w 68"/>
              <a:gd name="T45" fmla="*/ 2147483647 h 68"/>
              <a:gd name="T46" fmla="*/ 2147483647 w 68"/>
              <a:gd name="T47" fmla="*/ 2147483647 h 68"/>
              <a:gd name="T48" fmla="*/ 2147483647 w 68"/>
              <a:gd name="T49" fmla="*/ 2147483647 h 68"/>
              <a:gd name="T50" fmla="*/ 2147483647 w 68"/>
              <a:gd name="T51" fmla="*/ 2147483647 h 68"/>
              <a:gd name="T52" fmla="*/ 2147483647 w 68"/>
              <a:gd name="T53" fmla="*/ 2147483647 h 68"/>
              <a:gd name="T54" fmla="*/ 2147483647 w 68"/>
              <a:gd name="T55" fmla="*/ 2147483647 h 68"/>
              <a:gd name="T56" fmla="*/ 2147483647 w 68"/>
              <a:gd name="T57" fmla="*/ 2147483647 h 68"/>
              <a:gd name="T58" fmla="*/ 2147483647 w 68"/>
              <a:gd name="T59" fmla="*/ 2147483647 h 68"/>
              <a:gd name="T60" fmla="*/ 2147483647 w 68"/>
              <a:gd name="T61" fmla="*/ 2147483647 h 68"/>
              <a:gd name="T62" fmla="*/ 2147483647 w 68"/>
              <a:gd name="T63" fmla="*/ 2147483647 h 68"/>
              <a:gd name="T64" fmla="*/ 2147483647 w 68"/>
              <a:gd name="T65" fmla="*/ 2147483647 h 6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8"/>
              <a:gd name="T100" fmla="*/ 0 h 68"/>
              <a:gd name="T101" fmla="*/ 68 w 68"/>
              <a:gd name="T102" fmla="*/ 68 h 6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8" h="68">
                <a:moveTo>
                  <a:pt x="34" y="0"/>
                </a:moveTo>
                <a:cubicBezTo>
                  <a:pt x="34" y="0"/>
                  <a:pt x="34" y="0"/>
                  <a:pt x="34" y="0"/>
                </a:cubicBezTo>
                <a:cubicBezTo>
                  <a:pt x="33" y="0"/>
                  <a:pt x="33" y="0"/>
                  <a:pt x="33" y="0"/>
                </a:cubicBezTo>
                <a:cubicBezTo>
                  <a:pt x="15" y="0"/>
                  <a:pt x="0" y="15"/>
                  <a:pt x="0" y="34"/>
                </a:cubicBezTo>
                <a:cubicBezTo>
                  <a:pt x="0" y="52"/>
                  <a:pt x="15" y="68"/>
                  <a:pt x="33" y="68"/>
                </a:cubicBezTo>
                <a:cubicBezTo>
                  <a:pt x="34" y="68"/>
                  <a:pt x="34" y="68"/>
                  <a:pt x="34" y="68"/>
                </a:cubicBezTo>
                <a:cubicBezTo>
                  <a:pt x="34" y="68"/>
                  <a:pt x="34" y="68"/>
                  <a:pt x="34" y="68"/>
                </a:cubicBezTo>
                <a:cubicBezTo>
                  <a:pt x="53" y="68"/>
                  <a:pt x="68" y="52"/>
                  <a:pt x="68" y="34"/>
                </a:cubicBezTo>
                <a:cubicBezTo>
                  <a:pt x="68" y="15"/>
                  <a:pt x="53" y="0"/>
                  <a:pt x="34" y="0"/>
                </a:cubicBezTo>
                <a:close/>
                <a:moveTo>
                  <a:pt x="64" y="32"/>
                </a:moveTo>
                <a:cubicBezTo>
                  <a:pt x="56" y="32"/>
                  <a:pt x="56" y="32"/>
                  <a:pt x="56" y="32"/>
                </a:cubicBezTo>
                <a:cubicBezTo>
                  <a:pt x="56" y="28"/>
                  <a:pt x="55" y="24"/>
                  <a:pt x="54" y="21"/>
                </a:cubicBezTo>
                <a:cubicBezTo>
                  <a:pt x="61" y="21"/>
                  <a:pt x="61" y="21"/>
                  <a:pt x="61" y="21"/>
                </a:cubicBezTo>
                <a:cubicBezTo>
                  <a:pt x="63" y="24"/>
                  <a:pt x="64" y="28"/>
                  <a:pt x="64" y="32"/>
                </a:cubicBezTo>
                <a:close/>
                <a:moveTo>
                  <a:pt x="60" y="18"/>
                </a:moveTo>
                <a:cubicBezTo>
                  <a:pt x="52" y="18"/>
                  <a:pt x="52" y="18"/>
                  <a:pt x="52" y="18"/>
                </a:cubicBezTo>
                <a:cubicBezTo>
                  <a:pt x="50" y="13"/>
                  <a:pt x="45" y="8"/>
                  <a:pt x="40" y="5"/>
                </a:cubicBezTo>
                <a:cubicBezTo>
                  <a:pt x="48" y="6"/>
                  <a:pt x="55" y="11"/>
                  <a:pt x="60" y="18"/>
                </a:cubicBezTo>
                <a:close/>
                <a:moveTo>
                  <a:pt x="36" y="7"/>
                </a:moveTo>
                <a:cubicBezTo>
                  <a:pt x="41" y="10"/>
                  <a:pt x="45" y="14"/>
                  <a:pt x="48" y="18"/>
                </a:cubicBezTo>
                <a:cubicBezTo>
                  <a:pt x="36" y="18"/>
                  <a:pt x="36" y="18"/>
                  <a:pt x="36" y="18"/>
                </a:cubicBezTo>
                <a:lnTo>
                  <a:pt x="36" y="7"/>
                </a:lnTo>
                <a:close/>
                <a:moveTo>
                  <a:pt x="36" y="21"/>
                </a:moveTo>
                <a:cubicBezTo>
                  <a:pt x="49" y="21"/>
                  <a:pt x="49" y="21"/>
                  <a:pt x="49" y="21"/>
                </a:cubicBezTo>
                <a:cubicBezTo>
                  <a:pt x="51" y="24"/>
                  <a:pt x="52" y="28"/>
                  <a:pt x="52" y="32"/>
                </a:cubicBezTo>
                <a:cubicBezTo>
                  <a:pt x="36" y="32"/>
                  <a:pt x="36" y="32"/>
                  <a:pt x="36" y="32"/>
                </a:cubicBezTo>
                <a:lnTo>
                  <a:pt x="36" y="21"/>
                </a:lnTo>
                <a:close/>
                <a:moveTo>
                  <a:pt x="36" y="34"/>
                </a:moveTo>
                <a:cubicBezTo>
                  <a:pt x="52" y="34"/>
                  <a:pt x="52" y="34"/>
                  <a:pt x="52" y="34"/>
                </a:cubicBezTo>
                <a:cubicBezTo>
                  <a:pt x="52" y="35"/>
                  <a:pt x="52" y="35"/>
                  <a:pt x="52" y="35"/>
                </a:cubicBezTo>
                <a:cubicBezTo>
                  <a:pt x="52" y="38"/>
                  <a:pt x="52" y="42"/>
                  <a:pt x="51" y="45"/>
                </a:cubicBezTo>
                <a:cubicBezTo>
                  <a:pt x="36" y="45"/>
                  <a:pt x="36" y="45"/>
                  <a:pt x="36" y="45"/>
                </a:cubicBezTo>
                <a:lnTo>
                  <a:pt x="36" y="34"/>
                </a:lnTo>
                <a:close/>
                <a:moveTo>
                  <a:pt x="28" y="5"/>
                </a:moveTo>
                <a:cubicBezTo>
                  <a:pt x="23" y="8"/>
                  <a:pt x="18" y="13"/>
                  <a:pt x="15" y="18"/>
                </a:cubicBezTo>
                <a:cubicBezTo>
                  <a:pt x="8" y="18"/>
                  <a:pt x="8" y="18"/>
                  <a:pt x="8" y="18"/>
                </a:cubicBezTo>
                <a:cubicBezTo>
                  <a:pt x="13" y="11"/>
                  <a:pt x="20" y="6"/>
                  <a:pt x="28" y="5"/>
                </a:cubicBezTo>
                <a:close/>
                <a:moveTo>
                  <a:pt x="7" y="21"/>
                </a:moveTo>
                <a:cubicBezTo>
                  <a:pt x="14" y="21"/>
                  <a:pt x="14" y="21"/>
                  <a:pt x="14" y="21"/>
                </a:cubicBezTo>
                <a:cubicBezTo>
                  <a:pt x="13" y="24"/>
                  <a:pt x="12" y="28"/>
                  <a:pt x="12" y="32"/>
                </a:cubicBezTo>
                <a:cubicBezTo>
                  <a:pt x="4" y="32"/>
                  <a:pt x="4" y="32"/>
                  <a:pt x="4" y="32"/>
                </a:cubicBezTo>
                <a:cubicBezTo>
                  <a:pt x="4" y="28"/>
                  <a:pt x="5" y="24"/>
                  <a:pt x="7" y="21"/>
                </a:cubicBezTo>
                <a:close/>
                <a:moveTo>
                  <a:pt x="4" y="34"/>
                </a:moveTo>
                <a:cubicBezTo>
                  <a:pt x="11" y="34"/>
                  <a:pt x="11" y="34"/>
                  <a:pt x="11" y="34"/>
                </a:cubicBezTo>
                <a:cubicBezTo>
                  <a:pt x="11" y="35"/>
                  <a:pt x="11" y="35"/>
                  <a:pt x="11" y="35"/>
                </a:cubicBezTo>
                <a:cubicBezTo>
                  <a:pt x="11" y="38"/>
                  <a:pt x="12" y="42"/>
                  <a:pt x="13" y="45"/>
                </a:cubicBezTo>
                <a:cubicBezTo>
                  <a:pt x="6" y="45"/>
                  <a:pt x="6" y="45"/>
                  <a:pt x="6" y="45"/>
                </a:cubicBezTo>
                <a:cubicBezTo>
                  <a:pt x="5" y="41"/>
                  <a:pt x="4" y="38"/>
                  <a:pt x="4" y="34"/>
                </a:cubicBezTo>
                <a:close/>
                <a:moveTo>
                  <a:pt x="7" y="47"/>
                </a:moveTo>
                <a:cubicBezTo>
                  <a:pt x="14" y="47"/>
                  <a:pt x="14" y="47"/>
                  <a:pt x="14" y="47"/>
                </a:cubicBezTo>
                <a:cubicBezTo>
                  <a:pt x="16" y="53"/>
                  <a:pt x="20" y="59"/>
                  <a:pt x="26" y="62"/>
                </a:cubicBezTo>
                <a:cubicBezTo>
                  <a:pt x="17" y="60"/>
                  <a:pt x="11" y="55"/>
                  <a:pt x="7" y="47"/>
                </a:cubicBezTo>
                <a:close/>
                <a:moveTo>
                  <a:pt x="36" y="47"/>
                </a:moveTo>
                <a:cubicBezTo>
                  <a:pt x="50" y="47"/>
                  <a:pt x="50" y="47"/>
                  <a:pt x="50" y="47"/>
                </a:cubicBezTo>
                <a:cubicBezTo>
                  <a:pt x="47" y="53"/>
                  <a:pt x="42" y="58"/>
                  <a:pt x="36" y="61"/>
                </a:cubicBezTo>
                <a:lnTo>
                  <a:pt x="36" y="47"/>
                </a:lnTo>
                <a:close/>
                <a:moveTo>
                  <a:pt x="42" y="62"/>
                </a:moveTo>
                <a:cubicBezTo>
                  <a:pt x="47" y="59"/>
                  <a:pt x="52" y="53"/>
                  <a:pt x="54" y="47"/>
                </a:cubicBezTo>
                <a:cubicBezTo>
                  <a:pt x="61" y="47"/>
                  <a:pt x="61" y="47"/>
                  <a:pt x="61" y="47"/>
                </a:cubicBezTo>
                <a:cubicBezTo>
                  <a:pt x="57" y="55"/>
                  <a:pt x="50" y="60"/>
                  <a:pt x="42" y="62"/>
                </a:cubicBezTo>
                <a:close/>
                <a:moveTo>
                  <a:pt x="55" y="45"/>
                </a:moveTo>
                <a:cubicBezTo>
                  <a:pt x="56" y="42"/>
                  <a:pt x="56" y="38"/>
                  <a:pt x="56" y="35"/>
                </a:cubicBezTo>
                <a:cubicBezTo>
                  <a:pt x="56" y="34"/>
                  <a:pt x="56" y="34"/>
                  <a:pt x="56" y="34"/>
                </a:cubicBezTo>
                <a:cubicBezTo>
                  <a:pt x="64" y="34"/>
                  <a:pt x="64" y="34"/>
                  <a:pt x="64" y="34"/>
                </a:cubicBezTo>
                <a:cubicBezTo>
                  <a:pt x="64" y="38"/>
                  <a:pt x="63" y="41"/>
                  <a:pt x="62" y="45"/>
                </a:cubicBezTo>
                <a:lnTo>
                  <a:pt x="55" y="45"/>
                </a:lnTo>
                <a:close/>
              </a:path>
            </a:pathLst>
          </a:custGeom>
          <a:solidFill>
            <a:srgbClr val="F53DB6"/>
          </a:solidFill>
          <a:ln>
            <a:noFill/>
          </a:ln>
          <a:extLst>
            <a:ext uri="{91240B29-F687-4F45-9708-019B960494DF}">
              <a14:hiddenLine xmlns:a14="http://schemas.microsoft.com/office/drawing/2010/main" xmlns="" w="9525" cap="flat" cmpd="sng">
                <a:solidFill>
                  <a:srgbClr val="000000"/>
                </a:solidFill>
                <a:miter lim="800000"/>
                <a:headEnd/>
                <a:tailEnd/>
              </a14:hiddenLine>
            </a:ext>
          </a:extLst>
        </p:spPr>
        <p:txBody>
          <a:bodyPr lIns="90170" tIns="46990" rIns="90170" bIns="46990"/>
          <a:lstStyle/>
          <a:p>
            <a:endParaRPr lang="zh-CN" altLang="en-US"/>
          </a:p>
        </p:txBody>
      </p:sp>
      <p:sp>
        <p:nvSpPr>
          <p:cNvPr id="12347" name="Freeform 2138"/>
          <p:cNvSpPr>
            <a:spLocks noChangeArrowheads="1"/>
          </p:cNvSpPr>
          <p:nvPr/>
        </p:nvSpPr>
        <p:spPr bwMode="auto">
          <a:xfrm>
            <a:off x="9864725" y="2500313"/>
            <a:ext cx="298450" cy="204787"/>
          </a:xfrm>
          <a:custGeom>
            <a:avLst/>
            <a:gdLst>
              <a:gd name="T0" fmla="*/ 2147483647 w 64"/>
              <a:gd name="T1" fmla="*/ 2147483647 h 44"/>
              <a:gd name="T2" fmla="*/ 2147483647 w 64"/>
              <a:gd name="T3" fmla="*/ 2147483647 h 44"/>
              <a:gd name="T4" fmla="*/ 2147483647 w 64"/>
              <a:gd name="T5" fmla="*/ 2147483647 h 44"/>
              <a:gd name="T6" fmla="*/ 2147483647 w 64"/>
              <a:gd name="T7" fmla="*/ 2147483647 h 44"/>
              <a:gd name="T8" fmla="*/ 2147483647 w 64"/>
              <a:gd name="T9" fmla="*/ 0 h 44"/>
              <a:gd name="T10" fmla="*/ 2147483647 w 64"/>
              <a:gd name="T11" fmla="*/ 2147483647 h 44"/>
              <a:gd name="T12" fmla="*/ 2147483647 w 64"/>
              <a:gd name="T13" fmla="*/ 2147483647 h 44"/>
              <a:gd name="T14" fmla="*/ 2147483647 w 64"/>
              <a:gd name="T15" fmla="*/ 2147483647 h 44"/>
              <a:gd name="T16" fmla="*/ 2147483647 w 64"/>
              <a:gd name="T17" fmla="*/ 2147483647 h 44"/>
              <a:gd name="T18" fmla="*/ 2147483647 w 64"/>
              <a:gd name="T19" fmla="*/ 2147483647 h 44"/>
              <a:gd name="T20" fmla="*/ 0 w 64"/>
              <a:gd name="T21" fmla="*/ 2147483647 h 44"/>
              <a:gd name="T22" fmla="*/ 2147483647 w 64"/>
              <a:gd name="T23" fmla="*/ 2147483647 h 44"/>
              <a:gd name="T24" fmla="*/ 2147483647 w 64"/>
              <a:gd name="T25" fmla="*/ 2147483647 h 44"/>
              <a:gd name="T26" fmla="*/ 2147483647 w 64"/>
              <a:gd name="T27" fmla="*/ 2147483647 h 44"/>
              <a:gd name="T28" fmla="*/ 2147483647 w 64"/>
              <a:gd name="T29" fmla="*/ 2147483647 h 44"/>
              <a:gd name="T30" fmla="*/ 2147483647 w 64"/>
              <a:gd name="T31" fmla="*/ 2147483647 h 44"/>
              <a:gd name="T32" fmla="*/ 2147483647 w 64"/>
              <a:gd name="T33" fmla="*/ 2147483647 h 44"/>
              <a:gd name="T34" fmla="*/ 2147483647 w 64"/>
              <a:gd name="T35" fmla="*/ 2147483647 h 44"/>
              <a:gd name="T36" fmla="*/ 2147483647 w 64"/>
              <a:gd name="T37" fmla="*/ 2147483647 h 44"/>
              <a:gd name="T38" fmla="*/ 2147483647 w 64"/>
              <a:gd name="T39" fmla="*/ 2147483647 h 44"/>
              <a:gd name="T40" fmla="*/ 2147483647 w 64"/>
              <a:gd name="T41" fmla="*/ 2147483647 h 44"/>
              <a:gd name="T42" fmla="*/ 2147483647 w 64"/>
              <a:gd name="T43" fmla="*/ 2147483647 h 44"/>
              <a:gd name="T44" fmla="*/ 2147483647 w 64"/>
              <a:gd name="T45" fmla="*/ 2147483647 h 44"/>
              <a:gd name="T46" fmla="*/ 2147483647 w 64"/>
              <a:gd name="T47" fmla="*/ 2147483647 h 44"/>
              <a:gd name="T48" fmla="*/ 2147483647 w 64"/>
              <a:gd name="T49" fmla="*/ 2147483647 h 44"/>
              <a:gd name="T50" fmla="*/ 2147483647 w 64"/>
              <a:gd name="T51" fmla="*/ 2147483647 h 44"/>
              <a:gd name="T52" fmla="*/ 2147483647 w 64"/>
              <a:gd name="T53" fmla="*/ 2147483647 h 44"/>
              <a:gd name="T54" fmla="*/ 2147483647 w 64"/>
              <a:gd name="T55" fmla="*/ 2147483647 h 44"/>
              <a:gd name="T56" fmla="*/ 2147483647 w 64"/>
              <a:gd name="T57" fmla="*/ 2147483647 h 44"/>
              <a:gd name="T58" fmla="*/ 2147483647 w 64"/>
              <a:gd name="T59" fmla="*/ 2147483647 h 44"/>
              <a:gd name="T60" fmla="*/ 2147483647 w 64"/>
              <a:gd name="T61" fmla="*/ 2147483647 h 4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64"/>
              <a:gd name="T94" fmla="*/ 0 h 44"/>
              <a:gd name="T95" fmla="*/ 64 w 64"/>
              <a:gd name="T96" fmla="*/ 44 h 44"/>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64" h="44">
                <a:moveTo>
                  <a:pt x="61" y="12"/>
                </a:moveTo>
                <a:cubicBezTo>
                  <a:pt x="64" y="5"/>
                  <a:pt x="64" y="5"/>
                  <a:pt x="64" y="5"/>
                </a:cubicBezTo>
                <a:cubicBezTo>
                  <a:pt x="64" y="5"/>
                  <a:pt x="64" y="4"/>
                  <a:pt x="64" y="4"/>
                </a:cubicBezTo>
                <a:cubicBezTo>
                  <a:pt x="64" y="4"/>
                  <a:pt x="63" y="3"/>
                  <a:pt x="63" y="3"/>
                </a:cubicBezTo>
                <a:cubicBezTo>
                  <a:pt x="29" y="0"/>
                  <a:pt x="29" y="0"/>
                  <a:pt x="29" y="0"/>
                </a:cubicBezTo>
                <a:cubicBezTo>
                  <a:pt x="28" y="0"/>
                  <a:pt x="28" y="0"/>
                  <a:pt x="27" y="1"/>
                </a:cubicBezTo>
                <a:cubicBezTo>
                  <a:pt x="25" y="6"/>
                  <a:pt x="25" y="6"/>
                  <a:pt x="25" y="6"/>
                </a:cubicBezTo>
                <a:cubicBezTo>
                  <a:pt x="15" y="29"/>
                  <a:pt x="15" y="29"/>
                  <a:pt x="15" y="29"/>
                </a:cubicBezTo>
                <a:cubicBezTo>
                  <a:pt x="13" y="28"/>
                  <a:pt x="11" y="27"/>
                  <a:pt x="9" y="27"/>
                </a:cubicBezTo>
                <a:cubicBezTo>
                  <a:pt x="6" y="27"/>
                  <a:pt x="4" y="28"/>
                  <a:pt x="3" y="29"/>
                </a:cubicBezTo>
                <a:cubicBezTo>
                  <a:pt x="1" y="30"/>
                  <a:pt x="0" y="32"/>
                  <a:pt x="0" y="34"/>
                </a:cubicBezTo>
                <a:cubicBezTo>
                  <a:pt x="0" y="36"/>
                  <a:pt x="0" y="38"/>
                  <a:pt x="2" y="39"/>
                </a:cubicBezTo>
                <a:cubicBezTo>
                  <a:pt x="2" y="40"/>
                  <a:pt x="3" y="40"/>
                  <a:pt x="4" y="41"/>
                </a:cubicBezTo>
                <a:cubicBezTo>
                  <a:pt x="6" y="41"/>
                  <a:pt x="7" y="42"/>
                  <a:pt x="9" y="42"/>
                </a:cubicBezTo>
                <a:cubicBezTo>
                  <a:pt x="12" y="42"/>
                  <a:pt x="15" y="40"/>
                  <a:pt x="16" y="38"/>
                </a:cubicBezTo>
                <a:cubicBezTo>
                  <a:pt x="17" y="38"/>
                  <a:pt x="17" y="38"/>
                  <a:pt x="17" y="37"/>
                </a:cubicBezTo>
                <a:cubicBezTo>
                  <a:pt x="17" y="37"/>
                  <a:pt x="17" y="37"/>
                  <a:pt x="17" y="37"/>
                </a:cubicBezTo>
                <a:cubicBezTo>
                  <a:pt x="18" y="37"/>
                  <a:pt x="18" y="37"/>
                  <a:pt x="18" y="37"/>
                </a:cubicBezTo>
                <a:cubicBezTo>
                  <a:pt x="18" y="37"/>
                  <a:pt x="18" y="37"/>
                  <a:pt x="18" y="37"/>
                </a:cubicBezTo>
                <a:cubicBezTo>
                  <a:pt x="18" y="36"/>
                  <a:pt x="20" y="31"/>
                  <a:pt x="30" y="9"/>
                </a:cubicBezTo>
                <a:cubicBezTo>
                  <a:pt x="54" y="12"/>
                  <a:pt x="54" y="12"/>
                  <a:pt x="54" y="12"/>
                </a:cubicBezTo>
                <a:cubicBezTo>
                  <a:pt x="45" y="31"/>
                  <a:pt x="45" y="31"/>
                  <a:pt x="45" y="31"/>
                </a:cubicBezTo>
                <a:cubicBezTo>
                  <a:pt x="44" y="30"/>
                  <a:pt x="42" y="29"/>
                  <a:pt x="40" y="29"/>
                </a:cubicBezTo>
                <a:cubicBezTo>
                  <a:pt x="34" y="29"/>
                  <a:pt x="30" y="33"/>
                  <a:pt x="30" y="37"/>
                </a:cubicBezTo>
                <a:cubicBezTo>
                  <a:pt x="30" y="39"/>
                  <a:pt x="32" y="42"/>
                  <a:pt x="35" y="43"/>
                </a:cubicBezTo>
                <a:cubicBezTo>
                  <a:pt x="36" y="44"/>
                  <a:pt x="38" y="44"/>
                  <a:pt x="39" y="44"/>
                </a:cubicBezTo>
                <a:cubicBezTo>
                  <a:pt x="43" y="44"/>
                  <a:pt x="46" y="43"/>
                  <a:pt x="47" y="40"/>
                </a:cubicBezTo>
                <a:cubicBezTo>
                  <a:pt x="48" y="39"/>
                  <a:pt x="48" y="39"/>
                  <a:pt x="48" y="39"/>
                </a:cubicBezTo>
                <a:cubicBezTo>
                  <a:pt x="48" y="39"/>
                  <a:pt x="48" y="39"/>
                  <a:pt x="48" y="39"/>
                </a:cubicBezTo>
                <a:cubicBezTo>
                  <a:pt x="48" y="39"/>
                  <a:pt x="48" y="39"/>
                  <a:pt x="48" y="39"/>
                </a:cubicBezTo>
                <a:cubicBezTo>
                  <a:pt x="49" y="38"/>
                  <a:pt x="51" y="33"/>
                  <a:pt x="61" y="12"/>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miter lim="800000"/>
                <a:headEnd/>
                <a:tailEnd/>
              </a14:hiddenLine>
            </a:ext>
          </a:extLst>
        </p:spPr>
        <p:txBody>
          <a:bodyPr lIns="90170" tIns="46990" rIns="90170" bIns="46990"/>
          <a:lstStyle/>
          <a:p>
            <a:endParaRPr lang="zh-CN" altLang="en-US"/>
          </a:p>
        </p:txBody>
      </p:sp>
      <p:sp>
        <p:nvSpPr>
          <p:cNvPr id="12348" name="Freeform 2139"/>
          <p:cNvSpPr>
            <a:spLocks noEditPoints="1" noChangeArrowheads="1"/>
          </p:cNvSpPr>
          <p:nvPr/>
        </p:nvSpPr>
        <p:spPr bwMode="auto">
          <a:xfrm>
            <a:off x="7032625" y="547688"/>
            <a:ext cx="114300" cy="128587"/>
          </a:xfrm>
          <a:custGeom>
            <a:avLst/>
            <a:gdLst>
              <a:gd name="T0" fmla="*/ 2147483647 w 16"/>
              <a:gd name="T1" fmla="*/ 0 h 18"/>
              <a:gd name="T2" fmla="*/ 2147483647 w 16"/>
              <a:gd name="T3" fmla="*/ 0 h 18"/>
              <a:gd name="T4" fmla="*/ 0 w 16"/>
              <a:gd name="T5" fmla="*/ 2147483647 h 18"/>
              <a:gd name="T6" fmla="*/ 0 w 16"/>
              <a:gd name="T7" fmla="*/ 2147483647 h 18"/>
              <a:gd name="T8" fmla="*/ 2147483647 w 16"/>
              <a:gd name="T9" fmla="*/ 2147483647 h 18"/>
              <a:gd name="T10" fmla="*/ 2147483647 w 16"/>
              <a:gd name="T11" fmla="*/ 2147483647 h 18"/>
              <a:gd name="T12" fmla="*/ 2147483647 w 16"/>
              <a:gd name="T13" fmla="*/ 2147483647 h 18"/>
              <a:gd name="T14" fmla="*/ 2147483647 w 16"/>
              <a:gd name="T15" fmla="*/ 2147483647 h 18"/>
              <a:gd name="T16" fmla="*/ 2147483647 w 16"/>
              <a:gd name="T17" fmla="*/ 2147483647 h 18"/>
              <a:gd name="T18" fmla="*/ 2147483647 w 16"/>
              <a:gd name="T19" fmla="*/ 2147483647 h 18"/>
              <a:gd name="T20" fmla="*/ 2147483647 w 16"/>
              <a:gd name="T21" fmla="*/ 2147483647 h 18"/>
              <a:gd name="T22" fmla="*/ 2147483647 w 16"/>
              <a:gd name="T23" fmla="*/ 0 h 18"/>
              <a:gd name="T24" fmla="*/ 2147483647 w 16"/>
              <a:gd name="T25" fmla="*/ 2147483647 h 18"/>
              <a:gd name="T26" fmla="*/ 2147483647 w 16"/>
              <a:gd name="T27" fmla="*/ 2147483647 h 18"/>
              <a:gd name="T28" fmla="*/ 2147483647 w 16"/>
              <a:gd name="T29" fmla="*/ 2147483647 h 18"/>
              <a:gd name="T30" fmla="*/ 2147483647 w 16"/>
              <a:gd name="T31" fmla="*/ 2147483647 h 1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6"/>
              <a:gd name="T49" fmla="*/ 0 h 18"/>
              <a:gd name="T50" fmla="*/ 16 w 16"/>
              <a:gd name="T51" fmla="*/ 18 h 1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6" h="18">
                <a:moveTo>
                  <a:pt x="12" y="0"/>
                </a:moveTo>
                <a:lnTo>
                  <a:pt x="8" y="0"/>
                </a:lnTo>
                <a:lnTo>
                  <a:pt x="0" y="11"/>
                </a:lnTo>
                <a:lnTo>
                  <a:pt x="0" y="13"/>
                </a:lnTo>
                <a:lnTo>
                  <a:pt x="9" y="13"/>
                </a:lnTo>
                <a:lnTo>
                  <a:pt x="9" y="18"/>
                </a:lnTo>
                <a:lnTo>
                  <a:pt x="12" y="18"/>
                </a:lnTo>
                <a:lnTo>
                  <a:pt x="12" y="13"/>
                </a:lnTo>
                <a:lnTo>
                  <a:pt x="16" y="13"/>
                </a:lnTo>
                <a:lnTo>
                  <a:pt x="16" y="11"/>
                </a:lnTo>
                <a:lnTo>
                  <a:pt x="12" y="11"/>
                </a:lnTo>
                <a:lnTo>
                  <a:pt x="12" y="0"/>
                </a:lnTo>
                <a:close/>
                <a:moveTo>
                  <a:pt x="4" y="11"/>
                </a:moveTo>
                <a:lnTo>
                  <a:pt x="9" y="4"/>
                </a:lnTo>
                <a:lnTo>
                  <a:pt x="9" y="11"/>
                </a:lnTo>
                <a:lnTo>
                  <a:pt x="4" y="11"/>
                </a:lnTo>
                <a:close/>
              </a:path>
            </a:pathLst>
          </a:custGeom>
          <a:solidFill>
            <a:srgbClr val="F53DB6"/>
          </a:solidFill>
          <a:ln>
            <a:noFill/>
          </a:ln>
          <a:extLst>
            <a:ext uri="{91240B29-F687-4F45-9708-019B960494DF}">
              <a14:hiddenLine xmlns:a14="http://schemas.microsoft.com/office/drawing/2010/main" xmlns="" w="9525" cap="flat" cmpd="sng">
                <a:solidFill>
                  <a:srgbClr val="000000"/>
                </a:solidFill>
                <a:miter lim="800000"/>
                <a:headEnd/>
                <a:tailEnd/>
              </a14:hiddenLine>
            </a:ext>
          </a:extLst>
        </p:spPr>
        <p:txBody>
          <a:bodyPr lIns="90170" tIns="46990" rIns="90170" bIns="46990"/>
          <a:lstStyle/>
          <a:p>
            <a:endParaRPr lang="zh-CN" altLang="en-US"/>
          </a:p>
        </p:txBody>
      </p:sp>
      <p:sp>
        <p:nvSpPr>
          <p:cNvPr id="12349" name="Freeform 2140"/>
          <p:cNvSpPr>
            <a:spLocks noChangeArrowheads="1"/>
          </p:cNvSpPr>
          <p:nvPr/>
        </p:nvSpPr>
        <p:spPr bwMode="auto">
          <a:xfrm>
            <a:off x="7181850" y="547688"/>
            <a:ext cx="92075" cy="134937"/>
          </a:xfrm>
          <a:custGeom>
            <a:avLst/>
            <a:gdLst>
              <a:gd name="T0" fmla="*/ 2147483647 w 13"/>
              <a:gd name="T1" fmla="*/ 0 h 19"/>
              <a:gd name="T2" fmla="*/ 0 w 13"/>
              <a:gd name="T3" fmla="*/ 2147483647 h 19"/>
              <a:gd name="T4" fmla="*/ 2147483647 w 13"/>
              <a:gd name="T5" fmla="*/ 2147483647 h 19"/>
              <a:gd name="T6" fmla="*/ 2147483647 w 13"/>
              <a:gd name="T7" fmla="*/ 0 h 19"/>
              <a:gd name="T8" fmla="*/ 2147483647 w 13"/>
              <a:gd name="T9" fmla="*/ 0 h 19"/>
              <a:gd name="T10" fmla="*/ 0 60000 65536"/>
              <a:gd name="T11" fmla="*/ 0 60000 65536"/>
              <a:gd name="T12" fmla="*/ 0 60000 65536"/>
              <a:gd name="T13" fmla="*/ 0 60000 65536"/>
              <a:gd name="T14" fmla="*/ 0 60000 65536"/>
              <a:gd name="T15" fmla="*/ 0 w 13"/>
              <a:gd name="T16" fmla="*/ 0 h 19"/>
              <a:gd name="T17" fmla="*/ 13 w 13"/>
              <a:gd name="T18" fmla="*/ 19 h 19"/>
            </a:gdLst>
            <a:ahLst/>
            <a:cxnLst>
              <a:cxn ang="T10">
                <a:pos x="T0" y="T1"/>
              </a:cxn>
              <a:cxn ang="T11">
                <a:pos x="T2" y="T3"/>
              </a:cxn>
              <a:cxn ang="T12">
                <a:pos x="T4" y="T5"/>
              </a:cxn>
              <a:cxn ang="T13">
                <a:pos x="T6" y="T7"/>
              </a:cxn>
              <a:cxn ang="T14">
                <a:pos x="T8" y="T9"/>
              </a:cxn>
            </a:cxnLst>
            <a:rect l="T15" t="T16" r="T17" b="T18"/>
            <a:pathLst>
              <a:path w="13" h="19">
                <a:moveTo>
                  <a:pt x="10" y="0"/>
                </a:moveTo>
                <a:lnTo>
                  <a:pt x="0" y="19"/>
                </a:lnTo>
                <a:lnTo>
                  <a:pt x="3" y="19"/>
                </a:lnTo>
                <a:lnTo>
                  <a:pt x="13" y="0"/>
                </a:lnTo>
                <a:lnTo>
                  <a:pt x="10" y="0"/>
                </a:lnTo>
                <a:close/>
              </a:path>
            </a:pathLst>
          </a:custGeom>
          <a:solidFill>
            <a:srgbClr val="F53DB6"/>
          </a:solidFill>
          <a:ln>
            <a:noFill/>
          </a:ln>
          <a:extLst>
            <a:ext uri="{91240B29-F687-4F45-9708-019B960494DF}">
              <a14:hiddenLine xmlns:a14="http://schemas.microsoft.com/office/drawing/2010/main" xmlns="" w="9525" cap="flat" cmpd="sng">
                <a:solidFill>
                  <a:srgbClr val="000000"/>
                </a:solidFill>
                <a:miter lim="800000"/>
                <a:headEnd/>
                <a:tailEnd/>
              </a14:hiddenLine>
            </a:ext>
          </a:extLst>
        </p:spPr>
        <p:txBody>
          <a:bodyPr lIns="90170" tIns="46990" rIns="90170" bIns="46990"/>
          <a:lstStyle/>
          <a:p>
            <a:endParaRPr lang="zh-CN" altLang="en-US"/>
          </a:p>
        </p:txBody>
      </p:sp>
      <p:sp>
        <p:nvSpPr>
          <p:cNvPr id="12350" name="Freeform 2141"/>
          <p:cNvSpPr>
            <a:spLocks noEditPoints="1" noChangeArrowheads="1"/>
          </p:cNvSpPr>
          <p:nvPr/>
        </p:nvSpPr>
        <p:spPr bwMode="auto">
          <a:xfrm>
            <a:off x="7239000" y="596900"/>
            <a:ext cx="63500" cy="85725"/>
          </a:xfrm>
          <a:custGeom>
            <a:avLst/>
            <a:gdLst>
              <a:gd name="T0" fmla="*/ 2147483647 w 14"/>
              <a:gd name="T1" fmla="*/ 2147483647 h 17"/>
              <a:gd name="T2" fmla="*/ 2147483647 w 14"/>
              <a:gd name="T3" fmla="*/ 0 h 17"/>
              <a:gd name="T4" fmla="*/ 2147483647 w 14"/>
              <a:gd name="T5" fmla="*/ 2147483647 h 17"/>
              <a:gd name="T6" fmla="*/ 0 w 14"/>
              <a:gd name="T7" fmla="*/ 2147483647 h 17"/>
              <a:gd name="T8" fmla="*/ 2147483647 w 14"/>
              <a:gd name="T9" fmla="*/ 2147483647 h 17"/>
              <a:gd name="T10" fmla="*/ 2147483647 w 14"/>
              <a:gd name="T11" fmla="*/ 2147483647 h 17"/>
              <a:gd name="T12" fmla="*/ 2147483647 w 14"/>
              <a:gd name="T13" fmla="*/ 2147483647 h 17"/>
              <a:gd name="T14" fmla="*/ 2147483647 w 14"/>
              <a:gd name="T15" fmla="*/ 2147483647 h 17"/>
              <a:gd name="T16" fmla="*/ 2147483647 w 14"/>
              <a:gd name="T17" fmla="*/ 2147483647 h 17"/>
              <a:gd name="T18" fmla="*/ 2147483647 w 14"/>
              <a:gd name="T19" fmla="*/ 2147483647 h 17"/>
              <a:gd name="T20" fmla="*/ 2147483647 w 14"/>
              <a:gd name="T21" fmla="*/ 2147483647 h 17"/>
              <a:gd name="T22" fmla="*/ 2147483647 w 14"/>
              <a:gd name="T23" fmla="*/ 2147483647 h 17"/>
              <a:gd name="T24" fmla="*/ 2147483647 w 14"/>
              <a:gd name="T25" fmla="*/ 2147483647 h 17"/>
              <a:gd name="T26" fmla="*/ 2147483647 w 14"/>
              <a:gd name="T27" fmla="*/ 2147483647 h 1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
              <a:gd name="T43" fmla="*/ 0 h 17"/>
              <a:gd name="T44" fmla="*/ 14 w 14"/>
              <a:gd name="T45" fmla="*/ 17 h 1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 h="17">
                <a:moveTo>
                  <a:pt x="12" y="3"/>
                </a:moveTo>
                <a:cubicBezTo>
                  <a:pt x="10" y="1"/>
                  <a:pt x="9" y="0"/>
                  <a:pt x="7" y="0"/>
                </a:cubicBezTo>
                <a:cubicBezTo>
                  <a:pt x="5" y="0"/>
                  <a:pt x="3" y="1"/>
                  <a:pt x="2" y="3"/>
                </a:cubicBezTo>
                <a:cubicBezTo>
                  <a:pt x="0" y="4"/>
                  <a:pt x="0" y="6"/>
                  <a:pt x="0" y="8"/>
                </a:cubicBezTo>
                <a:cubicBezTo>
                  <a:pt x="0" y="11"/>
                  <a:pt x="0" y="13"/>
                  <a:pt x="2" y="14"/>
                </a:cubicBezTo>
                <a:cubicBezTo>
                  <a:pt x="3" y="16"/>
                  <a:pt x="5" y="17"/>
                  <a:pt x="7" y="17"/>
                </a:cubicBezTo>
                <a:cubicBezTo>
                  <a:pt x="9" y="17"/>
                  <a:pt x="10" y="16"/>
                  <a:pt x="12" y="14"/>
                </a:cubicBezTo>
                <a:cubicBezTo>
                  <a:pt x="13" y="13"/>
                  <a:pt x="14" y="11"/>
                  <a:pt x="14" y="8"/>
                </a:cubicBezTo>
                <a:cubicBezTo>
                  <a:pt x="14" y="6"/>
                  <a:pt x="13" y="4"/>
                  <a:pt x="12" y="3"/>
                </a:cubicBezTo>
                <a:close/>
                <a:moveTo>
                  <a:pt x="11" y="8"/>
                </a:moveTo>
                <a:cubicBezTo>
                  <a:pt x="11" y="11"/>
                  <a:pt x="9" y="14"/>
                  <a:pt x="7" y="14"/>
                </a:cubicBezTo>
                <a:cubicBezTo>
                  <a:pt x="5" y="14"/>
                  <a:pt x="3" y="11"/>
                  <a:pt x="3" y="8"/>
                </a:cubicBezTo>
                <a:cubicBezTo>
                  <a:pt x="3" y="6"/>
                  <a:pt x="5" y="3"/>
                  <a:pt x="7" y="3"/>
                </a:cubicBezTo>
                <a:cubicBezTo>
                  <a:pt x="9" y="3"/>
                  <a:pt x="11" y="6"/>
                  <a:pt x="11" y="8"/>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miter lim="800000"/>
                <a:headEnd/>
                <a:tailEnd/>
              </a14:hiddenLine>
            </a:ext>
          </a:extLst>
        </p:spPr>
        <p:txBody>
          <a:bodyPr lIns="90170" tIns="46990" rIns="90170" bIns="46990"/>
          <a:lstStyle/>
          <a:p>
            <a:endParaRPr lang="zh-CN" altLang="en-US"/>
          </a:p>
        </p:txBody>
      </p:sp>
      <p:sp>
        <p:nvSpPr>
          <p:cNvPr id="12351" name="Freeform 2142"/>
          <p:cNvSpPr>
            <a:spLocks noEditPoints="1" noChangeArrowheads="1"/>
          </p:cNvSpPr>
          <p:nvPr/>
        </p:nvSpPr>
        <p:spPr bwMode="auto">
          <a:xfrm>
            <a:off x="7153275" y="547688"/>
            <a:ext cx="65088" cy="77787"/>
          </a:xfrm>
          <a:custGeom>
            <a:avLst/>
            <a:gdLst>
              <a:gd name="T0" fmla="*/ 2147483647 w 14"/>
              <a:gd name="T1" fmla="*/ 2147483647 h 17"/>
              <a:gd name="T2" fmla="*/ 2147483647 w 14"/>
              <a:gd name="T3" fmla="*/ 2147483647 h 17"/>
              <a:gd name="T4" fmla="*/ 2147483647 w 14"/>
              <a:gd name="T5" fmla="*/ 2147483647 h 17"/>
              <a:gd name="T6" fmla="*/ 2147483647 w 14"/>
              <a:gd name="T7" fmla="*/ 0 h 17"/>
              <a:gd name="T8" fmla="*/ 2147483647 w 14"/>
              <a:gd name="T9" fmla="*/ 2147483647 h 17"/>
              <a:gd name="T10" fmla="*/ 0 w 14"/>
              <a:gd name="T11" fmla="*/ 2147483647 h 17"/>
              <a:gd name="T12" fmla="*/ 2147483647 w 14"/>
              <a:gd name="T13" fmla="*/ 2147483647 h 17"/>
              <a:gd name="T14" fmla="*/ 2147483647 w 14"/>
              <a:gd name="T15" fmla="*/ 2147483647 h 17"/>
              <a:gd name="T16" fmla="*/ 2147483647 w 14"/>
              <a:gd name="T17" fmla="*/ 2147483647 h 17"/>
              <a:gd name="T18" fmla="*/ 2147483647 w 14"/>
              <a:gd name="T19" fmla="*/ 2147483647 h 17"/>
              <a:gd name="T20" fmla="*/ 2147483647 w 14"/>
              <a:gd name="T21" fmla="*/ 2147483647 h 17"/>
              <a:gd name="T22" fmla="*/ 2147483647 w 14"/>
              <a:gd name="T23" fmla="*/ 2147483647 h 17"/>
              <a:gd name="T24" fmla="*/ 2147483647 w 14"/>
              <a:gd name="T25" fmla="*/ 2147483647 h 17"/>
              <a:gd name="T26" fmla="*/ 2147483647 w 14"/>
              <a:gd name="T27" fmla="*/ 2147483647 h 1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
              <a:gd name="T43" fmla="*/ 0 h 17"/>
              <a:gd name="T44" fmla="*/ 14 w 14"/>
              <a:gd name="T45" fmla="*/ 17 h 1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 h="17">
                <a:moveTo>
                  <a:pt x="12" y="14"/>
                </a:moveTo>
                <a:cubicBezTo>
                  <a:pt x="13" y="13"/>
                  <a:pt x="14" y="10"/>
                  <a:pt x="14" y="8"/>
                </a:cubicBezTo>
                <a:cubicBezTo>
                  <a:pt x="14" y="6"/>
                  <a:pt x="13" y="4"/>
                  <a:pt x="12" y="3"/>
                </a:cubicBezTo>
                <a:cubicBezTo>
                  <a:pt x="10" y="1"/>
                  <a:pt x="9" y="0"/>
                  <a:pt x="7" y="0"/>
                </a:cubicBezTo>
                <a:cubicBezTo>
                  <a:pt x="5" y="0"/>
                  <a:pt x="3" y="1"/>
                  <a:pt x="2" y="3"/>
                </a:cubicBezTo>
                <a:cubicBezTo>
                  <a:pt x="0" y="4"/>
                  <a:pt x="0" y="6"/>
                  <a:pt x="0" y="8"/>
                </a:cubicBezTo>
                <a:cubicBezTo>
                  <a:pt x="0" y="10"/>
                  <a:pt x="0" y="13"/>
                  <a:pt x="2" y="14"/>
                </a:cubicBezTo>
                <a:cubicBezTo>
                  <a:pt x="3" y="16"/>
                  <a:pt x="5" y="17"/>
                  <a:pt x="7" y="17"/>
                </a:cubicBezTo>
                <a:cubicBezTo>
                  <a:pt x="9" y="17"/>
                  <a:pt x="10" y="16"/>
                  <a:pt x="12" y="14"/>
                </a:cubicBezTo>
                <a:close/>
                <a:moveTo>
                  <a:pt x="7" y="3"/>
                </a:moveTo>
                <a:cubicBezTo>
                  <a:pt x="9" y="3"/>
                  <a:pt x="11" y="5"/>
                  <a:pt x="11" y="8"/>
                </a:cubicBezTo>
                <a:cubicBezTo>
                  <a:pt x="11" y="11"/>
                  <a:pt x="9" y="13"/>
                  <a:pt x="7" y="13"/>
                </a:cubicBezTo>
                <a:cubicBezTo>
                  <a:pt x="4" y="13"/>
                  <a:pt x="3" y="11"/>
                  <a:pt x="3" y="8"/>
                </a:cubicBezTo>
                <a:cubicBezTo>
                  <a:pt x="3" y="5"/>
                  <a:pt x="4" y="3"/>
                  <a:pt x="7" y="3"/>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miter lim="800000"/>
                <a:headEnd/>
                <a:tailEnd/>
              </a14:hiddenLine>
            </a:ext>
          </a:extLst>
        </p:spPr>
        <p:txBody>
          <a:bodyPr lIns="90170" tIns="46990" rIns="90170" bIns="46990"/>
          <a:lstStyle/>
          <a:p>
            <a:endParaRPr lang="zh-CN" altLang="en-US"/>
          </a:p>
        </p:txBody>
      </p:sp>
      <p:sp>
        <p:nvSpPr>
          <p:cNvPr id="12352" name="Freeform 2143"/>
          <p:cNvSpPr>
            <a:spLocks noEditPoints="1" noChangeArrowheads="1"/>
          </p:cNvSpPr>
          <p:nvPr/>
        </p:nvSpPr>
        <p:spPr bwMode="auto">
          <a:xfrm>
            <a:off x="6226175" y="981075"/>
            <a:ext cx="414338" cy="269875"/>
          </a:xfrm>
          <a:custGeom>
            <a:avLst/>
            <a:gdLst>
              <a:gd name="T0" fmla="*/ 2147483647 w 88"/>
              <a:gd name="T1" fmla="*/ 2147483647 h 58"/>
              <a:gd name="T2" fmla="*/ 2147483647 w 88"/>
              <a:gd name="T3" fmla="*/ 2147483647 h 58"/>
              <a:gd name="T4" fmla="*/ 2147483647 w 88"/>
              <a:gd name="T5" fmla="*/ 2147483647 h 58"/>
              <a:gd name="T6" fmla="*/ 2147483647 w 88"/>
              <a:gd name="T7" fmla="*/ 2147483647 h 58"/>
              <a:gd name="T8" fmla="*/ 2147483647 w 88"/>
              <a:gd name="T9" fmla="*/ 2147483647 h 58"/>
              <a:gd name="T10" fmla="*/ 2147483647 w 88"/>
              <a:gd name="T11" fmla="*/ 2147483647 h 58"/>
              <a:gd name="T12" fmla="*/ 2147483647 w 88"/>
              <a:gd name="T13" fmla="*/ 2147483647 h 58"/>
              <a:gd name="T14" fmla="*/ 2147483647 w 88"/>
              <a:gd name="T15" fmla="*/ 0 h 58"/>
              <a:gd name="T16" fmla="*/ 2147483647 w 88"/>
              <a:gd name="T17" fmla="*/ 0 h 58"/>
              <a:gd name="T18" fmla="*/ 0 w 88"/>
              <a:gd name="T19" fmla="*/ 2147483647 h 58"/>
              <a:gd name="T20" fmla="*/ 0 w 88"/>
              <a:gd name="T21" fmla="*/ 2147483647 h 58"/>
              <a:gd name="T22" fmla="*/ 0 w 88"/>
              <a:gd name="T23" fmla="*/ 2147483647 h 58"/>
              <a:gd name="T24" fmla="*/ 2147483647 w 88"/>
              <a:gd name="T25" fmla="*/ 2147483647 h 58"/>
              <a:gd name="T26" fmla="*/ 2147483647 w 88"/>
              <a:gd name="T27" fmla="*/ 2147483647 h 58"/>
              <a:gd name="T28" fmla="*/ 2147483647 w 88"/>
              <a:gd name="T29" fmla="*/ 2147483647 h 58"/>
              <a:gd name="T30" fmla="*/ 2147483647 w 88"/>
              <a:gd name="T31" fmla="*/ 2147483647 h 58"/>
              <a:gd name="T32" fmla="*/ 2147483647 w 88"/>
              <a:gd name="T33" fmla="*/ 2147483647 h 58"/>
              <a:gd name="T34" fmla="*/ 2147483647 w 88"/>
              <a:gd name="T35" fmla="*/ 2147483647 h 58"/>
              <a:gd name="T36" fmla="*/ 2147483647 w 88"/>
              <a:gd name="T37" fmla="*/ 2147483647 h 58"/>
              <a:gd name="T38" fmla="*/ 2147483647 w 88"/>
              <a:gd name="T39" fmla="*/ 2147483647 h 58"/>
              <a:gd name="T40" fmla="*/ 2147483647 w 88"/>
              <a:gd name="T41" fmla="*/ 2147483647 h 58"/>
              <a:gd name="T42" fmla="*/ 2147483647 w 88"/>
              <a:gd name="T43" fmla="*/ 2147483647 h 58"/>
              <a:gd name="T44" fmla="*/ 2147483647 w 88"/>
              <a:gd name="T45" fmla="*/ 2147483647 h 58"/>
              <a:gd name="T46" fmla="*/ 2147483647 w 88"/>
              <a:gd name="T47" fmla="*/ 2147483647 h 58"/>
              <a:gd name="T48" fmla="*/ 2147483647 w 88"/>
              <a:gd name="T49" fmla="*/ 2147483647 h 5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8"/>
              <a:gd name="T76" fmla="*/ 0 h 58"/>
              <a:gd name="T77" fmla="*/ 88 w 88"/>
              <a:gd name="T78" fmla="*/ 58 h 5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8" h="58">
                <a:moveTo>
                  <a:pt x="2" y="52"/>
                </a:moveTo>
                <a:cubicBezTo>
                  <a:pt x="2" y="51"/>
                  <a:pt x="2" y="50"/>
                  <a:pt x="2" y="49"/>
                </a:cubicBezTo>
                <a:cubicBezTo>
                  <a:pt x="9" y="19"/>
                  <a:pt x="9" y="19"/>
                  <a:pt x="9" y="19"/>
                </a:cubicBezTo>
                <a:cubicBezTo>
                  <a:pt x="11" y="13"/>
                  <a:pt x="16" y="9"/>
                  <a:pt x="22" y="9"/>
                </a:cubicBezTo>
                <a:cubicBezTo>
                  <a:pt x="77" y="9"/>
                  <a:pt x="77" y="9"/>
                  <a:pt x="77" y="9"/>
                </a:cubicBezTo>
                <a:cubicBezTo>
                  <a:pt x="76" y="6"/>
                  <a:pt x="73" y="4"/>
                  <a:pt x="70" y="4"/>
                </a:cubicBezTo>
                <a:cubicBezTo>
                  <a:pt x="33" y="4"/>
                  <a:pt x="33" y="4"/>
                  <a:pt x="33" y="4"/>
                </a:cubicBezTo>
                <a:cubicBezTo>
                  <a:pt x="31" y="1"/>
                  <a:pt x="28" y="0"/>
                  <a:pt x="25" y="0"/>
                </a:cubicBezTo>
                <a:cubicBezTo>
                  <a:pt x="10" y="0"/>
                  <a:pt x="10" y="0"/>
                  <a:pt x="10" y="0"/>
                </a:cubicBezTo>
                <a:cubicBezTo>
                  <a:pt x="5" y="0"/>
                  <a:pt x="0" y="4"/>
                  <a:pt x="0" y="10"/>
                </a:cubicBezTo>
                <a:cubicBezTo>
                  <a:pt x="0" y="50"/>
                  <a:pt x="0" y="50"/>
                  <a:pt x="0" y="50"/>
                </a:cubicBezTo>
                <a:cubicBezTo>
                  <a:pt x="0" y="50"/>
                  <a:pt x="0" y="50"/>
                  <a:pt x="0" y="50"/>
                </a:cubicBezTo>
                <a:cubicBezTo>
                  <a:pt x="1" y="53"/>
                  <a:pt x="2" y="56"/>
                  <a:pt x="5" y="58"/>
                </a:cubicBezTo>
                <a:cubicBezTo>
                  <a:pt x="3" y="56"/>
                  <a:pt x="2" y="54"/>
                  <a:pt x="2" y="52"/>
                </a:cubicBezTo>
                <a:close/>
                <a:moveTo>
                  <a:pt x="87" y="14"/>
                </a:moveTo>
                <a:cubicBezTo>
                  <a:pt x="86" y="13"/>
                  <a:pt x="85" y="13"/>
                  <a:pt x="84" y="13"/>
                </a:cubicBezTo>
                <a:cubicBezTo>
                  <a:pt x="22" y="13"/>
                  <a:pt x="22" y="13"/>
                  <a:pt x="22" y="13"/>
                </a:cubicBezTo>
                <a:cubicBezTo>
                  <a:pt x="18" y="13"/>
                  <a:pt x="14" y="16"/>
                  <a:pt x="14" y="20"/>
                </a:cubicBezTo>
                <a:cubicBezTo>
                  <a:pt x="7" y="50"/>
                  <a:pt x="7" y="50"/>
                  <a:pt x="7" y="50"/>
                </a:cubicBezTo>
                <a:cubicBezTo>
                  <a:pt x="6" y="52"/>
                  <a:pt x="7" y="53"/>
                  <a:pt x="7" y="54"/>
                </a:cubicBezTo>
                <a:cubicBezTo>
                  <a:pt x="8" y="55"/>
                  <a:pt x="9" y="55"/>
                  <a:pt x="10" y="55"/>
                </a:cubicBezTo>
                <a:cubicBezTo>
                  <a:pt x="71" y="55"/>
                  <a:pt x="71" y="55"/>
                  <a:pt x="71" y="55"/>
                </a:cubicBezTo>
                <a:cubicBezTo>
                  <a:pt x="75" y="55"/>
                  <a:pt x="79" y="52"/>
                  <a:pt x="80" y="48"/>
                </a:cubicBezTo>
                <a:cubicBezTo>
                  <a:pt x="87" y="18"/>
                  <a:pt x="87" y="18"/>
                  <a:pt x="87" y="18"/>
                </a:cubicBezTo>
                <a:cubicBezTo>
                  <a:pt x="88" y="16"/>
                  <a:pt x="87" y="15"/>
                  <a:pt x="87" y="14"/>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miter lim="800000"/>
                <a:headEnd/>
                <a:tailEnd/>
              </a14:hiddenLine>
            </a:ext>
          </a:extLst>
        </p:spPr>
        <p:txBody>
          <a:bodyPr lIns="90170" tIns="46990" rIns="90170" bIns="46990"/>
          <a:lstStyle/>
          <a:p>
            <a:endParaRPr lang="zh-CN" altLang="en-US"/>
          </a:p>
        </p:txBody>
      </p:sp>
      <p:sp>
        <p:nvSpPr>
          <p:cNvPr id="12353" name="Oval 2151"/>
          <p:cNvSpPr>
            <a:spLocks noChangeArrowheads="1"/>
          </p:cNvSpPr>
          <p:nvPr/>
        </p:nvSpPr>
        <p:spPr bwMode="auto">
          <a:xfrm>
            <a:off x="7053263" y="2314575"/>
            <a:ext cx="1204912" cy="1200150"/>
          </a:xfrm>
          <a:prstGeom prst="ellipse">
            <a:avLst/>
          </a:prstGeom>
          <a:solidFill>
            <a:srgbClr val="F53DB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90170" tIns="46990" rIns="90170" bIns="46990"/>
          <a:lstStyle/>
          <a:p>
            <a:pPr>
              <a:buFontTx/>
              <a:buNone/>
            </a:pPr>
            <a:endParaRPr lang="zh-CN" altLang="zh-CN" sz="1800">
              <a:solidFill>
                <a:srgbClr val="000000"/>
              </a:solidFill>
              <a:latin typeface="Calibri" pitchFamily="34" charset="0"/>
              <a:sym typeface="宋体" pitchFamily="2" charset="-122"/>
            </a:endParaRPr>
          </a:p>
        </p:txBody>
      </p:sp>
      <p:sp>
        <p:nvSpPr>
          <p:cNvPr id="12354" name="Freeform 2154"/>
          <p:cNvSpPr>
            <a:spLocks noEditPoints="1" noChangeArrowheads="1"/>
          </p:cNvSpPr>
          <p:nvPr/>
        </p:nvSpPr>
        <p:spPr bwMode="auto">
          <a:xfrm>
            <a:off x="5876925" y="1747838"/>
            <a:ext cx="962025" cy="957262"/>
          </a:xfrm>
          <a:custGeom>
            <a:avLst/>
            <a:gdLst>
              <a:gd name="T0" fmla="*/ 2147483647 w 206"/>
              <a:gd name="T1" fmla="*/ 2147483647 h 206"/>
              <a:gd name="T2" fmla="*/ 0 w 206"/>
              <a:gd name="T3" fmla="*/ 2147483647 h 206"/>
              <a:gd name="T4" fmla="*/ 2147483647 w 206"/>
              <a:gd name="T5" fmla="*/ 0 h 206"/>
              <a:gd name="T6" fmla="*/ 2147483647 w 206"/>
              <a:gd name="T7" fmla="*/ 2147483647 h 206"/>
              <a:gd name="T8" fmla="*/ 2147483647 w 206"/>
              <a:gd name="T9" fmla="*/ 2147483647 h 206"/>
              <a:gd name="T10" fmla="*/ 2147483647 w 206"/>
              <a:gd name="T11" fmla="*/ 2147483647 h 206"/>
              <a:gd name="T12" fmla="*/ 2147483647 w 206"/>
              <a:gd name="T13" fmla="*/ 2147483647 h 206"/>
              <a:gd name="T14" fmla="*/ 2147483647 w 206"/>
              <a:gd name="T15" fmla="*/ 2147483647 h 206"/>
              <a:gd name="T16" fmla="*/ 2147483647 w 206"/>
              <a:gd name="T17" fmla="*/ 2147483647 h 206"/>
              <a:gd name="T18" fmla="*/ 2147483647 w 206"/>
              <a:gd name="T19" fmla="*/ 2147483647 h 20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6"/>
              <a:gd name="T31" fmla="*/ 0 h 206"/>
              <a:gd name="T32" fmla="*/ 206 w 206"/>
              <a:gd name="T33" fmla="*/ 206 h 20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6" h="206">
                <a:moveTo>
                  <a:pt x="103" y="206"/>
                </a:moveTo>
                <a:cubicBezTo>
                  <a:pt x="46" y="206"/>
                  <a:pt x="0" y="160"/>
                  <a:pt x="0" y="103"/>
                </a:cubicBezTo>
                <a:cubicBezTo>
                  <a:pt x="0" y="46"/>
                  <a:pt x="46" y="0"/>
                  <a:pt x="103" y="0"/>
                </a:cubicBezTo>
                <a:cubicBezTo>
                  <a:pt x="160" y="0"/>
                  <a:pt x="206" y="46"/>
                  <a:pt x="206" y="103"/>
                </a:cubicBezTo>
                <a:cubicBezTo>
                  <a:pt x="206" y="160"/>
                  <a:pt x="160" y="206"/>
                  <a:pt x="103" y="206"/>
                </a:cubicBezTo>
                <a:close/>
                <a:moveTo>
                  <a:pt x="103" y="23"/>
                </a:moveTo>
                <a:cubicBezTo>
                  <a:pt x="59" y="23"/>
                  <a:pt x="24" y="59"/>
                  <a:pt x="24" y="103"/>
                </a:cubicBezTo>
                <a:cubicBezTo>
                  <a:pt x="24" y="147"/>
                  <a:pt x="59" y="182"/>
                  <a:pt x="103" y="182"/>
                </a:cubicBezTo>
                <a:cubicBezTo>
                  <a:pt x="147" y="182"/>
                  <a:pt x="182" y="147"/>
                  <a:pt x="182" y="103"/>
                </a:cubicBezTo>
                <a:cubicBezTo>
                  <a:pt x="182" y="59"/>
                  <a:pt x="147" y="23"/>
                  <a:pt x="103" y="23"/>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miter lim="800000"/>
                <a:headEnd/>
                <a:tailEnd/>
              </a14:hiddenLine>
            </a:ext>
          </a:extLst>
        </p:spPr>
        <p:txBody>
          <a:bodyPr lIns="90170" tIns="46990" rIns="90170" bIns="46990"/>
          <a:lstStyle/>
          <a:p>
            <a:endParaRPr lang="zh-CN" altLang="en-US"/>
          </a:p>
        </p:txBody>
      </p:sp>
      <p:sp>
        <p:nvSpPr>
          <p:cNvPr id="12355" name="Oval 2083"/>
          <p:cNvSpPr>
            <a:spLocks noChangeArrowheads="1"/>
          </p:cNvSpPr>
          <p:nvPr/>
        </p:nvSpPr>
        <p:spPr bwMode="auto">
          <a:xfrm>
            <a:off x="7281863" y="1285875"/>
            <a:ext cx="749300" cy="746125"/>
          </a:xfrm>
          <a:prstGeom prst="ellipse">
            <a:avLst/>
          </a:prstGeom>
          <a:solidFill>
            <a:srgbClr val="F53DB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90170" tIns="46990" rIns="90170" bIns="46990"/>
          <a:lstStyle/>
          <a:p>
            <a:pPr>
              <a:buFontTx/>
              <a:buNone/>
            </a:pPr>
            <a:endParaRPr lang="zh-CN" altLang="zh-CN" sz="1800">
              <a:solidFill>
                <a:srgbClr val="000000"/>
              </a:solidFill>
              <a:latin typeface="Calibri" pitchFamily="34" charset="0"/>
              <a:sym typeface="宋体" pitchFamily="2" charset="-122"/>
            </a:endParaRPr>
          </a:p>
        </p:txBody>
      </p:sp>
      <p:sp>
        <p:nvSpPr>
          <p:cNvPr id="12356" name="Text Box 68"/>
          <p:cNvSpPr txBox="1">
            <a:spLocks noChangeArrowheads="1"/>
          </p:cNvSpPr>
          <p:nvPr/>
        </p:nvSpPr>
        <p:spPr bwMode="auto">
          <a:xfrm>
            <a:off x="7200900" y="2790825"/>
            <a:ext cx="946150" cy="319088"/>
          </a:xfrm>
          <a:prstGeom prst="rect">
            <a:avLst/>
          </a:prstGeom>
          <a:solidFill>
            <a:srgbClr val="F53DB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zh-CN" sz="1500" b="1">
                <a:solidFill>
                  <a:schemeClr val="bg1"/>
                </a:solidFill>
                <a:ea typeface="微软雅黑" pitchFamily="34" charset="-122"/>
              </a:rPr>
              <a:t>私企老板</a:t>
            </a:r>
          </a:p>
        </p:txBody>
      </p:sp>
      <p:sp>
        <p:nvSpPr>
          <p:cNvPr id="12357" name="Text Box 69"/>
          <p:cNvSpPr txBox="1">
            <a:spLocks noChangeArrowheads="1"/>
          </p:cNvSpPr>
          <p:nvPr/>
        </p:nvSpPr>
        <p:spPr bwMode="auto">
          <a:xfrm>
            <a:off x="8267700" y="3530600"/>
            <a:ext cx="752475" cy="323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wrap="none" lIns="90170" tIns="46990" rIns="90170" bIns="46990">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zh-CN" sz="1500" b="1">
                <a:solidFill>
                  <a:schemeClr val="bg1"/>
                </a:solidFill>
                <a:ea typeface="微软雅黑" pitchFamily="34" charset="-122"/>
              </a:rPr>
              <a:t>公务员</a:t>
            </a:r>
          </a:p>
        </p:txBody>
      </p:sp>
      <p:sp>
        <p:nvSpPr>
          <p:cNvPr id="12358" name="Text Box 70"/>
          <p:cNvSpPr txBox="1">
            <a:spLocks noChangeArrowheads="1"/>
          </p:cNvSpPr>
          <p:nvPr/>
        </p:nvSpPr>
        <p:spPr bwMode="auto">
          <a:xfrm>
            <a:off x="6410325" y="3530600"/>
            <a:ext cx="565150" cy="320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zh-CN" sz="1500" b="1">
                <a:solidFill>
                  <a:schemeClr val="bg1"/>
                </a:solidFill>
                <a:ea typeface="微软雅黑" pitchFamily="34" charset="-122"/>
              </a:rPr>
              <a:t>教师</a:t>
            </a:r>
          </a:p>
        </p:txBody>
      </p:sp>
      <p:sp>
        <p:nvSpPr>
          <p:cNvPr id="12359" name="Text Box 71"/>
          <p:cNvSpPr txBox="1">
            <a:spLocks noChangeArrowheads="1"/>
          </p:cNvSpPr>
          <p:nvPr/>
        </p:nvSpPr>
        <p:spPr bwMode="auto">
          <a:xfrm>
            <a:off x="8594725" y="2082800"/>
            <a:ext cx="563563" cy="3190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zh-CN" sz="1500" b="1">
                <a:solidFill>
                  <a:srgbClr val="F53DB6"/>
                </a:solidFill>
                <a:ea typeface="微软雅黑" pitchFamily="34" charset="-122"/>
              </a:rPr>
              <a:t>白领</a:t>
            </a:r>
          </a:p>
        </p:txBody>
      </p:sp>
      <p:sp>
        <p:nvSpPr>
          <p:cNvPr id="12360" name="Text Box 72"/>
          <p:cNvSpPr txBox="1">
            <a:spLocks noChangeArrowheads="1"/>
          </p:cNvSpPr>
          <p:nvPr/>
        </p:nvSpPr>
        <p:spPr bwMode="auto">
          <a:xfrm>
            <a:off x="7296150" y="4259263"/>
            <a:ext cx="754063" cy="3190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wrap="none">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en-US" sz="1500" b="1">
                <a:solidFill>
                  <a:srgbClr val="F53DB6"/>
                </a:solidFill>
                <a:ea typeface="微软雅黑" pitchFamily="34" charset="-122"/>
              </a:rPr>
              <a:t>个体户</a:t>
            </a:r>
          </a:p>
        </p:txBody>
      </p:sp>
      <p:sp>
        <p:nvSpPr>
          <p:cNvPr id="12361" name="Text Box 73"/>
          <p:cNvSpPr txBox="1">
            <a:spLocks noChangeArrowheads="1"/>
          </p:cNvSpPr>
          <p:nvPr/>
        </p:nvSpPr>
        <p:spPr bwMode="auto">
          <a:xfrm>
            <a:off x="6086475" y="2087563"/>
            <a:ext cx="565150" cy="320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en-US" sz="1500" b="1">
                <a:solidFill>
                  <a:srgbClr val="F53DB6"/>
                </a:solidFill>
                <a:ea typeface="微软雅黑" pitchFamily="34" charset="-122"/>
              </a:rPr>
              <a:t>高管</a:t>
            </a:r>
          </a:p>
        </p:txBody>
      </p:sp>
      <p:sp>
        <p:nvSpPr>
          <p:cNvPr id="12362" name="Text Box 74"/>
          <p:cNvSpPr txBox="1">
            <a:spLocks noChangeArrowheads="1"/>
          </p:cNvSpPr>
          <p:nvPr/>
        </p:nvSpPr>
        <p:spPr bwMode="auto">
          <a:xfrm>
            <a:off x="7286625" y="1497013"/>
            <a:ext cx="755650" cy="320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en-US" sz="1500" b="1">
                <a:solidFill>
                  <a:schemeClr val="bg1"/>
                </a:solidFill>
                <a:ea typeface="微软雅黑" pitchFamily="34" charset="-122"/>
              </a:rPr>
              <a:t>老百姓</a:t>
            </a:r>
          </a:p>
        </p:txBody>
      </p:sp>
      <p:sp>
        <p:nvSpPr>
          <p:cNvPr id="12363" name="Line 75"/>
          <p:cNvSpPr>
            <a:spLocks noChangeShapeType="1"/>
          </p:cNvSpPr>
          <p:nvPr/>
        </p:nvSpPr>
        <p:spPr bwMode="auto">
          <a:xfrm>
            <a:off x="365125" y="4510088"/>
            <a:ext cx="3910013" cy="1587"/>
          </a:xfrm>
          <a:prstGeom prst="line">
            <a:avLst/>
          </a:prstGeom>
          <a:noFill/>
          <a:ln w="12700">
            <a:solidFill>
              <a:srgbClr val="F53DB6"/>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12364" name="Line 76"/>
          <p:cNvSpPr>
            <a:spLocks noChangeShapeType="1"/>
          </p:cNvSpPr>
          <p:nvPr/>
        </p:nvSpPr>
        <p:spPr bwMode="auto">
          <a:xfrm>
            <a:off x="365125" y="4586288"/>
            <a:ext cx="3910013" cy="1587"/>
          </a:xfrm>
          <a:prstGeom prst="line">
            <a:avLst/>
          </a:prstGeom>
          <a:noFill/>
          <a:ln w="76200">
            <a:solidFill>
              <a:srgbClr val="F53DB6"/>
            </a:solidFill>
            <a:miter lim="800000"/>
            <a:headEnd/>
            <a:tailEnd/>
          </a:ln>
          <a:extLst>
            <a:ext uri="{909E8E84-426E-40DD-AFC4-6F175D3DCCD1}">
              <a14:hiddenFill xmlns:a14="http://schemas.microsoft.com/office/drawing/2010/main" xmlns="">
                <a:noFill/>
              </a14:hiddenFill>
            </a:ext>
          </a:extLst>
        </p:spPr>
        <p:txBody>
          <a:bodyPr/>
          <a:lstStyle/>
          <a:p>
            <a:endParaRPr lang="zh-CN"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ChangeArrowheads="1"/>
          </p:cNvSpPr>
          <p:nvPr/>
        </p:nvSpPr>
        <p:spPr bwMode="auto">
          <a:xfrm>
            <a:off x="395288" y="1506538"/>
            <a:ext cx="2308225" cy="852487"/>
          </a:xfrm>
          <a:prstGeom prst="rect">
            <a:avLst/>
          </a:prstGeom>
          <a:solidFill>
            <a:srgbClr val="F53DB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buFontTx/>
              <a:buNone/>
            </a:pPr>
            <a:endParaRPr lang="zh-CN" altLang="en-US"/>
          </a:p>
        </p:txBody>
      </p:sp>
      <p:sp>
        <p:nvSpPr>
          <p:cNvPr id="13315" name="Rectangle 3"/>
          <p:cNvSpPr>
            <a:spLocks noChangeArrowheads="1"/>
          </p:cNvSpPr>
          <p:nvPr/>
        </p:nvSpPr>
        <p:spPr bwMode="auto">
          <a:xfrm>
            <a:off x="363538" y="3175"/>
            <a:ext cx="150812" cy="946150"/>
          </a:xfrm>
          <a:prstGeom prst="rect">
            <a:avLst/>
          </a:prstGeom>
          <a:solidFill>
            <a:srgbClr val="F53DB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buFontTx/>
              <a:buNone/>
            </a:pPr>
            <a:endParaRPr lang="zh-CN" altLang="en-US"/>
          </a:p>
        </p:txBody>
      </p:sp>
      <p:sp>
        <p:nvSpPr>
          <p:cNvPr id="13316" name="Text Box 4"/>
          <p:cNvSpPr txBox="1">
            <a:spLocks noChangeArrowheads="1"/>
          </p:cNvSpPr>
          <p:nvPr/>
        </p:nvSpPr>
        <p:spPr bwMode="auto">
          <a:xfrm>
            <a:off x="474663" y="230188"/>
            <a:ext cx="1798637" cy="549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en-US" sz="3000" b="1">
                <a:solidFill>
                  <a:srgbClr val="F53DB6"/>
                </a:solidFill>
                <a:latin typeface="方正兰亭特黑_GBK" pitchFamily="2" charset="-122"/>
                <a:ea typeface="微软雅黑" pitchFamily="34" charset="-122"/>
              </a:rPr>
              <a:t>市场战略</a:t>
            </a:r>
          </a:p>
        </p:txBody>
      </p:sp>
      <p:sp>
        <p:nvSpPr>
          <p:cNvPr id="13317" name="Text Box 5"/>
          <p:cNvSpPr txBox="1">
            <a:spLocks noChangeArrowheads="1"/>
          </p:cNvSpPr>
          <p:nvPr/>
        </p:nvSpPr>
        <p:spPr bwMode="auto">
          <a:xfrm>
            <a:off x="482600" y="688975"/>
            <a:ext cx="2044700" cy="323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en-US" sz="1500">
                <a:solidFill>
                  <a:srgbClr val="F53DB6"/>
                </a:solidFill>
                <a:latin typeface="方正兰亭特黑_GBK" pitchFamily="2" charset="-122"/>
                <a:ea typeface="微软雅黑" pitchFamily="34" charset="-122"/>
              </a:rPr>
              <a:t>Market strategy</a:t>
            </a:r>
          </a:p>
        </p:txBody>
      </p:sp>
      <p:sp>
        <p:nvSpPr>
          <p:cNvPr id="13318" name="Text Box 6"/>
          <p:cNvSpPr txBox="1">
            <a:spLocks noChangeArrowheads="1"/>
          </p:cNvSpPr>
          <p:nvPr/>
        </p:nvSpPr>
        <p:spPr bwMode="auto">
          <a:xfrm>
            <a:off x="431800" y="1270000"/>
            <a:ext cx="1482725" cy="1158875"/>
          </a:xfrm>
          <a:prstGeom prst="rect">
            <a:avLst/>
          </a:prstGeom>
          <a:noFill/>
          <a:ln>
            <a:noFill/>
          </a:ln>
          <a:effectLst>
            <a:outerShdw dist="17961" dir="2700000" algn="ctr" rotWithShape="0">
              <a:srgbClr val="808080">
                <a:alpha val="50000"/>
              </a:srgbClr>
            </a:outerShd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zh-CN" sz="7000">
                <a:solidFill>
                  <a:schemeClr val="bg1"/>
                </a:solidFill>
                <a:latin typeface="微软雅黑" pitchFamily="34" charset="-122"/>
                <a:ea typeface="微软雅黑" pitchFamily="34" charset="-122"/>
              </a:rPr>
              <a:t>s</a:t>
            </a:r>
            <a:r>
              <a:rPr lang="zh-CN" altLang="zh-CN" sz="1500">
                <a:solidFill>
                  <a:schemeClr val="bg1"/>
                </a:solidFill>
                <a:latin typeface="微软雅黑" pitchFamily="34" charset="-122"/>
                <a:ea typeface="微软雅黑" pitchFamily="34" charset="-122"/>
              </a:rPr>
              <a:t>uperiority</a:t>
            </a:r>
          </a:p>
        </p:txBody>
      </p:sp>
      <p:sp>
        <p:nvSpPr>
          <p:cNvPr id="13319" name="Text Box 7"/>
          <p:cNvSpPr txBox="1">
            <a:spLocks noChangeArrowheads="1"/>
          </p:cNvSpPr>
          <p:nvPr/>
        </p:nvSpPr>
        <p:spPr bwMode="auto">
          <a:xfrm>
            <a:off x="841375" y="1644650"/>
            <a:ext cx="1198563" cy="396875"/>
          </a:xfrm>
          <a:prstGeom prst="rect">
            <a:avLst/>
          </a:prstGeom>
          <a:noFill/>
          <a:ln>
            <a:noFill/>
          </a:ln>
          <a:effectLst>
            <a:outerShdw dist="17961" dir="2700000" algn="ctr" rotWithShape="0">
              <a:srgbClr val="808080">
                <a:alpha val="50000"/>
              </a:srgbClr>
            </a:outerShd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en-US" sz="2000" b="1">
                <a:solidFill>
                  <a:schemeClr val="bg1"/>
                </a:solidFill>
                <a:ea typeface="微软雅黑" pitchFamily="34" charset="-122"/>
              </a:rPr>
              <a:t>优势分析</a:t>
            </a:r>
          </a:p>
        </p:txBody>
      </p:sp>
      <p:sp>
        <p:nvSpPr>
          <p:cNvPr id="13320" name="Text Box 8"/>
          <p:cNvSpPr txBox="1">
            <a:spLocks noChangeArrowheads="1"/>
          </p:cNvSpPr>
          <p:nvPr/>
        </p:nvSpPr>
        <p:spPr bwMode="auto">
          <a:xfrm>
            <a:off x="363538" y="2454275"/>
            <a:ext cx="2339975" cy="11890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zh-CN" sz="1200">
                <a:solidFill>
                  <a:schemeClr val="bg2"/>
                </a:solidFill>
                <a:latin typeface="微软雅黑" pitchFamily="34" charset="-122"/>
                <a:ea typeface="微软雅黑" pitchFamily="34" charset="-122"/>
              </a:rPr>
              <a:t>我们有核心的专业团队为客户量身定做理财方案，根据客户的年龄、资产规模、收入状况、生活质量、预期目标和风险承受能力等实际情况，帮助顾客量身定制专属的理想投资组合。</a:t>
            </a:r>
          </a:p>
        </p:txBody>
      </p:sp>
      <p:sp>
        <p:nvSpPr>
          <p:cNvPr id="13321" name="Text Box 9"/>
          <p:cNvSpPr txBox="1">
            <a:spLocks noChangeArrowheads="1"/>
          </p:cNvSpPr>
          <p:nvPr/>
        </p:nvSpPr>
        <p:spPr bwMode="auto">
          <a:xfrm>
            <a:off x="2909888" y="2439988"/>
            <a:ext cx="2233612" cy="28336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zh-CN" sz="1200">
                <a:solidFill>
                  <a:schemeClr val="bg2"/>
                </a:solidFill>
                <a:latin typeface="微软雅黑" pitchFamily="34" charset="-122"/>
                <a:ea typeface="微软雅黑" pitchFamily="34" charset="-122"/>
              </a:rPr>
              <a:t>1、销售团队不稳定，流动性较大，在一定程度上会影响客户关系的管理。</a:t>
            </a:r>
          </a:p>
          <a:p>
            <a:pPr eaLnBrk="1" hangingPunct="1">
              <a:buFontTx/>
              <a:buNone/>
            </a:pPr>
            <a:r>
              <a:rPr lang="zh-CN" altLang="zh-CN" sz="1200">
                <a:solidFill>
                  <a:schemeClr val="bg2"/>
                </a:solidFill>
                <a:latin typeface="微软雅黑" pitchFamily="34" charset="-122"/>
                <a:ea typeface="微软雅黑" pitchFamily="34" charset="-122"/>
              </a:rPr>
              <a:t>2、行情研发能力还有待进一步的提高，在此领域没有明显优于同行业的研发水平，缺乏差异化的竞争力。</a:t>
            </a:r>
          </a:p>
          <a:p>
            <a:pPr eaLnBrk="1" hangingPunct="1">
              <a:buFontTx/>
              <a:buNone/>
            </a:pPr>
            <a:r>
              <a:rPr lang="zh-CN" altLang="zh-CN" sz="1200">
                <a:solidFill>
                  <a:schemeClr val="bg2"/>
                </a:solidFill>
                <a:latin typeface="微软雅黑" pitchFamily="34" charset="-122"/>
                <a:ea typeface="微软雅黑" pitchFamily="34" charset="-122"/>
              </a:rPr>
              <a:t>3、与大型的金融机构相比，由于公司规模偏小以致在管理、营销、产品研发方面具有一定的局限性。</a:t>
            </a:r>
          </a:p>
          <a:p>
            <a:pPr eaLnBrk="1" hangingPunct="1">
              <a:buFontTx/>
              <a:buNone/>
            </a:pPr>
            <a:r>
              <a:rPr lang="zh-CN" altLang="zh-CN" sz="1200">
                <a:solidFill>
                  <a:schemeClr val="bg2"/>
                </a:solidFill>
                <a:latin typeface="微软雅黑" pitchFamily="34" charset="-122"/>
                <a:ea typeface="微软雅黑" pitchFamily="34" charset="-122"/>
              </a:rPr>
              <a:t>4、人们普遍对投资理财存在着一些先天性的偏见和抵触心理，一定程度上影响了金融产品的销售推广。</a:t>
            </a:r>
          </a:p>
        </p:txBody>
      </p:sp>
      <p:sp>
        <p:nvSpPr>
          <p:cNvPr id="13322" name="Rectangle 10"/>
          <p:cNvSpPr>
            <a:spLocks noChangeArrowheads="1"/>
          </p:cNvSpPr>
          <p:nvPr/>
        </p:nvSpPr>
        <p:spPr bwMode="auto">
          <a:xfrm>
            <a:off x="2909888" y="1506538"/>
            <a:ext cx="2308225" cy="852487"/>
          </a:xfrm>
          <a:prstGeom prst="rect">
            <a:avLst/>
          </a:prstGeom>
          <a:solidFill>
            <a:srgbClr val="F53DB6"/>
          </a:solidFill>
          <a:ln>
            <a:noFill/>
          </a:ln>
          <a:extLst>
            <a:ext uri="{91240B29-F687-4F45-9708-019B960494DF}">
              <a14:hiddenLine xmlns:a14="http://schemas.microsoft.com/office/drawing/2010/main" xmlns="" w="9525">
                <a:solidFill>
                  <a:srgbClr val="000000"/>
                </a:solidFill>
                <a:bevel/>
                <a:headEnd/>
                <a:tailEnd/>
              </a14:hiddenLine>
            </a:ext>
          </a:extLst>
        </p:spPr>
        <p:txBody>
          <a:bodyPr anchor="ctr"/>
          <a:lstStyle/>
          <a:p>
            <a:pPr>
              <a:buFontTx/>
              <a:buNone/>
            </a:pPr>
            <a:endParaRPr lang="zh-CN" altLang="en-US"/>
          </a:p>
        </p:txBody>
      </p:sp>
      <p:sp>
        <p:nvSpPr>
          <p:cNvPr id="13323" name="Text Box 11"/>
          <p:cNvSpPr txBox="1">
            <a:spLocks noChangeArrowheads="1"/>
          </p:cNvSpPr>
          <p:nvPr/>
        </p:nvSpPr>
        <p:spPr bwMode="auto">
          <a:xfrm>
            <a:off x="2946400" y="1270000"/>
            <a:ext cx="1800225" cy="1158875"/>
          </a:xfrm>
          <a:prstGeom prst="rect">
            <a:avLst/>
          </a:prstGeom>
          <a:noFill/>
          <a:ln>
            <a:noFill/>
          </a:ln>
          <a:effectLst>
            <a:outerShdw dist="17961" dir="2700000" algn="ctr" rotWithShape="0">
              <a:srgbClr val="808080">
                <a:alpha val="50000"/>
              </a:srgbClr>
            </a:outerShd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wrap="none">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en-US" sz="7000">
                <a:solidFill>
                  <a:schemeClr val="bg1"/>
                </a:solidFill>
                <a:latin typeface="微软雅黑" pitchFamily="34" charset="-122"/>
                <a:ea typeface="微软雅黑" pitchFamily="34" charset="-122"/>
              </a:rPr>
              <a:t>w</a:t>
            </a:r>
            <a:r>
              <a:rPr lang="zh-CN" altLang="en-US" sz="1500">
                <a:solidFill>
                  <a:schemeClr val="bg1"/>
                </a:solidFill>
                <a:latin typeface="微软雅黑" pitchFamily="34" charset="-122"/>
                <a:ea typeface="微软雅黑" pitchFamily="34" charset="-122"/>
              </a:rPr>
              <a:t>eaknesses</a:t>
            </a:r>
          </a:p>
        </p:txBody>
      </p:sp>
      <p:sp>
        <p:nvSpPr>
          <p:cNvPr id="13324" name="Text Box 12"/>
          <p:cNvSpPr txBox="1">
            <a:spLocks noChangeArrowheads="1"/>
          </p:cNvSpPr>
          <p:nvPr/>
        </p:nvSpPr>
        <p:spPr bwMode="auto">
          <a:xfrm>
            <a:off x="3660775" y="1644650"/>
            <a:ext cx="1198563" cy="396875"/>
          </a:xfrm>
          <a:prstGeom prst="rect">
            <a:avLst/>
          </a:prstGeom>
          <a:noFill/>
          <a:ln>
            <a:noFill/>
          </a:ln>
          <a:effectLst>
            <a:outerShdw dist="17961" dir="2700000" algn="ctr" rotWithShape="0">
              <a:srgbClr val="808080">
                <a:alpha val="50000"/>
              </a:srgbClr>
            </a:outerShd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wrap="none">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en-US" sz="2000" b="1">
                <a:solidFill>
                  <a:schemeClr val="bg1"/>
                </a:solidFill>
                <a:ea typeface="微软雅黑" pitchFamily="34" charset="-122"/>
              </a:rPr>
              <a:t>劣势分析</a:t>
            </a:r>
            <a:endParaRPr lang="zh-CN" altLang="en-US" sz="1800"/>
          </a:p>
        </p:txBody>
      </p:sp>
      <p:sp>
        <p:nvSpPr>
          <p:cNvPr id="13325" name="Rectangle 13"/>
          <p:cNvSpPr>
            <a:spLocks noChangeArrowheads="1"/>
          </p:cNvSpPr>
          <p:nvPr/>
        </p:nvSpPr>
        <p:spPr bwMode="auto">
          <a:xfrm>
            <a:off x="5424488" y="1506538"/>
            <a:ext cx="2308225" cy="852487"/>
          </a:xfrm>
          <a:prstGeom prst="rect">
            <a:avLst/>
          </a:prstGeom>
          <a:solidFill>
            <a:srgbClr val="F53DB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buFontTx/>
              <a:buNone/>
            </a:pPr>
            <a:endParaRPr lang="zh-CN" altLang="en-US"/>
          </a:p>
        </p:txBody>
      </p:sp>
      <p:sp>
        <p:nvSpPr>
          <p:cNvPr id="13326" name="Text Box 14"/>
          <p:cNvSpPr txBox="1">
            <a:spLocks noChangeArrowheads="1"/>
          </p:cNvSpPr>
          <p:nvPr/>
        </p:nvSpPr>
        <p:spPr bwMode="auto">
          <a:xfrm>
            <a:off x="5461000" y="1270000"/>
            <a:ext cx="1717675" cy="1158875"/>
          </a:xfrm>
          <a:prstGeom prst="rect">
            <a:avLst/>
          </a:prstGeom>
          <a:noFill/>
          <a:ln>
            <a:noFill/>
          </a:ln>
          <a:effectLst>
            <a:outerShdw dist="17961" dir="2700000" algn="ctr" rotWithShape="0">
              <a:srgbClr val="808080">
                <a:alpha val="50000"/>
              </a:srgbClr>
            </a:outerShd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en-US" sz="7000">
                <a:solidFill>
                  <a:schemeClr val="bg1"/>
                </a:solidFill>
                <a:latin typeface="微软雅黑" pitchFamily="34" charset="-122"/>
                <a:ea typeface="微软雅黑" pitchFamily="34" charset="-122"/>
              </a:rPr>
              <a:t>o</a:t>
            </a:r>
            <a:r>
              <a:rPr lang="zh-CN" altLang="en-US" sz="1500">
                <a:solidFill>
                  <a:schemeClr val="bg1"/>
                </a:solidFill>
                <a:latin typeface="微软雅黑" pitchFamily="34" charset="-122"/>
                <a:ea typeface="微软雅黑" pitchFamily="34" charset="-122"/>
              </a:rPr>
              <a:t>pportunity</a:t>
            </a:r>
          </a:p>
        </p:txBody>
      </p:sp>
      <p:sp>
        <p:nvSpPr>
          <p:cNvPr id="13327" name="Text Box 15"/>
          <p:cNvSpPr txBox="1">
            <a:spLocks noChangeArrowheads="1"/>
          </p:cNvSpPr>
          <p:nvPr/>
        </p:nvSpPr>
        <p:spPr bwMode="auto">
          <a:xfrm>
            <a:off x="6035675" y="1644650"/>
            <a:ext cx="1198563" cy="396875"/>
          </a:xfrm>
          <a:prstGeom prst="rect">
            <a:avLst/>
          </a:prstGeom>
          <a:noFill/>
          <a:ln>
            <a:noFill/>
          </a:ln>
          <a:effectLst>
            <a:outerShdw dist="17961" dir="2700000" algn="ctr" rotWithShape="0">
              <a:srgbClr val="808080">
                <a:alpha val="50000"/>
              </a:srgbClr>
            </a:outerShd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en-US" sz="2000" b="1">
                <a:solidFill>
                  <a:schemeClr val="bg1"/>
                </a:solidFill>
                <a:ea typeface="微软雅黑" pitchFamily="34" charset="-122"/>
              </a:rPr>
              <a:t>机会分析</a:t>
            </a:r>
            <a:endParaRPr lang="zh-CN" altLang="en-US" sz="1800"/>
          </a:p>
        </p:txBody>
      </p:sp>
      <p:sp>
        <p:nvSpPr>
          <p:cNvPr id="13328" name="Rectangle 16"/>
          <p:cNvSpPr>
            <a:spLocks noChangeArrowheads="1"/>
          </p:cNvSpPr>
          <p:nvPr/>
        </p:nvSpPr>
        <p:spPr bwMode="auto">
          <a:xfrm>
            <a:off x="7950200" y="1506538"/>
            <a:ext cx="2308225" cy="852487"/>
          </a:xfrm>
          <a:prstGeom prst="rect">
            <a:avLst/>
          </a:prstGeom>
          <a:solidFill>
            <a:srgbClr val="F53DB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buFontTx/>
              <a:buNone/>
            </a:pPr>
            <a:endParaRPr lang="zh-CN" altLang="en-US"/>
          </a:p>
        </p:txBody>
      </p:sp>
      <p:sp>
        <p:nvSpPr>
          <p:cNvPr id="13329" name="Text Box 17"/>
          <p:cNvSpPr txBox="1">
            <a:spLocks noChangeArrowheads="1"/>
          </p:cNvSpPr>
          <p:nvPr/>
        </p:nvSpPr>
        <p:spPr bwMode="auto">
          <a:xfrm>
            <a:off x="7961313" y="1298575"/>
            <a:ext cx="1214437" cy="1158875"/>
          </a:xfrm>
          <a:prstGeom prst="rect">
            <a:avLst/>
          </a:prstGeom>
          <a:noFill/>
          <a:ln>
            <a:noFill/>
          </a:ln>
          <a:effectLst>
            <a:outerShdw dist="17961" dir="2700000" algn="ctr" rotWithShape="0">
              <a:srgbClr val="808080">
                <a:alpha val="50000"/>
              </a:srgbClr>
            </a:outerShd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en-US" sz="7000">
                <a:solidFill>
                  <a:schemeClr val="bg1"/>
                </a:solidFill>
                <a:latin typeface="微软雅黑" pitchFamily="34" charset="-122"/>
                <a:ea typeface="微软雅黑" pitchFamily="34" charset="-122"/>
              </a:rPr>
              <a:t>t</a:t>
            </a:r>
            <a:r>
              <a:rPr lang="zh-CN" altLang="en-US" sz="1500">
                <a:solidFill>
                  <a:schemeClr val="bg1"/>
                </a:solidFill>
                <a:latin typeface="微软雅黑" pitchFamily="34" charset="-122"/>
                <a:ea typeface="微软雅黑" pitchFamily="34" charset="-122"/>
              </a:rPr>
              <a:t>hreaten</a:t>
            </a:r>
          </a:p>
        </p:txBody>
      </p:sp>
      <p:sp>
        <p:nvSpPr>
          <p:cNvPr id="13330" name="Text Box 18"/>
          <p:cNvSpPr txBox="1">
            <a:spLocks noChangeArrowheads="1"/>
          </p:cNvSpPr>
          <p:nvPr/>
        </p:nvSpPr>
        <p:spPr bwMode="auto">
          <a:xfrm>
            <a:off x="8297863" y="1658938"/>
            <a:ext cx="1198562" cy="396875"/>
          </a:xfrm>
          <a:prstGeom prst="rect">
            <a:avLst/>
          </a:prstGeom>
          <a:noFill/>
          <a:ln>
            <a:noFill/>
          </a:ln>
          <a:effectLst>
            <a:outerShdw dist="17961" dir="2700000" algn="ctr" rotWithShape="0">
              <a:srgbClr val="808080">
                <a:alpha val="50000"/>
              </a:srgbClr>
            </a:outerShd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en-US" sz="2000" b="1">
                <a:solidFill>
                  <a:schemeClr val="bg1"/>
                </a:solidFill>
                <a:ea typeface="微软雅黑" pitchFamily="34" charset="-122"/>
              </a:rPr>
              <a:t>威胁分析</a:t>
            </a:r>
            <a:endParaRPr lang="zh-CN" altLang="en-US" sz="1800"/>
          </a:p>
        </p:txBody>
      </p:sp>
      <p:sp>
        <p:nvSpPr>
          <p:cNvPr id="13331" name="Text Box 19"/>
          <p:cNvSpPr txBox="1">
            <a:spLocks noChangeArrowheads="1"/>
          </p:cNvSpPr>
          <p:nvPr/>
        </p:nvSpPr>
        <p:spPr bwMode="auto">
          <a:xfrm>
            <a:off x="5462588" y="2439988"/>
            <a:ext cx="2233612" cy="30178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zh-CN" sz="1200">
                <a:solidFill>
                  <a:schemeClr val="bg2"/>
                </a:solidFill>
                <a:latin typeface="微软雅黑" pitchFamily="34" charset="-122"/>
                <a:ea typeface="微软雅黑" pitchFamily="34" charset="-122"/>
              </a:rPr>
              <a:t>1、金融投资理财行业是朝阳产业，国家要想走向复兴，必然要在金融领域有所作为，故此未来政府的政策必将大力扶持金融市场的健康发展。</a:t>
            </a:r>
          </a:p>
          <a:p>
            <a:pPr eaLnBrk="1" hangingPunct="1">
              <a:buFontTx/>
              <a:buNone/>
            </a:pPr>
            <a:r>
              <a:rPr lang="zh-CN" altLang="zh-CN" sz="1200">
                <a:solidFill>
                  <a:schemeClr val="bg2"/>
                </a:solidFill>
                <a:latin typeface="微软雅黑" pitchFamily="34" charset="-122"/>
                <a:ea typeface="微软雅黑" pitchFamily="34" charset="-122"/>
              </a:rPr>
              <a:t>2、自2008年金融海啸以来，国内期货市场及理财产品市场异军突起，迅速形成一股良好的投资氛围；并且随着房地产调控的日益加紧，民间高利贷的不健康发展，政府更加倾向于引导流动性投资估值更加合理的金融市场。</a:t>
            </a:r>
          </a:p>
          <a:p>
            <a:pPr eaLnBrk="1" hangingPunct="1">
              <a:buFontTx/>
              <a:buNone/>
            </a:pPr>
            <a:r>
              <a:rPr lang="zh-CN" altLang="zh-CN" sz="1200">
                <a:solidFill>
                  <a:schemeClr val="bg2"/>
                </a:solidFill>
                <a:latin typeface="微软雅黑" pitchFamily="34" charset="-122"/>
                <a:ea typeface="微软雅黑" pitchFamily="34" charset="-122"/>
              </a:rPr>
              <a:t>3、人民群众的生活水平不断提高，财富日益充裕，增加了对理财的需求。</a:t>
            </a:r>
          </a:p>
        </p:txBody>
      </p:sp>
      <p:sp>
        <p:nvSpPr>
          <p:cNvPr id="13332" name="Text Box 20"/>
          <p:cNvSpPr txBox="1">
            <a:spLocks noChangeArrowheads="1"/>
          </p:cNvSpPr>
          <p:nvPr/>
        </p:nvSpPr>
        <p:spPr bwMode="auto">
          <a:xfrm>
            <a:off x="7964488" y="2439988"/>
            <a:ext cx="2233612" cy="21034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zh-CN" sz="1200">
                <a:solidFill>
                  <a:schemeClr val="bg2"/>
                </a:solidFill>
                <a:latin typeface="微软雅黑" pitchFamily="34" charset="-122"/>
                <a:ea typeface="微软雅黑" pitchFamily="34" charset="-122"/>
              </a:rPr>
              <a:t>1、金融行业，公司众多，良莠不齐，有一些害群之马挂羊头卖狗肉，打着代客投资理财的名义欺诈客户资金，在广大投资者心中产生了一定的负面影响，从而影响到正规投资公司的正常业务开展。</a:t>
            </a:r>
          </a:p>
          <a:p>
            <a:pPr eaLnBrk="1" hangingPunct="1">
              <a:buFontTx/>
              <a:buNone/>
            </a:pPr>
            <a:r>
              <a:rPr lang="zh-CN" altLang="zh-CN" sz="1200">
                <a:solidFill>
                  <a:schemeClr val="bg2"/>
                </a:solidFill>
                <a:latin typeface="微软雅黑" pitchFamily="34" charset="-122"/>
                <a:ea typeface="微软雅黑" pitchFamily="34" charset="-122"/>
              </a:rPr>
              <a:t>2、由于投资理财市场是一个高风险行业，有人投资获利也有人投资亏损，使得投资者选择投资时格外谨慎。</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灰色圆形背景"/>
          <p:cNvSpPr>
            <a:spLocks noChangeArrowheads="1"/>
          </p:cNvSpPr>
          <p:nvPr/>
        </p:nvSpPr>
        <p:spPr bwMode="auto">
          <a:xfrm>
            <a:off x="865188" y="2147888"/>
            <a:ext cx="3273425" cy="3254375"/>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411" y="10800"/>
                </a:moveTo>
                <a:cubicBezTo>
                  <a:pt x="411" y="16538"/>
                  <a:pt x="5062" y="21189"/>
                  <a:pt x="10800" y="21189"/>
                </a:cubicBezTo>
                <a:cubicBezTo>
                  <a:pt x="16538" y="21189"/>
                  <a:pt x="21189" y="16538"/>
                  <a:pt x="21189" y="10800"/>
                </a:cubicBezTo>
                <a:cubicBezTo>
                  <a:pt x="21189" y="5062"/>
                  <a:pt x="16538" y="411"/>
                  <a:pt x="10800" y="411"/>
                </a:cubicBezTo>
                <a:cubicBezTo>
                  <a:pt x="5062" y="411"/>
                  <a:pt x="411" y="5062"/>
                  <a:pt x="411" y="1080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104140" tIns="53975" rIns="104140" bIns="53975" anchor="ctr"/>
          <a:lstStyle/>
          <a:p>
            <a:endParaRPr lang="zh-CN" altLang="en-US"/>
          </a:p>
        </p:txBody>
      </p:sp>
      <p:sp>
        <p:nvSpPr>
          <p:cNvPr id="14339" name="Text Box 3"/>
          <p:cNvSpPr txBox="1">
            <a:spLocks noChangeArrowheads="1"/>
          </p:cNvSpPr>
          <p:nvPr/>
        </p:nvSpPr>
        <p:spPr bwMode="auto">
          <a:xfrm>
            <a:off x="4954588" y="2357438"/>
            <a:ext cx="5424487" cy="28051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endParaRPr lang="zh-CN" altLang="en-US" sz="1200">
              <a:solidFill>
                <a:schemeClr val="bg2"/>
              </a:solidFill>
              <a:ea typeface="微软雅黑" pitchFamily="34" charset="-122"/>
            </a:endParaRPr>
          </a:p>
          <a:p>
            <a:pPr eaLnBrk="1" hangingPunct="1">
              <a:lnSpc>
                <a:spcPct val="150000"/>
              </a:lnSpc>
              <a:buFontTx/>
              <a:buNone/>
            </a:pPr>
            <a:r>
              <a:rPr lang="zh-CN" altLang="en-US" sz="2000" b="1">
                <a:solidFill>
                  <a:srgbClr val="0BDABE"/>
                </a:solidFill>
                <a:latin typeface="微软雅黑" pitchFamily="34" charset="-122"/>
                <a:ea typeface="微软雅黑" pitchFamily="34" charset="-122"/>
              </a:rPr>
              <a:t>    </a:t>
            </a:r>
            <a:r>
              <a:rPr lang="zh-CN" altLang="en-US" sz="2000" b="1">
                <a:solidFill>
                  <a:srgbClr val="F53DB6"/>
                </a:solidFill>
                <a:latin typeface="微软雅黑" pitchFamily="34" charset="-122"/>
                <a:ea typeface="微软雅黑" pitchFamily="34" charset="-122"/>
              </a:rPr>
              <a:t> 普通家庭理财型</a:t>
            </a:r>
          </a:p>
          <a:p>
            <a:pPr eaLnBrk="1" hangingPunct="1">
              <a:buFontTx/>
              <a:buNone/>
            </a:pPr>
            <a:r>
              <a:rPr lang="zh-CN" altLang="en-US" sz="1200">
                <a:solidFill>
                  <a:schemeClr val="bg2"/>
                </a:solidFill>
                <a:ea typeface="微软雅黑" pitchFamily="34" charset="-122"/>
              </a:rPr>
              <a:t>这类型市场的客户理财的目的主要是防通胀，是以家庭为投资单位的，其投资能力较小，投资意识较为保守，且客户群体比较分散。</a:t>
            </a:r>
          </a:p>
          <a:p>
            <a:pPr eaLnBrk="1" hangingPunct="1">
              <a:buFontTx/>
              <a:buNone/>
            </a:pPr>
            <a:endParaRPr lang="zh-CN" altLang="en-US" sz="1200">
              <a:solidFill>
                <a:schemeClr val="bg2"/>
              </a:solidFill>
              <a:ea typeface="微软雅黑" pitchFamily="34" charset="-122"/>
            </a:endParaRPr>
          </a:p>
          <a:p>
            <a:pPr eaLnBrk="1" hangingPunct="1">
              <a:buFontTx/>
              <a:buNone/>
            </a:pPr>
            <a:r>
              <a:rPr lang="zh-CN" altLang="en-US" sz="2000" b="1">
                <a:solidFill>
                  <a:srgbClr val="F53DB6"/>
                </a:solidFill>
                <a:latin typeface="微软雅黑" pitchFamily="34" charset="-122"/>
                <a:ea typeface="微软雅黑" pitchFamily="34" charset="-122"/>
              </a:rPr>
              <a:t>     个体稳健投资型</a:t>
            </a:r>
          </a:p>
          <a:p>
            <a:pPr eaLnBrk="1" hangingPunct="1">
              <a:buFontTx/>
              <a:buNone/>
            </a:pPr>
            <a:r>
              <a:rPr lang="zh-CN" altLang="en-US" sz="1200">
                <a:solidFill>
                  <a:schemeClr val="bg2"/>
                </a:solidFill>
                <a:ea typeface="微软雅黑" pitchFamily="34" charset="-122"/>
              </a:rPr>
              <a:t>这类型市场的客户是以个人投资理财为主体，其目的是想通过投资获利，投资观念较为进取，这一群体客户质量参差不齐，且比较分散。</a:t>
            </a:r>
          </a:p>
          <a:p>
            <a:pPr eaLnBrk="1" hangingPunct="1">
              <a:buFontTx/>
              <a:buNone/>
            </a:pPr>
            <a:endParaRPr lang="zh-CN" altLang="en-US" sz="1200">
              <a:solidFill>
                <a:schemeClr val="bg2"/>
              </a:solidFill>
              <a:ea typeface="微软雅黑" pitchFamily="34" charset="-122"/>
            </a:endParaRPr>
          </a:p>
          <a:p>
            <a:pPr eaLnBrk="1" hangingPunct="1">
              <a:buFontTx/>
              <a:buNone/>
            </a:pPr>
            <a:r>
              <a:rPr lang="zh-CN" altLang="en-US" sz="2000" b="1">
                <a:solidFill>
                  <a:srgbClr val="2EC074"/>
                </a:solidFill>
                <a:latin typeface="微软雅黑" pitchFamily="34" charset="-122"/>
                <a:ea typeface="微软雅黑" pitchFamily="34" charset="-122"/>
              </a:rPr>
              <a:t>    </a:t>
            </a:r>
            <a:r>
              <a:rPr lang="zh-CN" altLang="en-US" sz="2000" b="1">
                <a:solidFill>
                  <a:srgbClr val="F53DB6"/>
                </a:solidFill>
                <a:latin typeface="微软雅黑" pitchFamily="34" charset="-122"/>
                <a:ea typeface="微软雅黑" pitchFamily="34" charset="-122"/>
              </a:rPr>
              <a:t> 各种私营业主</a:t>
            </a:r>
          </a:p>
          <a:p>
            <a:pPr eaLnBrk="1" hangingPunct="1">
              <a:buFontTx/>
              <a:buNone/>
            </a:pPr>
            <a:r>
              <a:rPr lang="zh-CN" altLang="en-US" sz="1200">
                <a:solidFill>
                  <a:schemeClr val="bg2"/>
                </a:solidFill>
                <a:ea typeface="微软雅黑" pitchFamily="34" charset="-122"/>
              </a:rPr>
              <a:t>这类型市场的客户是以个体投资理财为主体，辅以集体福利性，其目的是想通过投资获利，投资观念较为先进，这一群体客户质量最为珍贵。</a:t>
            </a:r>
          </a:p>
        </p:txBody>
      </p:sp>
      <p:sp>
        <p:nvSpPr>
          <p:cNvPr id="14340" name="AutoShape 4"/>
          <p:cNvSpPr>
            <a:spLocks noChangeArrowheads="1"/>
          </p:cNvSpPr>
          <p:nvPr/>
        </p:nvSpPr>
        <p:spPr bwMode="auto">
          <a:xfrm>
            <a:off x="0" y="0"/>
            <a:ext cx="10690225" cy="1079500"/>
          </a:xfrm>
          <a:prstGeom prst="flowChartProcess">
            <a:avLst/>
          </a:prstGeom>
          <a:solidFill>
            <a:srgbClr val="F53DB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buFontTx/>
              <a:buNone/>
            </a:pPr>
            <a:endParaRPr lang="zh-CN" altLang="en-US"/>
          </a:p>
        </p:txBody>
      </p:sp>
      <p:sp>
        <p:nvSpPr>
          <p:cNvPr id="14341" name="Rectangle 5"/>
          <p:cNvSpPr>
            <a:spLocks noChangeArrowheads="1"/>
          </p:cNvSpPr>
          <p:nvPr/>
        </p:nvSpPr>
        <p:spPr bwMode="auto">
          <a:xfrm>
            <a:off x="363538" y="3175"/>
            <a:ext cx="150812" cy="946150"/>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buFontTx/>
              <a:buNone/>
            </a:pPr>
            <a:endParaRPr lang="zh-CN" altLang="en-US"/>
          </a:p>
        </p:txBody>
      </p:sp>
      <p:sp>
        <p:nvSpPr>
          <p:cNvPr id="14342" name="Text Box 6"/>
          <p:cNvSpPr txBox="1">
            <a:spLocks noChangeArrowheads="1"/>
          </p:cNvSpPr>
          <p:nvPr/>
        </p:nvSpPr>
        <p:spPr bwMode="auto">
          <a:xfrm>
            <a:off x="474663" y="230188"/>
            <a:ext cx="1798637" cy="549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en-US" sz="3000" b="1">
                <a:solidFill>
                  <a:schemeClr val="bg1"/>
                </a:solidFill>
                <a:latin typeface="方正兰亭特黑_GBK" pitchFamily="2" charset="-122"/>
                <a:ea typeface="微软雅黑" pitchFamily="34" charset="-122"/>
              </a:rPr>
              <a:t>市场战略</a:t>
            </a:r>
          </a:p>
        </p:txBody>
      </p:sp>
      <p:sp>
        <p:nvSpPr>
          <p:cNvPr id="14343" name="Text Box 7"/>
          <p:cNvSpPr txBox="1">
            <a:spLocks noChangeArrowheads="1"/>
          </p:cNvSpPr>
          <p:nvPr/>
        </p:nvSpPr>
        <p:spPr bwMode="auto">
          <a:xfrm>
            <a:off x="482600" y="688975"/>
            <a:ext cx="2044700" cy="323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en-US" sz="1500">
                <a:solidFill>
                  <a:schemeClr val="bg1"/>
                </a:solidFill>
                <a:latin typeface="方正兰亭特黑_GBK" pitchFamily="2" charset="-122"/>
                <a:ea typeface="微软雅黑" pitchFamily="34" charset="-122"/>
              </a:rPr>
              <a:t>Market strategy</a:t>
            </a:r>
          </a:p>
        </p:txBody>
      </p:sp>
      <p:sp>
        <p:nvSpPr>
          <p:cNvPr id="14344" name="Text Box 8"/>
          <p:cNvSpPr txBox="1">
            <a:spLocks noChangeArrowheads="1"/>
          </p:cNvSpPr>
          <p:nvPr/>
        </p:nvSpPr>
        <p:spPr bwMode="auto">
          <a:xfrm>
            <a:off x="4835525" y="269875"/>
            <a:ext cx="5543550" cy="549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algn="r" eaLnBrk="1" hangingPunct="1">
              <a:buFontTx/>
              <a:buNone/>
            </a:pPr>
            <a:r>
              <a:rPr lang="zh-CN" altLang="zh-CN" sz="3000" b="1">
                <a:solidFill>
                  <a:schemeClr val="bg1"/>
                </a:solidFill>
                <a:ea typeface="微软雅黑" pitchFamily="34" charset="-122"/>
              </a:rPr>
              <a:t>目标市场战略</a:t>
            </a:r>
          </a:p>
        </p:txBody>
      </p:sp>
      <p:sp>
        <p:nvSpPr>
          <p:cNvPr id="14345" name="灰色圆形背景"/>
          <p:cNvSpPr>
            <a:spLocks noChangeArrowheads="1"/>
          </p:cNvSpPr>
          <p:nvPr/>
        </p:nvSpPr>
        <p:spPr bwMode="auto">
          <a:xfrm>
            <a:off x="1566863" y="2846388"/>
            <a:ext cx="1871662" cy="1860550"/>
          </a:xfrm>
          <a:prstGeom prst="ellipse">
            <a:avLst/>
          </a:prstGeom>
          <a:noFill/>
          <a:ln w="63500">
            <a:solidFill>
              <a:srgbClr val="F53DB6"/>
            </a:solidFill>
            <a:bevel/>
            <a:headEnd/>
            <a:tailEnd/>
          </a:ln>
          <a:extLst>
            <a:ext uri="{909E8E84-426E-40DD-AFC4-6F175D3DCCD1}">
              <a14:hiddenFill xmlns:a14="http://schemas.microsoft.com/office/drawing/2010/main" xmlns="">
                <a:solidFill>
                  <a:srgbClr val="FFFFFF"/>
                </a:solidFill>
              </a14:hiddenFill>
            </a:ext>
          </a:extLst>
        </p:spPr>
        <p:txBody>
          <a:bodyPr lIns="104140" tIns="53975" rIns="104140" bIns="53975" anchor="ctr"/>
          <a:lstStyle/>
          <a:p>
            <a:pPr algn="ctr">
              <a:buFontTx/>
              <a:buNone/>
            </a:pPr>
            <a:endParaRPr lang="zh-CN" altLang="zh-CN" sz="2100">
              <a:solidFill>
                <a:srgbClr val="FFFFFF"/>
              </a:solidFill>
              <a:latin typeface="微软雅黑" pitchFamily="34" charset="-122"/>
              <a:ea typeface="微软雅黑" pitchFamily="34" charset="-122"/>
              <a:sym typeface="微软雅黑" pitchFamily="34" charset="-122"/>
            </a:endParaRPr>
          </a:p>
        </p:txBody>
      </p:sp>
      <p:sp>
        <p:nvSpPr>
          <p:cNvPr id="14346" name="灰色圆形背景"/>
          <p:cNvSpPr>
            <a:spLocks noChangeArrowheads="1"/>
          </p:cNvSpPr>
          <p:nvPr/>
        </p:nvSpPr>
        <p:spPr bwMode="auto">
          <a:xfrm>
            <a:off x="363538" y="3832225"/>
            <a:ext cx="1497012" cy="1489075"/>
          </a:xfrm>
          <a:prstGeom prst="ellipse">
            <a:avLst/>
          </a:prstGeom>
          <a:solidFill>
            <a:srgbClr val="F53DB6"/>
          </a:solidFill>
          <a:ln>
            <a:noFill/>
          </a:ln>
          <a:extLst>
            <a:ext uri="{91240B29-F687-4F45-9708-019B960494DF}">
              <a14:hiddenLine xmlns:a14="http://schemas.microsoft.com/office/drawing/2010/main" xmlns="" w="9525">
                <a:solidFill>
                  <a:srgbClr val="000000"/>
                </a:solidFill>
                <a:bevel/>
                <a:headEnd/>
                <a:tailEnd/>
              </a14:hiddenLine>
            </a:ext>
          </a:extLst>
        </p:spPr>
        <p:txBody>
          <a:bodyPr lIns="104140" tIns="53975" rIns="104140" bIns="53975" anchor="ctr"/>
          <a:lstStyle/>
          <a:p>
            <a:pPr algn="ctr">
              <a:buFontTx/>
              <a:buNone/>
            </a:pPr>
            <a:endParaRPr lang="zh-CN" altLang="zh-CN" sz="2100">
              <a:solidFill>
                <a:srgbClr val="FFFFFF"/>
              </a:solidFill>
              <a:latin typeface="微软雅黑" pitchFamily="34" charset="-122"/>
              <a:ea typeface="微软雅黑" pitchFamily="34" charset="-122"/>
              <a:sym typeface="微软雅黑" pitchFamily="34" charset="-122"/>
            </a:endParaRPr>
          </a:p>
        </p:txBody>
      </p:sp>
      <p:sp>
        <p:nvSpPr>
          <p:cNvPr id="14347" name="灰色圆形背景"/>
          <p:cNvSpPr>
            <a:spLocks noChangeArrowheads="1"/>
          </p:cNvSpPr>
          <p:nvPr/>
        </p:nvSpPr>
        <p:spPr bwMode="auto">
          <a:xfrm>
            <a:off x="1749425" y="1444625"/>
            <a:ext cx="1495425" cy="1487488"/>
          </a:xfrm>
          <a:prstGeom prst="ellipse">
            <a:avLst/>
          </a:prstGeom>
          <a:solidFill>
            <a:srgbClr val="F53DB6"/>
          </a:solidFill>
          <a:ln>
            <a:noFill/>
          </a:ln>
          <a:extLst>
            <a:ext uri="{91240B29-F687-4F45-9708-019B960494DF}">
              <a14:hiddenLine xmlns:a14="http://schemas.microsoft.com/office/drawing/2010/main" xmlns="" w="9525">
                <a:solidFill>
                  <a:srgbClr val="000000"/>
                </a:solidFill>
                <a:bevel/>
                <a:headEnd/>
                <a:tailEnd/>
              </a14:hiddenLine>
            </a:ext>
          </a:extLst>
        </p:spPr>
        <p:txBody>
          <a:bodyPr lIns="104140" tIns="53975" rIns="104140" bIns="53975" anchor="ctr"/>
          <a:lstStyle/>
          <a:p>
            <a:pPr algn="ctr">
              <a:buFontTx/>
              <a:buNone/>
            </a:pPr>
            <a:endParaRPr lang="zh-CN" altLang="zh-CN" sz="2100">
              <a:solidFill>
                <a:srgbClr val="FFFFFF"/>
              </a:solidFill>
              <a:latin typeface="微软雅黑" pitchFamily="34" charset="-122"/>
              <a:ea typeface="微软雅黑" pitchFamily="34" charset="-122"/>
              <a:sym typeface="微软雅黑" pitchFamily="34" charset="-122"/>
            </a:endParaRPr>
          </a:p>
        </p:txBody>
      </p:sp>
      <p:sp>
        <p:nvSpPr>
          <p:cNvPr id="14348" name="椭圆 90"/>
          <p:cNvSpPr>
            <a:spLocks noChangeArrowheads="1"/>
          </p:cNvSpPr>
          <p:nvPr/>
        </p:nvSpPr>
        <p:spPr bwMode="auto">
          <a:xfrm>
            <a:off x="1847850" y="1530350"/>
            <a:ext cx="1308100" cy="1301750"/>
          </a:xfrm>
          <a:prstGeom prst="ellipse">
            <a:avLst/>
          </a:prstGeom>
          <a:solidFill>
            <a:schemeClr val="bg1"/>
          </a:solidFill>
          <a:ln>
            <a:noFill/>
          </a:ln>
          <a:extLst>
            <a:ext uri="{91240B29-F687-4F45-9708-019B960494DF}">
              <a14:hiddenLine xmlns:a14="http://schemas.microsoft.com/office/drawing/2010/main" xmlns="" w="9525">
                <a:solidFill>
                  <a:srgbClr val="000000"/>
                </a:solidFill>
                <a:bevel/>
                <a:headEnd/>
                <a:tailEnd/>
              </a14:hiddenLine>
            </a:ext>
          </a:extLst>
        </p:spPr>
        <p:txBody>
          <a:bodyPr lIns="104140" tIns="53975" rIns="104140" bIns="53975" anchor="ctr"/>
          <a:lstStyle/>
          <a:p>
            <a:pPr algn="ctr">
              <a:buFontTx/>
              <a:buNone/>
            </a:pPr>
            <a:endParaRPr lang="zh-CN" altLang="zh-CN" sz="2100">
              <a:solidFill>
                <a:srgbClr val="FFFFFF"/>
              </a:solidFill>
              <a:latin typeface="微软雅黑" pitchFamily="34" charset="-122"/>
              <a:ea typeface="微软雅黑" pitchFamily="34" charset="-122"/>
              <a:sym typeface="微软雅黑" pitchFamily="34" charset="-122"/>
            </a:endParaRPr>
          </a:p>
        </p:txBody>
      </p:sp>
      <p:sp>
        <p:nvSpPr>
          <p:cNvPr id="14349" name="椭圆 92"/>
          <p:cNvSpPr>
            <a:spLocks noChangeArrowheads="1"/>
          </p:cNvSpPr>
          <p:nvPr/>
        </p:nvSpPr>
        <p:spPr bwMode="auto">
          <a:xfrm>
            <a:off x="452438" y="3922713"/>
            <a:ext cx="1309687" cy="1300162"/>
          </a:xfrm>
          <a:prstGeom prst="ellipse">
            <a:avLst/>
          </a:prstGeom>
          <a:solidFill>
            <a:schemeClr val="bg1"/>
          </a:solidFill>
          <a:ln>
            <a:noFill/>
          </a:ln>
          <a:extLst>
            <a:ext uri="{91240B29-F687-4F45-9708-019B960494DF}">
              <a14:hiddenLine xmlns:a14="http://schemas.microsoft.com/office/drawing/2010/main" xmlns="" w="9525">
                <a:solidFill>
                  <a:srgbClr val="000000"/>
                </a:solidFill>
                <a:bevel/>
                <a:headEnd/>
                <a:tailEnd/>
              </a14:hiddenLine>
            </a:ext>
          </a:extLst>
        </p:spPr>
        <p:txBody>
          <a:bodyPr lIns="104140" tIns="53975" rIns="104140" bIns="53975" anchor="ctr"/>
          <a:lstStyle/>
          <a:p>
            <a:pPr algn="ctr">
              <a:buFontTx/>
              <a:buNone/>
            </a:pPr>
            <a:endParaRPr lang="zh-CN" altLang="zh-CN" sz="2100">
              <a:solidFill>
                <a:srgbClr val="FFFFFF"/>
              </a:solidFill>
              <a:latin typeface="微软雅黑" pitchFamily="34" charset="-122"/>
              <a:ea typeface="微软雅黑" pitchFamily="34" charset="-122"/>
              <a:sym typeface="微软雅黑" pitchFamily="34" charset="-122"/>
            </a:endParaRPr>
          </a:p>
        </p:txBody>
      </p:sp>
      <p:sp>
        <p:nvSpPr>
          <p:cNvPr id="14350" name="等腰三角形 96"/>
          <p:cNvSpPr>
            <a:spLocks noChangeArrowheads="1"/>
          </p:cNvSpPr>
          <p:nvPr/>
        </p:nvSpPr>
        <p:spPr bwMode="auto">
          <a:xfrm rot="8880000">
            <a:off x="3708400" y="2832100"/>
            <a:ext cx="374650" cy="371475"/>
          </a:xfrm>
          <a:prstGeom prst="triangle">
            <a:avLst>
              <a:gd name="adj" fmla="val 50000"/>
            </a:avLst>
          </a:prstGeom>
          <a:solidFill>
            <a:srgbClr val="F53DB6"/>
          </a:solidFill>
          <a:ln>
            <a:noFill/>
          </a:ln>
          <a:extLst>
            <a:ext uri="{91240B29-F687-4F45-9708-019B960494DF}">
              <a14:hiddenLine xmlns:a14="http://schemas.microsoft.com/office/drawing/2010/main" xmlns="" w="9525">
                <a:solidFill>
                  <a:srgbClr val="000000"/>
                </a:solidFill>
                <a:bevel/>
                <a:headEnd/>
                <a:tailEnd/>
              </a14:hiddenLine>
            </a:ext>
          </a:extLst>
        </p:spPr>
        <p:txBody>
          <a:bodyPr lIns="104140" tIns="53975" rIns="104140" bIns="53975" anchor="ctr"/>
          <a:lstStyle/>
          <a:p>
            <a:pPr algn="ctr">
              <a:buFontTx/>
              <a:buNone/>
            </a:pPr>
            <a:endParaRPr lang="zh-CN" altLang="zh-CN" sz="2100">
              <a:latin typeface="微软雅黑" pitchFamily="34" charset="-122"/>
              <a:ea typeface="微软雅黑" pitchFamily="34" charset="-122"/>
              <a:sym typeface="微软雅黑" pitchFamily="34" charset="-122"/>
            </a:endParaRPr>
          </a:p>
        </p:txBody>
      </p:sp>
      <p:sp>
        <p:nvSpPr>
          <p:cNvPr id="14351" name="等腰三角形 98"/>
          <p:cNvSpPr>
            <a:spLocks noChangeArrowheads="1"/>
          </p:cNvSpPr>
          <p:nvPr/>
        </p:nvSpPr>
        <p:spPr bwMode="auto">
          <a:xfrm rot="-5400000">
            <a:off x="2362994" y="5179219"/>
            <a:ext cx="373062" cy="374650"/>
          </a:xfrm>
          <a:prstGeom prst="triangle">
            <a:avLst>
              <a:gd name="adj" fmla="val 50000"/>
            </a:avLst>
          </a:prstGeom>
          <a:solidFill>
            <a:srgbClr val="F53DB6"/>
          </a:solidFill>
          <a:ln>
            <a:noFill/>
          </a:ln>
          <a:extLst>
            <a:ext uri="{91240B29-F687-4F45-9708-019B960494DF}">
              <a14:hiddenLine xmlns:a14="http://schemas.microsoft.com/office/drawing/2010/main" xmlns="" w="9525">
                <a:solidFill>
                  <a:srgbClr val="000000"/>
                </a:solidFill>
                <a:bevel/>
                <a:headEnd/>
                <a:tailEnd/>
              </a14:hiddenLine>
            </a:ext>
          </a:extLst>
        </p:spPr>
        <p:txBody>
          <a:bodyPr lIns="104140" tIns="53975" rIns="104140" bIns="53975" anchor="ctr"/>
          <a:lstStyle/>
          <a:p>
            <a:pPr algn="ctr">
              <a:buFontTx/>
              <a:buNone/>
            </a:pPr>
            <a:endParaRPr lang="zh-CN" altLang="zh-CN" sz="2100">
              <a:latin typeface="微软雅黑" pitchFamily="34" charset="-122"/>
              <a:ea typeface="微软雅黑" pitchFamily="34" charset="-122"/>
              <a:sym typeface="微软雅黑" pitchFamily="34" charset="-122"/>
            </a:endParaRPr>
          </a:p>
        </p:txBody>
      </p:sp>
      <p:sp>
        <p:nvSpPr>
          <p:cNvPr id="14352" name="等腰三角形 100"/>
          <p:cNvSpPr>
            <a:spLocks noChangeArrowheads="1"/>
          </p:cNvSpPr>
          <p:nvPr/>
        </p:nvSpPr>
        <p:spPr bwMode="auto">
          <a:xfrm rot="1620000">
            <a:off x="919163" y="2800350"/>
            <a:ext cx="374650" cy="371475"/>
          </a:xfrm>
          <a:prstGeom prst="triangle">
            <a:avLst>
              <a:gd name="adj" fmla="val 50000"/>
            </a:avLst>
          </a:prstGeom>
          <a:solidFill>
            <a:srgbClr val="F53DB6"/>
          </a:solidFill>
          <a:ln>
            <a:noFill/>
          </a:ln>
          <a:extLst>
            <a:ext uri="{91240B29-F687-4F45-9708-019B960494DF}">
              <a14:hiddenLine xmlns:a14="http://schemas.microsoft.com/office/drawing/2010/main" xmlns="" w="9525">
                <a:solidFill>
                  <a:srgbClr val="000000"/>
                </a:solidFill>
                <a:bevel/>
                <a:headEnd/>
                <a:tailEnd/>
              </a14:hiddenLine>
            </a:ext>
          </a:extLst>
        </p:spPr>
        <p:txBody>
          <a:bodyPr lIns="104140" tIns="53975" rIns="104140" bIns="53975" anchor="ctr"/>
          <a:lstStyle/>
          <a:p>
            <a:pPr algn="ctr">
              <a:buFontTx/>
              <a:buNone/>
            </a:pPr>
            <a:endParaRPr lang="zh-CN" altLang="zh-CN" sz="2100">
              <a:latin typeface="微软雅黑" pitchFamily="34" charset="-122"/>
              <a:ea typeface="微软雅黑" pitchFamily="34" charset="-122"/>
              <a:sym typeface="微软雅黑" pitchFamily="34" charset="-122"/>
            </a:endParaRPr>
          </a:p>
        </p:txBody>
      </p:sp>
      <p:sp>
        <p:nvSpPr>
          <p:cNvPr id="14353" name="灰色圆形背景"/>
          <p:cNvSpPr>
            <a:spLocks noChangeArrowheads="1"/>
          </p:cNvSpPr>
          <p:nvPr/>
        </p:nvSpPr>
        <p:spPr bwMode="auto">
          <a:xfrm>
            <a:off x="3182938" y="3832225"/>
            <a:ext cx="1497012" cy="1489075"/>
          </a:xfrm>
          <a:prstGeom prst="ellipse">
            <a:avLst/>
          </a:prstGeom>
          <a:solidFill>
            <a:srgbClr val="F53DB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104140" tIns="53975" rIns="104140" bIns="53975" anchor="ctr"/>
          <a:lstStyle/>
          <a:p>
            <a:pPr algn="ctr">
              <a:buFontTx/>
              <a:buNone/>
            </a:pPr>
            <a:endParaRPr lang="zh-CN" altLang="zh-CN" sz="2100">
              <a:solidFill>
                <a:srgbClr val="FFFFFF"/>
              </a:solidFill>
              <a:latin typeface="微软雅黑" pitchFamily="34" charset="-122"/>
              <a:ea typeface="微软雅黑" pitchFamily="34" charset="-122"/>
              <a:sym typeface="微软雅黑" pitchFamily="34" charset="-122"/>
            </a:endParaRPr>
          </a:p>
        </p:txBody>
      </p:sp>
      <p:sp>
        <p:nvSpPr>
          <p:cNvPr id="14354" name="椭圆 92"/>
          <p:cNvSpPr>
            <a:spLocks noChangeArrowheads="1"/>
          </p:cNvSpPr>
          <p:nvPr/>
        </p:nvSpPr>
        <p:spPr bwMode="auto">
          <a:xfrm>
            <a:off x="3271838" y="3922713"/>
            <a:ext cx="1309687" cy="1300162"/>
          </a:xfrm>
          <a:prstGeom prst="ellipse">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104140" tIns="53975" rIns="104140" bIns="53975" anchor="ctr"/>
          <a:lstStyle/>
          <a:p>
            <a:pPr algn="ctr">
              <a:buFontTx/>
              <a:buNone/>
            </a:pPr>
            <a:endParaRPr lang="zh-CN" altLang="zh-CN" sz="2100">
              <a:solidFill>
                <a:srgbClr val="FFFFFF"/>
              </a:solidFill>
              <a:latin typeface="微软雅黑" pitchFamily="34" charset="-122"/>
              <a:ea typeface="微软雅黑" pitchFamily="34" charset="-122"/>
              <a:sym typeface="微软雅黑" pitchFamily="34" charset="-122"/>
            </a:endParaRPr>
          </a:p>
        </p:txBody>
      </p:sp>
      <p:sp>
        <p:nvSpPr>
          <p:cNvPr id="14355" name="Text Box 22"/>
          <p:cNvSpPr txBox="1">
            <a:spLocks noChangeArrowheads="1"/>
          </p:cNvSpPr>
          <p:nvPr/>
        </p:nvSpPr>
        <p:spPr bwMode="auto">
          <a:xfrm>
            <a:off x="504825" y="4203700"/>
            <a:ext cx="1198563" cy="701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algn="ctr" eaLnBrk="1" hangingPunct="1">
              <a:buFontTx/>
              <a:buNone/>
            </a:pPr>
            <a:r>
              <a:rPr lang="zh-CN" altLang="zh-CN" sz="2000" b="1">
                <a:solidFill>
                  <a:srgbClr val="F53DB6"/>
                </a:solidFill>
                <a:ea typeface="微软雅黑" pitchFamily="34" charset="-122"/>
              </a:rPr>
              <a:t>普通家庭</a:t>
            </a:r>
          </a:p>
          <a:p>
            <a:pPr algn="ctr" eaLnBrk="1" hangingPunct="1">
              <a:buFontTx/>
              <a:buNone/>
            </a:pPr>
            <a:r>
              <a:rPr lang="zh-CN" altLang="zh-CN" sz="2000" b="1">
                <a:solidFill>
                  <a:srgbClr val="F53DB6"/>
                </a:solidFill>
                <a:ea typeface="微软雅黑" pitchFamily="34" charset="-122"/>
              </a:rPr>
              <a:t>理财型</a:t>
            </a:r>
          </a:p>
        </p:txBody>
      </p:sp>
      <p:sp>
        <p:nvSpPr>
          <p:cNvPr id="14356" name="Text Box 23"/>
          <p:cNvSpPr txBox="1">
            <a:spLocks noChangeArrowheads="1"/>
          </p:cNvSpPr>
          <p:nvPr/>
        </p:nvSpPr>
        <p:spPr bwMode="auto">
          <a:xfrm>
            <a:off x="1908175" y="1778000"/>
            <a:ext cx="1198563" cy="701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wrap="none">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algn="ctr" eaLnBrk="1" hangingPunct="1">
              <a:buFontTx/>
              <a:buNone/>
            </a:pPr>
            <a:r>
              <a:rPr lang="zh-CN" altLang="zh-CN" sz="2000" b="1">
                <a:solidFill>
                  <a:srgbClr val="F53DB6"/>
                </a:solidFill>
                <a:ea typeface="微软雅黑" pitchFamily="34" charset="-122"/>
              </a:rPr>
              <a:t>各种</a:t>
            </a:r>
          </a:p>
          <a:p>
            <a:pPr algn="ctr" eaLnBrk="1" hangingPunct="1">
              <a:buFontTx/>
              <a:buNone/>
            </a:pPr>
            <a:r>
              <a:rPr lang="zh-CN" altLang="zh-CN" sz="2000" b="1">
                <a:solidFill>
                  <a:srgbClr val="F53DB6"/>
                </a:solidFill>
                <a:ea typeface="微软雅黑" pitchFamily="34" charset="-122"/>
              </a:rPr>
              <a:t>私营业主</a:t>
            </a:r>
          </a:p>
        </p:txBody>
      </p:sp>
      <p:sp>
        <p:nvSpPr>
          <p:cNvPr id="14357" name="Text Box 24"/>
          <p:cNvSpPr txBox="1">
            <a:spLocks noChangeArrowheads="1"/>
          </p:cNvSpPr>
          <p:nvPr/>
        </p:nvSpPr>
        <p:spPr bwMode="auto">
          <a:xfrm>
            <a:off x="3314700" y="4203700"/>
            <a:ext cx="1198563" cy="701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wrap="none">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algn="ctr" eaLnBrk="1" hangingPunct="1">
              <a:buFontTx/>
              <a:buNone/>
            </a:pPr>
            <a:r>
              <a:rPr lang="zh-CN" altLang="zh-CN" sz="2000" b="1">
                <a:solidFill>
                  <a:srgbClr val="F53DB6"/>
                </a:solidFill>
                <a:ea typeface="微软雅黑" pitchFamily="34" charset="-122"/>
              </a:rPr>
              <a:t>个体稳健</a:t>
            </a:r>
          </a:p>
          <a:p>
            <a:pPr algn="ctr" eaLnBrk="1" hangingPunct="1">
              <a:buFontTx/>
              <a:buNone/>
            </a:pPr>
            <a:r>
              <a:rPr lang="zh-CN" altLang="zh-CN" sz="2000" b="1">
                <a:solidFill>
                  <a:srgbClr val="F53DB6"/>
                </a:solidFill>
                <a:ea typeface="微软雅黑" pitchFamily="34" charset="-122"/>
              </a:rPr>
              <a:t>投资型</a:t>
            </a:r>
          </a:p>
        </p:txBody>
      </p:sp>
      <p:sp>
        <p:nvSpPr>
          <p:cNvPr id="14358" name="Text Box 25"/>
          <p:cNvSpPr txBox="1">
            <a:spLocks noChangeArrowheads="1"/>
          </p:cNvSpPr>
          <p:nvPr/>
        </p:nvSpPr>
        <p:spPr bwMode="auto">
          <a:xfrm>
            <a:off x="1800225" y="3421063"/>
            <a:ext cx="1452563" cy="473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zh-CN" sz="2500" b="1">
                <a:solidFill>
                  <a:srgbClr val="F53DB6"/>
                </a:solidFill>
                <a:ea typeface="微软雅黑" pitchFamily="34" charset="-122"/>
              </a:rPr>
              <a:t>目标客户</a:t>
            </a:r>
          </a:p>
        </p:txBody>
      </p:sp>
      <p:sp>
        <p:nvSpPr>
          <p:cNvPr id="14359" name="Text Box 26"/>
          <p:cNvSpPr txBox="1">
            <a:spLocks noChangeArrowheads="1"/>
          </p:cNvSpPr>
          <p:nvPr/>
        </p:nvSpPr>
        <p:spPr bwMode="auto">
          <a:xfrm>
            <a:off x="1809750" y="3811588"/>
            <a:ext cx="1447800" cy="2746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wrap="none">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zh-CN" sz="1200">
                <a:solidFill>
                  <a:srgbClr val="F53DB6"/>
                </a:solidFill>
                <a:latin typeface="微软雅黑" pitchFamily="34" charset="-122"/>
                <a:ea typeface="微软雅黑" pitchFamily="34" charset="-122"/>
              </a:rPr>
              <a:t>Target customers</a:t>
            </a:r>
          </a:p>
        </p:txBody>
      </p:sp>
      <p:sp>
        <p:nvSpPr>
          <p:cNvPr id="14360" name="Rectangle 27"/>
          <p:cNvSpPr>
            <a:spLocks noChangeArrowheads="1"/>
          </p:cNvSpPr>
          <p:nvPr/>
        </p:nvSpPr>
        <p:spPr bwMode="auto">
          <a:xfrm>
            <a:off x="5070475" y="2762250"/>
            <a:ext cx="258763" cy="254000"/>
          </a:xfrm>
          <a:prstGeom prst="rect">
            <a:avLst/>
          </a:prstGeom>
          <a:solidFill>
            <a:srgbClr val="F53DB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buFontTx/>
              <a:buNone/>
            </a:pPr>
            <a:endParaRPr lang="zh-CN" altLang="en-US"/>
          </a:p>
        </p:txBody>
      </p:sp>
      <p:sp>
        <p:nvSpPr>
          <p:cNvPr id="14361" name="Rectangle 28"/>
          <p:cNvSpPr>
            <a:spLocks noChangeArrowheads="1"/>
          </p:cNvSpPr>
          <p:nvPr/>
        </p:nvSpPr>
        <p:spPr bwMode="auto">
          <a:xfrm>
            <a:off x="5070475" y="3625850"/>
            <a:ext cx="258763" cy="252413"/>
          </a:xfrm>
          <a:prstGeom prst="rect">
            <a:avLst/>
          </a:prstGeom>
          <a:solidFill>
            <a:srgbClr val="F53DB6"/>
          </a:solidFill>
          <a:ln>
            <a:noFill/>
          </a:ln>
          <a:extLst>
            <a:ext uri="{91240B29-F687-4F45-9708-019B960494DF}">
              <a14:hiddenLine xmlns:a14="http://schemas.microsoft.com/office/drawing/2010/main" xmlns="" w="9525">
                <a:solidFill>
                  <a:srgbClr val="000000"/>
                </a:solidFill>
                <a:bevel/>
                <a:headEnd/>
                <a:tailEnd/>
              </a14:hiddenLine>
            </a:ext>
          </a:extLst>
        </p:spPr>
        <p:txBody>
          <a:bodyPr anchor="ctr"/>
          <a:lstStyle/>
          <a:p>
            <a:pPr>
              <a:buFontTx/>
              <a:buNone/>
            </a:pPr>
            <a:endParaRPr lang="zh-CN" altLang="en-US"/>
          </a:p>
        </p:txBody>
      </p:sp>
      <p:sp>
        <p:nvSpPr>
          <p:cNvPr id="14362" name="Rectangle 29"/>
          <p:cNvSpPr>
            <a:spLocks noChangeArrowheads="1"/>
          </p:cNvSpPr>
          <p:nvPr/>
        </p:nvSpPr>
        <p:spPr bwMode="auto">
          <a:xfrm>
            <a:off x="5070475" y="4475163"/>
            <a:ext cx="258763" cy="252412"/>
          </a:xfrm>
          <a:prstGeom prst="rect">
            <a:avLst/>
          </a:prstGeom>
          <a:solidFill>
            <a:srgbClr val="F53DB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buFontTx/>
              <a:buNone/>
            </a:pPr>
            <a:endParaRPr lang="zh-CN" altLang="en-US"/>
          </a:p>
        </p:txBody>
      </p:sp>
      <p:sp>
        <p:nvSpPr>
          <p:cNvPr id="14363" name="Text Box 30"/>
          <p:cNvSpPr txBox="1">
            <a:spLocks noChangeArrowheads="1"/>
          </p:cNvSpPr>
          <p:nvPr/>
        </p:nvSpPr>
        <p:spPr bwMode="auto">
          <a:xfrm>
            <a:off x="5070475" y="1993900"/>
            <a:ext cx="5191125" cy="476250"/>
          </a:xfrm>
          <a:prstGeom prst="rect">
            <a:avLst/>
          </a:prstGeom>
          <a:solidFill>
            <a:srgbClr val="F53DB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90170" tIns="46990" rIns="90170" bIns="46990">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algn="ctr" eaLnBrk="1" hangingPunct="1">
              <a:buFontTx/>
              <a:buNone/>
            </a:pPr>
            <a:r>
              <a:rPr lang="zh-CN" altLang="zh-CN" sz="2500" b="1">
                <a:solidFill>
                  <a:schemeClr val="bg1"/>
                </a:solidFill>
                <a:ea typeface="微软雅黑" pitchFamily="34" charset="-122"/>
              </a:rPr>
              <a:t>合肥金融投资理财市场目标客户</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AutoShape 2"/>
          <p:cNvSpPr>
            <a:spLocks noChangeArrowheads="1"/>
          </p:cNvSpPr>
          <p:nvPr/>
        </p:nvSpPr>
        <p:spPr bwMode="auto">
          <a:xfrm>
            <a:off x="0" y="0"/>
            <a:ext cx="10690225" cy="1079500"/>
          </a:xfrm>
          <a:prstGeom prst="flowChartProcess">
            <a:avLst/>
          </a:prstGeom>
          <a:solidFill>
            <a:srgbClr val="F53DB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buFontTx/>
              <a:buNone/>
            </a:pPr>
            <a:endParaRPr lang="zh-CN" altLang="en-US"/>
          </a:p>
        </p:txBody>
      </p:sp>
      <p:sp>
        <p:nvSpPr>
          <p:cNvPr id="15363" name="Rectangle 3"/>
          <p:cNvSpPr>
            <a:spLocks noChangeArrowheads="1"/>
          </p:cNvSpPr>
          <p:nvPr/>
        </p:nvSpPr>
        <p:spPr bwMode="auto">
          <a:xfrm>
            <a:off x="363538" y="3175"/>
            <a:ext cx="150812" cy="946150"/>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buFontTx/>
              <a:buNone/>
            </a:pPr>
            <a:endParaRPr lang="zh-CN" altLang="en-US"/>
          </a:p>
        </p:txBody>
      </p:sp>
      <p:sp>
        <p:nvSpPr>
          <p:cNvPr id="15364" name="Text Box 4"/>
          <p:cNvSpPr txBox="1">
            <a:spLocks noChangeArrowheads="1"/>
          </p:cNvSpPr>
          <p:nvPr/>
        </p:nvSpPr>
        <p:spPr bwMode="auto">
          <a:xfrm>
            <a:off x="474663" y="230188"/>
            <a:ext cx="1798637" cy="549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en-US" sz="3000" b="1">
                <a:solidFill>
                  <a:schemeClr val="bg1"/>
                </a:solidFill>
                <a:latin typeface="方正兰亭特黑_GBK" pitchFamily="2" charset="-122"/>
                <a:ea typeface="微软雅黑" pitchFamily="34" charset="-122"/>
              </a:rPr>
              <a:t>市场战略</a:t>
            </a:r>
          </a:p>
        </p:txBody>
      </p:sp>
      <p:sp>
        <p:nvSpPr>
          <p:cNvPr id="15365" name="Text Box 5"/>
          <p:cNvSpPr txBox="1">
            <a:spLocks noChangeArrowheads="1"/>
          </p:cNvSpPr>
          <p:nvPr/>
        </p:nvSpPr>
        <p:spPr bwMode="auto">
          <a:xfrm>
            <a:off x="482600" y="688975"/>
            <a:ext cx="2044700" cy="323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en-US" sz="1500">
                <a:solidFill>
                  <a:schemeClr val="bg1"/>
                </a:solidFill>
                <a:latin typeface="方正兰亭特黑_GBK" pitchFamily="2" charset="-122"/>
                <a:ea typeface="微软雅黑" pitchFamily="34" charset="-122"/>
              </a:rPr>
              <a:t>Market strategy</a:t>
            </a:r>
          </a:p>
        </p:txBody>
      </p:sp>
      <p:sp>
        <p:nvSpPr>
          <p:cNvPr id="15366" name="Text Box 6"/>
          <p:cNvSpPr txBox="1">
            <a:spLocks noChangeArrowheads="1"/>
          </p:cNvSpPr>
          <p:nvPr/>
        </p:nvSpPr>
        <p:spPr bwMode="auto">
          <a:xfrm>
            <a:off x="4835525" y="269875"/>
            <a:ext cx="5543550" cy="549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algn="r" eaLnBrk="1" hangingPunct="1">
              <a:buFontTx/>
              <a:buNone/>
            </a:pPr>
            <a:r>
              <a:rPr lang="zh-CN" altLang="zh-CN" sz="3000" b="1">
                <a:solidFill>
                  <a:schemeClr val="bg1"/>
                </a:solidFill>
                <a:ea typeface="微软雅黑" pitchFamily="34" charset="-122"/>
              </a:rPr>
              <a:t>市场开发战略</a:t>
            </a:r>
          </a:p>
        </p:txBody>
      </p:sp>
      <p:grpSp>
        <p:nvGrpSpPr>
          <p:cNvPr id="15367" name="Group 7"/>
          <p:cNvGrpSpPr>
            <a:grpSpLocks/>
          </p:cNvGrpSpPr>
          <p:nvPr/>
        </p:nvGrpSpPr>
        <p:grpSpPr bwMode="auto">
          <a:xfrm>
            <a:off x="3319463" y="5200650"/>
            <a:ext cx="415925" cy="360363"/>
            <a:chOff x="0" y="0"/>
            <a:chExt cx="315129" cy="288032"/>
          </a:xfrm>
        </p:grpSpPr>
        <p:sp>
          <p:nvSpPr>
            <p:cNvPr id="15392" name="燕尾形 30"/>
            <p:cNvSpPr>
              <a:spLocks noChangeArrowheads="1"/>
            </p:cNvSpPr>
            <p:nvPr/>
          </p:nvSpPr>
          <p:spPr bwMode="auto">
            <a:xfrm>
              <a:off x="0" y="0"/>
              <a:ext cx="179848" cy="288032"/>
            </a:xfrm>
            <a:prstGeom prst="chevron">
              <a:avLst>
                <a:gd name="adj" fmla="val 57662"/>
              </a:avLst>
            </a:prstGeom>
            <a:solidFill>
              <a:srgbClr val="F53DB6"/>
            </a:solidFill>
            <a:ln>
              <a:noFill/>
            </a:ln>
            <a:extLst>
              <a:ext uri="{91240B29-F687-4F45-9708-019B960494DF}">
                <a14:hiddenLine xmlns:a14="http://schemas.microsoft.com/office/drawing/2010/main" xmlns="" w="9525">
                  <a:solidFill>
                    <a:srgbClr val="000000"/>
                  </a:solidFill>
                  <a:bevel/>
                  <a:headEnd/>
                  <a:tailEnd/>
                </a14:hiddenLine>
              </a:ext>
            </a:extLst>
          </p:spPr>
          <p:txBody>
            <a:bodyPr lIns="104140" tIns="53975" rIns="104140" bIns="53975" anchor="ctr"/>
            <a:lstStyle/>
            <a:p>
              <a:pPr algn="ctr">
                <a:buFontTx/>
                <a:buNone/>
              </a:pPr>
              <a:endParaRPr lang="zh-CN" altLang="zh-CN" sz="2100">
                <a:latin typeface="微软雅黑" pitchFamily="34" charset="-122"/>
                <a:ea typeface="微软雅黑" pitchFamily="34" charset="-122"/>
                <a:sym typeface="微软雅黑" pitchFamily="34" charset="-122"/>
              </a:endParaRPr>
            </a:p>
          </p:txBody>
        </p:sp>
        <p:sp>
          <p:nvSpPr>
            <p:cNvPr id="15393" name="燕尾形 31"/>
            <p:cNvSpPr>
              <a:spLocks noChangeArrowheads="1"/>
            </p:cNvSpPr>
            <p:nvPr/>
          </p:nvSpPr>
          <p:spPr bwMode="auto">
            <a:xfrm>
              <a:off x="135281" y="0"/>
              <a:ext cx="179848" cy="288032"/>
            </a:xfrm>
            <a:prstGeom prst="chevron">
              <a:avLst>
                <a:gd name="adj" fmla="val 57662"/>
              </a:avLst>
            </a:prstGeom>
            <a:solidFill>
              <a:srgbClr val="F53DB6"/>
            </a:solidFill>
            <a:ln>
              <a:noFill/>
            </a:ln>
            <a:extLst>
              <a:ext uri="{91240B29-F687-4F45-9708-019B960494DF}">
                <a14:hiddenLine xmlns:a14="http://schemas.microsoft.com/office/drawing/2010/main" xmlns="" w="9525">
                  <a:solidFill>
                    <a:srgbClr val="000000"/>
                  </a:solidFill>
                  <a:bevel/>
                  <a:headEnd/>
                  <a:tailEnd/>
                </a14:hiddenLine>
              </a:ext>
            </a:extLst>
          </p:spPr>
          <p:txBody>
            <a:bodyPr lIns="104140" tIns="53975" rIns="104140" bIns="53975" anchor="ctr"/>
            <a:lstStyle/>
            <a:p>
              <a:pPr algn="ctr">
                <a:buFontTx/>
                <a:buNone/>
              </a:pPr>
              <a:endParaRPr lang="zh-CN" altLang="zh-CN" sz="2100">
                <a:latin typeface="微软雅黑" pitchFamily="34" charset="-122"/>
                <a:ea typeface="微软雅黑" pitchFamily="34" charset="-122"/>
                <a:sym typeface="微软雅黑" pitchFamily="34" charset="-122"/>
              </a:endParaRPr>
            </a:p>
          </p:txBody>
        </p:sp>
      </p:grpSp>
      <p:grpSp>
        <p:nvGrpSpPr>
          <p:cNvPr id="15368" name="Group 10"/>
          <p:cNvGrpSpPr>
            <a:grpSpLocks/>
          </p:cNvGrpSpPr>
          <p:nvPr/>
        </p:nvGrpSpPr>
        <p:grpSpPr bwMode="auto">
          <a:xfrm>
            <a:off x="6905625" y="5200650"/>
            <a:ext cx="415925" cy="360363"/>
            <a:chOff x="0" y="0"/>
            <a:chExt cx="315129" cy="288032"/>
          </a:xfrm>
        </p:grpSpPr>
        <p:sp>
          <p:nvSpPr>
            <p:cNvPr id="15390" name="燕尾形 37"/>
            <p:cNvSpPr>
              <a:spLocks noChangeArrowheads="1"/>
            </p:cNvSpPr>
            <p:nvPr/>
          </p:nvSpPr>
          <p:spPr bwMode="auto">
            <a:xfrm>
              <a:off x="0" y="0"/>
              <a:ext cx="179848" cy="288032"/>
            </a:xfrm>
            <a:prstGeom prst="chevron">
              <a:avLst>
                <a:gd name="adj" fmla="val 57662"/>
              </a:avLst>
            </a:prstGeom>
            <a:solidFill>
              <a:srgbClr val="F53DB6"/>
            </a:solidFill>
            <a:ln>
              <a:noFill/>
            </a:ln>
            <a:extLst>
              <a:ext uri="{91240B29-F687-4F45-9708-019B960494DF}">
                <a14:hiddenLine xmlns:a14="http://schemas.microsoft.com/office/drawing/2010/main" xmlns="" w="9525">
                  <a:solidFill>
                    <a:srgbClr val="000000"/>
                  </a:solidFill>
                  <a:bevel/>
                  <a:headEnd/>
                  <a:tailEnd/>
                </a14:hiddenLine>
              </a:ext>
            </a:extLst>
          </p:spPr>
          <p:txBody>
            <a:bodyPr lIns="104140" tIns="53975" rIns="104140" bIns="53975" anchor="ctr"/>
            <a:lstStyle/>
            <a:p>
              <a:pPr algn="ctr">
                <a:buFontTx/>
                <a:buNone/>
              </a:pPr>
              <a:endParaRPr lang="zh-CN" altLang="zh-CN" sz="2100">
                <a:solidFill>
                  <a:srgbClr val="F53DB6"/>
                </a:solidFill>
                <a:latin typeface="微软雅黑" pitchFamily="34" charset="-122"/>
                <a:ea typeface="微软雅黑" pitchFamily="34" charset="-122"/>
                <a:sym typeface="微软雅黑" pitchFamily="34" charset="-122"/>
              </a:endParaRPr>
            </a:p>
          </p:txBody>
        </p:sp>
        <p:sp>
          <p:nvSpPr>
            <p:cNvPr id="15391" name="燕尾形 38"/>
            <p:cNvSpPr>
              <a:spLocks noChangeArrowheads="1"/>
            </p:cNvSpPr>
            <p:nvPr/>
          </p:nvSpPr>
          <p:spPr bwMode="auto">
            <a:xfrm>
              <a:off x="135281" y="0"/>
              <a:ext cx="179848" cy="288032"/>
            </a:xfrm>
            <a:prstGeom prst="chevron">
              <a:avLst>
                <a:gd name="adj" fmla="val 57662"/>
              </a:avLst>
            </a:prstGeom>
            <a:solidFill>
              <a:srgbClr val="F53DB6"/>
            </a:solidFill>
            <a:ln>
              <a:noFill/>
            </a:ln>
            <a:extLst>
              <a:ext uri="{91240B29-F687-4F45-9708-019B960494DF}">
                <a14:hiddenLine xmlns:a14="http://schemas.microsoft.com/office/drawing/2010/main" xmlns="" w="9525">
                  <a:solidFill>
                    <a:srgbClr val="000000"/>
                  </a:solidFill>
                  <a:bevel/>
                  <a:headEnd/>
                  <a:tailEnd/>
                </a14:hiddenLine>
              </a:ext>
            </a:extLst>
          </p:spPr>
          <p:txBody>
            <a:bodyPr lIns="104140" tIns="53975" rIns="104140" bIns="53975" anchor="ctr"/>
            <a:lstStyle/>
            <a:p>
              <a:pPr algn="ctr">
                <a:buFontTx/>
                <a:buNone/>
              </a:pPr>
              <a:endParaRPr lang="zh-CN" altLang="zh-CN" sz="2100">
                <a:solidFill>
                  <a:srgbClr val="F53DB6"/>
                </a:solidFill>
                <a:latin typeface="微软雅黑" pitchFamily="34" charset="-122"/>
                <a:ea typeface="微软雅黑" pitchFamily="34" charset="-122"/>
                <a:sym typeface="微软雅黑" pitchFamily="34" charset="-122"/>
              </a:endParaRPr>
            </a:p>
          </p:txBody>
        </p:sp>
      </p:grpSp>
      <p:sp>
        <p:nvSpPr>
          <p:cNvPr id="15369" name="矩形 4"/>
          <p:cNvSpPr>
            <a:spLocks noChangeArrowheads="1"/>
          </p:cNvSpPr>
          <p:nvPr/>
        </p:nvSpPr>
        <p:spPr bwMode="auto">
          <a:xfrm>
            <a:off x="469900" y="1336675"/>
            <a:ext cx="2465388" cy="4283075"/>
          </a:xfrm>
          <a:prstGeom prst="rect">
            <a:avLst/>
          </a:prstGeom>
          <a:solidFill>
            <a:srgbClr val="F53DB6"/>
          </a:solidFill>
          <a:ln>
            <a:noFill/>
          </a:ln>
          <a:extLst>
            <a:ext uri="{91240B29-F687-4F45-9708-019B960494DF}">
              <a14:hiddenLine xmlns:a14="http://schemas.microsoft.com/office/drawing/2010/main" xmlns="" w="9525">
                <a:solidFill>
                  <a:srgbClr val="000000"/>
                </a:solidFill>
                <a:bevel/>
                <a:headEnd/>
                <a:tailEnd/>
              </a14:hiddenLine>
            </a:ext>
          </a:extLst>
        </p:spPr>
        <p:txBody>
          <a:bodyPr lIns="104140" tIns="53975" rIns="104140" bIns="53975" anchor="ctr"/>
          <a:lstStyle/>
          <a:p>
            <a:pPr algn="ctr">
              <a:buFontTx/>
              <a:buNone/>
            </a:pPr>
            <a:endParaRPr lang="zh-CN" altLang="zh-CN" sz="2100">
              <a:solidFill>
                <a:srgbClr val="FFFFFF"/>
              </a:solidFill>
              <a:latin typeface="微软雅黑" pitchFamily="34" charset="-122"/>
              <a:ea typeface="微软雅黑" pitchFamily="34" charset="-122"/>
              <a:sym typeface="微软雅黑" pitchFamily="34" charset="-122"/>
            </a:endParaRPr>
          </a:p>
        </p:txBody>
      </p:sp>
      <p:sp>
        <p:nvSpPr>
          <p:cNvPr id="15370" name="五边形 5"/>
          <p:cNvSpPr>
            <a:spLocks noChangeArrowheads="1"/>
          </p:cNvSpPr>
          <p:nvPr/>
        </p:nvSpPr>
        <p:spPr bwMode="auto">
          <a:xfrm rot="5400000">
            <a:off x="1377157" y="754856"/>
            <a:ext cx="628650" cy="1900237"/>
          </a:xfrm>
          <a:prstGeom prst="homePlate">
            <a:avLst>
              <a:gd name="adj" fmla="val 35824"/>
            </a:avLst>
          </a:prstGeom>
          <a:solidFill>
            <a:srgbClr val="CC6B00"/>
          </a:solidFill>
          <a:ln>
            <a:noFill/>
          </a:ln>
          <a:extLst>
            <a:ext uri="{91240B29-F687-4F45-9708-019B960494DF}">
              <a14:hiddenLine xmlns:a14="http://schemas.microsoft.com/office/drawing/2010/main" xmlns="" w="9525">
                <a:solidFill>
                  <a:srgbClr val="000000"/>
                </a:solidFill>
                <a:bevel/>
                <a:headEnd/>
                <a:tailEnd/>
              </a14:hiddenLine>
            </a:ext>
          </a:extLst>
        </p:spPr>
        <p:txBody>
          <a:bodyPr lIns="106577" tIns="53289" rIns="106577" bIns="53289" anchor="ctr"/>
          <a:lstStyle/>
          <a:p>
            <a:pPr algn="ctr">
              <a:buFontTx/>
              <a:buNone/>
            </a:pPr>
            <a:endParaRPr lang="zh-CN" altLang="zh-CN" sz="2100">
              <a:solidFill>
                <a:srgbClr val="FFFFFF"/>
              </a:solidFill>
              <a:latin typeface="微软雅黑" pitchFamily="34" charset="-122"/>
              <a:ea typeface="微软雅黑" pitchFamily="34" charset="-122"/>
              <a:sym typeface="微软雅黑" pitchFamily="34" charset="-122"/>
            </a:endParaRPr>
          </a:p>
        </p:txBody>
      </p:sp>
      <p:sp>
        <p:nvSpPr>
          <p:cNvPr id="15371" name="矩形 7"/>
          <p:cNvSpPr>
            <a:spLocks noChangeArrowheads="1"/>
          </p:cNvSpPr>
          <p:nvPr/>
        </p:nvSpPr>
        <p:spPr bwMode="auto">
          <a:xfrm rot="5400000">
            <a:off x="1656556" y="150019"/>
            <a:ext cx="90488" cy="2463800"/>
          </a:xfrm>
          <a:prstGeom prst="rect">
            <a:avLst/>
          </a:prstGeom>
          <a:solidFill>
            <a:srgbClr val="FF9900"/>
          </a:solidFill>
          <a:ln>
            <a:noFill/>
          </a:ln>
          <a:extLst>
            <a:ext uri="{91240B29-F687-4F45-9708-019B960494DF}">
              <a14:hiddenLine xmlns:a14="http://schemas.microsoft.com/office/drawing/2010/main" xmlns="" w="9525">
                <a:solidFill>
                  <a:srgbClr val="000000"/>
                </a:solidFill>
                <a:bevel/>
                <a:headEnd/>
                <a:tailEnd/>
              </a14:hiddenLine>
            </a:ext>
          </a:extLst>
        </p:spPr>
        <p:txBody>
          <a:bodyPr lIns="104140" tIns="53975" rIns="104140" bIns="53975" anchor="ctr"/>
          <a:lstStyle/>
          <a:p>
            <a:pPr algn="ctr">
              <a:buFontTx/>
              <a:buNone/>
            </a:pPr>
            <a:endParaRPr lang="zh-CN" altLang="zh-CN" sz="2100">
              <a:solidFill>
                <a:srgbClr val="FFFFFF"/>
              </a:solidFill>
              <a:latin typeface="微软雅黑" pitchFamily="34" charset="-122"/>
              <a:ea typeface="微软雅黑" pitchFamily="34" charset="-122"/>
              <a:sym typeface="微软雅黑" pitchFamily="34" charset="-122"/>
            </a:endParaRPr>
          </a:p>
        </p:txBody>
      </p:sp>
      <p:sp>
        <p:nvSpPr>
          <p:cNvPr id="15372" name="五边形 8"/>
          <p:cNvSpPr>
            <a:spLocks noChangeArrowheads="1"/>
          </p:cNvSpPr>
          <p:nvPr/>
        </p:nvSpPr>
        <p:spPr bwMode="auto">
          <a:xfrm rot="5400000">
            <a:off x="1377950" y="700088"/>
            <a:ext cx="627063" cy="1900237"/>
          </a:xfrm>
          <a:prstGeom prst="homePlate">
            <a:avLst>
              <a:gd name="adj" fmla="val 35824"/>
            </a:avLst>
          </a:prstGeom>
          <a:solidFill>
            <a:srgbClr val="FF9900"/>
          </a:solidFill>
          <a:ln>
            <a:noFill/>
          </a:ln>
          <a:extLst>
            <a:ext uri="{91240B29-F687-4F45-9708-019B960494DF}">
              <a14:hiddenLine xmlns:a14="http://schemas.microsoft.com/office/drawing/2010/main" xmlns="" w="9525">
                <a:solidFill>
                  <a:srgbClr val="000000"/>
                </a:solidFill>
                <a:bevel/>
                <a:headEnd/>
                <a:tailEnd/>
              </a14:hiddenLine>
            </a:ext>
          </a:extLst>
        </p:spPr>
        <p:txBody>
          <a:bodyPr lIns="104140" tIns="53975" rIns="104140" bIns="53975" anchor="ctr"/>
          <a:lstStyle/>
          <a:p>
            <a:pPr algn="ctr">
              <a:buFontTx/>
              <a:buNone/>
            </a:pPr>
            <a:endParaRPr lang="zh-CN" altLang="zh-CN" sz="2100">
              <a:solidFill>
                <a:srgbClr val="FFFFFF"/>
              </a:solidFill>
              <a:latin typeface="微软雅黑" pitchFamily="34" charset="-122"/>
              <a:ea typeface="微软雅黑" pitchFamily="34" charset="-122"/>
              <a:sym typeface="微软雅黑" pitchFamily="34" charset="-122"/>
            </a:endParaRPr>
          </a:p>
        </p:txBody>
      </p:sp>
      <p:sp>
        <p:nvSpPr>
          <p:cNvPr id="15373" name="矩形 10"/>
          <p:cNvSpPr>
            <a:spLocks noChangeArrowheads="1"/>
          </p:cNvSpPr>
          <p:nvPr/>
        </p:nvSpPr>
        <p:spPr bwMode="auto">
          <a:xfrm>
            <a:off x="825500" y="1377950"/>
            <a:ext cx="1735138"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wrap="none" lIns="106577" tIns="53289" rIns="106577" bIns="53289">
            <a:spAutoFit/>
          </a:bodyPr>
          <a:lstStyle/>
          <a:p>
            <a:pPr algn="ctr">
              <a:buFontTx/>
              <a:buNone/>
            </a:pPr>
            <a:r>
              <a:rPr lang="en-US" altLang="zh-CN" sz="2000" b="1">
                <a:solidFill>
                  <a:srgbClr val="FFFFFF"/>
                </a:solidFill>
                <a:latin typeface="微软雅黑" pitchFamily="34" charset="-122"/>
                <a:ea typeface="微软雅黑" pitchFamily="34" charset="-122"/>
                <a:sym typeface="微软雅黑" pitchFamily="34" charset="-122"/>
              </a:rPr>
              <a:t>抢占市场份额</a:t>
            </a:r>
          </a:p>
        </p:txBody>
      </p:sp>
      <p:sp>
        <p:nvSpPr>
          <p:cNvPr id="15374" name="矩形 11"/>
          <p:cNvSpPr>
            <a:spLocks noChangeArrowheads="1"/>
          </p:cNvSpPr>
          <p:nvPr/>
        </p:nvSpPr>
        <p:spPr bwMode="auto">
          <a:xfrm>
            <a:off x="549275" y="2000250"/>
            <a:ext cx="2346325" cy="23415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lIns="106577" tIns="53289" rIns="106577" bIns="53289">
            <a:spAutoFit/>
          </a:bodyPr>
          <a:lstStyle/>
          <a:p>
            <a:pPr>
              <a:lnSpc>
                <a:spcPts val="1600"/>
              </a:lnSpc>
              <a:buFontTx/>
              <a:buNone/>
            </a:pPr>
            <a:r>
              <a:rPr lang="en-US" altLang="zh-CN" sz="1100">
                <a:solidFill>
                  <a:srgbClr val="FFFFFF"/>
                </a:solidFill>
                <a:latin typeface="微软雅黑" pitchFamily="34" charset="-122"/>
                <a:ea typeface="微软雅黑" pitchFamily="34" charset="-122"/>
                <a:sym typeface="微软雅黑" pitchFamily="34" charset="-122"/>
              </a:rPr>
              <a:t>1、开始进入一个新的市场时，我们的营销策略是撒网策略，最大程度的抢占市场份额，为此我们组建销售团队定期下市场进行陌生拜访，派发公司宣传资料，收集客户信息、线索，构建客户数据库。</a:t>
            </a:r>
          </a:p>
          <a:p>
            <a:pPr>
              <a:lnSpc>
                <a:spcPts val="1600"/>
              </a:lnSpc>
              <a:buFontTx/>
              <a:buNone/>
            </a:pPr>
            <a:r>
              <a:rPr lang="en-US" altLang="zh-CN" sz="1100">
                <a:solidFill>
                  <a:srgbClr val="FFFFFF"/>
                </a:solidFill>
                <a:latin typeface="微软雅黑" pitchFamily="34" charset="-122"/>
                <a:ea typeface="微软雅黑" pitchFamily="34" charset="-122"/>
                <a:sym typeface="微软雅黑" pitchFamily="34" charset="-122"/>
              </a:rPr>
              <a:t>2、进行电话营销，把收集回来的客户资料、以及电话黄页、商会客户资料等线索汇总，组织业务员进行集中的电话推广、邀约及促成交易。</a:t>
            </a:r>
          </a:p>
        </p:txBody>
      </p:sp>
      <p:sp>
        <p:nvSpPr>
          <p:cNvPr id="15375" name="矩形 14"/>
          <p:cNvSpPr>
            <a:spLocks noChangeArrowheads="1"/>
          </p:cNvSpPr>
          <p:nvPr/>
        </p:nvSpPr>
        <p:spPr bwMode="auto">
          <a:xfrm>
            <a:off x="4083050" y="1336675"/>
            <a:ext cx="2466975" cy="4283075"/>
          </a:xfrm>
          <a:prstGeom prst="rect">
            <a:avLst/>
          </a:prstGeom>
          <a:solidFill>
            <a:srgbClr val="F53DB6"/>
          </a:solidFill>
          <a:ln>
            <a:noFill/>
          </a:ln>
          <a:extLst>
            <a:ext uri="{91240B29-F687-4F45-9708-019B960494DF}">
              <a14:hiddenLine xmlns:a14="http://schemas.microsoft.com/office/drawing/2010/main" xmlns="" w="9525">
                <a:solidFill>
                  <a:srgbClr val="000000"/>
                </a:solidFill>
                <a:bevel/>
                <a:headEnd/>
                <a:tailEnd/>
              </a14:hiddenLine>
            </a:ext>
          </a:extLst>
        </p:spPr>
        <p:txBody>
          <a:bodyPr lIns="104140" tIns="53975" rIns="104140" bIns="53975" anchor="ctr"/>
          <a:lstStyle/>
          <a:p>
            <a:pPr algn="ctr">
              <a:buFontTx/>
              <a:buNone/>
            </a:pPr>
            <a:endParaRPr lang="zh-CN" altLang="zh-CN" sz="2100">
              <a:solidFill>
                <a:srgbClr val="FFFFFF"/>
              </a:solidFill>
              <a:latin typeface="微软雅黑" pitchFamily="34" charset="-122"/>
              <a:ea typeface="微软雅黑" pitchFamily="34" charset="-122"/>
              <a:sym typeface="微软雅黑" pitchFamily="34" charset="-122"/>
            </a:endParaRPr>
          </a:p>
        </p:txBody>
      </p:sp>
      <p:sp>
        <p:nvSpPr>
          <p:cNvPr id="15376" name="五边形 15"/>
          <p:cNvSpPr>
            <a:spLocks noChangeArrowheads="1"/>
          </p:cNvSpPr>
          <p:nvPr/>
        </p:nvSpPr>
        <p:spPr bwMode="auto">
          <a:xfrm rot="5400000">
            <a:off x="4991894" y="753269"/>
            <a:ext cx="627063" cy="1901825"/>
          </a:xfrm>
          <a:prstGeom prst="homePlate">
            <a:avLst>
              <a:gd name="adj" fmla="val 35824"/>
            </a:avLst>
          </a:prstGeom>
          <a:solidFill>
            <a:srgbClr val="CC6B00"/>
          </a:solidFill>
          <a:ln>
            <a:noFill/>
          </a:ln>
          <a:extLst>
            <a:ext uri="{91240B29-F687-4F45-9708-019B960494DF}">
              <a14:hiddenLine xmlns:a14="http://schemas.microsoft.com/office/drawing/2010/main" xmlns="" w="9525">
                <a:solidFill>
                  <a:srgbClr val="000000"/>
                </a:solidFill>
                <a:bevel/>
                <a:headEnd/>
                <a:tailEnd/>
              </a14:hiddenLine>
            </a:ext>
          </a:extLst>
        </p:spPr>
        <p:txBody>
          <a:bodyPr lIns="106577" tIns="53289" rIns="106577" bIns="53289" anchor="ctr"/>
          <a:lstStyle/>
          <a:p>
            <a:pPr algn="ctr">
              <a:buFontTx/>
              <a:buNone/>
            </a:pPr>
            <a:endParaRPr lang="zh-CN" altLang="zh-CN" sz="2100">
              <a:solidFill>
                <a:srgbClr val="FFFFFF"/>
              </a:solidFill>
              <a:latin typeface="微软雅黑" pitchFamily="34" charset="-122"/>
              <a:ea typeface="微软雅黑" pitchFamily="34" charset="-122"/>
              <a:sym typeface="微软雅黑" pitchFamily="34" charset="-122"/>
            </a:endParaRPr>
          </a:p>
        </p:txBody>
      </p:sp>
      <p:sp>
        <p:nvSpPr>
          <p:cNvPr id="15377" name="矩形 16"/>
          <p:cNvSpPr>
            <a:spLocks noChangeArrowheads="1"/>
          </p:cNvSpPr>
          <p:nvPr/>
        </p:nvSpPr>
        <p:spPr bwMode="auto">
          <a:xfrm rot="5400000">
            <a:off x="5270500" y="149225"/>
            <a:ext cx="90488" cy="2465388"/>
          </a:xfrm>
          <a:prstGeom prst="rect">
            <a:avLst/>
          </a:prstGeom>
          <a:solidFill>
            <a:srgbClr val="FF9900"/>
          </a:solidFill>
          <a:ln>
            <a:noFill/>
          </a:ln>
          <a:extLst>
            <a:ext uri="{91240B29-F687-4F45-9708-019B960494DF}">
              <a14:hiddenLine xmlns:a14="http://schemas.microsoft.com/office/drawing/2010/main" xmlns="" w="9525">
                <a:solidFill>
                  <a:srgbClr val="000000"/>
                </a:solidFill>
                <a:bevel/>
                <a:headEnd/>
                <a:tailEnd/>
              </a14:hiddenLine>
            </a:ext>
          </a:extLst>
        </p:spPr>
        <p:txBody>
          <a:bodyPr lIns="104140" tIns="53975" rIns="104140" bIns="53975" anchor="ctr"/>
          <a:lstStyle/>
          <a:p>
            <a:pPr algn="ctr">
              <a:buFontTx/>
              <a:buNone/>
            </a:pPr>
            <a:endParaRPr lang="zh-CN" altLang="zh-CN" sz="2100">
              <a:solidFill>
                <a:srgbClr val="FFFFFF"/>
              </a:solidFill>
              <a:latin typeface="微软雅黑" pitchFamily="34" charset="-122"/>
              <a:ea typeface="微软雅黑" pitchFamily="34" charset="-122"/>
              <a:sym typeface="微软雅黑" pitchFamily="34" charset="-122"/>
            </a:endParaRPr>
          </a:p>
        </p:txBody>
      </p:sp>
      <p:sp>
        <p:nvSpPr>
          <p:cNvPr id="15378" name="五边形 17"/>
          <p:cNvSpPr>
            <a:spLocks noChangeArrowheads="1"/>
          </p:cNvSpPr>
          <p:nvPr/>
        </p:nvSpPr>
        <p:spPr bwMode="auto">
          <a:xfrm rot="5400000">
            <a:off x="4991894" y="699294"/>
            <a:ext cx="627063" cy="1901825"/>
          </a:xfrm>
          <a:prstGeom prst="homePlate">
            <a:avLst>
              <a:gd name="adj" fmla="val 35824"/>
            </a:avLst>
          </a:prstGeom>
          <a:solidFill>
            <a:srgbClr val="FF9900"/>
          </a:solidFill>
          <a:ln>
            <a:noFill/>
          </a:ln>
          <a:extLst>
            <a:ext uri="{91240B29-F687-4F45-9708-019B960494DF}">
              <a14:hiddenLine xmlns:a14="http://schemas.microsoft.com/office/drawing/2010/main" xmlns="" w="9525">
                <a:solidFill>
                  <a:srgbClr val="000000"/>
                </a:solidFill>
                <a:bevel/>
                <a:headEnd/>
                <a:tailEnd/>
              </a14:hiddenLine>
            </a:ext>
          </a:extLst>
        </p:spPr>
        <p:txBody>
          <a:bodyPr lIns="104140" tIns="53975" rIns="104140" bIns="53975" anchor="ctr"/>
          <a:lstStyle/>
          <a:p>
            <a:pPr algn="ctr">
              <a:buFontTx/>
              <a:buNone/>
            </a:pPr>
            <a:endParaRPr lang="zh-CN" altLang="zh-CN" sz="2100">
              <a:solidFill>
                <a:srgbClr val="FFFFFF"/>
              </a:solidFill>
              <a:latin typeface="微软雅黑" pitchFamily="34" charset="-122"/>
              <a:ea typeface="微软雅黑" pitchFamily="34" charset="-122"/>
              <a:sym typeface="微软雅黑" pitchFamily="34" charset="-122"/>
            </a:endParaRPr>
          </a:p>
        </p:txBody>
      </p:sp>
      <p:sp>
        <p:nvSpPr>
          <p:cNvPr id="15379" name="矩形 18"/>
          <p:cNvSpPr>
            <a:spLocks noChangeArrowheads="1"/>
          </p:cNvSpPr>
          <p:nvPr/>
        </p:nvSpPr>
        <p:spPr bwMode="auto">
          <a:xfrm>
            <a:off x="4311650" y="1377950"/>
            <a:ext cx="1989138"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wrap="none" lIns="106577" tIns="53289" rIns="106577" bIns="53289">
            <a:spAutoFit/>
          </a:bodyPr>
          <a:lstStyle/>
          <a:p>
            <a:pPr algn="ctr">
              <a:buFontTx/>
              <a:buNone/>
            </a:pPr>
            <a:r>
              <a:rPr lang="en-US" altLang="zh-CN" sz="2000" b="1">
                <a:solidFill>
                  <a:srgbClr val="FFFFFF"/>
                </a:solidFill>
                <a:latin typeface="微软雅黑" pitchFamily="34" charset="-122"/>
                <a:ea typeface="微软雅黑" pitchFamily="34" charset="-122"/>
                <a:sym typeface="微软雅黑" pitchFamily="34" charset="-122"/>
              </a:rPr>
              <a:t>造金牌销售团队</a:t>
            </a:r>
          </a:p>
        </p:txBody>
      </p:sp>
      <p:sp>
        <p:nvSpPr>
          <p:cNvPr id="15380" name="矩形 21"/>
          <p:cNvSpPr>
            <a:spLocks noChangeArrowheads="1"/>
          </p:cNvSpPr>
          <p:nvPr/>
        </p:nvSpPr>
        <p:spPr bwMode="auto">
          <a:xfrm>
            <a:off x="7694613" y="1336675"/>
            <a:ext cx="2468562" cy="4283075"/>
          </a:xfrm>
          <a:prstGeom prst="rect">
            <a:avLst/>
          </a:prstGeom>
          <a:solidFill>
            <a:srgbClr val="F53DB6"/>
          </a:solidFill>
          <a:ln>
            <a:noFill/>
          </a:ln>
          <a:extLst>
            <a:ext uri="{91240B29-F687-4F45-9708-019B960494DF}">
              <a14:hiddenLine xmlns:a14="http://schemas.microsoft.com/office/drawing/2010/main" xmlns="" w="9525">
                <a:solidFill>
                  <a:srgbClr val="000000"/>
                </a:solidFill>
                <a:bevel/>
                <a:headEnd/>
                <a:tailEnd/>
              </a14:hiddenLine>
            </a:ext>
          </a:extLst>
        </p:spPr>
        <p:txBody>
          <a:bodyPr lIns="104140" tIns="53975" rIns="104140" bIns="53975" anchor="ctr"/>
          <a:lstStyle/>
          <a:p>
            <a:pPr algn="ctr">
              <a:buFontTx/>
              <a:buNone/>
            </a:pPr>
            <a:endParaRPr lang="zh-CN" altLang="zh-CN" sz="2100">
              <a:solidFill>
                <a:srgbClr val="FFFFFF"/>
              </a:solidFill>
              <a:latin typeface="微软雅黑" pitchFamily="34" charset="-122"/>
              <a:ea typeface="微软雅黑" pitchFamily="34" charset="-122"/>
              <a:sym typeface="微软雅黑" pitchFamily="34" charset="-122"/>
            </a:endParaRPr>
          </a:p>
        </p:txBody>
      </p:sp>
      <p:sp>
        <p:nvSpPr>
          <p:cNvPr id="15381" name="五边形 22"/>
          <p:cNvSpPr>
            <a:spLocks noChangeArrowheads="1"/>
          </p:cNvSpPr>
          <p:nvPr/>
        </p:nvSpPr>
        <p:spPr bwMode="auto">
          <a:xfrm rot="5400000">
            <a:off x="8604250" y="752475"/>
            <a:ext cx="628650" cy="1905000"/>
          </a:xfrm>
          <a:prstGeom prst="homePlate">
            <a:avLst>
              <a:gd name="adj" fmla="val 35824"/>
            </a:avLst>
          </a:prstGeom>
          <a:solidFill>
            <a:srgbClr val="CC6B00"/>
          </a:solidFill>
          <a:ln>
            <a:noFill/>
          </a:ln>
          <a:extLst>
            <a:ext uri="{91240B29-F687-4F45-9708-019B960494DF}">
              <a14:hiddenLine xmlns:a14="http://schemas.microsoft.com/office/drawing/2010/main" xmlns="" w="9525">
                <a:solidFill>
                  <a:srgbClr val="000000"/>
                </a:solidFill>
                <a:bevel/>
                <a:headEnd/>
                <a:tailEnd/>
              </a14:hiddenLine>
            </a:ext>
          </a:extLst>
        </p:spPr>
        <p:txBody>
          <a:bodyPr lIns="106577" tIns="53289" rIns="106577" bIns="53289" anchor="ctr"/>
          <a:lstStyle/>
          <a:p>
            <a:pPr algn="ctr">
              <a:buFontTx/>
              <a:buNone/>
            </a:pPr>
            <a:endParaRPr lang="zh-CN" altLang="zh-CN" sz="2100">
              <a:solidFill>
                <a:srgbClr val="FFFFFF"/>
              </a:solidFill>
              <a:latin typeface="微软雅黑" pitchFamily="34" charset="-122"/>
              <a:ea typeface="微软雅黑" pitchFamily="34" charset="-122"/>
              <a:sym typeface="微软雅黑" pitchFamily="34" charset="-122"/>
            </a:endParaRPr>
          </a:p>
        </p:txBody>
      </p:sp>
      <p:sp>
        <p:nvSpPr>
          <p:cNvPr id="15382" name="矩形 23"/>
          <p:cNvSpPr>
            <a:spLocks noChangeArrowheads="1"/>
          </p:cNvSpPr>
          <p:nvPr/>
        </p:nvSpPr>
        <p:spPr bwMode="auto">
          <a:xfrm rot="5400000">
            <a:off x="8882063" y="147637"/>
            <a:ext cx="88900" cy="2466975"/>
          </a:xfrm>
          <a:prstGeom prst="rect">
            <a:avLst/>
          </a:prstGeom>
          <a:solidFill>
            <a:srgbClr val="FF9900"/>
          </a:solidFill>
          <a:ln>
            <a:noFill/>
          </a:ln>
          <a:extLst>
            <a:ext uri="{91240B29-F687-4F45-9708-019B960494DF}">
              <a14:hiddenLine xmlns:a14="http://schemas.microsoft.com/office/drawing/2010/main" xmlns="" w="9525">
                <a:solidFill>
                  <a:srgbClr val="000000"/>
                </a:solidFill>
                <a:bevel/>
                <a:headEnd/>
                <a:tailEnd/>
              </a14:hiddenLine>
            </a:ext>
          </a:extLst>
        </p:spPr>
        <p:txBody>
          <a:bodyPr lIns="104140" tIns="53975" rIns="104140" bIns="53975" anchor="ctr"/>
          <a:lstStyle/>
          <a:p>
            <a:pPr algn="ctr">
              <a:buFontTx/>
              <a:buNone/>
            </a:pPr>
            <a:endParaRPr lang="zh-CN" altLang="zh-CN" sz="2100">
              <a:solidFill>
                <a:srgbClr val="FFFFFF"/>
              </a:solidFill>
              <a:latin typeface="微软雅黑" pitchFamily="34" charset="-122"/>
              <a:ea typeface="微软雅黑" pitchFamily="34" charset="-122"/>
              <a:sym typeface="微软雅黑" pitchFamily="34" charset="-122"/>
            </a:endParaRPr>
          </a:p>
        </p:txBody>
      </p:sp>
      <p:sp>
        <p:nvSpPr>
          <p:cNvPr id="15383" name="五边形 24"/>
          <p:cNvSpPr>
            <a:spLocks noChangeArrowheads="1"/>
          </p:cNvSpPr>
          <p:nvPr/>
        </p:nvSpPr>
        <p:spPr bwMode="auto">
          <a:xfrm rot="5400000">
            <a:off x="8604250" y="698500"/>
            <a:ext cx="627063" cy="1903413"/>
          </a:xfrm>
          <a:prstGeom prst="homePlate">
            <a:avLst>
              <a:gd name="adj" fmla="val 35824"/>
            </a:avLst>
          </a:prstGeom>
          <a:solidFill>
            <a:srgbClr val="FF9900"/>
          </a:solidFill>
          <a:ln>
            <a:noFill/>
          </a:ln>
          <a:extLst>
            <a:ext uri="{91240B29-F687-4F45-9708-019B960494DF}">
              <a14:hiddenLine xmlns:a14="http://schemas.microsoft.com/office/drawing/2010/main" xmlns="" w="9525">
                <a:solidFill>
                  <a:srgbClr val="000000"/>
                </a:solidFill>
                <a:bevel/>
                <a:headEnd/>
                <a:tailEnd/>
              </a14:hiddenLine>
            </a:ext>
          </a:extLst>
        </p:spPr>
        <p:txBody>
          <a:bodyPr lIns="104140" tIns="53975" rIns="104140" bIns="53975" anchor="ctr"/>
          <a:lstStyle/>
          <a:p>
            <a:pPr algn="ctr">
              <a:buFontTx/>
              <a:buNone/>
            </a:pPr>
            <a:endParaRPr lang="zh-CN" altLang="zh-CN" sz="2100">
              <a:solidFill>
                <a:srgbClr val="FFFFFF"/>
              </a:solidFill>
              <a:latin typeface="微软雅黑" pitchFamily="34" charset="-122"/>
              <a:ea typeface="微软雅黑" pitchFamily="34" charset="-122"/>
              <a:sym typeface="微软雅黑" pitchFamily="34" charset="-122"/>
            </a:endParaRPr>
          </a:p>
        </p:txBody>
      </p:sp>
      <p:sp>
        <p:nvSpPr>
          <p:cNvPr id="15384" name="矩形 25"/>
          <p:cNvSpPr>
            <a:spLocks noChangeArrowheads="1"/>
          </p:cNvSpPr>
          <p:nvPr/>
        </p:nvSpPr>
        <p:spPr bwMode="auto">
          <a:xfrm>
            <a:off x="8305800" y="1377950"/>
            <a:ext cx="1227138"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wrap="none" lIns="106577" tIns="53289" rIns="106577" bIns="53289">
            <a:spAutoFit/>
          </a:bodyPr>
          <a:lstStyle/>
          <a:p>
            <a:pPr algn="ctr">
              <a:buFontTx/>
              <a:buNone/>
            </a:pPr>
            <a:r>
              <a:rPr lang="en-US" altLang="zh-CN" sz="2000" b="1">
                <a:solidFill>
                  <a:srgbClr val="FFFFFF"/>
                </a:solidFill>
                <a:latin typeface="微软雅黑" pitchFamily="34" charset="-122"/>
                <a:ea typeface="微软雅黑" pitchFamily="34" charset="-122"/>
                <a:sym typeface="微软雅黑" pitchFamily="34" charset="-122"/>
              </a:rPr>
              <a:t>促销战略</a:t>
            </a:r>
          </a:p>
        </p:txBody>
      </p:sp>
      <p:pic>
        <p:nvPicPr>
          <p:cNvPr id="15385" name="图片 43"/>
          <p:cNvPicPr>
            <a:picLocks noChangeAspect="1" noChangeArrowheads="1"/>
          </p:cNvPicPr>
          <p:nvPr/>
        </p:nvPicPr>
        <p:blipFill>
          <a:blip r:embed="rId2" cstate="print">
            <a:lum bright="100000" contrast="-70000"/>
            <a:extLst>
              <a:ext uri="{28A0092B-C50C-407E-A947-70E740481C1C}">
                <a14:useLocalDpi xmlns:a14="http://schemas.microsoft.com/office/drawing/2010/main" xmlns="" val="0"/>
              </a:ext>
            </a:extLst>
          </a:blip>
          <a:srcRect/>
          <a:stretch>
            <a:fillRect/>
          </a:stretch>
        </p:blipFill>
        <p:spPr bwMode="auto">
          <a:xfrm>
            <a:off x="1327150" y="5040313"/>
            <a:ext cx="671513" cy="6334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pic>
      <p:sp>
        <p:nvSpPr>
          <p:cNvPr id="15386" name="矩形 11"/>
          <p:cNvSpPr>
            <a:spLocks noChangeArrowheads="1"/>
          </p:cNvSpPr>
          <p:nvPr/>
        </p:nvSpPr>
        <p:spPr bwMode="auto">
          <a:xfrm>
            <a:off x="4164013" y="2000250"/>
            <a:ext cx="2354262" cy="295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06577" tIns="53289" rIns="106577" bIns="53289">
            <a:spAutoFit/>
          </a:bodyPr>
          <a:lstStyle/>
          <a:p>
            <a:pPr>
              <a:lnSpc>
                <a:spcPts val="1600"/>
              </a:lnSpc>
              <a:buFontTx/>
              <a:buNone/>
            </a:pPr>
            <a:r>
              <a:rPr lang="en-US" altLang="zh-CN" sz="1100">
                <a:solidFill>
                  <a:srgbClr val="FFFFFF"/>
                </a:solidFill>
                <a:latin typeface="微软雅黑" pitchFamily="34" charset="-122"/>
                <a:ea typeface="微软雅黑" pitchFamily="34" charset="-122"/>
                <a:sym typeface="微软雅黑" pitchFamily="34" charset="-122"/>
              </a:rPr>
              <a:t>1、一个核心的销售团队是公司营销战略的最终执行者及实现者，公司的营销战略能否实现，关键</a:t>
            </a:r>
            <a:r>
              <a:rPr lang="zh-CN" altLang="en-US" sz="1100">
                <a:solidFill>
                  <a:srgbClr val="FFFFFF"/>
                </a:solidFill>
                <a:latin typeface="微软雅黑" pitchFamily="34" charset="-122"/>
                <a:ea typeface="微软雅黑" pitchFamily="34" charset="-122"/>
                <a:sym typeface="微软雅黑" pitchFamily="34" charset="-122"/>
              </a:rPr>
              <a:t>就在于此。</a:t>
            </a:r>
          </a:p>
          <a:p>
            <a:pPr>
              <a:lnSpc>
                <a:spcPts val="1600"/>
              </a:lnSpc>
              <a:buFontTx/>
              <a:buNone/>
            </a:pPr>
            <a:r>
              <a:rPr lang="en-US" altLang="zh-CN" sz="1100">
                <a:solidFill>
                  <a:srgbClr val="FFFFFF"/>
                </a:solidFill>
                <a:latin typeface="微软雅黑" pitchFamily="34" charset="-122"/>
                <a:ea typeface="微软雅黑" pitchFamily="34" charset="-122"/>
                <a:sym typeface="微软雅黑" pitchFamily="34" charset="-122"/>
              </a:rPr>
              <a:t>2、做好销售管理工作，通过销售报表等工具对员工的销售任务与进度进行量化管理。</a:t>
            </a:r>
          </a:p>
          <a:p>
            <a:pPr>
              <a:lnSpc>
                <a:spcPts val="1600"/>
              </a:lnSpc>
              <a:buFontTx/>
              <a:buNone/>
            </a:pPr>
            <a:r>
              <a:rPr lang="en-US" altLang="zh-CN" sz="1100">
                <a:solidFill>
                  <a:srgbClr val="FFFFFF"/>
                </a:solidFill>
                <a:latin typeface="微软雅黑" pitchFamily="34" charset="-122"/>
                <a:ea typeface="微软雅黑" pitchFamily="34" charset="-122"/>
                <a:sym typeface="微软雅黑" pitchFamily="34" charset="-122"/>
              </a:rPr>
              <a:t>3、树立榜样的力量，对业绩好的业务员进行大力宣传，号召大家学习，推动销售热情。</a:t>
            </a:r>
          </a:p>
          <a:p>
            <a:pPr>
              <a:lnSpc>
                <a:spcPts val="1600"/>
              </a:lnSpc>
              <a:buFontTx/>
              <a:buNone/>
            </a:pPr>
            <a:r>
              <a:rPr lang="en-US" altLang="zh-CN" sz="1100">
                <a:solidFill>
                  <a:srgbClr val="FFFFFF"/>
                </a:solidFill>
                <a:latin typeface="微软雅黑" pitchFamily="34" charset="-122"/>
                <a:ea typeface="微软雅黑" pitchFamily="34" charset="-122"/>
                <a:sym typeface="微软雅黑" pitchFamily="34" charset="-122"/>
              </a:rPr>
              <a:t>4、构建营销渠道。除了公司自己组织销售团队进行客户开发外，也注重与一些相关行业公司、商会合作进行交叉营销战略。</a:t>
            </a:r>
          </a:p>
        </p:txBody>
      </p:sp>
      <p:pic>
        <p:nvPicPr>
          <p:cNvPr id="15387" name="图片 39"/>
          <p:cNvPicPr>
            <a:picLocks noChangeAspect="1" noChangeArrowheads="1"/>
          </p:cNvPicPr>
          <p:nvPr/>
        </p:nvPicPr>
        <p:blipFill>
          <a:blip r:embed="rId3" cstate="print">
            <a:lum bright="100000" contrast="-70000"/>
            <a:extLst>
              <a:ext uri="{28A0092B-C50C-407E-A947-70E740481C1C}">
                <a14:useLocalDpi xmlns:a14="http://schemas.microsoft.com/office/drawing/2010/main" xmlns="" val="0"/>
              </a:ext>
            </a:extLst>
          </a:blip>
          <a:srcRect/>
          <a:stretch>
            <a:fillRect/>
          </a:stretch>
        </p:blipFill>
        <p:spPr bwMode="auto">
          <a:xfrm>
            <a:off x="4970463" y="4987925"/>
            <a:ext cx="763587" cy="719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pic>
      <p:sp>
        <p:nvSpPr>
          <p:cNvPr id="15388" name="矩形 11"/>
          <p:cNvSpPr>
            <a:spLocks noChangeArrowheads="1"/>
          </p:cNvSpPr>
          <p:nvPr/>
        </p:nvSpPr>
        <p:spPr bwMode="auto">
          <a:xfrm>
            <a:off x="7769225" y="2000250"/>
            <a:ext cx="2392363" cy="31543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06577" tIns="53289" rIns="106577" bIns="53289">
            <a:spAutoFit/>
          </a:bodyPr>
          <a:lstStyle/>
          <a:p>
            <a:pPr>
              <a:lnSpc>
                <a:spcPts val="1600"/>
              </a:lnSpc>
              <a:buFontTx/>
              <a:buNone/>
            </a:pPr>
            <a:r>
              <a:rPr lang="zh-CN" altLang="en-US" sz="1100">
                <a:solidFill>
                  <a:srgbClr val="FFFFFF"/>
                </a:solidFill>
                <a:latin typeface="微软雅黑" pitchFamily="34" charset="-122"/>
                <a:ea typeface="微软雅黑" pitchFamily="34" charset="-122"/>
                <a:sym typeface="微软雅黑" pitchFamily="34" charset="-122"/>
              </a:rPr>
              <a:t>1、广告战略：印制大量宣传资料，由业务员大量派发，对公司的品牌、业务进行最直接的宣传。在合肥知名报纸媒体刊登广告。</a:t>
            </a:r>
          </a:p>
          <a:p>
            <a:pPr>
              <a:lnSpc>
                <a:spcPts val="1600"/>
              </a:lnSpc>
              <a:buFontTx/>
              <a:buNone/>
            </a:pPr>
            <a:r>
              <a:rPr lang="zh-CN" altLang="en-US" sz="1100">
                <a:solidFill>
                  <a:srgbClr val="FFFFFF"/>
                </a:solidFill>
                <a:latin typeface="微软雅黑" pitchFamily="34" charset="-122"/>
                <a:ea typeface="微软雅黑" pitchFamily="34" charset="-122"/>
                <a:sym typeface="微软雅黑" pitchFamily="34" charset="-122"/>
              </a:rPr>
              <a:t>2、微信营销：微信不存在距离的限制，通过提供对用户提供产品信息以及促销活动，推广公司产品，从而实现点对点的营销。</a:t>
            </a:r>
          </a:p>
          <a:p>
            <a:pPr>
              <a:lnSpc>
                <a:spcPts val="1600"/>
              </a:lnSpc>
              <a:buFontTx/>
              <a:buNone/>
            </a:pPr>
            <a:r>
              <a:rPr lang="zh-CN" altLang="en-US" sz="1100">
                <a:solidFill>
                  <a:srgbClr val="FFFFFF"/>
                </a:solidFill>
                <a:latin typeface="微软雅黑" pitchFamily="34" charset="-122"/>
                <a:ea typeface="微软雅黑" pitchFamily="34" charset="-122"/>
                <a:sym typeface="微软雅黑" pitchFamily="34" charset="-122"/>
              </a:rPr>
              <a:t>3、会议营销：针对目标客户组织相关的投资论坛、研讨会，定期举行，成为公司一种固定的营销模式。</a:t>
            </a:r>
          </a:p>
          <a:p>
            <a:pPr>
              <a:lnSpc>
                <a:spcPts val="1600"/>
              </a:lnSpc>
              <a:buFontTx/>
              <a:buNone/>
            </a:pPr>
            <a:r>
              <a:rPr lang="zh-CN" altLang="en-US" sz="1100">
                <a:solidFill>
                  <a:srgbClr val="FFFFFF"/>
                </a:solidFill>
                <a:latin typeface="微软雅黑" pitchFamily="34" charset="-122"/>
                <a:ea typeface="微软雅黑" pitchFamily="34" charset="-122"/>
                <a:sym typeface="微软雅黑" pitchFamily="34" charset="-122"/>
              </a:rPr>
              <a:t>4、楼盘推广：和合肥的各大楼盘小区建立紧密的合作关系，定期派业务经纪驻点对小区居民进行现场的投资理财咨询活动。</a:t>
            </a:r>
          </a:p>
        </p:txBody>
      </p:sp>
      <p:pic>
        <p:nvPicPr>
          <p:cNvPr id="15389" name="图片 42"/>
          <p:cNvPicPr>
            <a:picLocks noChangeAspect="1" noChangeArrowheads="1"/>
          </p:cNvPicPr>
          <p:nvPr/>
        </p:nvPicPr>
        <p:blipFill>
          <a:blip r:embed="rId4" cstate="print">
            <a:lum bright="100000" contrast="-70000"/>
            <a:extLst>
              <a:ext uri="{28A0092B-C50C-407E-A947-70E740481C1C}">
                <a14:useLocalDpi xmlns:a14="http://schemas.microsoft.com/office/drawing/2010/main" xmlns="" val="0"/>
              </a:ext>
            </a:extLst>
          </a:blip>
          <a:srcRect/>
          <a:stretch>
            <a:fillRect/>
          </a:stretch>
        </p:blipFill>
        <p:spPr bwMode="auto">
          <a:xfrm>
            <a:off x="8626475" y="5122863"/>
            <a:ext cx="601663" cy="568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AutoShape 2"/>
          <p:cNvSpPr>
            <a:spLocks noChangeArrowheads="1"/>
          </p:cNvSpPr>
          <p:nvPr/>
        </p:nvSpPr>
        <p:spPr bwMode="auto">
          <a:xfrm>
            <a:off x="0" y="0"/>
            <a:ext cx="10690225" cy="1079500"/>
          </a:xfrm>
          <a:prstGeom prst="flowChartProcess">
            <a:avLst/>
          </a:prstGeom>
          <a:solidFill>
            <a:srgbClr val="F53DB6"/>
          </a:solidFill>
          <a:ln>
            <a:noFill/>
          </a:ln>
          <a:extLst>
            <a:ext uri="{91240B29-F687-4F45-9708-019B960494DF}">
              <a14:hiddenLine xmlns:a14="http://schemas.microsoft.com/office/drawing/2010/main" xmlns="" w="9525">
                <a:solidFill>
                  <a:srgbClr val="000000"/>
                </a:solidFill>
                <a:bevel/>
                <a:headEnd/>
                <a:tailEnd/>
              </a14:hiddenLine>
            </a:ext>
          </a:extLst>
        </p:spPr>
        <p:txBody>
          <a:bodyPr anchor="ctr"/>
          <a:lstStyle/>
          <a:p>
            <a:pPr>
              <a:buFontTx/>
              <a:buNone/>
            </a:pPr>
            <a:endParaRPr lang="zh-CN" altLang="en-US"/>
          </a:p>
        </p:txBody>
      </p:sp>
      <p:sp>
        <p:nvSpPr>
          <p:cNvPr id="16387" name="Rectangle 3"/>
          <p:cNvSpPr>
            <a:spLocks noChangeArrowheads="1"/>
          </p:cNvSpPr>
          <p:nvPr/>
        </p:nvSpPr>
        <p:spPr bwMode="auto">
          <a:xfrm>
            <a:off x="363538" y="3175"/>
            <a:ext cx="150812" cy="946150"/>
          </a:xfrm>
          <a:prstGeom prst="rect">
            <a:avLst/>
          </a:prstGeom>
          <a:solidFill>
            <a:schemeClr val="bg1"/>
          </a:solidFill>
          <a:ln>
            <a:noFill/>
          </a:ln>
          <a:extLst>
            <a:ext uri="{91240B29-F687-4F45-9708-019B960494DF}">
              <a14:hiddenLine xmlns:a14="http://schemas.microsoft.com/office/drawing/2010/main" xmlns="" w="9525">
                <a:solidFill>
                  <a:srgbClr val="000000"/>
                </a:solidFill>
                <a:bevel/>
                <a:headEnd/>
                <a:tailEnd/>
              </a14:hiddenLine>
            </a:ext>
          </a:extLst>
        </p:spPr>
        <p:txBody>
          <a:bodyPr anchor="ctr"/>
          <a:lstStyle/>
          <a:p>
            <a:pPr>
              <a:buFontTx/>
              <a:buNone/>
            </a:pPr>
            <a:endParaRPr lang="zh-CN" altLang="en-US"/>
          </a:p>
        </p:txBody>
      </p:sp>
      <p:sp>
        <p:nvSpPr>
          <p:cNvPr id="16388" name="Text Box 4"/>
          <p:cNvSpPr txBox="1">
            <a:spLocks noChangeArrowheads="1"/>
          </p:cNvSpPr>
          <p:nvPr/>
        </p:nvSpPr>
        <p:spPr bwMode="auto">
          <a:xfrm>
            <a:off x="474663" y="230188"/>
            <a:ext cx="1798637" cy="549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en-US" sz="3000" b="1">
                <a:solidFill>
                  <a:schemeClr val="bg1"/>
                </a:solidFill>
                <a:latin typeface="方正兰亭特黑_GBK" pitchFamily="2" charset="-122"/>
                <a:ea typeface="微软雅黑" pitchFamily="34" charset="-122"/>
              </a:rPr>
              <a:t>市场战略</a:t>
            </a:r>
          </a:p>
        </p:txBody>
      </p:sp>
      <p:sp>
        <p:nvSpPr>
          <p:cNvPr id="16389" name="Text Box 5"/>
          <p:cNvSpPr txBox="1">
            <a:spLocks noChangeArrowheads="1"/>
          </p:cNvSpPr>
          <p:nvPr/>
        </p:nvSpPr>
        <p:spPr bwMode="auto">
          <a:xfrm>
            <a:off x="482600" y="688975"/>
            <a:ext cx="2044700" cy="323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en-US" sz="1500">
                <a:solidFill>
                  <a:schemeClr val="bg1"/>
                </a:solidFill>
                <a:latin typeface="方正兰亭特黑_GBK" pitchFamily="2" charset="-122"/>
                <a:ea typeface="微软雅黑" pitchFamily="34" charset="-122"/>
              </a:rPr>
              <a:t>Market strategy</a:t>
            </a:r>
          </a:p>
        </p:txBody>
      </p:sp>
      <p:sp>
        <p:nvSpPr>
          <p:cNvPr id="16390" name="Text Box 6"/>
          <p:cNvSpPr txBox="1">
            <a:spLocks noChangeArrowheads="1"/>
          </p:cNvSpPr>
          <p:nvPr/>
        </p:nvSpPr>
        <p:spPr bwMode="auto">
          <a:xfrm>
            <a:off x="4835525" y="269875"/>
            <a:ext cx="5543550" cy="549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algn="r" eaLnBrk="1" hangingPunct="1">
              <a:buFontTx/>
              <a:buNone/>
            </a:pPr>
            <a:r>
              <a:rPr lang="zh-CN" altLang="zh-CN" sz="3000" b="1">
                <a:solidFill>
                  <a:schemeClr val="bg1"/>
                </a:solidFill>
                <a:ea typeface="微软雅黑" pitchFamily="34" charset="-122"/>
              </a:rPr>
              <a:t>客户关系管理战略</a:t>
            </a:r>
          </a:p>
        </p:txBody>
      </p:sp>
      <p:grpSp>
        <p:nvGrpSpPr>
          <p:cNvPr id="16391" name="Group 7"/>
          <p:cNvGrpSpPr>
            <a:grpSpLocks/>
          </p:cNvGrpSpPr>
          <p:nvPr/>
        </p:nvGrpSpPr>
        <p:grpSpPr bwMode="auto">
          <a:xfrm>
            <a:off x="393700" y="2160588"/>
            <a:ext cx="9790113" cy="1211262"/>
            <a:chOff x="0" y="0"/>
            <a:chExt cx="15418" cy="1908"/>
          </a:xfrm>
        </p:grpSpPr>
        <p:sp>
          <p:nvSpPr>
            <p:cNvPr id="16395" name="流程图: 联系 11"/>
            <p:cNvSpPr>
              <a:spLocks noChangeArrowheads="1"/>
            </p:cNvSpPr>
            <p:nvPr/>
          </p:nvSpPr>
          <p:spPr bwMode="auto">
            <a:xfrm>
              <a:off x="0" y="0"/>
              <a:ext cx="1893" cy="1892"/>
            </a:xfrm>
            <a:prstGeom prst="flowChartConnector">
              <a:avLst/>
            </a:prstGeom>
            <a:solidFill>
              <a:srgbClr val="F53DB6"/>
            </a:solidFill>
            <a:ln>
              <a:noFill/>
            </a:ln>
            <a:extLst>
              <a:ext uri="{91240B29-F687-4F45-9708-019B960494DF}">
                <a14:hiddenLine xmlns:a14="http://schemas.microsoft.com/office/drawing/2010/main" xmlns="" w="25400">
                  <a:solidFill>
                    <a:srgbClr val="000000"/>
                  </a:solidFill>
                  <a:miter lim="800000"/>
                  <a:headEnd/>
                  <a:tailEnd/>
                </a14:hiddenLine>
              </a:ext>
            </a:extLst>
          </p:spPr>
          <p:txBody>
            <a:bodyPr lIns="90170" tIns="46990" rIns="90170" bIns="46990" anchor="ctr"/>
            <a:lstStyle/>
            <a:p>
              <a:pPr algn="ctr">
                <a:buFontTx/>
                <a:buNone/>
              </a:pPr>
              <a:endParaRPr lang="zh-CN" altLang="zh-CN" sz="1800">
                <a:solidFill>
                  <a:srgbClr val="FFFFFF"/>
                </a:solidFill>
              </a:endParaRPr>
            </a:p>
          </p:txBody>
        </p:sp>
        <p:sp>
          <p:nvSpPr>
            <p:cNvPr id="16396" name="流程图: 联系 12"/>
            <p:cNvSpPr>
              <a:spLocks noChangeArrowheads="1"/>
            </p:cNvSpPr>
            <p:nvPr/>
          </p:nvSpPr>
          <p:spPr bwMode="auto">
            <a:xfrm>
              <a:off x="3401" y="494"/>
              <a:ext cx="916" cy="916"/>
            </a:xfrm>
            <a:prstGeom prst="flowChartConnector">
              <a:avLst/>
            </a:prstGeom>
            <a:solidFill>
              <a:srgbClr val="F53DB6"/>
            </a:solidFill>
            <a:ln>
              <a:noFill/>
            </a:ln>
            <a:extLst>
              <a:ext uri="{91240B29-F687-4F45-9708-019B960494DF}">
                <a14:hiddenLine xmlns:a14="http://schemas.microsoft.com/office/drawing/2010/main" xmlns="" w="25400">
                  <a:solidFill>
                    <a:srgbClr val="000000"/>
                  </a:solidFill>
                  <a:miter lim="800000"/>
                  <a:headEnd/>
                  <a:tailEnd/>
                </a14:hiddenLine>
              </a:ext>
            </a:extLst>
          </p:spPr>
          <p:txBody>
            <a:bodyPr lIns="90170" tIns="46990" rIns="90170" bIns="46990" anchor="ctr"/>
            <a:lstStyle/>
            <a:p>
              <a:pPr algn="ctr">
                <a:buFontTx/>
                <a:buNone/>
              </a:pPr>
              <a:endParaRPr lang="zh-CN" altLang="zh-CN" sz="1800">
                <a:solidFill>
                  <a:srgbClr val="FFFFFF"/>
                </a:solidFill>
              </a:endParaRPr>
            </a:p>
          </p:txBody>
        </p:sp>
        <p:sp>
          <p:nvSpPr>
            <p:cNvPr id="16397" name="流程图: 联系 14"/>
            <p:cNvSpPr>
              <a:spLocks noChangeArrowheads="1"/>
            </p:cNvSpPr>
            <p:nvPr/>
          </p:nvSpPr>
          <p:spPr bwMode="auto">
            <a:xfrm>
              <a:off x="8906" y="494"/>
              <a:ext cx="913" cy="916"/>
            </a:xfrm>
            <a:prstGeom prst="flowChartConnector">
              <a:avLst/>
            </a:prstGeom>
            <a:solidFill>
              <a:srgbClr val="F53DB6"/>
            </a:solidFill>
            <a:ln>
              <a:noFill/>
            </a:ln>
            <a:extLst>
              <a:ext uri="{91240B29-F687-4F45-9708-019B960494DF}">
                <a14:hiddenLine xmlns:a14="http://schemas.microsoft.com/office/drawing/2010/main" xmlns="" w="25400">
                  <a:solidFill>
                    <a:srgbClr val="000000"/>
                  </a:solidFill>
                  <a:miter lim="800000"/>
                  <a:headEnd/>
                  <a:tailEnd/>
                </a14:hiddenLine>
              </a:ext>
            </a:extLst>
          </p:spPr>
          <p:txBody>
            <a:bodyPr lIns="90170" tIns="46990" rIns="90170" bIns="46990" anchor="ctr"/>
            <a:lstStyle/>
            <a:p>
              <a:pPr algn="ctr">
                <a:buFontTx/>
                <a:buNone/>
              </a:pPr>
              <a:endParaRPr lang="zh-CN" altLang="zh-CN" sz="1800">
                <a:solidFill>
                  <a:srgbClr val="FFFFFF"/>
                </a:solidFill>
              </a:endParaRPr>
            </a:p>
          </p:txBody>
        </p:sp>
        <p:sp>
          <p:nvSpPr>
            <p:cNvPr id="16398" name="流程图: 联系 15"/>
            <p:cNvSpPr>
              <a:spLocks noChangeArrowheads="1"/>
            </p:cNvSpPr>
            <p:nvPr/>
          </p:nvSpPr>
          <p:spPr bwMode="auto">
            <a:xfrm>
              <a:off x="14506" y="494"/>
              <a:ext cx="912" cy="916"/>
            </a:xfrm>
            <a:prstGeom prst="flowChartConnector">
              <a:avLst/>
            </a:prstGeom>
            <a:solidFill>
              <a:srgbClr val="F53DB6"/>
            </a:solidFill>
            <a:ln>
              <a:noFill/>
            </a:ln>
            <a:extLst>
              <a:ext uri="{91240B29-F687-4F45-9708-019B960494DF}">
                <a14:hiddenLine xmlns:a14="http://schemas.microsoft.com/office/drawing/2010/main" xmlns="" w="25400">
                  <a:solidFill>
                    <a:srgbClr val="000000"/>
                  </a:solidFill>
                  <a:miter lim="800000"/>
                  <a:headEnd/>
                  <a:tailEnd/>
                </a14:hiddenLine>
              </a:ext>
            </a:extLst>
          </p:spPr>
          <p:txBody>
            <a:bodyPr lIns="90170" tIns="46990" rIns="90170" bIns="46990" anchor="ctr"/>
            <a:lstStyle/>
            <a:p>
              <a:pPr algn="ctr">
                <a:buFontTx/>
                <a:buNone/>
              </a:pPr>
              <a:endParaRPr lang="zh-CN" altLang="zh-CN" sz="1800">
                <a:solidFill>
                  <a:srgbClr val="FFFFFF"/>
                </a:solidFill>
              </a:endParaRPr>
            </a:p>
          </p:txBody>
        </p:sp>
        <p:sp>
          <p:nvSpPr>
            <p:cNvPr id="16399" name="流程图: 联系 16"/>
            <p:cNvSpPr>
              <a:spLocks noChangeArrowheads="1"/>
            </p:cNvSpPr>
            <p:nvPr/>
          </p:nvSpPr>
          <p:spPr bwMode="auto">
            <a:xfrm>
              <a:off x="5697" y="0"/>
              <a:ext cx="1892" cy="1892"/>
            </a:xfrm>
            <a:prstGeom prst="flowChartConnector">
              <a:avLst/>
            </a:prstGeom>
            <a:solidFill>
              <a:srgbClr val="F53DB6"/>
            </a:solidFill>
            <a:ln>
              <a:noFill/>
            </a:ln>
            <a:extLst>
              <a:ext uri="{91240B29-F687-4F45-9708-019B960494DF}">
                <a14:hiddenLine xmlns:a14="http://schemas.microsoft.com/office/drawing/2010/main" xmlns="" w="25400">
                  <a:solidFill>
                    <a:srgbClr val="000000"/>
                  </a:solidFill>
                  <a:miter lim="800000"/>
                  <a:headEnd/>
                  <a:tailEnd/>
                </a14:hiddenLine>
              </a:ext>
            </a:extLst>
          </p:spPr>
          <p:txBody>
            <a:bodyPr lIns="90170" tIns="46990" rIns="90170" bIns="46990" anchor="ctr"/>
            <a:lstStyle/>
            <a:p>
              <a:pPr algn="ctr">
                <a:buFontTx/>
                <a:buNone/>
              </a:pPr>
              <a:endParaRPr lang="zh-CN" altLang="zh-CN" sz="1800">
                <a:solidFill>
                  <a:srgbClr val="FFFFFF"/>
                </a:solidFill>
              </a:endParaRPr>
            </a:p>
          </p:txBody>
        </p:sp>
        <p:sp>
          <p:nvSpPr>
            <p:cNvPr id="16400" name="流程图: 联系 17"/>
            <p:cNvSpPr>
              <a:spLocks noChangeArrowheads="1"/>
            </p:cNvSpPr>
            <p:nvPr/>
          </p:nvSpPr>
          <p:spPr bwMode="auto">
            <a:xfrm>
              <a:off x="11266" y="16"/>
              <a:ext cx="1892" cy="1892"/>
            </a:xfrm>
            <a:prstGeom prst="flowChartConnector">
              <a:avLst/>
            </a:prstGeom>
            <a:solidFill>
              <a:srgbClr val="F53DB6"/>
            </a:solidFill>
            <a:ln>
              <a:noFill/>
            </a:ln>
            <a:extLst>
              <a:ext uri="{91240B29-F687-4F45-9708-019B960494DF}">
                <a14:hiddenLine xmlns:a14="http://schemas.microsoft.com/office/drawing/2010/main" xmlns="" w="25400">
                  <a:solidFill>
                    <a:srgbClr val="000000"/>
                  </a:solidFill>
                  <a:miter lim="800000"/>
                  <a:headEnd/>
                  <a:tailEnd/>
                </a14:hiddenLine>
              </a:ext>
            </a:extLst>
          </p:spPr>
          <p:txBody>
            <a:bodyPr lIns="90170" tIns="46990" rIns="90170" bIns="46990" anchor="ctr"/>
            <a:lstStyle/>
            <a:p>
              <a:pPr algn="ctr">
                <a:buFontTx/>
                <a:buNone/>
              </a:pPr>
              <a:endParaRPr lang="zh-CN" altLang="zh-CN" sz="1800">
                <a:solidFill>
                  <a:srgbClr val="FFFFFF"/>
                </a:solidFill>
              </a:endParaRPr>
            </a:p>
          </p:txBody>
        </p:sp>
        <p:sp>
          <p:nvSpPr>
            <p:cNvPr id="16401" name="流程图: 联系 27"/>
            <p:cNvSpPr>
              <a:spLocks noChangeArrowheads="1"/>
            </p:cNvSpPr>
            <p:nvPr/>
          </p:nvSpPr>
          <p:spPr bwMode="auto">
            <a:xfrm>
              <a:off x="9117" y="718"/>
              <a:ext cx="489" cy="488"/>
            </a:xfrm>
            <a:custGeom>
              <a:avLst/>
              <a:gdLst>
                <a:gd name="T0" fmla="*/ 0 w 487870"/>
                <a:gd name="T1" fmla="*/ 0 h 487870"/>
                <a:gd name="T2" fmla="*/ 0 w 487870"/>
                <a:gd name="T3" fmla="*/ 0 h 487870"/>
                <a:gd name="T4" fmla="*/ 0 w 487870"/>
                <a:gd name="T5" fmla="*/ 0 h 487870"/>
                <a:gd name="T6" fmla="*/ 0 w 487870"/>
                <a:gd name="T7" fmla="*/ 0 h 487870"/>
                <a:gd name="T8" fmla="*/ 0 w 487870"/>
                <a:gd name="T9" fmla="*/ 0 h 487870"/>
                <a:gd name="T10" fmla="*/ 0 w 487870"/>
                <a:gd name="T11" fmla="*/ 0 h 487870"/>
                <a:gd name="T12" fmla="*/ 0 w 487870"/>
                <a:gd name="T13" fmla="*/ 0 h 487870"/>
                <a:gd name="T14" fmla="*/ 0 w 487870"/>
                <a:gd name="T15" fmla="*/ 0 h 487870"/>
                <a:gd name="T16" fmla="*/ 0 w 487870"/>
                <a:gd name="T17" fmla="*/ 0 h 487870"/>
                <a:gd name="T18" fmla="*/ 0 w 487870"/>
                <a:gd name="T19" fmla="*/ 0 h 487870"/>
                <a:gd name="T20" fmla="*/ 0 w 487870"/>
                <a:gd name="T21" fmla="*/ 0 h 487870"/>
                <a:gd name="T22" fmla="*/ 0 w 487870"/>
                <a:gd name="T23" fmla="*/ 0 h 487870"/>
                <a:gd name="T24" fmla="*/ 0 w 487870"/>
                <a:gd name="T25" fmla="*/ 0 h 487870"/>
                <a:gd name="T26" fmla="*/ 0 w 487870"/>
                <a:gd name="T27" fmla="*/ 0 h 487870"/>
                <a:gd name="T28" fmla="*/ 0 w 487870"/>
                <a:gd name="T29" fmla="*/ 0 h 487870"/>
                <a:gd name="T30" fmla="*/ 0 w 487870"/>
                <a:gd name="T31" fmla="*/ 0 h 487870"/>
                <a:gd name="T32" fmla="*/ 0 w 487870"/>
                <a:gd name="T33" fmla="*/ 0 h 487870"/>
                <a:gd name="T34" fmla="*/ 0 w 487870"/>
                <a:gd name="T35" fmla="*/ 0 h 487870"/>
                <a:gd name="T36" fmla="*/ 0 w 487870"/>
                <a:gd name="T37" fmla="*/ 0 h 487870"/>
                <a:gd name="T38" fmla="*/ 0 w 487870"/>
                <a:gd name="T39" fmla="*/ 0 h 487870"/>
                <a:gd name="T40" fmla="*/ 0 w 487870"/>
                <a:gd name="T41" fmla="*/ 0 h 487870"/>
                <a:gd name="T42" fmla="*/ 0 w 487870"/>
                <a:gd name="T43" fmla="*/ 0 h 487870"/>
                <a:gd name="T44" fmla="*/ 0 w 487870"/>
                <a:gd name="T45" fmla="*/ 0 h 487870"/>
                <a:gd name="T46" fmla="*/ 0 w 487870"/>
                <a:gd name="T47" fmla="*/ 0 h 487870"/>
                <a:gd name="T48" fmla="*/ 0 w 487870"/>
                <a:gd name="T49" fmla="*/ 0 h 487870"/>
                <a:gd name="T50" fmla="*/ 0 w 487870"/>
                <a:gd name="T51" fmla="*/ 0 h 487870"/>
                <a:gd name="T52" fmla="*/ 0 w 487870"/>
                <a:gd name="T53" fmla="*/ 0 h 487870"/>
                <a:gd name="T54" fmla="*/ 0 w 487870"/>
                <a:gd name="T55" fmla="*/ 0 h 487870"/>
                <a:gd name="T56" fmla="*/ 0 w 487870"/>
                <a:gd name="T57" fmla="*/ 0 h 487870"/>
                <a:gd name="T58" fmla="*/ 0 w 487870"/>
                <a:gd name="T59" fmla="*/ 0 h 487870"/>
                <a:gd name="T60" fmla="*/ 0 w 487870"/>
                <a:gd name="T61" fmla="*/ 0 h 487870"/>
                <a:gd name="T62" fmla="*/ 0 w 487870"/>
                <a:gd name="T63" fmla="*/ 0 h 487870"/>
                <a:gd name="T64" fmla="*/ 0 w 487870"/>
                <a:gd name="T65" fmla="*/ 0 h 487870"/>
                <a:gd name="T66" fmla="*/ 0 w 487870"/>
                <a:gd name="T67" fmla="*/ 0 h 487870"/>
                <a:gd name="T68" fmla="*/ 0 w 487870"/>
                <a:gd name="T69" fmla="*/ 0 h 487870"/>
                <a:gd name="T70" fmla="*/ 0 w 487870"/>
                <a:gd name="T71" fmla="*/ 0 h 487870"/>
                <a:gd name="T72" fmla="*/ 0 w 487870"/>
                <a:gd name="T73" fmla="*/ 0 h 487870"/>
                <a:gd name="T74" fmla="*/ 0 w 487870"/>
                <a:gd name="T75" fmla="*/ 0 h 487870"/>
                <a:gd name="T76" fmla="*/ 0 w 487870"/>
                <a:gd name="T77" fmla="*/ 0 h 487870"/>
                <a:gd name="T78" fmla="*/ 0 w 487870"/>
                <a:gd name="T79" fmla="*/ 0 h 48787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487870"/>
                <a:gd name="T121" fmla="*/ 0 h 487870"/>
                <a:gd name="T122" fmla="*/ 487870 w 487870"/>
                <a:gd name="T123" fmla="*/ 487870 h 48787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487870" h="487870">
                  <a:moveTo>
                    <a:pt x="115475" y="356337"/>
                  </a:moveTo>
                  <a:lnTo>
                    <a:pt x="68600" y="356585"/>
                  </a:lnTo>
                  <a:cubicBezTo>
                    <a:pt x="88470" y="388740"/>
                    <a:pt x="117743" y="414300"/>
                    <a:pt x="152494" y="430432"/>
                  </a:cubicBezTo>
                  <a:lnTo>
                    <a:pt x="115475" y="356337"/>
                  </a:lnTo>
                  <a:close/>
                  <a:moveTo>
                    <a:pt x="230061" y="355730"/>
                  </a:moveTo>
                  <a:lnTo>
                    <a:pt x="151322" y="356147"/>
                  </a:lnTo>
                  <a:cubicBezTo>
                    <a:pt x="162926" y="392049"/>
                    <a:pt x="181183" y="423971"/>
                    <a:pt x="204185" y="450286"/>
                  </a:cubicBezTo>
                  <a:lnTo>
                    <a:pt x="230575" y="452946"/>
                  </a:lnTo>
                  <a:lnTo>
                    <a:pt x="230061" y="355730"/>
                  </a:lnTo>
                  <a:close/>
                  <a:moveTo>
                    <a:pt x="327486" y="355214"/>
                  </a:moveTo>
                  <a:lnTo>
                    <a:pt x="254982" y="355598"/>
                  </a:lnTo>
                  <a:lnTo>
                    <a:pt x="254982" y="453660"/>
                  </a:lnTo>
                  <a:lnTo>
                    <a:pt x="271985" y="451946"/>
                  </a:lnTo>
                  <a:cubicBezTo>
                    <a:pt x="296189" y="425188"/>
                    <a:pt x="315418" y="392353"/>
                    <a:pt x="327486" y="355214"/>
                  </a:cubicBezTo>
                  <a:close/>
                  <a:moveTo>
                    <a:pt x="423861" y="354704"/>
                  </a:moveTo>
                  <a:lnTo>
                    <a:pt x="363700" y="355023"/>
                  </a:lnTo>
                  <a:cubicBezTo>
                    <a:pt x="352682" y="387722"/>
                    <a:pt x="336265" y="417139"/>
                    <a:pt x="315749" y="441978"/>
                  </a:cubicBezTo>
                  <a:cubicBezTo>
                    <a:pt x="361647" y="426619"/>
                    <a:pt x="400381" y="395852"/>
                    <a:pt x="423861" y="354704"/>
                  </a:cubicBezTo>
                  <a:close/>
                  <a:moveTo>
                    <a:pt x="97570" y="261080"/>
                  </a:moveTo>
                  <a:lnTo>
                    <a:pt x="36189" y="261405"/>
                  </a:lnTo>
                  <a:cubicBezTo>
                    <a:pt x="37852" y="286007"/>
                    <a:pt x="43894" y="309367"/>
                    <a:pt x="54960" y="330090"/>
                  </a:cubicBezTo>
                  <a:lnTo>
                    <a:pt x="109671" y="330090"/>
                  </a:lnTo>
                  <a:cubicBezTo>
                    <a:pt x="101726" y="308521"/>
                    <a:pt x="98395" y="285194"/>
                    <a:pt x="97570" y="261080"/>
                  </a:cubicBezTo>
                  <a:close/>
                  <a:moveTo>
                    <a:pt x="229556" y="260382"/>
                  </a:moveTo>
                  <a:lnTo>
                    <a:pt x="133449" y="260890"/>
                  </a:lnTo>
                  <a:cubicBezTo>
                    <a:pt x="134247" y="284940"/>
                    <a:pt x="137526" y="308206"/>
                    <a:pt x="143899" y="330090"/>
                  </a:cubicBezTo>
                  <a:lnTo>
                    <a:pt x="229925" y="330090"/>
                  </a:lnTo>
                  <a:lnTo>
                    <a:pt x="229556" y="260382"/>
                  </a:lnTo>
                  <a:close/>
                  <a:moveTo>
                    <a:pt x="345830" y="259766"/>
                  </a:moveTo>
                  <a:lnTo>
                    <a:pt x="254982" y="260247"/>
                  </a:lnTo>
                  <a:lnTo>
                    <a:pt x="254982" y="330090"/>
                  </a:lnTo>
                  <a:lnTo>
                    <a:pt x="334860" y="330090"/>
                  </a:lnTo>
                  <a:cubicBezTo>
                    <a:pt x="341501" y="307888"/>
                    <a:pt x="344951" y="284236"/>
                    <a:pt x="345830" y="259766"/>
                  </a:cubicBezTo>
                  <a:close/>
                  <a:moveTo>
                    <a:pt x="456479" y="259181"/>
                  </a:moveTo>
                  <a:lnTo>
                    <a:pt x="381657" y="259577"/>
                  </a:lnTo>
                  <a:cubicBezTo>
                    <a:pt x="380779" y="284118"/>
                    <a:pt x="377305" y="307836"/>
                    <a:pt x="370602" y="330090"/>
                  </a:cubicBezTo>
                  <a:lnTo>
                    <a:pt x="437779" y="330090"/>
                  </a:lnTo>
                  <a:cubicBezTo>
                    <a:pt x="448914" y="308632"/>
                    <a:pt x="455002" y="284544"/>
                    <a:pt x="456479" y="259181"/>
                  </a:cubicBezTo>
                  <a:close/>
                  <a:moveTo>
                    <a:pt x="106076" y="165874"/>
                  </a:moveTo>
                  <a:lnTo>
                    <a:pt x="48592" y="166178"/>
                  </a:lnTo>
                  <a:cubicBezTo>
                    <a:pt x="39466" y="187335"/>
                    <a:pt x="34839" y="210575"/>
                    <a:pt x="34343" y="234840"/>
                  </a:cubicBezTo>
                  <a:lnTo>
                    <a:pt x="97035" y="234840"/>
                  </a:lnTo>
                  <a:cubicBezTo>
                    <a:pt x="97435" y="210946"/>
                    <a:pt x="100240" y="187770"/>
                    <a:pt x="106076" y="165874"/>
                  </a:cubicBezTo>
                  <a:close/>
                  <a:moveTo>
                    <a:pt x="229053" y="165223"/>
                  </a:moveTo>
                  <a:lnTo>
                    <a:pt x="141750" y="165685"/>
                  </a:lnTo>
                  <a:cubicBezTo>
                    <a:pt x="136027" y="187660"/>
                    <a:pt x="133219" y="210889"/>
                    <a:pt x="132820" y="234840"/>
                  </a:cubicBezTo>
                  <a:lnTo>
                    <a:pt x="229421" y="234840"/>
                  </a:lnTo>
                  <a:lnTo>
                    <a:pt x="229053" y="165223"/>
                  </a:lnTo>
                  <a:close/>
                  <a:moveTo>
                    <a:pt x="337989" y="164646"/>
                  </a:moveTo>
                  <a:lnTo>
                    <a:pt x="254982" y="165086"/>
                  </a:lnTo>
                  <a:lnTo>
                    <a:pt x="254982" y="234840"/>
                  </a:lnTo>
                  <a:lnTo>
                    <a:pt x="346808" y="234840"/>
                  </a:lnTo>
                  <a:cubicBezTo>
                    <a:pt x="346514" y="210529"/>
                    <a:pt x="343755" y="186946"/>
                    <a:pt x="337989" y="164646"/>
                  </a:cubicBezTo>
                  <a:close/>
                  <a:moveTo>
                    <a:pt x="443347" y="164088"/>
                  </a:moveTo>
                  <a:lnTo>
                    <a:pt x="373581" y="164458"/>
                  </a:lnTo>
                  <a:cubicBezTo>
                    <a:pt x="379484" y="186797"/>
                    <a:pt x="382265" y="210452"/>
                    <a:pt x="382560" y="234840"/>
                  </a:cubicBezTo>
                  <a:lnTo>
                    <a:pt x="458223" y="234840"/>
                  </a:lnTo>
                  <a:cubicBezTo>
                    <a:pt x="457713" y="209802"/>
                    <a:pt x="452809" y="185857"/>
                    <a:pt x="443347" y="164088"/>
                  </a:cubicBezTo>
                  <a:close/>
                  <a:moveTo>
                    <a:pt x="160740" y="47119"/>
                  </a:moveTo>
                  <a:cubicBezTo>
                    <a:pt x="117820" y="65665"/>
                    <a:pt x="82358" y="98057"/>
                    <a:pt x="61702" y="139590"/>
                  </a:cubicBezTo>
                  <a:lnTo>
                    <a:pt x="112798" y="139590"/>
                  </a:lnTo>
                  <a:cubicBezTo>
                    <a:pt x="123242" y="104827"/>
                    <a:pt x="139734" y="73522"/>
                    <a:pt x="160740" y="47119"/>
                  </a:cubicBezTo>
                  <a:close/>
                  <a:moveTo>
                    <a:pt x="315938" y="41191"/>
                  </a:moveTo>
                  <a:cubicBezTo>
                    <a:pt x="338728" y="68915"/>
                    <a:pt x="356454" y="102289"/>
                    <a:pt x="367170" y="139590"/>
                  </a:cubicBezTo>
                  <a:lnTo>
                    <a:pt x="430331" y="139590"/>
                  </a:lnTo>
                  <a:cubicBezTo>
                    <a:pt x="407391" y="93032"/>
                    <a:pt x="365921" y="57973"/>
                    <a:pt x="315938" y="41191"/>
                  </a:cubicBezTo>
                  <a:close/>
                  <a:moveTo>
                    <a:pt x="228339" y="30390"/>
                  </a:moveTo>
                  <a:lnTo>
                    <a:pt x="208103" y="32429"/>
                  </a:lnTo>
                  <a:cubicBezTo>
                    <a:pt x="181583" y="61663"/>
                    <a:pt x="160948" y="98157"/>
                    <a:pt x="149045" y="139590"/>
                  </a:cubicBezTo>
                  <a:lnTo>
                    <a:pt x="228917" y="139590"/>
                  </a:lnTo>
                  <a:lnTo>
                    <a:pt x="228339" y="30390"/>
                  </a:lnTo>
                  <a:close/>
                  <a:moveTo>
                    <a:pt x="254982" y="29451"/>
                  </a:moveTo>
                  <a:lnTo>
                    <a:pt x="254982" y="139590"/>
                  </a:lnTo>
                  <a:lnTo>
                    <a:pt x="331121" y="139590"/>
                  </a:lnTo>
                  <a:cubicBezTo>
                    <a:pt x="319406" y="97700"/>
                    <a:pt x="298814" y="60768"/>
                    <a:pt x="272206" y="31187"/>
                  </a:cubicBezTo>
                  <a:lnTo>
                    <a:pt x="254982" y="29451"/>
                  </a:lnTo>
                  <a:close/>
                  <a:moveTo>
                    <a:pt x="243935" y="0"/>
                  </a:moveTo>
                  <a:cubicBezTo>
                    <a:pt x="378657" y="0"/>
                    <a:pt x="487870" y="109213"/>
                    <a:pt x="487870" y="243935"/>
                  </a:cubicBezTo>
                  <a:cubicBezTo>
                    <a:pt x="487870" y="378657"/>
                    <a:pt x="378657" y="487870"/>
                    <a:pt x="243935" y="487870"/>
                  </a:cubicBezTo>
                  <a:cubicBezTo>
                    <a:pt x="109213" y="487870"/>
                    <a:pt x="0" y="378657"/>
                    <a:pt x="0" y="243935"/>
                  </a:cubicBezTo>
                  <a:cubicBezTo>
                    <a:pt x="0" y="109213"/>
                    <a:pt x="109213" y="0"/>
                    <a:pt x="243935" y="0"/>
                  </a:cubicBezTo>
                  <a:close/>
                </a:path>
              </a:pathLst>
            </a:custGeom>
            <a:solidFill>
              <a:srgbClr val="FFFFFF">
                <a:alpha val="65097"/>
              </a:srgbClr>
            </a:solidFill>
            <a:ln>
              <a:noFill/>
            </a:ln>
            <a:extLst>
              <a:ext uri="{91240B29-F687-4F45-9708-019B960494DF}">
                <a14:hiddenLine xmlns:a14="http://schemas.microsoft.com/office/drawing/2010/main" xmlns="" w="25400" cap="flat" cmpd="sng">
                  <a:solidFill>
                    <a:srgbClr val="000000"/>
                  </a:solidFill>
                  <a:miter lim="800000"/>
                  <a:headEnd/>
                  <a:tailEnd/>
                </a14:hiddenLine>
              </a:ext>
            </a:extLst>
          </p:spPr>
          <p:txBody>
            <a:bodyPr anchor="ctr"/>
            <a:lstStyle/>
            <a:p>
              <a:endParaRPr lang="zh-CN" altLang="en-US"/>
            </a:p>
          </p:txBody>
        </p:sp>
        <p:sp>
          <p:nvSpPr>
            <p:cNvPr id="16402" name="矩形 3"/>
            <p:cNvSpPr>
              <a:spLocks noChangeArrowheads="1"/>
            </p:cNvSpPr>
            <p:nvPr/>
          </p:nvSpPr>
          <p:spPr bwMode="auto">
            <a:xfrm>
              <a:off x="586" y="668"/>
              <a:ext cx="715" cy="568"/>
            </a:xfrm>
            <a:custGeom>
              <a:avLst/>
              <a:gdLst>
                <a:gd name="T0" fmla="*/ 0 w 695325"/>
                <a:gd name="T1" fmla="*/ 0 h 552451"/>
                <a:gd name="T2" fmla="*/ 0 w 695325"/>
                <a:gd name="T3" fmla="*/ 0 h 552451"/>
                <a:gd name="T4" fmla="*/ 0 w 695325"/>
                <a:gd name="T5" fmla="*/ 0 h 552451"/>
                <a:gd name="T6" fmla="*/ 0 w 695325"/>
                <a:gd name="T7" fmla="*/ 0 h 552451"/>
                <a:gd name="T8" fmla="*/ 0 w 695325"/>
                <a:gd name="T9" fmla="*/ 0 h 552451"/>
                <a:gd name="T10" fmla="*/ 0 w 695325"/>
                <a:gd name="T11" fmla="*/ 0 h 552451"/>
                <a:gd name="T12" fmla="*/ 0 w 695325"/>
                <a:gd name="T13" fmla="*/ 0 h 552451"/>
                <a:gd name="T14" fmla="*/ 0 w 695325"/>
                <a:gd name="T15" fmla="*/ 0 h 552451"/>
                <a:gd name="T16" fmla="*/ 0 w 695325"/>
                <a:gd name="T17" fmla="*/ 0 h 552451"/>
                <a:gd name="T18" fmla="*/ 0 w 695325"/>
                <a:gd name="T19" fmla="*/ 0 h 552451"/>
                <a:gd name="T20" fmla="*/ 0 w 695325"/>
                <a:gd name="T21" fmla="*/ 0 h 552451"/>
                <a:gd name="T22" fmla="*/ 0 w 695325"/>
                <a:gd name="T23" fmla="*/ 0 h 552451"/>
                <a:gd name="T24" fmla="*/ 0 w 695325"/>
                <a:gd name="T25" fmla="*/ 0 h 552451"/>
                <a:gd name="T26" fmla="*/ 0 w 695325"/>
                <a:gd name="T27" fmla="*/ 0 h 55245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95325"/>
                <a:gd name="T43" fmla="*/ 0 h 552451"/>
                <a:gd name="T44" fmla="*/ 695325 w 695325"/>
                <a:gd name="T45" fmla="*/ 552451 h 55245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95325" h="552451">
                  <a:moveTo>
                    <a:pt x="0" y="185739"/>
                  </a:moveTo>
                  <a:lnTo>
                    <a:pt x="695325" y="185739"/>
                  </a:lnTo>
                  <a:lnTo>
                    <a:pt x="666750" y="552451"/>
                  </a:lnTo>
                  <a:lnTo>
                    <a:pt x="52387" y="552451"/>
                  </a:lnTo>
                  <a:lnTo>
                    <a:pt x="0" y="185739"/>
                  </a:lnTo>
                  <a:close/>
                  <a:moveTo>
                    <a:pt x="80963" y="0"/>
                  </a:moveTo>
                  <a:lnTo>
                    <a:pt x="245269" y="0"/>
                  </a:lnTo>
                  <a:lnTo>
                    <a:pt x="348039" y="73820"/>
                  </a:lnTo>
                  <a:lnTo>
                    <a:pt x="638175" y="73820"/>
                  </a:lnTo>
                  <a:lnTo>
                    <a:pt x="638175" y="119539"/>
                  </a:lnTo>
                  <a:lnTo>
                    <a:pt x="411687" y="119539"/>
                  </a:lnTo>
                  <a:lnTo>
                    <a:pt x="414338" y="121443"/>
                  </a:lnTo>
                  <a:lnTo>
                    <a:pt x="69056" y="119062"/>
                  </a:lnTo>
                  <a:lnTo>
                    <a:pt x="80963" y="0"/>
                  </a:lnTo>
                  <a:close/>
                </a:path>
              </a:pathLst>
            </a:custGeom>
            <a:solidFill>
              <a:srgbClr val="FFFFFF"/>
            </a:solidFill>
            <a:ln>
              <a:noFill/>
            </a:ln>
            <a:extLst>
              <a:ext uri="{91240B29-F687-4F45-9708-019B960494DF}">
                <a14:hiddenLine xmlns:a14="http://schemas.microsoft.com/office/drawing/2010/main" xmlns="" w="25400" cap="flat" cmpd="sng">
                  <a:solidFill>
                    <a:srgbClr val="000000"/>
                  </a:solidFill>
                  <a:miter lim="800000"/>
                  <a:headEnd/>
                  <a:tailEnd/>
                </a14:hiddenLine>
              </a:ext>
            </a:extLst>
          </p:spPr>
          <p:txBody>
            <a:bodyPr anchor="ctr"/>
            <a:lstStyle/>
            <a:p>
              <a:endParaRPr lang="zh-CN" altLang="en-US"/>
            </a:p>
          </p:txBody>
        </p:sp>
        <p:sp>
          <p:nvSpPr>
            <p:cNvPr id="16403" name="流程图: 联系 8"/>
            <p:cNvSpPr>
              <a:spLocks noChangeArrowheads="1"/>
            </p:cNvSpPr>
            <p:nvPr/>
          </p:nvSpPr>
          <p:spPr bwMode="auto">
            <a:xfrm>
              <a:off x="3621" y="688"/>
              <a:ext cx="438" cy="484"/>
            </a:xfrm>
            <a:custGeom>
              <a:avLst/>
              <a:gdLst>
                <a:gd name="T0" fmla="*/ 0 w 404342"/>
                <a:gd name="T1" fmla="*/ 0 h 450457"/>
                <a:gd name="T2" fmla="*/ 0 w 404342"/>
                <a:gd name="T3" fmla="*/ 0 h 450457"/>
                <a:gd name="T4" fmla="*/ 0 w 404342"/>
                <a:gd name="T5" fmla="*/ 0 h 450457"/>
                <a:gd name="T6" fmla="*/ 0 w 404342"/>
                <a:gd name="T7" fmla="*/ 0 h 450457"/>
                <a:gd name="T8" fmla="*/ 0 w 404342"/>
                <a:gd name="T9" fmla="*/ 0 h 450457"/>
                <a:gd name="T10" fmla="*/ 0 w 404342"/>
                <a:gd name="T11" fmla="*/ 0 h 450457"/>
                <a:gd name="T12" fmla="*/ 0 w 404342"/>
                <a:gd name="T13" fmla="*/ 0 h 450457"/>
                <a:gd name="T14" fmla="*/ 0 w 404342"/>
                <a:gd name="T15" fmla="*/ 0 h 450457"/>
                <a:gd name="T16" fmla="*/ 0 w 404342"/>
                <a:gd name="T17" fmla="*/ 0 h 450457"/>
                <a:gd name="T18" fmla="*/ 0 w 404342"/>
                <a:gd name="T19" fmla="*/ 0 h 450457"/>
                <a:gd name="T20" fmla="*/ 0 w 404342"/>
                <a:gd name="T21" fmla="*/ 0 h 450457"/>
                <a:gd name="T22" fmla="*/ 0 w 404342"/>
                <a:gd name="T23" fmla="*/ 0 h 450457"/>
                <a:gd name="T24" fmla="*/ 0 w 404342"/>
                <a:gd name="T25" fmla="*/ 0 h 450457"/>
                <a:gd name="T26" fmla="*/ 0 w 404342"/>
                <a:gd name="T27" fmla="*/ 0 h 450457"/>
                <a:gd name="T28" fmla="*/ 0 w 404342"/>
                <a:gd name="T29" fmla="*/ 0 h 450457"/>
                <a:gd name="T30" fmla="*/ 0 w 404342"/>
                <a:gd name="T31" fmla="*/ 0 h 450457"/>
                <a:gd name="T32" fmla="*/ 0 w 404342"/>
                <a:gd name="T33" fmla="*/ 0 h 450457"/>
                <a:gd name="T34" fmla="*/ 0 w 404342"/>
                <a:gd name="T35" fmla="*/ 0 h 450457"/>
                <a:gd name="T36" fmla="*/ 0 w 404342"/>
                <a:gd name="T37" fmla="*/ 0 h 450457"/>
                <a:gd name="T38" fmla="*/ 0 w 404342"/>
                <a:gd name="T39" fmla="*/ 0 h 450457"/>
                <a:gd name="T40" fmla="*/ 0 w 404342"/>
                <a:gd name="T41" fmla="*/ 0 h 450457"/>
                <a:gd name="T42" fmla="*/ 0 w 404342"/>
                <a:gd name="T43" fmla="*/ 0 h 450457"/>
                <a:gd name="T44" fmla="*/ 0 w 404342"/>
                <a:gd name="T45" fmla="*/ 0 h 450457"/>
                <a:gd name="T46" fmla="*/ 0 w 404342"/>
                <a:gd name="T47" fmla="*/ 0 h 450457"/>
                <a:gd name="T48" fmla="*/ 0 w 404342"/>
                <a:gd name="T49" fmla="*/ 0 h 450457"/>
                <a:gd name="T50" fmla="*/ 0 w 404342"/>
                <a:gd name="T51" fmla="*/ 0 h 450457"/>
                <a:gd name="T52" fmla="*/ 0 w 404342"/>
                <a:gd name="T53" fmla="*/ 0 h 450457"/>
                <a:gd name="T54" fmla="*/ 0 w 404342"/>
                <a:gd name="T55" fmla="*/ 0 h 450457"/>
                <a:gd name="T56" fmla="*/ 0 w 404342"/>
                <a:gd name="T57" fmla="*/ 0 h 450457"/>
                <a:gd name="T58" fmla="*/ 0 w 404342"/>
                <a:gd name="T59" fmla="*/ 0 h 450457"/>
                <a:gd name="T60" fmla="*/ 0 w 404342"/>
                <a:gd name="T61" fmla="*/ 0 h 450457"/>
                <a:gd name="T62" fmla="*/ 0 w 404342"/>
                <a:gd name="T63" fmla="*/ 0 h 450457"/>
                <a:gd name="T64" fmla="*/ 0 w 404342"/>
                <a:gd name="T65" fmla="*/ 0 h 450457"/>
                <a:gd name="T66" fmla="*/ 0 w 404342"/>
                <a:gd name="T67" fmla="*/ 0 h 450457"/>
                <a:gd name="T68" fmla="*/ 0 w 404342"/>
                <a:gd name="T69" fmla="*/ 0 h 450457"/>
                <a:gd name="T70" fmla="*/ 0 w 404342"/>
                <a:gd name="T71" fmla="*/ 0 h 450457"/>
                <a:gd name="T72" fmla="*/ 0 w 404342"/>
                <a:gd name="T73" fmla="*/ 0 h 450457"/>
                <a:gd name="T74" fmla="*/ 0 w 404342"/>
                <a:gd name="T75" fmla="*/ 0 h 450457"/>
                <a:gd name="T76" fmla="*/ 0 w 404342"/>
                <a:gd name="T77" fmla="*/ 0 h 450457"/>
                <a:gd name="T78" fmla="*/ 0 w 404342"/>
                <a:gd name="T79" fmla="*/ 0 h 450457"/>
                <a:gd name="T80" fmla="*/ 0 w 404342"/>
                <a:gd name="T81" fmla="*/ 0 h 450457"/>
                <a:gd name="T82" fmla="*/ 0 w 404342"/>
                <a:gd name="T83" fmla="*/ 0 h 450457"/>
                <a:gd name="T84" fmla="*/ 0 w 404342"/>
                <a:gd name="T85" fmla="*/ 0 h 450457"/>
                <a:gd name="T86" fmla="*/ 0 w 404342"/>
                <a:gd name="T87" fmla="*/ 0 h 450457"/>
                <a:gd name="T88" fmla="*/ 0 w 404342"/>
                <a:gd name="T89" fmla="*/ 0 h 450457"/>
                <a:gd name="T90" fmla="*/ 0 w 404342"/>
                <a:gd name="T91" fmla="*/ 0 h 45045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404342"/>
                <a:gd name="T139" fmla="*/ 0 h 450457"/>
                <a:gd name="T140" fmla="*/ 404342 w 404342"/>
                <a:gd name="T141" fmla="*/ 450457 h 45045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404342" h="450457">
                  <a:moveTo>
                    <a:pt x="157167" y="176579"/>
                  </a:moveTo>
                  <a:cubicBezTo>
                    <a:pt x="176875" y="201188"/>
                    <a:pt x="210809" y="216274"/>
                    <a:pt x="249019" y="216274"/>
                  </a:cubicBezTo>
                  <a:cubicBezTo>
                    <a:pt x="275455" y="216274"/>
                    <a:pt x="299844" y="209052"/>
                    <a:pt x="319093" y="196495"/>
                  </a:cubicBezTo>
                  <a:lnTo>
                    <a:pt x="319093" y="225508"/>
                  </a:lnTo>
                  <a:cubicBezTo>
                    <a:pt x="298485" y="235130"/>
                    <a:pt x="274513" y="240503"/>
                    <a:pt x="249017" y="240503"/>
                  </a:cubicBezTo>
                  <a:cubicBezTo>
                    <a:pt x="199225" y="240503"/>
                    <a:pt x="155242" y="220009"/>
                    <a:pt x="130222" y="188115"/>
                  </a:cubicBezTo>
                  <a:lnTo>
                    <a:pt x="157167" y="188115"/>
                  </a:lnTo>
                  <a:lnTo>
                    <a:pt x="157167" y="176579"/>
                  </a:lnTo>
                  <a:close/>
                  <a:moveTo>
                    <a:pt x="202408" y="109537"/>
                  </a:moveTo>
                  <a:cubicBezTo>
                    <a:pt x="311792" y="109537"/>
                    <a:pt x="400909" y="176197"/>
                    <a:pt x="404096" y="259552"/>
                  </a:cubicBezTo>
                  <a:lnTo>
                    <a:pt x="363023" y="259552"/>
                  </a:lnTo>
                  <a:lnTo>
                    <a:pt x="361602" y="260141"/>
                  </a:lnTo>
                  <a:cubicBezTo>
                    <a:pt x="362076" y="261173"/>
                    <a:pt x="362067" y="262217"/>
                    <a:pt x="362032" y="263265"/>
                  </a:cubicBezTo>
                  <a:cubicBezTo>
                    <a:pt x="333816" y="307105"/>
                    <a:pt x="281208" y="334823"/>
                    <a:pt x="221461" y="334823"/>
                  </a:cubicBezTo>
                  <a:cubicBezTo>
                    <a:pt x="141667" y="334823"/>
                    <a:pt x="74605" y="285383"/>
                    <a:pt x="58523" y="217566"/>
                  </a:cubicBezTo>
                  <a:lnTo>
                    <a:pt x="85903" y="186366"/>
                  </a:lnTo>
                  <a:cubicBezTo>
                    <a:pt x="88688" y="251772"/>
                    <a:pt x="148405" y="303578"/>
                    <a:pt x="221463" y="303578"/>
                  </a:cubicBezTo>
                  <a:cubicBezTo>
                    <a:pt x="271954" y="303578"/>
                    <a:pt x="316074" y="278834"/>
                    <a:pt x="337859" y="240888"/>
                  </a:cubicBezTo>
                  <a:cubicBezTo>
                    <a:pt x="336775" y="240064"/>
                    <a:pt x="336713" y="239100"/>
                    <a:pt x="336713" y="238121"/>
                  </a:cubicBezTo>
                  <a:cubicBezTo>
                    <a:pt x="336713" y="228875"/>
                    <a:pt x="342203" y="220910"/>
                    <a:pt x="350821" y="218887"/>
                  </a:cubicBezTo>
                  <a:cubicBezTo>
                    <a:pt x="328556" y="172662"/>
                    <a:pt x="270372" y="140494"/>
                    <a:pt x="202410" y="140494"/>
                  </a:cubicBezTo>
                  <a:cubicBezTo>
                    <a:pt x="112981" y="140494"/>
                    <a:pt x="40484" y="196192"/>
                    <a:pt x="40484" y="264898"/>
                  </a:cubicBezTo>
                  <a:cubicBezTo>
                    <a:pt x="40484" y="333604"/>
                    <a:pt x="112981" y="389302"/>
                    <a:pt x="202410" y="389302"/>
                  </a:cubicBezTo>
                  <a:cubicBezTo>
                    <a:pt x="270092" y="389302"/>
                    <a:pt x="328075" y="357400"/>
                    <a:pt x="351974" y="311940"/>
                  </a:cubicBezTo>
                  <a:lnTo>
                    <a:pt x="394418" y="311940"/>
                  </a:lnTo>
                  <a:cubicBezTo>
                    <a:pt x="380783" y="346161"/>
                    <a:pt x="352062" y="375191"/>
                    <a:pt x="313718" y="393606"/>
                  </a:cubicBezTo>
                  <a:lnTo>
                    <a:pt x="320536" y="450457"/>
                  </a:lnTo>
                  <a:lnTo>
                    <a:pt x="240678" y="419727"/>
                  </a:lnTo>
                  <a:lnTo>
                    <a:pt x="246765" y="414990"/>
                  </a:lnTo>
                  <a:cubicBezTo>
                    <a:pt x="232704" y="419235"/>
                    <a:pt x="217755" y="420547"/>
                    <a:pt x="202408" y="420547"/>
                  </a:cubicBezTo>
                  <a:cubicBezTo>
                    <a:pt x="90621" y="420547"/>
                    <a:pt x="0" y="350925"/>
                    <a:pt x="0" y="265042"/>
                  </a:cubicBezTo>
                  <a:cubicBezTo>
                    <a:pt x="0" y="179159"/>
                    <a:pt x="90621" y="109537"/>
                    <a:pt x="202408" y="109537"/>
                  </a:cubicBezTo>
                  <a:close/>
                  <a:moveTo>
                    <a:pt x="230985" y="47625"/>
                  </a:moveTo>
                  <a:cubicBezTo>
                    <a:pt x="306084" y="47625"/>
                    <a:pt x="371630" y="86401"/>
                    <a:pt x="404342" y="145252"/>
                  </a:cubicBezTo>
                  <a:lnTo>
                    <a:pt x="373776" y="145252"/>
                  </a:lnTo>
                  <a:cubicBezTo>
                    <a:pt x="337801" y="99377"/>
                    <a:pt x="281976" y="71128"/>
                    <a:pt x="219657" y="71128"/>
                  </a:cubicBezTo>
                  <a:cubicBezTo>
                    <a:pt x="157308" y="71128"/>
                    <a:pt x="101457" y="99406"/>
                    <a:pt x="65443" y="145252"/>
                  </a:cubicBezTo>
                  <a:lnTo>
                    <a:pt x="58025" y="145252"/>
                  </a:lnTo>
                  <a:cubicBezTo>
                    <a:pt x="90434" y="86345"/>
                    <a:pt x="155941" y="47625"/>
                    <a:pt x="230985" y="47625"/>
                  </a:cubicBezTo>
                  <a:close/>
                  <a:moveTo>
                    <a:pt x="254798" y="0"/>
                  </a:moveTo>
                  <a:cubicBezTo>
                    <a:pt x="305050" y="0"/>
                    <a:pt x="351025" y="17362"/>
                    <a:pt x="384793" y="47621"/>
                  </a:cubicBezTo>
                  <a:lnTo>
                    <a:pt x="337106" y="47621"/>
                  </a:lnTo>
                  <a:cubicBezTo>
                    <a:pt x="309500" y="31902"/>
                    <a:pt x="277450" y="23503"/>
                    <a:pt x="243470" y="23503"/>
                  </a:cubicBezTo>
                  <a:cubicBezTo>
                    <a:pt x="209481" y="23503"/>
                    <a:pt x="177423" y="31907"/>
                    <a:pt x="149803" y="47621"/>
                  </a:cubicBezTo>
                  <a:lnTo>
                    <a:pt x="124953" y="47621"/>
                  </a:lnTo>
                  <a:cubicBezTo>
                    <a:pt x="158613" y="17347"/>
                    <a:pt x="204569" y="0"/>
                    <a:pt x="254798" y="0"/>
                  </a:cubicBezTo>
                  <a:close/>
                </a:path>
              </a:pathLst>
            </a:custGeom>
            <a:solidFill>
              <a:srgbClr val="FFFFFF">
                <a:alpha val="61176"/>
              </a:srgbClr>
            </a:solidFill>
            <a:ln>
              <a:noFill/>
            </a:ln>
            <a:extLst>
              <a:ext uri="{91240B29-F687-4F45-9708-019B960494DF}">
                <a14:hiddenLine xmlns:a14="http://schemas.microsoft.com/office/drawing/2010/main" xmlns="" w="25400" cap="flat" cmpd="sng">
                  <a:solidFill>
                    <a:srgbClr val="000000"/>
                  </a:solidFill>
                  <a:miter lim="800000"/>
                  <a:headEnd/>
                  <a:tailEnd/>
                </a14:hiddenLine>
              </a:ext>
            </a:extLst>
          </p:spPr>
          <p:txBody>
            <a:bodyPr anchor="ctr"/>
            <a:lstStyle/>
            <a:p>
              <a:endParaRPr lang="zh-CN" altLang="en-US"/>
            </a:p>
          </p:txBody>
        </p:sp>
        <p:sp>
          <p:nvSpPr>
            <p:cNvPr id="16404" name="直接连接符 21"/>
            <p:cNvSpPr>
              <a:spLocks noChangeShapeType="1"/>
            </p:cNvSpPr>
            <p:nvPr/>
          </p:nvSpPr>
          <p:spPr bwMode="auto">
            <a:xfrm>
              <a:off x="1893" y="949"/>
              <a:ext cx="1504" cy="3"/>
            </a:xfrm>
            <a:prstGeom prst="line">
              <a:avLst/>
            </a:prstGeom>
            <a:noFill/>
            <a:ln w="19050">
              <a:solidFill>
                <a:srgbClr val="F53DB6"/>
              </a:solidFill>
              <a:prstDash val="sysDash"/>
              <a:miter lim="800000"/>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16405" name="直接连接符 23"/>
            <p:cNvSpPr>
              <a:spLocks noChangeShapeType="1"/>
            </p:cNvSpPr>
            <p:nvPr/>
          </p:nvSpPr>
          <p:spPr bwMode="auto">
            <a:xfrm flipV="1">
              <a:off x="4337" y="948"/>
              <a:ext cx="1360" cy="7"/>
            </a:xfrm>
            <a:prstGeom prst="line">
              <a:avLst/>
            </a:prstGeom>
            <a:noFill/>
            <a:ln w="19050">
              <a:solidFill>
                <a:srgbClr val="F53DB6"/>
              </a:solidFill>
              <a:prstDash val="sysDash"/>
              <a:miter lim="800000"/>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16406" name="直接连接符 26"/>
            <p:cNvSpPr>
              <a:spLocks noChangeShapeType="1"/>
            </p:cNvSpPr>
            <p:nvPr/>
          </p:nvSpPr>
          <p:spPr bwMode="auto">
            <a:xfrm>
              <a:off x="7620" y="949"/>
              <a:ext cx="1263" cy="7"/>
            </a:xfrm>
            <a:prstGeom prst="line">
              <a:avLst/>
            </a:prstGeom>
            <a:noFill/>
            <a:ln w="19050">
              <a:solidFill>
                <a:srgbClr val="F53DB6"/>
              </a:solidFill>
              <a:prstDash val="sysDash"/>
              <a:miter lim="800000"/>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16407" name="直接连接符 29"/>
            <p:cNvSpPr>
              <a:spLocks noChangeShapeType="1"/>
            </p:cNvSpPr>
            <p:nvPr/>
          </p:nvSpPr>
          <p:spPr bwMode="auto">
            <a:xfrm>
              <a:off x="9842" y="949"/>
              <a:ext cx="1398" cy="1"/>
            </a:xfrm>
            <a:prstGeom prst="line">
              <a:avLst/>
            </a:prstGeom>
            <a:noFill/>
            <a:ln w="19050">
              <a:solidFill>
                <a:srgbClr val="F53DB6"/>
              </a:solidFill>
              <a:prstDash val="sysDash"/>
              <a:miter lim="800000"/>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16408" name="直接连接符 31"/>
            <p:cNvSpPr>
              <a:spLocks noChangeShapeType="1"/>
            </p:cNvSpPr>
            <p:nvPr/>
          </p:nvSpPr>
          <p:spPr bwMode="auto">
            <a:xfrm flipV="1">
              <a:off x="13165" y="952"/>
              <a:ext cx="1308" cy="10"/>
            </a:xfrm>
            <a:prstGeom prst="line">
              <a:avLst/>
            </a:prstGeom>
            <a:noFill/>
            <a:ln w="19050">
              <a:solidFill>
                <a:srgbClr val="F53DB6"/>
              </a:solidFill>
              <a:prstDash val="sysDash"/>
              <a:miter lim="800000"/>
              <a:headEnd/>
              <a:tailEnd/>
            </a:ln>
            <a:extLst>
              <a:ext uri="{909E8E84-426E-40DD-AFC4-6F175D3DCCD1}">
                <a14:hiddenFill xmlns:a14="http://schemas.microsoft.com/office/drawing/2010/main" xmlns="">
                  <a:noFill/>
                </a14:hiddenFill>
              </a:ext>
            </a:extLst>
          </p:spPr>
          <p:txBody>
            <a:bodyPr/>
            <a:lstStyle/>
            <a:p>
              <a:endParaRPr lang="zh-CN" altLang="en-US"/>
            </a:p>
          </p:txBody>
        </p:sp>
        <p:pic>
          <p:nvPicPr>
            <p:cNvPr id="16409" name="图片 10"/>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4694" y="682"/>
              <a:ext cx="553" cy="5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pic>
        <p:grpSp>
          <p:nvGrpSpPr>
            <p:cNvPr id="16410" name="Group 23"/>
            <p:cNvGrpSpPr>
              <a:grpSpLocks/>
            </p:cNvGrpSpPr>
            <p:nvPr/>
          </p:nvGrpSpPr>
          <p:grpSpPr bwMode="auto">
            <a:xfrm>
              <a:off x="6215" y="608"/>
              <a:ext cx="841" cy="742"/>
              <a:chOff x="0" y="0"/>
              <a:chExt cx="820038" cy="701415"/>
            </a:xfrm>
          </p:grpSpPr>
          <p:sp>
            <p:nvSpPr>
              <p:cNvPr id="16414" name="Freeform 88"/>
              <p:cNvSpPr>
                <a:spLocks noChangeArrowheads="1"/>
              </p:cNvSpPr>
              <p:nvPr/>
            </p:nvSpPr>
            <p:spPr bwMode="auto">
              <a:xfrm>
                <a:off x="268188" y="639526"/>
                <a:ext cx="293976" cy="36102"/>
              </a:xfrm>
              <a:custGeom>
                <a:avLst/>
                <a:gdLst>
                  <a:gd name="T0" fmla="*/ 2147483647 w 24"/>
                  <a:gd name="T1" fmla="*/ 0 h 3"/>
                  <a:gd name="T2" fmla="*/ 2147483647 w 24"/>
                  <a:gd name="T3" fmla="*/ 0 h 3"/>
                  <a:gd name="T4" fmla="*/ 2147483647 w 24"/>
                  <a:gd name="T5" fmla="*/ 2147483647 h 3"/>
                  <a:gd name="T6" fmla="*/ 0 w 24"/>
                  <a:gd name="T7" fmla="*/ 2147483647 h 3"/>
                  <a:gd name="T8" fmla="*/ 0 w 24"/>
                  <a:gd name="T9" fmla="*/ 2147483647 h 3"/>
                  <a:gd name="T10" fmla="*/ 2147483647 w 24"/>
                  <a:gd name="T11" fmla="*/ 2147483647 h 3"/>
                  <a:gd name="T12" fmla="*/ 2147483647 w 24"/>
                  <a:gd name="T13" fmla="*/ 2147483647 h 3"/>
                  <a:gd name="T14" fmla="*/ 2147483647 w 24"/>
                  <a:gd name="T15" fmla="*/ 2147483647 h 3"/>
                  <a:gd name="T16" fmla="*/ 2147483647 w 24"/>
                  <a:gd name="T17" fmla="*/ 0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3"/>
                  <a:gd name="T29" fmla="*/ 24 w 24"/>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3">
                    <a:moveTo>
                      <a:pt x="18" y="0"/>
                    </a:moveTo>
                    <a:cubicBezTo>
                      <a:pt x="6" y="0"/>
                      <a:pt x="6" y="0"/>
                      <a:pt x="6" y="0"/>
                    </a:cubicBezTo>
                    <a:cubicBezTo>
                      <a:pt x="6" y="1"/>
                      <a:pt x="5" y="1"/>
                      <a:pt x="4" y="2"/>
                    </a:cubicBezTo>
                    <a:cubicBezTo>
                      <a:pt x="0" y="3"/>
                      <a:pt x="0" y="3"/>
                      <a:pt x="0" y="3"/>
                    </a:cubicBezTo>
                    <a:cubicBezTo>
                      <a:pt x="0" y="3"/>
                      <a:pt x="0" y="3"/>
                      <a:pt x="0" y="3"/>
                    </a:cubicBezTo>
                    <a:cubicBezTo>
                      <a:pt x="24" y="3"/>
                      <a:pt x="24" y="3"/>
                      <a:pt x="24" y="3"/>
                    </a:cubicBezTo>
                    <a:cubicBezTo>
                      <a:pt x="24" y="3"/>
                      <a:pt x="24" y="3"/>
                      <a:pt x="24" y="3"/>
                    </a:cubicBezTo>
                    <a:cubicBezTo>
                      <a:pt x="24" y="3"/>
                      <a:pt x="24" y="3"/>
                      <a:pt x="20" y="2"/>
                    </a:cubicBezTo>
                    <a:cubicBezTo>
                      <a:pt x="19" y="1"/>
                      <a:pt x="18" y="1"/>
                      <a:pt x="18" y="0"/>
                    </a:cubicBezTo>
                    <a:close/>
                  </a:path>
                </a:pathLst>
              </a:custGeom>
              <a:solidFill>
                <a:schemeClr val="bg1"/>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a:lstStyle/>
              <a:p>
                <a:endParaRPr lang="zh-CN" altLang="en-US"/>
              </a:p>
            </p:txBody>
          </p:sp>
          <p:sp>
            <p:nvSpPr>
              <p:cNvPr id="16415" name="Rectangle 89"/>
              <p:cNvSpPr>
                <a:spLocks noChangeArrowheads="1"/>
              </p:cNvSpPr>
              <p:nvPr/>
            </p:nvSpPr>
            <p:spPr bwMode="auto">
              <a:xfrm>
                <a:off x="268188" y="685943"/>
                <a:ext cx="293976" cy="15472"/>
              </a:xfrm>
              <a:prstGeom prst="rect">
                <a:avLst/>
              </a:prstGeom>
              <a:solidFill>
                <a:schemeClr val="bg1"/>
              </a:solidFill>
              <a:ln>
                <a:noFill/>
              </a:ln>
              <a:extLst>
                <a:ext uri="{91240B29-F687-4F45-9708-019B960494DF}">
                  <a14:hiddenLine xmlns:a14="http://schemas.microsoft.com/office/drawing/2010/main" xmlns="" w="9525">
                    <a:solidFill>
                      <a:srgbClr val="000000"/>
                    </a:solidFill>
                    <a:bevel/>
                    <a:headEnd/>
                    <a:tailEnd/>
                  </a14:hiddenLine>
                </a:ext>
              </a:extLst>
            </p:spPr>
            <p:txBody>
              <a:bodyPr/>
              <a:lstStyle/>
              <a:p>
                <a:pPr>
                  <a:buFontTx/>
                  <a:buNone/>
                </a:pPr>
                <a:endParaRPr lang="zh-CN" altLang="zh-CN" sz="1800">
                  <a:solidFill>
                    <a:srgbClr val="000000"/>
                  </a:solidFill>
                  <a:latin typeface="Calibri" pitchFamily="34" charset="0"/>
                  <a:sym typeface="宋体" pitchFamily="2" charset="-122"/>
                </a:endParaRPr>
              </a:p>
            </p:txBody>
          </p:sp>
          <p:sp>
            <p:nvSpPr>
              <p:cNvPr id="16416" name="Freeform 90"/>
              <p:cNvSpPr>
                <a:spLocks noChangeArrowheads="1"/>
              </p:cNvSpPr>
              <p:nvPr/>
            </p:nvSpPr>
            <p:spPr bwMode="auto">
              <a:xfrm>
                <a:off x="319763" y="572478"/>
                <a:ext cx="195984" cy="51575"/>
              </a:xfrm>
              <a:custGeom>
                <a:avLst/>
                <a:gdLst>
                  <a:gd name="T0" fmla="*/ 2147483647 w 16"/>
                  <a:gd name="T1" fmla="*/ 2147483647 h 4"/>
                  <a:gd name="T2" fmla="*/ 2147483647 w 16"/>
                  <a:gd name="T3" fmla="*/ 0 h 4"/>
                  <a:gd name="T4" fmla="*/ 0 w 16"/>
                  <a:gd name="T5" fmla="*/ 0 h 4"/>
                  <a:gd name="T6" fmla="*/ 2147483647 w 16"/>
                  <a:gd name="T7" fmla="*/ 2147483647 h 4"/>
                  <a:gd name="T8" fmla="*/ 2147483647 w 16"/>
                  <a:gd name="T9" fmla="*/ 2147483647 h 4"/>
                  <a:gd name="T10" fmla="*/ 0 60000 65536"/>
                  <a:gd name="T11" fmla="*/ 0 60000 65536"/>
                  <a:gd name="T12" fmla="*/ 0 60000 65536"/>
                  <a:gd name="T13" fmla="*/ 0 60000 65536"/>
                  <a:gd name="T14" fmla="*/ 0 60000 65536"/>
                  <a:gd name="T15" fmla="*/ 0 w 16"/>
                  <a:gd name="T16" fmla="*/ 0 h 4"/>
                  <a:gd name="T17" fmla="*/ 16 w 16"/>
                  <a:gd name="T18" fmla="*/ 4 h 4"/>
                </a:gdLst>
                <a:ahLst/>
                <a:cxnLst>
                  <a:cxn ang="T10">
                    <a:pos x="T0" y="T1"/>
                  </a:cxn>
                  <a:cxn ang="T11">
                    <a:pos x="T2" y="T3"/>
                  </a:cxn>
                  <a:cxn ang="T12">
                    <a:pos x="T4" y="T5"/>
                  </a:cxn>
                  <a:cxn ang="T13">
                    <a:pos x="T6" y="T7"/>
                  </a:cxn>
                  <a:cxn ang="T14">
                    <a:pos x="T8" y="T9"/>
                  </a:cxn>
                </a:cxnLst>
                <a:rect l="T15" t="T16" r="T17" b="T18"/>
                <a:pathLst>
                  <a:path w="16" h="4">
                    <a:moveTo>
                      <a:pt x="14" y="4"/>
                    </a:moveTo>
                    <a:cubicBezTo>
                      <a:pt x="14" y="2"/>
                      <a:pt x="16" y="0"/>
                      <a:pt x="16" y="0"/>
                    </a:cubicBezTo>
                    <a:cubicBezTo>
                      <a:pt x="0" y="0"/>
                      <a:pt x="0" y="0"/>
                      <a:pt x="0" y="0"/>
                    </a:cubicBezTo>
                    <a:cubicBezTo>
                      <a:pt x="0" y="0"/>
                      <a:pt x="2" y="2"/>
                      <a:pt x="2" y="4"/>
                    </a:cubicBezTo>
                    <a:lnTo>
                      <a:pt x="14" y="4"/>
                    </a:lnTo>
                    <a:close/>
                  </a:path>
                </a:pathLst>
              </a:custGeom>
              <a:solidFill>
                <a:schemeClr val="bg1"/>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a:lstStyle/>
              <a:p>
                <a:endParaRPr lang="zh-CN" altLang="en-US"/>
              </a:p>
            </p:txBody>
          </p:sp>
          <p:sp>
            <p:nvSpPr>
              <p:cNvPr id="16417" name="Freeform 91"/>
              <p:cNvSpPr>
                <a:spLocks noEditPoints="1" noChangeArrowheads="1"/>
              </p:cNvSpPr>
              <p:nvPr/>
            </p:nvSpPr>
            <p:spPr bwMode="auto">
              <a:xfrm>
                <a:off x="0" y="0"/>
                <a:ext cx="820038" cy="562164"/>
              </a:xfrm>
              <a:custGeom>
                <a:avLst/>
                <a:gdLst>
                  <a:gd name="T0" fmla="*/ 2147483647 w 67"/>
                  <a:gd name="T1" fmla="*/ 0 h 45"/>
                  <a:gd name="T2" fmla="*/ 2147483647 w 67"/>
                  <a:gd name="T3" fmla="*/ 0 h 45"/>
                  <a:gd name="T4" fmla="*/ 0 w 67"/>
                  <a:gd name="T5" fmla="*/ 2147483647 h 45"/>
                  <a:gd name="T6" fmla="*/ 0 w 67"/>
                  <a:gd name="T7" fmla="*/ 2147483647 h 45"/>
                  <a:gd name="T8" fmla="*/ 2147483647 w 67"/>
                  <a:gd name="T9" fmla="*/ 2147483647 h 45"/>
                  <a:gd name="T10" fmla="*/ 2147483647 w 67"/>
                  <a:gd name="T11" fmla="*/ 2147483647 h 45"/>
                  <a:gd name="T12" fmla="*/ 2147483647 w 67"/>
                  <a:gd name="T13" fmla="*/ 2147483647 h 45"/>
                  <a:gd name="T14" fmla="*/ 2147483647 w 67"/>
                  <a:gd name="T15" fmla="*/ 2147483647 h 45"/>
                  <a:gd name="T16" fmla="*/ 2147483647 w 67"/>
                  <a:gd name="T17" fmla="*/ 0 h 45"/>
                  <a:gd name="T18" fmla="*/ 2147483647 w 67"/>
                  <a:gd name="T19" fmla="*/ 2147483647 h 45"/>
                  <a:gd name="T20" fmla="*/ 2147483647 w 67"/>
                  <a:gd name="T21" fmla="*/ 2147483647 h 45"/>
                  <a:gd name="T22" fmla="*/ 2147483647 w 67"/>
                  <a:gd name="T23" fmla="*/ 2147483647 h 45"/>
                  <a:gd name="T24" fmla="*/ 2147483647 w 67"/>
                  <a:gd name="T25" fmla="*/ 2147483647 h 45"/>
                  <a:gd name="T26" fmla="*/ 2147483647 w 67"/>
                  <a:gd name="T27" fmla="*/ 2147483647 h 45"/>
                  <a:gd name="T28" fmla="*/ 2147483647 w 67"/>
                  <a:gd name="T29" fmla="*/ 2147483647 h 45"/>
                  <a:gd name="T30" fmla="*/ 2147483647 w 67"/>
                  <a:gd name="T31" fmla="*/ 2147483647 h 45"/>
                  <a:gd name="T32" fmla="*/ 2147483647 w 67"/>
                  <a:gd name="T33" fmla="*/ 2147483647 h 45"/>
                  <a:gd name="T34" fmla="*/ 2147483647 w 67"/>
                  <a:gd name="T35" fmla="*/ 2147483647 h 4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7"/>
                  <a:gd name="T55" fmla="*/ 0 h 45"/>
                  <a:gd name="T56" fmla="*/ 67 w 67"/>
                  <a:gd name="T57" fmla="*/ 45 h 4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7" h="45">
                    <a:moveTo>
                      <a:pt x="65" y="0"/>
                    </a:moveTo>
                    <a:cubicBezTo>
                      <a:pt x="2" y="0"/>
                      <a:pt x="2" y="0"/>
                      <a:pt x="2" y="0"/>
                    </a:cubicBezTo>
                    <a:cubicBezTo>
                      <a:pt x="1" y="0"/>
                      <a:pt x="0" y="1"/>
                      <a:pt x="0" y="2"/>
                    </a:cubicBezTo>
                    <a:cubicBezTo>
                      <a:pt x="0" y="43"/>
                      <a:pt x="0" y="43"/>
                      <a:pt x="0" y="43"/>
                    </a:cubicBezTo>
                    <a:cubicBezTo>
                      <a:pt x="0" y="44"/>
                      <a:pt x="1" y="45"/>
                      <a:pt x="2" y="45"/>
                    </a:cubicBezTo>
                    <a:cubicBezTo>
                      <a:pt x="65" y="45"/>
                      <a:pt x="65" y="45"/>
                      <a:pt x="65" y="45"/>
                    </a:cubicBezTo>
                    <a:cubicBezTo>
                      <a:pt x="67" y="45"/>
                      <a:pt x="67" y="44"/>
                      <a:pt x="67" y="43"/>
                    </a:cubicBezTo>
                    <a:cubicBezTo>
                      <a:pt x="67" y="2"/>
                      <a:pt x="67" y="2"/>
                      <a:pt x="67" y="2"/>
                    </a:cubicBezTo>
                    <a:cubicBezTo>
                      <a:pt x="67" y="1"/>
                      <a:pt x="67" y="0"/>
                      <a:pt x="65" y="0"/>
                    </a:cubicBezTo>
                    <a:close/>
                    <a:moveTo>
                      <a:pt x="66" y="39"/>
                    </a:moveTo>
                    <a:cubicBezTo>
                      <a:pt x="66" y="39"/>
                      <a:pt x="66" y="39"/>
                      <a:pt x="66" y="39"/>
                    </a:cubicBezTo>
                    <a:cubicBezTo>
                      <a:pt x="3" y="39"/>
                      <a:pt x="3" y="39"/>
                      <a:pt x="3" y="39"/>
                    </a:cubicBezTo>
                    <a:cubicBezTo>
                      <a:pt x="3" y="39"/>
                      <a:pt x="2" y="39"/>
                      <a:pt x="2" y="39"/>
                    </a:cubicBezTo>
                    <a:cubicBezTo>
                      <a:pt x="2" y="2"/>
                      <a:pt x="2" y="2"/>
                      <a:pt x="2" y="2"/>
                    </a:cubicBezTo>
                    <a:cubicBezTo>
                      <a:pt x="2" y="2"/>
                      <a:pt x="3" y="2"/>
                      <a:pt x="3" y="2"/>
                    </a:cubicBezTo>
                    <a:cubicBezTo>
                      <a:pt x="66" y="2"/>
                      <a:pt x="66" y="2"/>
                      <a:pt x="66" y="2"/>
                    </a:cubicBezTo>
                    <a:cubicBezTo>
                      <a:pt x="66" y="2"/>
                      <a:pt x="66" y="2"/>
                      <a:pt x="66" y="2"/>
                    </a:cubicBezTo>
                    <a:lnTo>
                      <a:pt x="66" y="39"/>
                    </a:lnTo>
                    <a:close/>
                  </a:path>
                </a:pathLst>
              </a:custGeom>
              <a:solidFill>
                <a:schemeClr val="bg1"/>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a:lstStyle/>
              <a:p>
                <a:endParaRPr lang="zh-CN" altLang="en-US"/>
              </a:p>
            </p:txBody>
          </p:sp>
        </p:grpSp>
        <p:grpSp>
          <p:nvGrpSpPr>
            <p:cNvPr id="16411" name="组合 2"/>
            <p:cNvGrpSpPr>
              <a:grpSpLocks/>
            </p:cNvGrpSpPr>
            <p:nvPr/>
          </p:nvGrpSpPr>
          <p:grpSpPr bwMode="auto">
            <a:xfrm>
              <a:off x="11761" y="548"/>
              <a:ext cx="964" cy="822"/>
              <a:chOff x="0" y="0"/>
              <a:chExt cx="2164545" cy="1844675"/>
            </a:xfrm>
          </p:grpSpPr>
          <p:sp>
            <p:nvSpPr>
              <p:cNvPr id="16412" name="流程图: 联系 3"/>
              <p:cNvSpPr>
                <a:spLocks noChangeArrowheads="1"/>
              </p:cNvSpPr>
              <p:nvPr/>
            </p:nvSpPr>
            <p:spPr bwMode="auto">
              <a:xfrm>
                <a:off x="0" y="0"/>
                <a:ext cx="1348893" cy="1358900"/>
              </a:xfrm>
              <a:custGeom>
                <a:avLst/>
                <a:gdLst>
                  <a:gd name="T0" fmla="*/ 678312 w 1348893"/>
                  <a:gd name="T1" fmla="*/ 474662 h 1358900"/>
                  <a:gd name="T2" fmla="*/ 475112 w 1348893"/>
                  <a:gd name="T3" fmla="*/ 677862 h 1358900"/>
                  <a:gd name="T4" fmla="*/ 678312 w 1348893"/>
                  <a:gd name="T5" fmla="*/ 881062 h 1358900"/>
                  <a:gd name="T6" fmla="*/ 881512 w 1348893"/>
                  <a:gd name="T7" fmla="*/ 677862 h 1358900"/>
                  <a:gd name="T8" fmla="*/ 678312 w 1348893"/>
                  <a:gd name="T9" fmla="*/ 474662 h 1358900"/>
                  <a:gd name="T10" fmla="*/ 576485 w 1348893"/>
                  <a:gd name="T11" fmla="*/ 0 h 1358900"/>
                  <a:gd name="T12" fmla="*/ 779685 w 1348893"/>
                  <a:gd name="T13" fmla="*/ 0 h 1358900"/>
                  <a:gd name="T14" fmla="*/ 779685 w 1348893"/>
                  <a:gd name="T15" fmla="*/ 199503 h 1358900"/>
                  <a:gd name="T16" fmla="*/ 942716 w 1348893"/>
                  <a:gd name="T17" fmla="*/ 271135 h 1358900"/>
                  <a:gd name="T18" fmla="*/ 1086686 w 1348893"/>
                  <a:gd name="T19" fmla="*/ 127165 h 1358900"/>
                  <a:gd name="T20" fmla="*/ 1230370 w 1348893"/>
                  <a:gd name="T21" fmla="*/ 270849 h 1358900"/>
                  <a:gd name="T22" fmla="*/ 1082245 w 1348893"/>
                  <a:gd name="T23" fmla="*/ 418974 h 1358900"/>
                  <a:gd name="T24" fmla="*/ 1147774 w 1348893"/>
                  <a:gd name="T25" fmla="*/ 583519 h 1358900"/>
                  <a:gd name="T26" fmla="*/ 1348893 w 1348893"/>
                  <a:gd name="T27" fmla="*/ 583519 h 1358900"/>
                  <a:gd name="T28" fmla="*/ 1348893 w 1348893"/>
                  <a:gd name="T29" fmla="*/ 786719 h 1358900"/>
                  <a:gd name="T30" fmla="*/ 1144340 w 1348893"/>
                  <a:gd name="T31" fmla="*/ 786719 h 1358900"/>
                  <a:gd name="T32" fmla="*/ 1077853 w 1348893"/>
                  <a:gd name="T33" fmla="*/ 944842 h 1358900"/>
                  <a:gd name="T34" fmla="*/ 1223194 w 1348893"/>
                  <a:gd name="T35" fmla="*/ 1090183 h 1358900"/>
                  <a:gd name="T36" fmla="*/ 1079510 w 1348893"/>
                  <a:gd name="T37" fmla="*/ 1233867 h 1358900"/>
                  <a:gd name="T38" fmla="*/ 935174 w 1348893"/>
                  <a:gd name="T39" fmla="*/ 1089531 h 1358900"/>
                  <a:gd name="T40" fmla="*/ 779685 w 1348893"/>
                  <a:gd name="T41" fmla="*/ 1156222 h 1358900"/>
                  <a:gd name="T42" fmla="*/ 779685 w 1348893"/>
                  <a:gd name="T43" fmla="*/ 1358900 h 1358900"/>
                  <a:gd name="T44" fmla="*/ 576485 w 1348893"/>
                  <a:gd name="T45" fmla="*/ 1358900 h 1358900"/>
                  <a:gd name="T46" fmla="*/ 576485 w 1348893"/>
                  <a:gd name="T47" fmla="*/ 1162546 h 1358900"/>
                  <a:gd name="T48" fmla="*/ 404910 w 1348893"/>
                  <a:gd name="T49" fmla="*/ 1096309 h 1358900"/>
                  <a:gd name="T50" fmla="*/ 269483 w 1348893"/>
                  <a:gd name="T51" fmla="*/ 1231736 h 1358900"/>
                  <a:gd name="T52" fmla="*/ 125799 w 1348893"/>
                  <a:gd name="T53" fmla="*/ 1088052 h 1358900"/>
                  <a:gd name="T54" fmla="*/ 257071 w 1348893"/>
                  <a:gd name="T55" fmla="*/ 956780 h 1358900"/>
                  <a:gd name="T56" fmla="*/ 183257 w 1348893"/>
                  <a:gd name="T57" fmla="*/ 786719 h 1358900"/>
                  <a:gd name="T58" fmla="*/ 0 w 1348893"/>
                  <a:gd name="T59" fmla="*/ 786719 h 1358900"/>
                  <a:gd name="T60" fmla="*/ 0 w 1348893"/>
                  <a:gd name="T61" fmla="*/ 583519 h 1358900"/>
                  <a:gd name="T62" fmla="*/ 179823 w 1348893"/>
                  <a:gd name="T63" fmla="*/ 583519 h 1358900"/>
                  <a:gd name="T64" fmla="*/ 252129 w 1348893"/>
                  <a:gd name="T65" fmla="*/ 406486 h 1358900"/>
                  <a:gd name="T66" fmla="*/ 125699 w 1348893"/>
                  <a:gd name="T67" fmla="*/ 280056 h 1358900"/>
                  <a:gd name="T68" fmla="*/ 269383 w 1348893"/>
                  <a:gd name="T69" fmla="*/ 136372 h 1358900"/>
                  <a:gd name="T70" fmla="*/ 396818 w 1348893"/>
                  <a:gd name="T71" fmla="*/ 263807 h 1358900"/>
                  <a:gd name="T72" fmla="*/ 576485 w 1348893"/>
                  <a:gd name="T73" fmla="*/ 193178 h 1358900"/>
                  <a:gd name="T74" fmla="*/ 576485 w 1348893"/>
                  <a:gd name="T75" fmla="*/ 0 h 135890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348893"/>
                  <a:gd name="T115" fmla="*/ 0 h 1358900"/>
                  <a:gd name="T116" fmla="*/ 1348893 w 1348893"/>
                  <a:gd name="T117" fmla="*/ 1358900 h 1358900"/>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348893" h="1358900">
                    <a:moveTo>
                      <a:pt x="678312" y="474662"/>
                    </a:moveTo>
                    <a:cubicBezTo>
                      <a:pt x="566088" y="474662"/>
                      <a:pt x="475112" y="565638"/>
                      <a:pt x="475112" y="677862"/>
                    </a:cubicBezTo>
                    <a:cubicBezTo>
                      <a:pt x="475112" y="790086"/>
                      <a:pt x="566088" y="881062"/>
                      <a:pt x="678312" y="881062"/>
                    </a:cubicBezTo>
                    <a:cubicBezTo>
                      <a:pt x="790536" y="881062"/>
                      <a:pt x="881512" y="790086"/>
                      <a:pt x="881512" y="677862"/>
                    </a:cubicBezTo>
                    <a:cubicBezTo>
                      <a:pt x="881512" y="565638"/>
                      <a:pt x="790536" y="474662"/>
                      <a:pt x="678312" y="474662"/>
                    </a:cubicBezTo>
                    <a:close/>
                    <a:moveTo>
                      <a:pt x="576485" y="0"/>
                    </a:moveTo>
                    <a:lnTo>
                      <a:pt x="779685" y="0"/>
                    </a:lnTo>
                    <a:lnTo>
                      <a:pt x="779685" y="199503"/>
                    </a:lnTo>
                    <a:cubicBezTo>
                      <a:pt x="839191" y="212424"/>
                      <a:pt x="894209" y="237374"/>
                      <a:pt x="942716" y="271135"/>
                    </a:cubicBezTo>
                    <a:lnTo>
                      <a:pt x="1086686" y="127165"/>
                    </a:lnTo>
                    <a:lnTo>
                      <a:pt x="1230370" y="270849"/>
                    </a:lnTo>
                    <a:lnTo>
                      <a:pt x="1082245" y="418974"/>
                    </a:lnTo>
                    <a:cubicBezTo>
                      <a:pt x="1114430" y="468046"/>
                      <a:pt x="1136707" y="523822"/>
                      <a:pt x="1147774" y="583519"/>
                    </a:cubicBezTo>
                    <a:lnTo>
                      <a:pt x="1348893" y="583519"/>
                    </a:lnTo>
                    <a:lnTo>
                      <a:pt x="1348893" y="786719"/>
                    </a:lnTo>
                    <a:lnTo>
                      <a:pt x="1144340" y="786719"/>
                    </a:lnTo>
                    <a:cubicBezTo>
                      <a:pt x="1132292" y="844114"/>
                      <a:pt x="1109455" y="897553"/>
                      <a:pt x="1077853" y="944842"/>
                    </a:cubicBezTo>
                    <a:lnTo>
                      <a:pt x="1223194" y="1090183"/>
                    </a:lnTo>
                    <a:lnTo>
                      <a:pt x="1079510" y="1233867"/>
                    </a:lnTo>
                    <a:lnTo>
                      <a:pt x="935174" y="1089531"/>
                    </a:lnTo>
                    <a:cubicBezTo>
                      <a:pt x="888599" y="1120862"/>
                      <a:pt x="836180" y="1144027"/>
                      <a:pt x="779685" y="1156222"/>
                    </a:cubicBezTo>
                    <a:lnTo>
                      <a:pt x="779685" y="1358900"/>
                    </a:lnTo>
                    <a:lnTo>
                      <a:pt x="576485" y="1358900"/>
                    </a:lnTo>
                    <a:lnTo>
                      <a:pt x="576485" y="1162546"/>
                    </a:lnTo>
                    <a:cubicBezTo>
                      <a:pt x="514081" y="1152481"/>
                      <a:pt x="455910" y="1129690"/>
                      <a:pt x="404910" y="1096309"/>
                    </a:cubicBezTo>
                    <a:lnTo>
                      <a:pt x="269483" y="1231736"/>
                    </a:lnTo>
                    <a:lnTo>
                      <a:pt x="125799" y="1088052"/>
                    </a:lnTo>
                    <a:lnTo>
                      <a:pt x="257071" y="956780"/>
                    </a:lnTo>
                    <a:cubicBezTo>
                      <a:pt x="221963" y="906312"/>
                      <a:pt x="196365" y="848816"/>
                      <a:pt x="183257" y="786719"/>
                    </a:cubicBezTo>
                    <a:lnTo>
                      <a:pt x="0" y="786719"/>
                    </a:lnTo>
                    <a:lnTo>
                      <a:pt x="0" y="583519"/>
                    </a:lnTo>
                    <a:lnTo>
                      <a:pt x="179823" y="583519"/>
                    </a:lnTo>
                    <a:cubicBezTo>
                      <a:pt x="191822" y="519010"/>
                      <a:pt x="216833" y="459064"/>
                      <a:pt x="252129" y="406486"/>
                    </a:cubicBezTo>
                    <a:lnTo>
                      <a:pt x="125699" y="280056"/>
                    </a:lnTo>
                    <a:lnTo>
                      <a:pt x="269383" y="136372"/>
                    </a:lnTo>
                    <a:lnTo>
                      <a:pt x="396818" y="263807"/>
                    </a:lnTo>
                    <a:cubicBezTo>
                      <a:pt x="450057" y="228361"/>
                      <a:pt x="510946" y="203804"/>
                      <a:pt x="576485" y="193178"/>
                    </a:cubicBezTo>
                    <a:lnTo>
                      <a:pt x="576485" y="0"/>
                    </a:lnTo>
                    <a:close/>
                  </a:path>
                </a:pathLst>
              </a:custGeom>
              <a:solidFill>
                <a:schemeClr val="bg1"/>
              </a:solidFill>
              <a:ln>
                <a:noFill/>
              </a:ln>
              <a:extLst>
                <a:ext uri="{91240B29-F687-4F45-9708-019B960494DF}">
                  <a14:hiddenLine xmlns:a14="http://schemas.microsoft.com/office/drawing/2010/main" xmlns="" w="25400" cap="flat" cmpd="sng">
                    <a:solidFill>
                      <a:srgbClr val="000000"/>
                    </a:solidFill>
                    <a:miter lim="800000"/>
                    <a:headEnd/>
                    <a:tailEnd/>
                  </a14:hiddenLine>
                </a:ext>
              </a:extLst>
            </p:spPr>
            <p:txBody>
              <a:bodyPr lIns="90170" tIns="46990" rIns="90170" bIns="46990" anchor="ctr"/>
              <a:lstStyle/>
              <a:p>
                <a:endParaRPr lang="zh-CN" altLang="en-US"/>
              </a:p>
            </p:txBody>
          </p:sp>
          <p:sp>
            <p:nvSpPr>
              <p:cNvPr id="16413" name="流程图: 联系 3"/>
              <p:cNvSpPr>
                <a:spLocks noChangeArrowheads="1"/>
              </p:cNvSpPr>
              <p:nvPr/>
            </p:nvSpPr>
            <p:spPr bwMode="auto">
              <a:xfrm>
                <a:off x="1156025" y="828675"/>
                <a:ext cx="1008520" cy="1016000"/>
              </a:xfrm>
              <a:custGeom>
                <a:avLst/>
                <a:gdLst>
                  <a:gd name="T0" fmla="*/ 283498 w 1348893"/>
                  <a:gd name="T1" fmla="*/ 198382 h 1358900"/>
                  <a:gd name="T2" fmla="*/ 198572 w 1348893"/>
                  <a:gd name="T3" fmla="*/ 283309 h 1358900"/>
                  <a:gd name="T4" fmla="*/ 283498 w 1348893"/>
                  <a:gd name="T5" fmla="*/ 368235 h 1358900"/>
                  <a:gd name="T6" fmla="*/ 368425 w 1348893"/>
                  <a:gd name="T7" fmla="*/ 283309 h 1358900"/>
                  <a:gd name="T8" fmla="*/ 283498 w 1348893"/>
                  <a:gd name="T9" fmla="*/ 198382 h 1358900"/>
                  <a:gd name="T10" fmla="*/ 240940 w 1348893"/>
                  <a:gd name="T11" fmla="*/ 0 h 1358900"/>
                  <a:gd name="T12" fmla="*/ 325867 w 1348893"/>
                  <a:gd name="T13" fmla="*/ 0 h 1358900"/>
                  <a:gd name="T14" fmla="*/ 325867 w 1348893"/>
                  <a:gd name="T15" fmla="*/ 83381 h 1358900"/>
                  <a:gd name="T16" fmla="*/ 394005 w 1348893"/>
                  <a:gd name="T17" fmla="*/ 113320 h 1358900"/>
                  <a:gd name="T18" fmla="*/ 454177 w 1348893"/>
                  <a:gd name="T19" fmla="*/ 53148 h 1358900"/>
                  <a:gd name="T20" fmla="*/ 514230 w 1348893"/>
                  <a:gd name="T21" fmla="*/ 113200 h 1358900"/>
                  <a:gd name="T22" fmla="*/ 452321 w 1348893"/>
                  <a:gd name="T23" fmla="*/ 175108 h 1358900"/>
                  <a:gd name="T24" fmla="*/ 479709 w 1348893"/>
                  <a:gd name="T25" fmla="*/ 243879 h 1358900"/>
                  <a:gd name="T26" fmla="*/ 563766 w 1348893"/>
                  <a:gd name="T27" fmla="*/ 243879 h 1358900"/>
                  <a:gd name="T28" fmla="*/ 563766 w 1348893"/>
                  <a:gd name="T29" fmla="*/ 328804 h 1358900"/>
                  <a:gd name="T30" fmla="*/ 478273 w 1348893"/>
                  <a:gd name="T31" fmla="*/ 328804 h 1358900"/>
                  <a:gd name="T32" fmla="*/ 450485 w 1348893"/>
                  <a:gd name="T33" fmla="*/ 394891 h 1358900"/>
                  <a:gd name="T34" fmla="*/ 511230 w 1348893"/>
                  <a:gd name="T35" fmla="*/ 455636 h 1358900"/>
                  <a:gd name="T36" fmla="*/ 451178 w 1348893"/>
                  <a:gd name="T37" fmla="*/ 515687 h 1358900"/>
                  <a:gd name="T38" fmla="*/ 390853 w 1348893"/>
                  <a:gd name="T39" fmla="*/ 455364 h 1358900"/>
                  <a:gd name="T40" fmla="*/ 325867 w 1348893"/>
                  <a:gd name="T41" fmla="*/ 483237 h 1358900"/>
                  <a:gd name="T42" fmla="*/ 325867 w 1348893"/>
                  <a:gd name="T43" fmla="*/ 567945 h 1358900"/>
                  <a:gd name="T44" fmla="*/ 240940 w 1348893"/>
                  <a:gd name="T45" fmla="*/ 567945 h 1358900"/>
                  <a:gd name="T46" fmla="*/ 240940 w 1348893"/>
                  <a:gd name="T47" fmla="*/ 485880 h 1358900"/>
                  <a:gd name="T48" fmla="*/ 169231 w 1348893"/>
                  <a:gd name="T49" fmla="*/ 458196 h 1358900"/>
                  <a:gd name="T50" fmla="*/ 112630 w 1348893"/>
                  <a:gd name="T51" fmla="*/ 514797 h 1358900"/>
                  <a:gd name="T52" fmla="*/ 52577 w 1348893"/>
                  <a:gd name="T53" fmla="*/ 454745 h 1358900"/>
                  <a:gd name="T54" fmla="*/ 107442 w 1348893"/>
                  <a:gd name="T55" fmla="*/ 399881 h 1358900"/>
                  <a:gd name="T56" fmla="*/ 76592 w 1348893"/>
                  <a:gd name="T57" fmla="*/ 328804 h 1358900"/>
                  <a:gd name="T58" fmla="*/ 0 w 1348893"/>
                  <a:gd name="T59" fmla="*/ 328804 h 1358900"/>
                  <a:gd name="T60" fmla="*/ 0 w 1348893"/>
                  <a:gd name="T61" fmla="*/ 243879 h 1358900"/>
                  <a:gd name="T62" fmla="*/ 75156 w 1348893"/>
                  <a:gd name="T63" fmla="*/ 243879 h 1358900"/>
                  <a:gd name="T64" fmla="*/ 105377 w 1348893"/>
                  <a:gd name="T65" fmla="*/ 169889 h 1358900"/>
                  <a:gd name="T66" fmla="*/ 52535 w 1348893"/>
                  <a:gd name="T67" fmla="*/ 117048 h 1358900"/>
                  <a:gd name="T68" fmla="*/ 112588 w 1348893"/>
                  <a:gd name="T69" fmla="*/ 56996 h 1358900"/>
                  <a:gd name="T70" fmla="*/ 165849 w 1348893"/>
                  <a:gd name="T71" fmla="*/ 110256 h 1358900"/>
                  <a:gd name="T72" fmla="*/ 240940 w 1348893"/>
                  <a:gd name="T73" fmla="*/ 80738 h 1358900"/>
                  <a:gd name="T74" fmla="*/ 240940 w 1348893"/>
                  <a:gd name="T75" fmla="*/ 0 h 135890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348893"/>
                  <a:gd name="T115" fmla="*/ 0 h 1358900"/>
                  <a:gd name="T116" fmla="*/ 1348893 w 1348893"/>
                  <a:gd name="T117" fmla="*/ 1358900 h 1358900"/>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348893" h="1358900">
                    <a:moveTo>
                      <a:pt x="678312" y="474662"/>
                    </a:moveTo>
                    <a:cubicBezTo>
                      <a:pt x="566088" y="474662"/>
                      <a:pt x="475112" y="565638"/>
                      <a:pt x="475112" y="677862"/>
                    </a:cubicBezTo>
                    <a:cubicBezTo>
                      <a:pt x="475112" y="790086"/>
                      <a:pt x="566088" y="881062"/>
                      <a:pt x="678312" y="881062"/>
                    </a:cubicBezTo>
                    <a:cubicBezTo>
                      <a:pt x="790536" y="881062"/>
                      <a:pt x="881512" y="790086"/>
                      <a:pt x="881512" y="677862"/>
                    </a:cubicBezTo>
                    <a:cubicBezTo>
                      <a:pt x="881512" y="565638"/>
                      <a:pt x="790536" y="474662"/>
                      <a:pt x="678312" y="474662"/>
                    </a:cubicBezTo>
                    <a:close/>
                    <a:moveTo>
                      <a:pt x="576485" y="0"/>
                    </a:moveTo>
                    <a:lnTo>
                      <a:pt x="779685" y="0"/>
                    </a:lnTo>
                    <a:lnTo>
                      <a:pt x="779685" y="199503"/>
                    </a:lnTo>
                    <a:cubicBezTo>
                      <a:pt x="839191" y="212424"/>
                      <a:pt x="894209" y="237374"/>
                      <a:pt x="942716" y="271135"/>
                    </a:cubicBezTo>
                    <a:lnTo>
                      <a:pt x="1086686" y="127165"/>
                    </a:lnTo>
                    <a:lnTo>
                      <a:pt x="1230370" y="270849"/>
                    </a:lnTo>
                    <a:lnTo>
                      <a:pt x="1082245" y="418974"/>
                    </a:lnTo>
                    <a:cubicBezTo>
                      <a:pt x="1114430" y="468046"/>
                      <a:pt x="1136707" y="523822"/>
                      <a:pt x="1147774" y="583519"/>
                    </a:cubicBezTo>
                    <a:lnTo>
                      <a:pt x="1348893" y="583519"/>
                    </a:lnTo>
                    <a:lnTo>
                      <a:pt x="1348893" y="786719"/>
                    </a:lnTo>
                    <a:lnTo>
                      <a:pt x="1144340" y="786719"/>
                    </a:lnTo>
                    <a:cubicBezTo>
                      <a:pt x="1132292" y="844114"/>
                      <a:pt x="1109455" y="897553"/>
                      <a:pt x="1077853" y="944842"/>
                    </a:cubicBezTo>
                    <a:lnTo>
                      <a:pt x="1223194" y="1090183"/>
                    </a:lnTo>
                    <a:lnTo>
                      <a:pt x="1079510" y="1233867"/>
                    </a:lnTo>
                    <a:lnTo>
                      <a:pt x="935174" y="1089531"/>
                    </a:lnTo>
                    <a:cubicBezTo>
                      <a:pt x="888599" y="1120862"/>
                      <a:pt x="836180" y="1144027"/>
                      <a:pt x="779685" y="1156222"/>
                    </a:cubicBezTo>
                    <a:lnTo>
                      <a:pt x="779685" y="1358900"/>
                    </a:lnTo>
                    <a:lnTo>
                      <a:pt x="576485" y="1358900"/>
                    </a:lnTo>
                    <a:lnTo>
                      <a:pt x="576485" y="1162546"/>
                    </a:lnTo>
                    <a:cubicBezTo>
                      <a:pt x="514081" y="1152481"/>
                      <a:pt x="455910" y="1129690"/>
                      <a:pt x="404910" y="1096309"/>
                    </a:cubicBezTo>
                    <a:lnTo>
                      <a:pt x="269483" y="1231736"/>
                    </a:lnTo>
                    <a:lnTo>
                      <a:pt x="125799" y="1088052"/>
                    </a:lnTo>
                    <a:lnTo>
                      <a:pt x="257071" y="956780"/>
                    </a:lnTo>
                    <a:cubicBezTo>
                      <a:pt x="221963" y="906312"/>
                      <a:pt x="196365" y="848816"/>
                      <a:pt x="183257" y="786719"/>
                    </a:cubicBezTo>
                    <a:lnTo>
                      <a:pt x="0" y="786719"/>
                    </a:lnTo>
                    <a:lnTo>
                      <a:pt x="0" y="583519"/>
                    </a:lnTo>
                    <a:lnTo>
                      <a:pt x="179823" y="583519"/>
                    </a:lnTo>
                    <a:cubicBezTo>
                      <a:pt x="191822" y="519010"/>
                      <a:pt x="216833" y="459064"/>
                      <a:pt x="252129" y="406486"/>
                    </a:cubicBezTo>
                    <a:lnTo>
                      <a:pt x="125699" y="280056"/>
                    </a:lnTo>
                    <a:lnTo>
                      <a:pt x="269383" y="136372"/>
                    </a:lnTo>
                    <a:lnTo>
                      <a:pt x="396818" y="263807"/>
                    </a:lnTo>
                    <a:cubicBezTo>
                      <a:pt x="450057" y="228361"/>
                      <a:pt x="510946" y="203804"/>
                      <a:pt x="576485" y="193178"/>
                    </a:cubicBezTo>
                    <a:lnTo>
                      <a:pt x="576485" y="0"/>
                    </a:lnTo>
                    <a:close/>
                  </a:path>
                </a:pathLst>
              </a:custGeom>
              <a:solidFill>
                <a:schemeClr val="bg1"/>
              </a:solidFill>
              <a:ln>
                <a:noFill/>
              </a:ln>
              <a:extLst>
                <a:ext uri="{91240B29-F687-4F45-9708-019B960494DF}">
                  <a14:hiddenLine xmlns:a14="http://schemas.microsoft.com/office/drawing/2010/main" xmlns="" w="25400" cap="flat" cmpd="sng">
                    <a:solidFill>
                      <a:srgbClr val="000000"/>
                    </a:solidFill>
                    <a:miter lim="800000"/>
                    <a:headEnd/>
                    <a:tailEnd/>
                  </a14:hiddenLine>
                </a:ext>
              </a:extLst>
            </p:spPr>
            <p:txBody>
              <a:bodyPr lIns="90170" tIns="46990" rIns="90170" bIns="46990" anchor="ctr"/>
              <a:lstStyle/>
              <a:p>
                <a:endParaRPr lang="zh-CN" altLang="en-US"/>
              </a:p>
            </p:txBody>
          </p:sp>
        </p:grpSp>
      </p:grpSp>
      <p:sp>
        <p:nvSpPr>
          <p:cNvPr id="16392" name="Text Box 31"/>
          <p:cNvSpPr txBox="1">
            <a:spLocks noChangeArrowheads="1"/>
          </p:cNvSpPr>
          <p:nvPr/>
        </p:nvSpPr>
        <p:spPr bwMode="auto">
          <a:xfrm>
            <a:off x="385763" y="3525838"/>
            <a:ext cx="2741612" cy="1570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algn="ctr" eaLnBrk="1" hangingPunct="1">
              <a:buFontTx/>
              <a:buNone/>
            </a:pPr>
            <a:r>
              <a:rPr lang="zh-CN" altLang="en-US" sz="2000" b="1">
                <a:solidFill>
                  <a:srgbClr val="F53DB6"/>
                </a:solidFill>
                <a:latin typeface="微软雅黑" pitchFamily="34" charset="-122"/>
                <a:ea typeface="微软雅黑" pitchFamily="34" charset="-122"/>
              </a:rPr>
              <a:t>建设客户数据库</a:t>
            </a:r>
            <a:endParaRPr lang="zh-CN" altLang="en-US" sz="500" b="1">
              <a:solidFill>
                <a:srgbClr val="F53DB6"/>
              </a:solidFill>
              <a:latin typeface="微软雅黑" pitchFamily="34" charset="-122"/>
              <a:ea typeface="微软雅黑" pitchFamily="34" charset="-122"/>
            </a:endParaRPr>
          </a:p>
          <a:p>
            <a:pPr eaLnBrk="1" hangingPunct="1">
              <a:buFontTx/>
              <a:buNone/>
            </a:pPr>
            <a:endParaRPr lang="zh-CN" altLang="en-US" sz="500" b="1">
              <a:solidFill>
                <a:srgbClr val="F53DB6"/>
              </a:solidFill>
              <a:latin typeface="微软雅黑" pitchFamily="34" charset="-122"/>
              <a:ea typeface="微软雅黑" pitchFamily="34" charset="-122"/>
            </a:endParaRPr>
          </a:p>
          <a:p>
            <a:pPr eaLnBrk="1" hangingPunct="1">
              <a:buFontTx/>
              <a:buNone/>
            </a:pPr>
            <a:r>
              <a:rPr lang="zh-CN" altLang="en-US" sz="1200">
                <a:solidFill>
                  <a:schemeClr val="bg2"/>
                </a:solidFill>
                <a:latin typeface="微软雅黑" pitchFamily="34" charset="-122"/>
                <a:ea typeface="微软雅黑" pitchFamily="34" charset="-122"/>
              </a:rPr>
              <a:t>       让客服专员把客户的详细资料录入公司的客户数据库，随时可了解每个客户的基本情况、基本需求、投资能力等信息，以便于销售人员准确掌握目标客户的信息从而做出有针对性的销售推广，提高销售推广的成功率。</a:t>
            </a:r>
          </a:p>
        </p:txBody>
      </p:sp>
      <p:sp>
        <p:nvSpPr>
          <p:cNvPr id="16393" name="Text Box 32"/>
          <p:cNvSpPr txBox="1">
            <a:spLocks noChangeArrowheads="1"/>
          </p:cNvSpPr>
          <p:nvPr/>
        </p:nvSpPr>
        <p:spPr bwMode="auto">
          <a:xfrm>
            <a:off x="3916363" y="3500438"/>
            <a:ext cx="2855912" cy="1935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algn="ctr" eaLnBrk="1" hangingPunct="1">
              <a:buFontTx/>
              <a:buNone/>
            </a:pPr>
            <a:r>
              <a:rPr lang="zh-CN" altLang="en-US" sz="2000" b="1">
                <a:solidFill>
                  <a:srgbClr val="F53DB6"/>
                </a:solidFill>
                <a:latin typeface="微软雅黑" pitchFamily="34" charset="-122"/>
                <a:ea typeface="微软雅黑" pitchFamily="34" charset="-122"/>
              </a:rPr>
              <a:t>构建客户服务平台</a:t>
            </a:r>
          </a:p>
          <a:p>
            <a:pPr eaLnBrk="1" hangingPunct="1">
              <a:buFontTx/>
              <a:buNone/>
            </a:pPr>
            <a:endParaRPr lang="zh-CN" altLang="en-US" sz="500" b="1">
              <a:solidFill>
                <a:srgbClr val="F53DB6"/>
              </a:solidFill>
              <a:latin typeface="微软雅黑" pitchFamily="34" charset="-122"/>
              <a:ea typeface="微软雅黑" pitchFamily="34" charset="-122"/>
            </a:endParaRPr>
          </a:p>
          <a:p>
            <a:pPr eaLnBrk="1" hangingPunct="1">
              <a:buFontTx/>
              <a:buNone/>
            </a:pPr>
            <a:r>
              <a:rPr lang="zh-CN" altLang="en-US" sz="1200">
                <a:solidFill>
                  <a:schemeClr val="bg2"/>
                </a:solidFill>
                <a:latin typeface="微软雅黑" pitchFamily="34" charset="-122"/>
                <a:ea typeface="微软雅黑" pitchFamily="34" charset="-122"/>
              </a:rPr>
              <a:t>      公司的客户服务平台旨在为客户提供一个接受公司行情信息及进行投资交流的多媒体平台，让客户能及时收发、了解公司的相关信息。</a:t>
            </a:r>
          </a:p>
          <a:p>
            <a:pPr eaLnBrk="1" hangingPunct="1">
              <a:buFontTx/>
              <a:buNone/>
            </a:pPr>
            <a:r>
              <a:rPr lang="zh-CN" altLang="en-US" sz="1200">
                <a:solidFill>
                  <a:schemeClr val="bg2"/>
                </a:solidFill>
                <a:latin typeface="微软雅黑" pitchFamily="34" charset="-122"/>
                <a:ea typeface="微软雅黑" pitchFamily="34" charset="-122"/>
              </a:rPr>
              <a:t>      客户服务平台主要由客户电话、Q群、微信、博客、电邮等构成，客服专员负责构建相关平台工具，收集客户的相关联系方式，把客户加入这些群里。</a:t>
            </a:r>
          </a:p>
        </p:txBody>
      </p:sp>
      <p:sp>
        <p:nvSpPr>
          <p:cNvPr id="16394" name="Text Box 33"/>
          <p:cNvSpPr txBox="1">
            <a:spLocks noChangeArrowheads="1"/>
          </p:cNvSpPr>
          <p:nvPr/>
        </p:nvSpPr>
        <p:spPr bwMode="auto">
          <a:xfrm>
            <a:off x="7535863" y="3500438"/>
            <a:ext cx="2855912" cy="2117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algn="ctr" eaLnBrk="1" hangingPunct="1">
              <a:buFontTx/>
              <a:buNone/>
            </a:pPr>
            <a:r>
              <a:rPr lang="zh-CN" altLang="en-US" sz="2000" b="1">
                <a:solidFill>
                  <a:srgbClr val="F53DB6"/>
                </a:solidFill>
                <a:latin typeface="微软雅黑" pitchFamily="34" charset="-122"/>
                <a:ea typeface="微软雅黑" pitchFamily="34" charset="-122"/>
              </a:rPr>
              <a:t>设置管理职能部门</a:t>
            </a:r>
          </a:p>
          <a:p>
            <a:pPr eaLnBrk="1" hangingPunct="1">
              <a:buFontTx/>
              <a:buNone/>
            </a:pPr>
            <a:endParaRPr lang="zh-CN" altLang="en-US" sz="500" b="1">
              <a:solidFill>
                <a:srgbClr val="F53DB6"/>
              </a:solidFill>
              <a:latin typeface="微软雅黑" pitchFamily="34" charset="-122"/>
              <a:ea typeface="微软雅黑" pitchFamily="34" charset="-122"/>
            </a:endParaRPr>
          </a:p>
          <a:p>
            <a:pPr eaLnBrk="1" hangingPunct="1">
              <a:buFontTx/>
              <a:buNone/>
            </a:pPr>
            <a:r>
              <a:rPr lang="zh-CN" altLang="en-US" sz="1200">
                <a:solidFill>
                  <a:schemeClr val="bg2"/>
                </a:solidFill>
                <a:latin typeface="微软雅黑" pitchFamily="34" charset="-122"/>
                <a:ea typeface="微软雅黑" pitchFamily="34" charset="-122"/>
              </a:rPr>
              <a:t>       为了更好地服务与管理好公司客户，当市场部的客户开发工作已进入到一定的深入阶段，公司积累了一批正式客户及潜在客户资源后，为了更好的配合市场部的开发跟进一级客户端的维护与售后服务工作，设置相关的客户关系管理职能部门，由专人负责客户关系管理工作。此职能部门分别由客服专员、大客户公关经理、负责运营。。</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ChangeArrowheads="1"/>
          </p:cNvSpPr>
          <p:nvPr/>
        </p:nvSpPr>
        <p:spPr bwMode="auto">
          <a:xfrm>
            <a:off x="363538" y="3175"/>
            <a:ext cx="150812" cy="946150"/>
          </a:xfrm>
          <a:prstGeom prst="rect">
            <a:avLst/>
          </a:prstGeom>
          <a:solidFill>
            <a:srgbClr val="F53DB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buFontTx/>
              <a:buNone/>
            </a:pPr>
            <a:endParaRPr lang="zh-CN" altLang="en-US"/>
          </a:p>
        </p:txBody>
      </p:sp>
      <p:sp>
        <p:nvSpPr>
          <p:cNvPr id="17411" name="Text Box 3"/>
          <p:cNvSpPr txBox="1">
            <a:spLocks noChangeArrowheads="1"/>
          </p:cNvSpPr>
          <p:nvPr/>
        </p:nvSpPr>
        <p:spPr bwMode="auto">
          <a:xfrm>
            <a:off x="474663" y="230188"/>
            <a:ext cx="1798637" cy="549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en-US" sz="3000" b="1">
                <a:solidFill>
                  <a:srgbClr val="F53DB6"/>
                </a:solidFill>
                <a:latin typeface="方正兰亭特黑_GBK" pitchFamily="2" charset="-122"/>
                <a:ea typeface="微软雅黑" pitchFamily="34" charset="-122"/>
              </a:rPr>
              <a:t>市场战略</a:t>
            </a:r>
          </a:p>
        </p:txBody>
      </p:sp>
      <p:sp>
        <p:nvSpPr>
          <p:cNvPr id="17412" name="Text Box 4"/>
          <p:cNvSpPr txBox="1">
            <a:spLocks noChangeArrowheads="1"/>
          </p:cNvSpPr>
          <p:nvPr/>
        </p:nvSpPr>
        <p:spPr bwMode="auto">
          <a:xfrm>
            <a:off x="482600" y="688975"/>
            <a:ext cx="2044700" cy="323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en-US" sz="1500">
                <a:solidFill>
                  <a:srgbClr val="F53DB6"/>
                </a:solidFill>
                <a:latin typeface="方正兰亭特黑_GBK" pitchFamily="2" charset="-122"/>
                <a:ea typeface="微软雅黑" pitchFamily="34" charset="-122"/>
              </a:rPr>
              <a:t>Market strategy</a:t>
            </a:r>
          </a:p>
        </p:txBody>
      </p:sp>
      <p:pic>
        <p:nvPicPr>
          <p:cNvPr id="17413" name="Picture 5" descr="58pic_5238a4e8e86b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357813" y="355600"/>
            <a:ext cx="5132387" cy="56213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7414" name="Text Box 6"/>
          <p:cNvSpPr txBox="1">
            <a:spLocks noChangeArrowheads="1"/>
          </p:cNvSpPr>
          <p:nvPr/>
        </p:nvSpPr>
        <p:spPr bwMode="auto">
          <a:xfrm>
            <a:off x="296863" y="2209800"/>
            <a:ext cx="5000625" cy="24685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en-US" sz="1200">
                <a:solidFill>
                  <a:schemeClr val="bg2"/>
                </a:solidFill>
                <a:ea typeface="微软雅黑" pitchFamily="34" charset="-122"/>
              </a:rPr>
              <a:t>1、负责客户信息收集，建立、维护客户数据库，定期核查并确保系统数据准确性，做好重点客户的跟进服务记录。</a:t>
            </a:r>
          </a:p>
          <a:p>
            <a:pPr eaLnBrk="1" hangingPunct="1">
              <a:buFontTx/>
              <a:buNone/>
            </a:pPr>
            <a:r>
              <a:rPr lang="zh-CN" altLang="en-US" sz="1200">
                <a:solidFill>
                  <a:schemeClr val="bg2"/>
                </a:solidFill>
                <a:ea typeface="微软雅黑" pitchFamily="34" charset="-122"/>
              </a:rPr>
              <a:t>2、与客户建立良好的沟通渠道，确保公司与客户的直接沟通顺畅进行。</a:t>
            </a:r>
          </a:p>
          <a:p>
            <a:pPr eaLnBrk="1" hangingPunct="1">
              <a:buFontTx/>
              <a:buNone/>
            </a:pPr>
            <a:r>
              <a:rPr lang="zh-CN" altLang="en-US" sz="1200">
                <a:solidFill>
                  <a:schemeClr val="bg2"/>
                </a:solidFill>
                <a:ea typeface="微软雅黑" pitchFamily="34" charset="-122"/>
              </a:rPr>
              <a:t>3、充分了解客户需求及挖掘客户销售潜力，制定有效的业务销售策略，促成客户成交。</a:t>
            </a:r>
          </a:p>
          <a:p>
            <a:pPr eaLnBrk="1" hangingPunct="1">
              <a:buFontTx/>
              <a:buNone/>
            </a:pPr>
            <a:r>
              <a:rPr lang="zh-CN" altLang="en-US" sz="1200">
                <a:solidFill>
                  <a:schemeClr val="bg2"/>
                </a:solidFill>
                <a:ea typeface="微软雅黑" pitchFamily="34" charset="-122"/>
              </a:rPr>
              <a:t>4、通过电话、短信、微信、QQ、拜访、公司茶会或其他活动等方式对客户进行回访、日常联络和服务工作，促进销售，并维护良好的客户关系，提高客户的忠诚度。</a:t>
            </a:r>
          </a:p>
          <a:p>
            <a:pPr eaLnBrk="1" hangingPunct="1">
              <a:buFontTx/>
              <a:buNone/>
            </a:pPr>
            <a:r>
              <a:rPr lang="zh-CN" altLang="en-US" sz="1200">
                <a:solidFill>
                  <a:schemeClr val="bg2"/>
                </a:solidFill>
                <a:ea typeface="微软雅黑" pitchFamily="34" charset="-122"/>
              </a:rPr>
              <a:t>5、收集客户对公司服务的意见和建议，进行分析总结并及时反馈，提高客户的满意度。</a:t>
            </a:r>
          </a:p>
          <a:p>
            <a:pPr eaLnBrk="1" hangingPunct="1">
              <a:buFontTx/>
              <a:buNone/>
            </a:pPr>
            <a:r>
              <a:rPr lang="zh-CN" altLang="en-US" sz="1200">
                <a:solidFill>
                  <a:schemeClr val="bg2"/>
                </a:solidFill>
                <a:ea typeface="微软雅黑" pitchFamily="34" charset="-122"/>
              </a:rPr>
              <a:t>6、受理客户的投诉并对问题的解决过程进行跟踪，及时将处理结果反馈给客户。</a:t>
            </a:r>
          </a:p>
          <a:p>
            <a:pPr eaLnBrk="1" hangingPunct="1">
              <a:buFontTx/>
              <a:buNone/>
            </a:pPr>
            <a:r>
              <a:rPr lang="zh-CN" altLang="en-US" sz="1200">
                <a:solidFill>
                  <a:schemeClr val="bg2"/>
                </a:solidFill>
                <a:ea typeface="微软雅黑" pitchFamily="34" charset="-122"/>
              </a:rPr>
              <a:t>7、帮助并监督经纪做好客户跟进工作，不断完善公司客户服务体系。</a:t>
            </a:r>
          </a:p>
        </p:txBody>
      </p:sp>
      <p:sp>
        <p:nvSpPr>
          <p:cNvPr id="17415" name="AutoShape 7"/>
          <p:cNvSpPr>
            <a:spLocks noChangeArrowheads="1"/>
          </p:cNvSpPr>
          <p:nvPr/>
        </p:nvSpPr>
        <p:spPr bwMode="auto">
          <a:xfrm>
            <a:off x="368300" y="1530350"/>
            <a:ext cx="4843463" cy="519113"/>
          </a:xfrm>
          <a:prstGeom prst="flowChartProcess">
            <a:avLst/>
          </a:prstGeom>
          <a:solidFill>
            <a:srgbClr val="F53DB6"/>
          </a:solidFill>
          <a:ln>
            <a:noFill/>
          </a:ln>
          <a:extLst>
            <a:ext uri="{91240B29-F687-4F45-9708-019B960494DF}">
              <a14:hiddenLine xmlns:a14="http://schemas.microsoft.com/office/drawing/2010/main" xmlns="" w="9525">
                <a:solidFill>
                  <a:srgbClr val="000000"/>
                </a:solidFill>
                <a:bevel/>
                <a:headEnd/>
                <a:tailEnd/>
              </a14:hiddenLine>
            </a:ext>
          </a:extLst>
        </p:spPr>
        <p:txBody>
          <a:bodyPr anchor="ctr"/>
          <a:lstStyle/>
          <a:p>
            <a:pPr>
              <a:buFontTx/>
              <a:buNone/>
            </a:pPr>
            <a:endParaRPr lang="zh-CN" altLang="en-US"/>
          </a:p>
        </p:txBody>
      </p:sp>
      <p:sp>
        <p:nvSpPr>
          <p:cNvPr id="17416" name="Text Box 8"/>
          <p:cNvSpPr txBox="1">
            <a:spLocks noChangeArrowheads="1"/>
          </p:cNvSpPr>
          <p:nvPr/>
        </p:nvSpPr>
        <p:spPr bwMode="auto">
          <a:xfrm>
            <a:off x="368300" y="1546225"/>
            <a:ext cx="4843463" cy="473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algn="ctr" eaLnBrk="1" hangingPunct="1">
              <a:buFontTx/>
              <a:buNone/>
            </a:pPr>
            <a:r>
              <a:rPr lang="zh-CN" altLang="en-US" sz="2500" b="1">
                <a:solidFill>
                  <a:schemeClr val="bg1"/>
                </a:solidFill>
                <a:ea typeface="微软雅黑" pitchFamily="34" charset="-122"/>
              </a:rPr>
              <a:t> 客服专员</a:t>
            </a:r>
          </a:p>
        </p:txBody>
      </p:sp>
      <p:sp>
        <p:nvSpPr>
          <p:cNvPr id="17417" name="Line 9"/>
          <p:cNvSpPr>
            <a:spLocks noChangeShapeType="1"/>
          </p:cNvSpPr>
          <p:nvPr/>
        </p:nvSpPr>
        <p:spPr bwMode="auto">
          <a:xfrm>
            <a:off x="368300" y="4835525"/>
            <a:ext cx="4843463" cy="0"/>
          </a:xfrm>
          <a:prstGeom prst="line">
            <a:avLst/>
          </a:prstGeom>
          <a:noFill/>
          <a:ln w="12700">
            <a:solidFill>
              <a:srgbClr val="F53DB6"/>
            </a:solidFill>
            <a:miter lim="800000"/>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17418" name="Line 10"/>
          <p:cNvSpPr>
            <a:spLocks noChangeShapeType="1"/>
          </p:cNvSpPr>
          <p:nvPr/>
        </p:nvSpPr>
        <p:spPr bwMode="auto">
          <a:xfrm>
            <a:off x="369888" y="4911725"/>
            <a:ext cx="4843462" cy="0"/>
          </a:xfrm>
          <a:prstGeom prst="line">
            <a:avLst/>
          </a:prstGeom>
          <a:noFill/>
          <a:ln w="76200">
            <a:solidFill>
              <a:srgbClr val="F53DB6"/>
            </a:solidFill>
            <a:round/>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17419" name="AutoShape 11"/>
          <p:cNvSpPr>
            <a:spLocks noChangeArrowheads="1"/>
          </p:cNvSpPr>
          <p:nvPr/>
        </p:nvSpPr>
        <p:spPr bwMode="auto">
          <a:xfrm rot="5400000">
            <a:off x="5368925" y="3206750"/>
            <a:ext cx="609600" cy="266700"/>
          </a:xfrm>
          <a:prstGeom prst="triangle">
            <a:avLst>
              <a:gd name="adj" fmla="val 50000"/>
            </a:avLst>
          </a:prstGeom>
          <a:solidFill>
            <a:srgbClr val="F53DB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buFontTx/>
              <a:buNone/>
            </a:pPr>
            <a:endParaRPr lang="zh-CN" alt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ChangeArrowheads="1"/>
          </p:cNvSpPr>
          <p:nvPr/>
        </p:nvSpPr>
        <p:spPr bwMode="auto">
          <a:xfrm>
            <a:off x="363538" y="3175"/>
            <a:ext cx="150812" cy="946150"/>
          </a:xfrm>
          <a:prstGeom prst="rect">
            <a:avLst/>
          </a:prstGeom>
          <a:solidFill>
            <a:srgbClr val="F53DB6"/>
          </a:solidFill>
          <a:ln>
            <a:noFill/>
          </a:ln>
          <a:extLst>
            <a:ext uri="{91240B29-F687-4F45-9708-019B960494DF}">
              <a14:hiddenLine xmlns:a14="http://schemas.microsoft.com/office/drawing/2010/main" xmlns="" w="9525">
                <a:solidFill>
                  <a:srgbClr val="000000"/>
                </a:solidFill>
                <a:bevel/>
                <a:headEnd/>
                <a:tailEnd/>
              </a14:hiddenLine>
            </a:ext>
          </a:extLst>
        </p:spPr>
        <p:txBody>
          <a:bodyPr anchor="ctr"/>
          <a:lstStyle/>
          <a:p>
            <a:pPr>
              <a:buFontTx/>
              <a:buNone/>
            </a:pPr>
            <a:endParaRPr lang="zh-CN" altLang="en-US"/>
          </a:p>
        </p:txBody>
      </p:sp>
      <p:sp>
        <p:nvSpPr>
          <p:cNvPr id="18435" name="Text Box 3"/>
          <p:cNvSpPr txBox="1">
            <a:spLocks noChangeArrowheads="1"/>
          </p:cNvSpPr>
          <p:nvPr/>
        </p:nvSpPr>
        <p:spPr bwMode="auto">
          <a:xfrm>
            <a:off x="474663" y="230188"/>
            <a:ext cx="1798637" cy="549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en-US" sz="3000" b="1">
                <a:solidFill>
                  <a:srgbClr val="F53DB6"/>
                </a:solidFill>
                <a:latin typeface="方正兰亭特黑_GBK" pitchFamily="2" charset="-122"/>
                <a:ea typeface="微软雅黑" pitchFamily="34" charset="-122"/>
              </a:rPr>
              <a:t>市场战略</a:t>
            </a:r>
          </a:p>
        </p:txBody>
      </p:sp>
      <p:sp>
        <p:nvSpPr>
          <p:cNvPr id="18436" name="Text Box 4"/>
          <p:cNvSpPr txBox="1">
            <a:spLocks noChangeArrowheads="1"/>
          </p:cNvSpPr>
          <p:nvPr/>
        </p:nvSpPr>
        <p:spPr bwMode="auto">
          <a:xfrm>
            <a:off x="482600" y="688975"/>
            <a:ext cx="2044700" cy="323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en-US" sz="1500">
                <a:solidFill>
                  <a:srgbClr val="F53DB6"/>
                </a:solidFill>
                <a:latin typeface="方正兰亭特黑_GBK" pitchFamily="2" charset="-122"/>
                <a:ea typeface="微软雅黑" pitchFamily="34" charset="-122"/>
              </a:rPr>
              <a:t>Market strategy</a:t>
            </a:r>
          </a:p>
        </p:txBody>
      </p:sp>
      <p:sp>
        <p:nvSpPr>
          <p:cNvPr id="18437" name="Text Box 5"/>
          <p:cNvSpPr txBox="1">
            <a:spLocks noChangeArrowheads="1"/>
          </p:cNvSpPr>
          <p:nvPr/>
        </p:nvSpPr>
        <p:spPr bwMode="auto">
          <a:xfrm>
            <a:off x="296863" y="2139950"/>
            <a:ext cx="5046662" cy="26987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en-US" sz="1200">
                <a:solidFill>
                  <a:schemeClr val="bg2"/>
                </a:solidFill>
                <a:ea typeface="微软雅黑" pitchFamily="34" charset="-122"/>
              </a:rPr>
              <a:t>       大客户是公司的核心资源，是公司赢利能力最强的客户类型，对此类客户应实施一对一的贴心服务，大客户公关经理则是负责此类客户的服务的。</a:t>
            </a:r>
          </a:p>
          <a:p>
            <a:pPr eaLnBrk="1" hangingPunct="1">
              <a:buFontTx/>
              <a:buNone/>
            </a:pPr>
            <a:r>
              <a:rPr lang="zh-CN" altLang="en-US" sz="1200">
                <a:solidFill>
                  <a:schemeClr val="bg2"/>
                </a:solidFill>
                <a:ea typeface="微软雅黑" pitchFamily="34" charset="-122"/>
              </a:rPr>
              <a:t>1、定期对大客户进行拜访，了解客户的最新情况，给出相应的解决方案。</a:t>
            </a:r>
          </a:p>
          <a:p>
            <a:pPr eaLnBrk="1" hangingPunct="1">
              <a:buFontTx/>
              <a:buNone/>
            </a:pPr>
            <a:r>
              <a:rPr lang="zh-CN" altLang="en-US" sz="1200">
                <a:solidFill>
                  <a:schemeClr val="bg2"/>
                </a:solidFill>
                <a:ea typeface="微软雅黑" pitchFamily="34" charset="-122"/>
              </a:rPr>
              <a:t>2、定期举行一些财富沙龙、酒会等高端活动，维系大客户的关系。</a:t>
            </a:r>
          </a:p>
          <a:p>
            <a:pPr eaLnBrk="1" hangingPunct="1">
              <a:buFontTx/>
              <a:buNone/>
            </a:pPr>
            <a:r>
              <a:rPr lang="zh-CN" altLang="en-US" sz="1200">
                <a:solidFill>
                  <a:schemeClr val="bg2"/>
                </a:solidFill>
                <a:ea typeface="微软雅黑" pitchFamily="34" charset="-122"/>
              </a:rPr>
              <a:t>3、逢重要客户生日，赠送生日礼物。</a:t>
            </a:r>
          </a:p>
          <a:p>
            <a:pPr eaLnBrk="1" hangingPunct="1">
              <a:buFontTx/>
              <a:buNone/>
            </a:pPr>
            <a:r>
              <a:rPr lang="zh-CN" altLang="en-US" sz="1200">
                <a:solidFill>
                  <a:schemeClr val="bg2"/>
                </a:solidFill>
                <a:ea typeface="微软雅黑" pitchFamily="34" charset="-122"/>
              </a:rPr>
              <a:t>4、主要节假日，例如春节、中秋等，对大客户进行拜访并赠送节日礼品。</a:t>
            </a:r>
          </a:p>
          <a:p>
            <a:pPr eaLnBrk="1" hangingPunct="1">
              <a:buFontTx/>
              <a:buNone/>
            </a:pPr>
            <a:endParaRPr lang="zh-CN" altLang="en-US" sz="1200">
              <a:solidFill>
                <a:schemeClr val="bg2"/>
              </a:solidFill>
              <a:ea typeface="微软雅黑" pitchFamily="34" charset="-122"/>
            </a:endParaRPr>
          </a:p>
          <a:p>
            <a:pPr algn="ctr" eaLnBrk="1" hangingPunct="1">
              <a:buFontTx/>
              <a:buNone/>
            </a:pPr>
            <a:r>
              <a:rPr lang="zh-CN" altLang="en-US" sz="1500" b="1">
                <a:solidFill>
                  <a:schemeClr val="bg2"/>
                </a:solidFill>
                <a:ea typeface="微软雅黑" pitchFamily="34" charset="-122"/>
              </a:rPr>
              <a:t>构建三位一体的客户关系管理体系</a:t>
            </a:r>
          </a:p>
          <a:p>
            <a:pPr eaLnBrk="1" hangingPunct="1">
              <a:buFontTx/>
              <a:buNone/>
            </a:pPr>
            <a:r>
              <a:rPr lang="zh-CN" altLang="en-US" sz="1200">
                <a:solidFill>
                  <a:schemeClr val="bg2"/>
                </a:solidFill>
                <a:ea typeface="微软雅黑" pitchFamily="34" charset="-122"/>
              </a:rPr>
              <a:t>       所谓三位一体客户关系管理体系是指销售主管、客户直接业务经纪、客服部门共同对每个具体客户个体进行全方位的跟踪服务，以期真正把针对客户的跟进与服务落实到位，弥补客户跟进的缺失，同时改变以往过分依赖业务员维持客户关系的状况，把客户真正变为公司的客户，由公司统一管理，减少由于业务员变动而造成的客户流失。 </a:t>
            </a:r>
          </a:p>
        </p:txBody>
      </p:sp>
      <p:sp>
        <p:nvSpPr>
          <p:cNvPr id="18438" name="AutoShape 6"/>
          <p:cNvSpPr>
            <a:spLocks noChangeArrowheads="1"/>
          </p:cNvSpPr>
          <p:nvPr/>
        </p:nvSpPr>
        <p:spPr bwMode="auto">
          <a:xfrm>
            <a:off x="368300" y="1462088"/>
            <a:ext cx="4843463" cy="519112"/>
          </a:xfrm>
          <a:prstGeom prst="flowChartProcess">
            <a:avLst/>
          </a:prstGeom>
          <a:solidFill>
            <a:srgbClr val="F53DB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buFontTx/>
              <a:buNone/>
            </a:pPr>
            <a:endParaRPr lang="zh-CN" altLang="en-US"/>
          </a:p>
        </p:txBody>
      </p:sp>
      <p:sp>
        <p:nvSpPr>
          <p:cNvPr id="18439" name="Text Box 7"/>
          <p:cNvSpPr txBox="1">
            <a:spLocks noChangeArrowheads="1"/>
          </p:cNvSpPr>
          <p:nvPr/>
        </p:nvSpPr>
        <p:spPr bwMode="auto">
          <a:xfrm>
            <a:off x="368300" y="1477963"/>
            <a:ext cx="4843463" cy="471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algn="ctr" eaLnBrk="1" hangingPunct="1">
              <a:buFontTx/>
              <a:buNone/>
            </a:pPr>
            <a:r>
              <a:rPr lang="zh-CN" altLang="en-US" sz="2500" b="1">
                <a:solidFill>
                  <a:schemeClr val="bg1"/>
                </a:solidFill>
                <a:ea typeface="微软雅黑" pitchFamily="34" charset="-122"/>
              </a:rPr>
              <a:t>大客户公关经理</a:t>
            </a:r>
          </a:p>
        </p:txBody>
      </p:sp>
      <p:sp>
        <p:nvSpPr>
          <p:cNvPr id="18440" name="Line 8"/>
          <p:cNvSpPr>
            <a:spLocks noChangeShapeType="1"/>
          </p:cNvSpPr>
          <p:nvPr/>
        </p:nvSpPr>
        <p:spPr bwMode="auto">
          <a:xfrm>
            <a:off x="368300" y="4930775"/>
            <a:ext cx="4841875" cy="0"/>
          </a:xfrm>
          <a:prstGeom prst="line">
            <a:avLst/>
          </a:prstGeom>
          <a:noFill/>
          <a:ln w="12700">
            <a:solidFill>
              <a:srgbClr val="F53DB6"/>
            </a:solidFill>
            <a:round/>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18441" name="Line 9"/>
          <p:cNvSpPr>
            <a:spLocks noChangeShapeType="1"/>
          </p:cNvSpPr>
          <p:nvPr/>
        </p:nvSpPr>
        <p:spPr bwMode="auto">
          <a:xfrm>
            <a:off x="368300" y="5006975"/>
            <a:ext cx="4843463" cy="0"/>
          </a:xfrm>
          <a:prstGeom prst="line">
            <a:avLst/>
          </a:prstGeom>
          <a:noFill/>
          <a:ln w="76200">
            <a:solidFill>
              <a:srgbClr val="F53DB6"/>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18442" name="AutoShape 10"/>
          <p:cNvSpPr>
            <a:spLocks noChangeArrowheads="1"/>
          </p:cNvSpPr>
          <p:nvPr/>
        </p:nvSpPr>
        <p:spPr bwMode="auto">
          <a:xfrm rot="5400000">
            <a:off x="5368925" y="3138488"/>
            <a:ext cx="609600" cy="266700"/>
          </a:xfrm>
          <a:prstGeom prst="triangle">
            <a:avLst>
              <a:gd name="adj" fmla="val 50000"/>
            </a:avLst>
          </a:prstGeom>
          <a:solidFill>
            <a:srgbClr val="F53DB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buFontTx/>
              <a:buNone/>
            </a:pPr>
            <a:endParaRPr lang="zh-CN" altLang="en-US"/>
          </a:p>
        </p:txBody>
      </p:sp>
      <p:pic>
        <p:nvPicPr>
          <p:cNvPr id="18443" name="Picture 11" descr="52931ea6c17aa"/>
          <p:cNvPicPr>
            <a:picLocks noChangeAspect="1" noChangeArrowheads="1"/>
          </p:cNvPicPr>
          <p:nvPr/>
        </p:nvPicPr>
        <p:blipFill>
          <a:blip r:embed="rId2" cstate="print">
            <a:extLst>
              <a:ext uri="{28A0092B-C50C-407E-A947-70E740481C1C}">
                <a14:useLocalDpi xmlns:a14="http://schemas.microsoft.com/office/drawing/2010/main" xmlns="" val="0"/>
              </a:ext>
            </a:extLst>
          </a:blip>
          <a:srcRect r="12790" b="20453"/>
          <a:stretch>
            <a:fillRect/>
          </a:stretch>
        </p:blipFill>
        <p:spPr bwMode="auto">
          <a:xfrm>
            <a:off x="5578475" y="393700"/>
            <a:ext cx="4676775" cy="55816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ChangeArrowheads="1"/>
          </p:cNvSpPr>
          <p:nvPr/>
        </p:nvSpPr>
        <p:spPr bwMode="auto">
          <a:xfrm>
            <a:off x="1588" y="3175"/>
            <a:ext cx="4319587" cy="5975350"/>
          </a:xfrm>
          <a:prstGeom prst="rect">
            <a:avLst/>
          </a:prstGeom>
          <a:solidFill>
            <a:srgbClr val="F53DB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buFontTx/>
              <a:buNone/>
            </a:pPr>
            <a:endParaRPr lang="zh-CN" altLang="en-US"/>
          </a:p>
        </p:txBody>
      </p:sp>
      <p:sp>
        <p:nvSpPr>
          <p:cNvPr id="19459" name="Text Box 3"/>
          <p:cNvSpPr txBox="1">
            <a:spLocks noChangeArrowheads="1"/>
          </p:cNvSpPr>
          <p:nvPr/>
        </p:nvSpPr>
        <p:spPr bwMode="auto">
          <a:xfrm>
            <a:off x="1643063" y="1411288"/>
            <a:ext cx="1131887" cy="16319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wrap="none">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en-US" sz="10000">
                <a:solidFill>
                  <a:schemeClr val="bg1"/>
                </a:solidFill>
                <a:latin typeface="方正兰亭特黑_GBK" pitchFamily="2" charset="-122"/>
                <a:ea typeface="方正兰亭特黑_GBK" pitchFamily="2" charset="-122"/>
              </a:rPr>
              <a:t>4</a:t>
            </a:r>
            <a:endParaRPr lang="zh-CN" altLang="en-US" sz="1800"/>
          </a:p>
        </p:txBody>
      </p:sp>
      <p:sp>
        <p:nvSpPr>
          <p:cNvPr id="19460" name="Text Box 4"/>
          <p:cNvSpPr txBox="1">
            <a:spLocks noChangeArrowheads="1"/>
          </p:cNvSpPr>
          <p:nvPr/>
        </p:nvSpPr>
        <p:spPr bwMode="auto">
          <a:xfrm>
            <a:off x="842963" y="3963988"/>
            <a:ext cx="2700337" cy="5794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en-US" sz="3200" b="1">
                <a:solidFill>
                  <a:schemeClr val="bg1"/>
                </a:solidFill>
                <a:latin typeface="方正兰亭特黑_GBK" pitchFamily="2" charset="-122"/>
                <a:ea typeface="微软雅黑" pitchFamily="34" charset="-122"/>
              </a:rPr>
              <a:t>品牌战略管理</a:t>
            </a:r>
          </a:p>
        </p:txBody>
      </p:sp>
      <p:sp>
        <p:nvSpPr>
          <p:cNvPr id="19461" name="Text Box 5"/>
          <p:cNvSpPr txBox="1">
            <a:spLocks noChangeArrowheads="1"/>
          </p:cNvSpPr>
          <p:nvPr/>
        </p:nvSpPr>
        <p:spPr bwMode="auto">
          <a:xfrm>
            <a:off x="841375" y="4494213"/>
            <a:ext cx="2536825" cy="708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en-US" sz="2000">
                <a:solidFill>
                  <a:schemeClr val="bg1"/>
                </a:solidFill>
                <a:latin typeface="方正兰亭特黑_GBK" pitchFamily="2" charset="-122"/>
                <a:ea typeface="微软雅黑" pitchFamily="34" charset="-122"/>
              </a:rPr>
              <a:t>Brand strategy </a:t>
            </a:r>
          </a:p>
          <a:p>
            <a:pPr eaLnBrk="1" hangingPunct="1">
              <a:buFontTx/>
              <a:buNone/>
            </a:pPr>
            <a:r>
              <a:rPr lang="zh-CN" altLang="en-US" sz="2000">
                <a:solidFill>
                  <a:schemeClr val="bg1"/>
                </a:solidFill>
                <a:latin typeface="方正兰亭特黑_GBK" pitchFamily="2" charset="-122"/>
                <a:ea typeface="微软雅黑" pitchFamily="34" charset="-122"/>
              </a:rPr>
              <a:t>management</a:t>
            </a:r>
          </a:p>
        </p:txBody>
      </p:sp>
      <p:grpSp>
        <p:nvGrpSpPr>
          <p:cNvPr id="19462" name="Group 6"/>
          <p:cNvGrpSpPr>
            <a:grpSpLocks/>
          </p:cNvGrpSpPr>
          <p:nvPr/>
        </p:nvGrpSpPr>
        <p:grpSpPr bwMode="auto">
          <a:xfrm>
            <a:off x="565150" y="5216525"/>
            <a:ext cx="3216275" cy="92075"/>
            <a:chOff x="0" y="0"/>
            <a:chExt cx="5066" cy="146"/>
          </a:xfrm>
        </p:grpSpPr>
        <p:sp>
          <p:nvSpPr>
            <p:cNvPr id="19465" name="Oval 7"/>
            <p:cNvSpPr>
              <a:spLocks noChangeArrowheads="1"/>
            </p:cNvSpPr>
            <p:nvPr/>
          </p:nvSpPr>
          <p:spPr bwMode="auto">
            <a:xfrm flipH="1">
              <a:off x="0" y="0"/>
              <a:ext cx="146" cy="146"/>
            </a:xfrm>
            <a:prstGeom prst="ellipse">
              <a:avLst/>
            </a:pr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a:buFontTx/>
                <a:buNone/>
              </a:pPr>
              <a:endParaRPr lang="zh-CN" altLang="en-US"/>
            </a:p>
          </p:txBody>
        </p:sp>
        <p:sp>
          <p:nvSpPr>
            <p:cNvPr id="19466" name="Oval 8"/>
            <p:cNvSpPr>
              <a:spLocks noChangeArrowheads="1"/>
            </p:cNvSpPr>
            <p:nvPr/>
          </p:nvSpPr>
          <p:spPr bwMode="auto">
            <a:xfrm flipH="1">
              <a:off x="4920" y="0"/>
              <a:ext cx="146" cy="146"/>
            </a:xfrm>
            <a:prstGeom prst="ellipse">
              <a:avLst/>
            </a:prstGeom>
            <a:solidFill>
              <a:schemeClr val="bg1"/>
            </a:solidFill>
            <a:ln>
              <a:noFill/>
            </a:ln>
            <a:extLst>
              <a:ext uri="{91240B29-F687-4F45-9708-019B960494DF}">
                <a14:hiddenLine xmlns:a14="http://schemas.microsoft.com/office/drawing/2010/main" xmlns="" w="9525">
                  <a:solidFill>
                    <a:srgbClr val="000000"/>
                  </a:solidFill>
                  <a:bevel/>
                  <a:headEnd/>
                  <a:tailEnd/>
                </a14:hiddenLine>
              </a:ext>
            </a:extLst>
          </p:spPr>
          <p:txBody>
            <a:bodyPr anchor="ctr"/>
            <a:lstStyle/>
            <a:p>
              <a:pPr>
                <a:buFontTx/>
                <a:buNone/>
              </a:pPr>
              <a:endParaRPr lang="zh-CN" altLang="en-US"/>
            </a:p>
          </p:txBody>
        </p:sp>
        <p:sp>
          <p:nvSpPr>
            <p:cNvPr id="19467" name="Line 9"/>
            <p:cNvSpPr>
              <a:spLocks noChangeShapeType="1"/>
            </p:cNvSpPr>
            <p:nvPr/>
          </p:nvSpPr>
          <p:spPr bwMode="auto">
            <a:xfrm>
              <a:off x="83" y="75"/>
              <a:ext cx="4920" cy="1"/>
            </a:xfrm>
            <a:prstGeom prst="line">
              <a:avLst/>
            </a:prstGeom>
            <a:noFill/>
            <a:ln w="12700">
              <a:solidFill>
                <a:schemeClr val="bg1"/>
              </a:solidFill>
              <a:round/>
              <a:headEnd/>
              <a:tailEnd/>
            </a:ln>
            <a:extLst>
              <a:ext uri="{909E8E84-426E-40DD-AFC4-6F175D3DCCD1}">
                <a14:hiddenFill xmlns:a14="http://schemas.microsoft.com/office/drawing/2010/main" xmlns="">
                  <a:noFill/>
                </a14:hiddenFill>
              </a:ext>
            </a:extLst>
          </p:spPr>
          <p:txBody>
            <a:bodyPr/>
            <a:lstStyle/>
            <a:p>
              <a:endParaRPr lang="zh-CN" altLang="en-US"/>
            </a:p>
          </p:txBody>
        </p:sp>
      </p:grpSp>
      <p:sp>
        <p:nvSpPr>
          <p:cNvPr id="19463" name="Oval 10"/>
          <p:cNvSpPr>
            <a:spLocks noChangeArrowheads="1"/>
          </p:cNvSpPr>
          <p:nvPr/>
        </p:nvSpPr>
        <p:spPr bwMode="auto">
          <a:xfrm>
            <a:off x="1074738" y="1042988"/>
            <a:ext cx="2151062" cy="2151062"/>
          </a:xfrm>
          <a:prstGeom prst="ellipse">
            <a:avLst/>
          </a:prstGeom>
          <a:noFill/>
          <a:ln w="50800">
            <a:solidFill>
              <a:schemeClr val="bg1"/>
            </a:solidFill>
            <a:round/>
            <a:headEnd/>
            <a:tailEnd/>
          </a:ln>
          <a:extLst>
            <a:ext uri="{909E8E84-426E-40DD-AFC4-6F175D3DCCD1}">
              <a14:hiddenFill xmlns:a14="http://schemas.microsoft.com/office/drawing/2010/main" xmlns="">
                <a:solidFill>
                  <a:srgbClr val="FFFFFF"/>
                </a:solidFill>
              </a14:hiddenFill>
            </a:ext>
          </a:extLst>
        </p:spPr>
        <p:txBody>
          <a:bodyPr anchor="ctr"/>
          <a:lstStyle/>
          <a:p>
            <a:pPr>
              <a:buFontTx/>
              <a:buNone/>
            </a:pPr>
            <a:endParaRPr lang="zh-CN" altLang="en-US"/>
          </a:p>
        </p:txBody>
      </p:sp>
      <p:pic>
        <p:nvPicPr>
          <p:cNvPr id="19464" name="Picture 11" descr="EC (88)"/>
          <p:cNvPicPr>
            <a:picLocks noChangeAspect="1" noChangeArrowheads="1"/>
          </p:cNvPicPr>
          <p:nvPr/>
        </p:nvPicPr>
        <p:blipFill>
          <a:blip r:embed="rId2" cstate="print">
            <a:extLst>
              <a:ext uri="{28A0092B-C50C-407E-A947-70E740481C1C}">
                <a14:useLocalDpi xmlns:a14="http://schemas.microsoft.com/office/drawing/2010/main" xmlns="" val="0"/>
              </a:ext>
            </a:extLst>
          </a:blip>
          <a:srcRect l="14789" r="6921"/>
          <a:stretch>
            <a:fillRect/>
          </a:stretch>
        </p:blipFill>
        <p:spPr bwMode="auto">
          <a:xfrm>
            <a:off x="4316413" y="7938"/>
            <a:ext cx="6380162" cy="59769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图片 6"/>
          <p:cNvPicPr>
            <a:picLocks noChangeAspect="1" noChangeArrowheads="1"/>
          </p:cNvPicPr>
          <p:nvPr/>
        </p:nvPicPr>
        <p:blipFill>
          <a:blip r:embed="rId2" cstate="print">
            <a:extLst>
              <a:ext uri="{28A0092B-C50C-407E-A947-70E740481C1C}">
                <a14:useLocalDpi xmlns:a14="http://schemas.microsoft.com/office/drawing/2010/main" xmlns="" val="0"/>
              </a:ext>
            </a:extLst>
          </a:blip>
          <a:srcRect b="31798"/>
          <a:stretch>
            <a:fillRect/>
          </a:stretch>
        </p:blipFill>
        <p:spPr bwMode="auto">
          <a:xfrm>
            <a:off x="0" y="0"/>
            <a:ext cx="10691813" cy="6003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pic>
      <p:sp>
        <p:nvSpPr>
          <p:cNvPr id="20483" name="AutoShape 3"/>
          <p:cNvSpPr>
            <a:spLocks noChangeArrowheads="1"/>
          </p:cNvSpPr>
          <p:nvPr/>
        </p:nvSpPr>
        <p:spPr bwMode="auto">
          <a:xfrm>
            <a:off x="5407025" y="2979738"/>
            <a:ext cx="4841875" cy="520700"/>
          </a:xfrm>
          <a:prstGeom prst="flowChartProcess">
            <a:avLst/>
          </a:prstGeom>
          <a:solidFill>
            <a:srgbClr val="F53DB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buFontTx/>
              <a:buNone/>
            </a:pPr>
            <a:endParaRPr lang="zh-CN" altLang="en-US"/>
          </a:p>
        </p:txBody>
      </p:sp>
      <p:sp>
        <p:nvSpPr>
          <p:cNvPr id="20484" name="Text Box 4"/>
          <p:cNvSpPr txBox="1">
            <a:spLocks noChangeArrowheads="1"/>
          </p:cNvSpPr>
          <p:nvPr/>
        </p:nvSpPr>
        <p:spPr bwMode="auto">
          <a:xfrm>
            <a:off x="5407025" y="2997200"/>
            <a:ext cx="4843463" cy="4714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algn="ctr" eaLnBrk="1" hangingPunct="1">
              <a:buFontTx/>
              <a:buNone/>
            </a:pPr>
            <a:r>
              <a:rPr lang="zh-CN" altLang="en-US" sz="2500" b="1">
                <a:solidFill>
                  <a:schemeClr val="bg1"/>
                </a:solidFill>
                <a:ea typeface="微软雅黑" pitchFamily="34" charset="-122"/>
              </a:rPr>
              <a:t>品牌战略管理</a:t>
            </a:r>
          </a:p>
        </p:txBody>
      </p:sp>
      <p:sp>
        <p:nvSpPr>
          <p:cNvPr id="20485" name="Text Box 5"/>
          <p:cNvSpPr txBox="1">
            <a:spLocks noChangeArrowheads="1"/>
          </p:cNvSpPr>
          <p:nvPr/>
        </p:nvSpPr>
        <p:spPr bwMode="auto">
          <a:xfrm>
            <a:off x="5403850" y="3519488"/>
            <a:ext cx="4846638" cy="2105025"/>
          </a:xfrm>
          <a:prstGeom prst="rect">
            <a:avLst/>
          </a:prstGeom>
          <a:solidFill>
            <a:srgbClr val="F53DB6">
              <a:alpha val="50195"/>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90170" tIns="46990" rIns="90170" bIns="46990">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endParaRPr lang="zh-CN" altLang="en-US" sz="1200">
              <a:solidFill>
                <a:schemeClr val="bg1"/>
              </a:solidFill>
              <a:latin typeface="微软雅黑" pitchFamily="34" charset="-122"/>
              <a:ea typeface="微软雅黑" pitchFamily="34" charset="-122"/>
            </a:endParaRPr>
          </a:p>
          <a:p>
            <a:pPr eaLnBrk="1" hangingPunct="1">
              <a:buFontTx/>
              <a:buNone/>
            </a:pPr>
            <a:r>
              <a:rPr lang="zh-CN" altLang="en-US" sz="1200">
                <a:solidFill>
                  <a:schemeClr val="bg1"/>
                </a:solidFill>
                <a:latin typeface="微软雅黑" pitchFamily="34" charset="-122"/>
                <a:ea typeface="微软雅黑" pitchFamily="34" charset="-122"/>
              </a:rPr>
              <a:t>       一个投资界大名鼎鼎的投资公司和一个名不见经传的投资公司给投资者选择，绝大多数人都会毫不选择前者，却懒于追溯一下半年来的可比较业绩。现在的投资者经常会被“品牌效应”吸引，认为“名牌投资公司”的就是好的公司，都有好回报。投资就是选好投资公司，这已经成为很多投资者的共识。  </a:t>
            </a:r>
          </a:p>
          <a:p>
            <a:pPr eaLnBrk="1" hangingPunct="1">
              <a:buFontTx/>
              <a:buNone/>
            </a:pPr>
            <a:r>
              <a:rPr lang="zh-CN" altLang="en-US" sz="1200">
                <a:solidFill>
                  <a:schemeClr val="bg1"/>
                </a:solidFill>
                <a:latin typeface="微软雅黑" pitchFamily="34" charset="-122"/>
                <a:ea typeface="微软雅黑" pitchFamily="34" charset="-122"/>
              </a:rPr>
              <a:t>       品牌效应都是很多公司发展的目标，当然也是战略咨询的目标，品牌的含义是是指企业通过行销和广告在市场和消费者心目中，所建立的产品形象和性格。是产品的内在质量和外在的综合反映。品牌个性会影响消费者对产品的观感，态度，进而影响广告信息的接受。</a:t>
            </a:r>
          </a:p>
          <a:p>
            <a:pPr eaLnBrk="1" hangingPunct="1">
              <a:buFontTx/>
              <a:buNone/>
            </a:pPr>
            <a:endParaRPr lang="zh-CN" altLang="en-US" sz="1200">
              <a:solidFill>
                <a:schemeClr val="bg1"/>
              </a:solidFill>
              <a:latin typeface="微软雅黑" pitchFamily="34" charset="-122"/>
              <a:ea typeface="微软雅黑" pitchFamily="34" charset="-122"/>
            </a:endParaRPr>
          </a:p>
        </p:txBody>
      </p:sp>
      <p:sp>
        <p:nvSpPr>
          <p:cNvPr id="20486" name="直接连接符 11"/>
          <p:cNvSpPr>
            <a:spLocks noChangeShapeType="1"/>
          </p:cNvSpPr>
          <p:nvPr/>
        </p:nvSpPr>
        <p:spPr bwMode="auto">
          <a:xfrm>
            <a:off x="0" y="644525"/>
            <a:ext cx="9134475" cy="5330825"/>
          </a:xfrm>
          <a:prstGeom prst="line">
            <a:avLst/>
          </a:prstGeom>
          <a:noFill/>
          <a:ln w="9525">
            <a:solidFill>
              <a:srgbClr val="FFFFFF">
                <a:alpha val="54117"/>
              </a:srgbClr>
            </a:solidFill>
            <a:prstDash val="dash"/>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20487" name="直接连接符 12"/>
          <p:cNvSpPr>
            <a:spLocks noChangeShapeType="1"/>
          </p:cNvSpPr>
          <p:nvPr/>
        </p:nvSpPr>
        <p:spPr bwMode="auto">
          <a:xfrm>
            <a:off x="209550" y="0"/>
            <a:ext cx="2189163" cy="5975350"/>
          </a:xfrm>
          <a:prstGeom prst="line">
            <a:avLst/>
          </a:prstGeom>
          <a:noFill/>
          <a:ln w="9525">
            <a:solidFill>
              <a:srgbClr val="FFFFFF">
                <a:alpha val="54117"/>
              </a:srgbClr>
            </a:solidFill>
            <a:prstDash val="dash"/>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20488" name="直接连接符 13"/>
          <p:cNvSpPr>
            <a:spLocks noChangeShapeType="1"/>
          </p:cNvSpPr>
          <p:nvPr/>
        </p:nvSpPr>
        <p:spPr bwMode="auto">
          <a:xfrm>
            <a:off x="2146300" y="0"/>
            <a:ext cx="1936750" cy="5975350"/>
          </a:xfrm>
          <a:prstGeom prst="line">
            <a:avLst/>
          </a:prstGeom>
          <a:noFill/>
          <a:ln w="9525">
            <a:solidFill>
              <a:srgbClr val="FFFFFF">
                <a:alpha val="54117"/>
              </a:srgbClr>
            </a:solidFill>
            <a:prstDash val="dash"/>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20489" name="直接连接符 14"/>
          <p:cNvSpPr>
            <a:spLocks noChangeShapeType="1"/>
          </p:cNvSpPr>
          <p:nvPr/>
        </p:nvSpPr>
        <p:spPr bwMode="auto">
          <a:xfrm>
            <a:off x="0" y="2066925"/>
            <a:ext cx="3746500" cy="3908425"/>
          </a:xfrm>
          <a:prstGeom prst="line">
            <a:avLst/>
          </a:prstGeom>
          <a:noFill/>
          <a:ln w="9525">
            <a:solidFill>
              <a:srgbClr val="FFFFFF">
                <a:alpha val="54117"/>
              </a:srgbClr>
            </a:solidFill>
            <a:prstDash val="dash"/>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20490" name="直接连接符 15"/>
          <p:cNvSpPr>
            <a:spLocks noChangeShapeType="1"/>
          </p:cNvSpPr>
          <p:nvPr/>
        </p:nvSpPr>
        <p:spPr bwMode="auto">
          <a:xfrm flipV="1">
            <a:off x="0" y="0"/>
            <a:ext cx="4840288" cy="4325938"/>
          </a:xfrm>
          <a:prstGeom prst="line">
            <a:avLst/>
          </a:prstGeom>
          <a:noFill/>
          <a:ln w="9525">
            <a:solidFill>
              <a:srgbClr val="FFFFFF">
                <a:alpha val="54117"/>
              </a:srgbClr>
            </a:solidFill>
            <a:prstDash val="dash"/>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20491" name="直接连接符 16"/>
          <p:cNvSpPr>
            <a:spLocks noChangeShapeType="1"/>
          </p:cNvSpPr>
          <p:nvPr/>
        </p:nvSpPr>
        <p:spPr bwMode="auto">
          <a:xfrm flipV="1">
            <a:off x="0" y="0"/>
            <a:ext cx="2332038" cy="3500438"/>
          </a:xfrm>
          <a:prstGeom prst="line">
            <a:avLst/>
          </a:prstGeom>
          <a:noFill/>
          <a:ln w="9525">
            <a:solidFill>
              <a:srgbClr val="FFFFFF">
                <a:alpha val="54117"/>
              </a:srgbClr>
            </a:solidFill>
            <a:prstDash val="dash"/>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20492" name="直接连接符 17"/>
          <p:cNvSpPr>
            <a:spLocks noChangeShapeType="1"/>
          </p:cNvSpPr>
          <p:nvPr/>
        </p:nvSpPr>
        <p:spPr bwMode="auto">
          <a:xfrm>
            <a:off x="0" y="1493838"/>
            <a:ext cx="10690225" cy="4003675"/>
          </a:xfrm>
          <a:prstGeom prst="line">
            <a:avLst/>
          </a:prstGeom>
          <a:noFill/>
          <a:ln w="9525">
            <a:solidFill>
              <a:srgbClr val="FFFFFF">
                <a:alpha val="54117"/>
              </a:srgbClr>
            </a:solidFill>
            <a:prstDash val="dash"/>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20493" name="直接连接符 18"/>
          <p:cNvSpPr>
            <a:spLocks noChangeShapeType="1"/>
          </p:cNvSpPr>
          <p:nvPr/>
        </p:nvSpPr>
        <p:spPr bwMode="auto">
          <a:xfrm flipH="1">
            <a:off x="1643063" y="0"/>
            <a:ext cx="1092200" cy="5975350"/>
          </a:xfrm>
          <a:prstGeom prst="line">
            <a:avLst/>
          </a:prstGeom>
          <a:noFill/>
          <a:ln w="9525">
            <a:solidFill>
              <a:srgbClr val="FFFFFF">
                <a:alpha val="54117"/>
              </a:srgbClr>
            </a:solidFill>
            <a:prstDash val="dash"/>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20494" name="直接连接符 19"/>
          <p:cNvSpPr>
            <a:spLocks noChangeShapeType="1"/>
          </p:cNvSpPr>
          <p:nvPr/>
        </p:nvSpPr>
        <p:spPr bwMode="auto">
          <a:xfrm>
            <a:off x="0" y="4021138"/>
            <a:ext cx="3325813" cy="1954212"/>
          </a:xfrm>
          <a:prstGeom prst="line">
            <a:avLst/>
          </a:prstGeom>
          <a:noFill/>
          <a:ln w="9525">
            <a:solidFill>
              <a:srgbClr val="FFFFFF">
                <a:alpha val="54117"/>
              </a:srgbClr>
            </a:solidFill>
            <a:prstDash val="dash"/>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20495" name="Rectangle 15"/>
          <p:cNvSpPr>
            <a:spLocks noChangeArrowheads="1"/>
          </p:cNvSpPr>
          <p:nvPr/>
        </p:nvSpPr>
        <p:spPr bwMode="auto">
          <a:xfrm>
            <a:off x="401638" y="1588"/>
            <a:ext cx="150812" cy="947737"/>
          </a:xfrm>
          <a:prstGeom prst="rect">
            <a:avLst/>
          </a:prstGeom>
          <a:solidFill>
            <a:srgbClr val="F53DB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buFontTx/>
              <a:buNone/>
            </a:pPr>
            <a:endParaRPr lang="zh-CN" altLang="en-US"/>
          </a:p>
        </p:txBody>
      </p:sp>
      <p:sp>
        <p:nvSpPr>
          <p:cNvPr id="20496" name="Text Box 16"/>
          <p:cNvSpPr txBox="1">
            <a:spLocks noChangeArrowheads="1"/>
          </p:cNvSpPr>
          <p:nvPr/>
        </p:nvSpPr>
        <p:spPr bwMode="auto">
          <a:xfrm>
            <a:off x="512763" y="230188"/>
            <a:ext cx="1798637" cy="554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en-US" sz="3000" b="1">
                <a:solidFill>
                  <a:srgbClr val="F53DB6"/>
                </a:solidFill>
                <a:latin typeface="方正兰亭特黑_GBK" pitchFamily="2" charset="-122"/>
                <a:ea typeface="微软雅黑" pitchFamily="34" charset="-122"/>
              </a:rPr>
              <a:t>品牌战略</a:t>
            </a:r>
          </a:p>
        </p:txBody>
      </p:sp>
      <p:sp>
        <p:nvSpPr>
          <p:cNvPr id="20497" name="Text Box 17"/>
          <p:cNvSpPr txBox="1">
            <a:spLocks noChangeArrowheads="1"/>
          </p:cNvSpPr>
          <p:nvPr/>
        </p:nvSpPr>
        <p:spPr bwMode="auto">
          <a:xfrm>
            <a:off x="520700" y="687388"/>
            <a:ext cx="2044700" cy="320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en-US" sz="1500">
                <a:solidFill>
                  <a:srgbClr val="F53DB6"/>
                </a:solidFill>
                <a:latin typeface="方正兰亭特黑_GBK" pitchFamily="2" charset="-122"/>
                <a:ea typeface="微软雅黑" pitchFamily="34" charset="-122"/>
              </a:rPr>
              <a:t>Brand strategy</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ChangeArrowheads="1"/>
          </p:cNvSpPr>
          <p:nvPr/>
        </p:nvSpPr>
        <p:spPr bwMode="auto">
          <a:xfrm>
            <a:off x="915988" y="2092325"/>
            <a:ext cx="1976437" cy="2873375"/>
          </a:xfrm>
          <a:prstGeom prst="rect">
            <a:avLst/>
          </a:prstGeom>
          <a:solidFill>
            <a:srgbClr val="F53DB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buFontTx/>
              <a:buNone/>
            </a:pPr>
            <a:endParaRPr lang="zh-CN" altLang="en-US"/>
          </a:p>
        </p:txBody>
      </p:sp>
      <p:sp>
        <p:nvSpPr>
          <p:cNvPr id="4099" name="Rectangle 3"/>
          <p:cNvSpPr>
            <a:spLocks noChangeArrowheads="1"/>
          </p:cNvSpPr>
          <p:nvPr/>
        </p:nvSpPr>
        <p:spPr bwMode="auto">
          <a:xfrm>
            <a:off x="3240088" y="2092325"/>
            <a:ext cx="1976437" cy="2873375"/>
          </a:xfrm>
          <a:prstGeom prst="rect">
            <a:avLst/>
          </a:prstGeom>
          <a:solidFill>
            <a:srgbClr val="F53DB6"/>
          </a:solidFill>
          <a:ln>
            <a:noFill/>
          </a:ln>
          <a:extLst>
            <a:ext uri="{91240B29-F687-4F45-9708-019B960494DF}">
              <a14:hiddenLine xmlns:a14="http://schemas.microsoft.com/office/drawing/2010/main" xmlns="" w="9525">
                <a:solidFill>
                  <a:srgbClr val="000000"/>
                </a:solidFill>
                <a:bevel/>
                <a:headEnd/>
                <a:tailEnd/>
              </a14:hiddenLine>
            </a:ext>
          </a:extLst>
        </p:spPr>
        <p:txBody>
          <a:bodyPr anchor="ctr"/>
          <a:lstStyle/>
          <a:p>
            <a:pPr>
              <a:buFontTx/>
              <a:buNone/>
            </a:pPr>
            <a:endParaRPr lang="zh-CN" altLang="en-US"/>
          </a:p>
        </p:txBody>
      </p:sp>
      <p:sp>
        <p:nvSpPr>
          <p:cNvPr id="4100" name="Rectangle 4"/>
          <p:cNvSpPr>
            <a:spLocks noChangeArrowheads="1"/>
          </p:cNvSpPr>
          <p:nvPr/>
        </p:nvSpPr>
        <p:spPr bwMode="auto">
          <a:xfrm>
            <a:off x="5538788" y="2092325"/>
            <a:ext cx="1976437" cy="2873375"/>
          </a:xfrm>
          <a:prstGeom prst="rect">
            <a:avLst/>
          </a:prstGeom>
          <a:solidFill>
            <a:srgbClr val="F53DB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buFontTx/>
              <a:buNone/>
            </a:pPr>
            <a:endParaRPr lang="zh-CN" altLang="en-US"/>
          </a:p>
        </p:txBody>
      </p:sp>
      <p:sp>
        <p:nvSpPr>
          <p:cNvPr id="4101" name="Rectangle 5"/>
          <p:cNvSpPr>
            <a:spLocks noChangeArrowheads="1"/>
          </p:cNvSpPr>
          <p:nvPr/>
        </p:nvSpPr>
        <p:spPr bwMode="auto">
          <a:xfrm>
            <a:off x="7824788" y="2092325"/>
            <a:ext cx="1976437" cy="2873375"/>
          </a:xfrm>
          <a:prstGeom prst="rect">
            <a:avLst/>
          </a:prstGeom>
          <a:solidFill>
            <a:srgbClr val="F53DB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buFontTx/>
              <a:buNone/>
            </a:pPr>
            <a:endParaRPr lang="zh-CN" altLang="en-US"/>
          </a:p>
        </p:txBody>
      </p:sp>
      <p:sp>
        <p:nvSpPr>
          <p:cNvPr id="4102" name="AutoShape 6"/>
          <p:cNvSpPr>
            <a:spLocks noChangeArrowheads="1"/>
          </p:cNvSpPr>
          <p:nvPr/>
        </p:nvSpPr>
        <p:spPr bwMode="auto">
          <a:xfrm>
            <a:off x="0" y="0"/>
            <a:ext cx="10690225" cy="1079500"/>
          </a:xfrm>
          <a:prstGeom prst="flowChartProcess">
            <a:avLst/>
          </a:prstGeom>
          <a:solidFill>
            <a:srgbClr val="F53DB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buFontTx/>
              <a:buNone/>
            </a:pPr>
            <a:endParaRPr lang="zh-CN" altLang="en-US"/>
          </a:p>
        </p:txBody>
      </p:sp>
      <p:sp>
        <p:nvSpPr>
          <p:cNvPr id="4103" name="Text Box 7"/>
          <p:cNvSpPr txBox="1">
            <a:spLocks noChangeArrowheads="1"/>
          </p:cNvSpPr>
          <p:nvPr/>
        </p:nvSpPr>
        <p:spPr bwMode="auto">
          <a:xfrm>
            <a:off x="736600" y="200025"/>
            <a:ext cx="1325563" cy="777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en-US" sz="4500">
                <a:solidFill>
                  <a:schemeClr val="bg1"/>
                </a:solidFill>
                <a:ea typeface="方正兰亭粗黑_GBK" pitchFamily="2" charset="-122"/>
              </a:rPr>
              <a:t>目录</a:t>
            </a:r>
          </a:p>
        </p:txBody>
      </p:sp>
      <p:sp>
        <p:nvSpPr>
          <p:cNvPr id="4104" name="AutoShape 8"/>
          <p:cNvSpPr>
            <a:spLocks noChangeArrowheads="1"/>
          </p:cNvSpPr>
          <p:nvPr/>
        </p:nvSpPr>
        <p:spPr bwMode="auto">
          <a:xfrm rot="5400000">
            <a:off x="257969" y="437357"/>
            <a:ext cx="523875" cy="312737"/>
          </a:xfrm>
          <a:prstGeom prst="triangle">
            <a:avLst>
              <a:gd name="adj" fmla="val 50000"/>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buFontTx/>
              <a:buNone/>
            </a:pPr>
            <a:endParaRPr lang="zh-CN" altLang="en-US"/>
          </a:p>
        </p:txBody>
      </p:sp>
      <p:sp>
        <p:nvSpPr>
          <p:cNvPr id="4105" name="Text Box 9"/>
          <p:cNvSpPr txBox="1">
            <a:spLocks noChangeArrowheads="1"/>
          </p:cNvSpPr>
          <p:nvPr/>
        </p:nvSpPr>
        <p:spPr bwMode="auto">
          <a:xfrm>
            <a:off x="1955800" y="476250"/>
            <a:ext cx="1897063" cy="4778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zh-CN" sz="2500">
                <a:solidFill>
                  <a:schemeClr val="bg1"/>
                </a:solidFill>
                <a:latin typeface="方正兰亭特黑_GBK" pitchFamily="2" charset="-122"/>
                <a:ea typeface="方正兰亭特黑_GBK" pitchFamily="2" charset="-122"/>
              </a:rPr>
              <a:t>contents</a:t>
            </a:r>
          </a:p>
        </p:txBody>
      </p:sp>
      <p:sp>
        <p:nvSpPr>
          <p:cNvPr id="4106" name="Text Box 10"/>
          <p:cNvSpPr txBox="1">
            <a:spLocks noChangeArrowheads="1"/>
          </p:cNvSpPr>
          <p:nvPr/>
        </p:nvSpPr>
        <p:spPr bwMode="auto">
          <a:xfrm>
            <a:off x="1158875" y="2152650"/>
            <a:ext cx="1366838" cy="11699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en-US" sz="7000">
                <a:solidFill>
                  <a:schemeClr val="bg1"/>
                </a:solidFill>
                <a:latin typeface="方正兰亭特黑_GBK" pitchFamily="2" charset="-122"/>
                <a:ea typeface="方正兰亭特黑_GBK" pitchFamily="2" charset="-122"/>
              </a:rPr>
              <a:t>01</a:t>
            </a:r>
          </a:p>
        </p:txBody>
      </p:sp>
      <p:sp>
        <p:nvSpPr>
          <p:cNvPr id="4107" name="Text Box 11"/>
          <p:cNvSpPr txBox="1">
            <a:spLocks noChangeArrowheads="1"/>
          </p:cNvSpPr>
          <p:nvPr/>
        </p:nvSpPr>
        <p:spPr bwMode="auto">
          <a:xfrm>
            <a:off x="1012825" y="3162300"/>
            <a:ext cx="1809750" cy="5794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wrap="none">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en-US" sz="3200" b="1">
                <a:solidFill>
                  <a:schemeClr val="bg1"/>
                </a:solidFill>
                <a:latin typeface="方正兰亭特黑_GBK" pitchFamily="2" charset="-122"/>
                <a:ea typeface="微软雅黑" pitchFamily="34" charset="-122"/>
              </a:rPr>
              <a:t>关于我们</a:t>
            </a:r>
          </a:p>
        </p:txBody>
      </p:sp>
      <p:sp>
        <p:nvSpPr>
          <p:cNvPr id="4108" name="Text Box 12"/>
          <p:cNvSpPr txBox="1">
            <a:spLocks noChangeArrowheads="1"/>
          </p:cNvSpPr>
          <p:nvPr/>
        </p:nvSpPr>
        <p:spPr bwMode="auto">
          <a:xfrm>
            <a:off x="1012825" y="3692525"/>
            <a:ext cx="993775" cy="276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en-US" sz="1200">
                <a:solidFill>
                  <a:schemeClr val="bg1"/>
                </a:solidFill>
                <a:latin typeface="方正兰亭特黑_GBK" pitchFamily="2" charset="-122"/>
                <a:ea typeface="微软雅黑" pitchFamily="34" charset="-122"/>
              </a:rPr>
              <a:t>About us</a:t>
            </a:r>
          </a:p>
        </p:txBody>
      </p:sp>
      <p:sp>
        <p:nvSpPr>
          <p:cNvPr id="4109" name="Text Box 13"/>
          <p:cNvSpPr txBox="1">
            <a:spLocks noChangeArrowheads="1"/>
          </p:cNvSpPr>
          <p:nvPr/>
        </p:nvSpPr>
        <p:spPr bwMode="auto">
          <a:xfrm>
            <a:off x="3419475" y="2152650"/>
            <a:ext cx="1479550" cy="11699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wrap="none">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en-US" sz="7000">
                <a:solidFill>
                  <a:schemeClr val="bg1"/>
                </a:solidFill>
                <a:latin typeface="方正兰亭特黑_GBK" pitchFamily="2" charset="-122"/>
                <a:ea typeface="方正兰亭特黑_GBK" pitchFamily="2" charset="-122"/>
              </a:rPr>
              <a:t>02</a:t>
            </a:r>
            <a:endParaRPr lang="zh-CN" altLang="en-US" sz="1800"/>
          </a:p>
        </p:txBody>
      </p:sp>
      <p:sp>
        <p:nvSpPr>
          <p:cNvPr id="4110" name="Text Box 14"/>
          <p:cNvSpPr txBox="1">
            <a:spLocks noChangeArrowheads="1"/>
          </p:cNvSpPr>
          <p:nvPr/>
        </p:nvSpPr>
        <p:spPr bwMode="auto">
          <a:xfrm>
            <a:off x="3336925" y="3162300"/>
            <a:ext cx="1809750" cy="1066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en-US" sz="3200" b="1">
                <a:solidFill>
                  <a:schemeClr val="bg1"/>
                </a:solidFill>
                <a:latin typeface="方正兰亭特黑_GBK" pitchFamily="2" charset="-122"/>
                <a:ea typeface="微软雅黑" pitchFamily="34" charset="-122"/>
              </a:rPr>
              <a:t>企业文化</a:t>
            </a:r>
          </a:p>
          <a:p>
            <a:pPr eaLnBrk="1" hangingPunct="1">
              <a:buFontTx/>
              <a:buNone/>
            </a:pPr>
            <a:r>
              <a:rPr lang="zh-CN" altLang="en-US" sz="3200" b="1">
                <a:solidFill>
                  <a:schemeClr val="bg1"/>
                </a:solidFill>
                <a:latin typeface="方正兰亭特黑_GBK" pitchFamily="2" charset="-122"/>
                <a:ea typeface="微软雅黑" pitchFamily="34" charset="-122"/>
              </a:rPr>
              <a:t>建设</a:t>
            </a:r>
          </a:p>
        </p:txBody>
      </p:sp>
      <p:sp>
        <p:nvSpPr>
          <p:cNvPr id="4111" name="Text Box 15"/>
          <p:cNvSpPr txBox="1">
            <a:spLocks noChangeArrowheads="1"/>
          </p:cNvSpPr>
          <p:nvPr/>
        </p:nvSpPr>
        <p:spPr bwMode="auto">
          <a:xfrm>
            <a:off x="3336925" y="4170363"/>
            <a:ext cx="1892300" cy="46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en-US" sz="1200">
                <a:solidFill>
                  <a:schemeClr val="bg1"/>
                </a:solidFill>
                <a:latin typeface="方正兰亭特黑_GBK" pitchFamily="2" charset="-122"/>
                <a:ea typeface="微软雅黑" pitchFamily="34" charset="-122"/>
              </a:rPr>
              <a:t>Enterprise culture </a:t>
            </a:r>
          </a:p>
          <a:p>
            <a:pPr eaLnBrk="1" hangingPunct="1">
              <a:buFontTx/>
              <a:buNone/>
            </a:pPr>
            <a:r>
              <a:rPr lang="zh-CN" altLang="en-US" sz="1200">
                <a:solidFill>
                  <a:schemeClr val="bg1"/>
                </a:solidFill>
                <a:latin typeface="方正兰亭特黑_GBK" pitchFamily="2" charset="-122"/>
                <a:ea typeface="微软雅黑" pitchFamily="34" charset="-122"/>
              </a:rPr>
              <a:t>construction</a:t>
            </a:r>
          </a:p>
        </p:txBody>
      </p:sp>
      <p:sp>
        <p:nvSpPr>
          <p:cNvPr id="4112" name="Text Box 16"/>
          <p:cNvSpPr txBox="1">
            <a:spLocks noChangeArrowheads="1"/>
          </p:cNvSpPr>
          <p:nvPr/>
        </p:nvSpPr>
        <p:spPr bwMode="auto">
          <a:xfrm>
            <a:off x="5754688" y="2152650"/>
            <a:ext cx="1498600" cy="11699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en-US" sz="7000">
                <a:solidFill>
                  <a:schemeClr val="bg1"/>
                </a:solidFill>
                <a:latin typeface="方正兰亭特黑_GBK" pitchFamily="2" charset="-122"/>
                <a:ea typeface="方正兰亭特黑_GBK" pitchFamily="2" charset="-122"/>
              </a:rPr>
              <a:t>03</a:t>
            </a:r>
            <a:endParaRPr lang="zh-CN" altLang="en-US" sz="1800"/>
          </a:p>
        </p:txBody>
      </p:sp>
      <p:sp>
        <p:nvSpPr>
          <p:cNvPr id="4113" name="Text Box 17"/>
          <p:cNvSpPr txBox="1">
            <a:spLocks noChangeArrowheads="1"/>
          </p:cNvSpPr>
          <p:nvPr/>
        </p:nvSpPr>
        <p:spPr bwMode="auto">
          <a:xfrm>
            <a:off x="5618163" y="3162300"/>
            <a:ext cx="1825625" cy="10779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en-US" sz="3200" b="1">
                <a:solidFill>
                  <a:schemeClr val="bg1"/>
                </a:solidFill>
                <a:latin typeface="方正兰亭特黑_GBK" pitchFamily="2" charset="-122"/>
                <a:ea typeface="微软雅黑" pitchFamily="34" charset="-122"/>
              </a:rPr>
              <a:t>市场营销</a:t>
            </a:r>
          </a:p>
          <a:p>
            <a:pPr eaLnBrk="1" hangingPunct="1">
              <a:buFontTx/>
              <a:buNone/>
            </a:pPr>
            <a:r>
              <a:rPr lang="zh-CN" altLang="en-US" sz="3200" b="1">
                <a:solidFill>
                  <a:schemeClr val="bg1"/>
                </a:solidFill>
                <a:latin typeface="方正兰亭特黑_GBK" pitchFamily="2" charset="-122"/>
                <a:ea typeface="微软雅黑" pitchFamily="34" charset="-122"/>
              </a:rPr>
              <a:t>战略</a:t>
            </a:r>
            <a:endParaRPr lang="zh-CN" altLang="en-US" sz="1800"/>
          </a:p>
        </p:txBody>
      </p:sp>
      <p:sp>
        <p:nvSpPr>
          <p:cNvPr id="4114" name="Text Box 18"/>
          <p:cNvSpPr txBox="1">
            <a:spLocks noChangeArrowheads="1"/>
          </p:cNvSpPr>
          <p:nvPr/>
        </p:nvSpPr>
        <p:spPr bwMode="auto">
          <a:xfrm>
            <a:off x="5618163" y="4170363"/>
            <a:ext cx="1955800" cy="276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wrap="none">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en-US" sz="1200">
                <a:solidFill>
                  <a:schemeClr val="bg1"/>
                </a:solidFill>
                <a:latin typeface="方正兰亭特黑_GBK" pitchFamily="2" charset="-122"/>
                <a:ea typeface="微软雅黑" pitchFamily="34" charset="-122"/>
              </a:rPr>
              <a:t>Marketing Strategy</a:t>
            </a:r>
          </a:p>
        </p:txBody>
      </p:sp>
      <p:sp>
        <p:nvSpPr>
          <p:cNvPr id="4115" name="Text Box 19"/>
          <p:cNvSpPr txBox="1">
            <a:spLocks noChangeArrowheads="1"/>
          </p:cNvSpPr>
          <p:nvPr/>
        </p:nvSpPr>
        <p:spPr bwMode="auto">
          <a:xfrm>
            <a:off x="8042275" y="2152650"/>
            <a:ext cx="1504950" cy="11699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en-US" sz="7000">
                <a:solidFill>
                  <a:schemeClr val="bg1"/>
                </a:solidFill>
                <a:latin typeface="方正兰亭特黑_GBK" pitchFamily="2" charset="-122"/>
                <a:ea typeface="方正兰亭特黑_GBK" pitchFamily="2" charset="-122"/>
              </a:rPr>
              <a:t>04</a:t>
            </a:r>
            <a:endParaRPr lang="zh-CN" altLang="en-US" sz="1800"/>
          </a:p>
        </p:txBody>
      </p:sp>
      <p:sp>
        <p:nvSpPr>
          <p:cNvPr id="4116" name="Text Box 20"/>
          <p:cNvSpPr txBox="1">
            <a:spLocks noChangeArrowheads="1"/>
          </p:cNvSpPr>
          <p:nvPr/>
        </p:nvSpPr>
        <p:spPr bwMode="auto">
          <a:xfrm>
            <a:off x="7916863" y="3162300"/>
            <a:ext cx="1825625" cy="10779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wrap="none">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en-US" sz="3200" b="1">
                <a:solidFill>
                  <a:schemeClr val="bg1"/>
                </a:solidFill>
                <a:latin typeface="方正兰亭特黑_GBK" pitchFamily="2" charset="-122"/>
                <a:ea typeface="微软雅黑" pitchFamily="34" charset="-122"/>
              </a:rPr>
              <a:t>品牌战略</a:t>
            </a:r>
          </a:p>
          <a:p>
            <a:pPr eaLnBrk="1" hangingPunct="1">
              <a:buFontTx/>
              <a:buNone/>
            </a:pPr>
            <a:r>
              <a:rPr lang="zh-CN" altLang="en-US" sz="3200" b="1">
                <a:solidFill>
                  <a:schemeClr val="bg1"/>
                </a:solidFill>
                <a:latin typeface="方正兰亭特黑_GBK" pitchFamily="2" charset="-122"/>
                <a:ea typeface="微软雅黑" pitchFamily="34" charset="-122"/>
              </a:rPr>
              <a:t>管理</a:t>
            </a:r>
            <a:endParaRPr lang="zh-CN" altLang="en-US" sz="1800"/>
          </a:p>
        </p:txBody>
      </p:sp>
      <p:sp>
        <p:nvSpPr>
          <p:cNvPr id="4117" name="Text Box 21"/>
          <p:cNvSpPr txBox="1">
            <a:spLocks noChangeArrowheads="1"/>
          </p:cNvSpPr>
          <p:nvPr/>
        </p:nvSpPr>
        <p:spPr bwMode="auto">
          <a:xfrm>
            <a:off x="7916863" y="4170363"/>
            <a:ext cx="1600200" cy="46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en-US" sz="1200">
                <a:solidFill>
                  <a:schemeClr val="bg1"/>
                </a:solidFill>
                <a:latin typeface="方正兰亭特黑_GBK" pitchFamily="2" charset="-122"/>
                <a:ea typeface="微软雅黑" pitchFamily="34" charset="-122"/>
              </a:rPr>
              <a:t>Brand strategy </a:t>
            </a:r>
          </a:p>
          <a:p>
            <a:pPr eaLnBrk="1" hangingPunct="1">
              <a:buFontTx/>
              <a:buNone/>
            </a:pPr>
            <a:r>
              <a:rPr lang="zh-CN" altLang="en-US" sz="1200">
                <a:solidFill>
                  <a:schemeClr val="bg1"/>
                </a:solidFill>
                <a:latin typeface="方正兰亭特黑_GBK" pitchFamily="2" charset="-122"/>
                <a:ea typeface="微软雅黑" pitchFamily="34" charset="-122"/>
              </a:rPr>
              <a:t>management</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ChangeArrowheads="1"/>
          </p:cNvSpPr>
          <p:nvPr/>
        </p:nvSpPr>
        <p:spPr bwMode="auto">
          <a:xfrm>
            <a:off x="401638" y="1588"/>
            <a:ext cx="150812" cy="947737"/>
          </a:xfrm>
          <a:prstGeom prst="rect">
            <a:avLst/>
          </a:prstGeom>
          <a:solidFill>
            <a:srgbClr val="F53DB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buFontTx/>
              <a:buNone/>
            </a:pPr>
            <a:endParaRPr lang="zh-CN" altLang="en-US"/>
          </a:p>
        </p:txBody>
      </p:sp>
      <p:sp>
        <p:nvSpPr>
          <p:cNvPr id="21507" name="Text Box 3"/>
          <p:cNvSpPr txBox="1">
            <a:spLocks noChangeArrowheads="1"/>
          </p:cNvSpPr>
          <p:nvPr/>
        </p:nvSpPr>
        <p:spPr bwMode="auto">
          <a:xfrm>
            <a:off x="512763" y="230188"/>
            <a:ext cx="1798637" cy="554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en-US" sz="3000" b="1">
                <a:solidFill>
                  <a:srgbClr val="F53DB6"/>
                </a:solidFill>
                <a:latin typeface="方正兰亭特黑_GBK" pitchFamily="2" charset="-122"/>
                <a:ea typeface="微软雅黑" pitchFamily="34" charset="-122"/>
              </a:rPr>
              <a:t>品牌战略</a:t>
            </a:r>
            <a:endParaRPr lang="zh-CN" altLang="en-US" sz="1800"/>
          </a:p>
        </p:txBody>
      </p:sp>
      <p:sp>
        <p:nvSpPr>
          <p:cNvPr id="21508" name="Text Box 4"/>
          <p:cNvSpPr txBox="1">
            <a:spLocks noChangeArrowheads="1"/>
          </p:cNvSpPr>
          <p:nvPr/>
        </p:nvSpPr>
        <p:spPr bwMode="auto">
          <a:xfrm>
            <a:off x="520700" y="687388"/>
            <a:ext cx="2044700" cy="320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en-US" sz="1500">
                <a:solidFill>
                  <a:srgbClr val="F53DB6"/>
                </a:solidFill>
                <a:latin typeface="方正兰亭特黑_GBK" pitchFamily="2" charset="-122"/>
                <a:ea typeface="微软雅黑" pitchFamily="34" charset="-122"/>
              </a:rPr>
              <a:t>Brand strategy</a:t>
            </a:r>
            <a:endParaRPr lang="zh-CN" altLang="en-US" sz="1800"/>
          </a:p>
        </p:txBody>
      </p:sp>
      <p:sp>
        <p:nvSpPr>
          <p:cNvPr id="21509" name="Freeform 5"/>
          <p:cNvSpPr>
            <a:spLocks noEditPoints="1" noChangeArrowheads="1"/>
          </p:cNvSpPr>
          <p:nvPr/>
        </p:nvSpPr>
        <p:spPr bwMode="auto">
          <a:xfrm>
            <a:off x="2659063" y="3073400"/>
            <a:ext cx="2500312" cy="2238375"/>
          </a:xfrm>
          <a:custGeom>
            <a:avLst/>
            <a:gdLst>
              <a:gd name="T0" fmla="*/ 2147483647 w 3055"/>
              <a:gd name="T1" fmla="*/ 2147483647 h 2735"/>
              <a:gd name="T2" fmla="*/ 2147483647 w 3055"/>
              <a:gd name="T3" fmla="*/ 2147483647 h 2735"/>
              <a:gd name="T4" fmla="*/ 2147483647 w 3055"/>
              <a:gd name="T5" fmla="*/ 2147483647 h 2735"/>
              <a:gd name="T6" fmla="*/ 0 w 3055"/>
              <a:gd name="T7" fmla="*/ 2147483647 h 2735"/>
              <a:gd name="T8" fmla="*/ 2147483647 w 3055"/>
              <a:gd name="T9" fmla="*/ 2147483647 h 2735"/>
              <a:gd name="T10" fmla="*/ 2147483647 w 3055"/>
              <a:gd name="T11" fmla="*/ 2147483647 h 2735"/>
              <a:gd name="T12" fmla="*/ 2147483647 w 3055"/>
              <a:gd name="T13" fmla="*/ 2147483647 h 2735"/>
              <a:gd name="T14" fmla="*/ 2147483647 w 3055"/>
              <a:gd name="T15" fmla="*/ 0 h 2735"/>
              <a:gd name="T16" fmla="*/ 2147483647 w 3055"/>
              <a:gd name="T17" fmla="*/ 2147483647 h 2735"/>
              <a:gd name="T18" fmla="*/ 2147483647 w 3055"/>
              <a:gd name="T19" fmla="*/ 2147483647 h 2735"/>
              <a:gd name="T20" fmla="*/ 2147483647 w 3055"/>
              <a:gd name="T21" fmla="*/ 2147483647 h 2735"/>
              <a:gd name="T22" fmla="*/ 2147483647 w 3055"/>
              <a:gd name="T23" fmla="*/ 2147483647 h 2735"/>
              <a:gd name="T24" fmla="*/ 2147483647 w 3055"/>
              <a:gd name="T25" fmla="*/ 2147483647 h 2735"/>
              <a:gd name="T26" fmla="*/ 2147483647 w 3055"/>
              <a:gd name="T27" fmla="*/ 2147483647 h 2735"/>
              <a:gd name="T28" fmla="*/ 2147483647 w 3055"/>
              <a:gd name="T29" fmla="*/ 2147483647 h 2735"/>
              <a:gd name="T30" fmla="*/ 2147483647 w 3055"/>
              <a:gd name="T31" fmla="*/ 2147483647 h 2735"/>
              <a:gd name="T32" fmla="*/ 2147483647 w 3055"/>
              <a:gd name="T33" fmla="*/ 2147483647 h 273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55"/>
              <a:gd name="T52" fmla="*/ 0 h 2735"/>
              <a:gd name="T53" fmla="*/ 3055 w 3055"/>
              <a:gd name="T54" fmla="*/ 2735 h 273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55" h="2735">
                <a:moveTo>
                  <a:pt x="3055" y="1674"/>
                </a:moveTo>
                <a:cubicBezTo>
                  <a:pt x="2121" y="1674"/>
                  <a:pt x="2121" y="1674"/>
                  <a:pt x="2121" y="1674"/>
                </a:cubicBezTo>
                <a:cubicBezTo>
                  <a:pt x="2121" y="2260"/>
                  <a:pt x="1646" y="2735"/>
                  <a:pt x="1060" y="2735"/>
                </a:cubicBezTo>
                <a:cubicBezTo>
                  <a:pt x="475" y="2735"/>
                  <a:pt x="0" y="2260"/>
                  <a:pt x="0" y="1674"/>
                </a:cubicBezTo>
                <a:cubicBezTo>
                  <a:pt x="0" y="1088"/>
                  <a:pt x="475" y="613"/>
                  <a:pt x="1060" y="613"/>
                </a:cubicBezTo>
                <a:cubicBezTo>
                  <a:pt x="1271" y="613"/>
                  <a:pt x="1467" y="674"/>
                  <a:pt x="1632" y="780"/>
                </a:cubicBezTo>
                <a:cubicBezTo>
                  <a:pt x="2089" y="68"/>
                  <a:pt x="2089" y="68"/>
                  <a:pt x="2089" y="68"/>
                </a:cubicBezTo>
                <a:cubicBezTo>
                  <a:pt x="2133" y="0"/>
                  <a:pt x="2133" y="0"/>
                  <a:pt x="2133" y="0"/>
                </a:cubicBezTo>
                <a:cubicBezTo>
                  <a:pt x="3055" y="532"/>
                  <a:pt x="3055" y="532"/>
                  <a:pt x="3055" y="532"/>
                </a:cubicBezTo>
                <a:lnTo>
                  <a:pt x="3055" y="1674"/>
                </a:lnTo>
                <a:close/>
                <a:moveTo>
                  <a:pt x="1909" y="1674"/>
                </a:moveTo>
                <a:cubicBezTo>
                  <a:pt x="1058" y="1674"/>
                  <a:pt x="1058" y="1674"/>
                  <a:pt x="1058" y="1674"/>
                </a:cubicBezTo>
                <a:cubicBezTo>
                  <a:pt x="1518" y="958"/>
                  <a:pt x="1518" y="958"/>
                  <a:pt x="1518" y="958"/>
                </a:cubicBezTo>
                <a:cubicBezTo>
                  <a:pt x="1386" y="873"/>
                  <a:pt x="1229" y="824"/>
                  <a:pt x="1060" y="824"/>
                </a:cubicBezTo>
                <a:cubicBezTo>
                  <a:pt x="592" y="824"/>
                  <a:pt x="212" y="1205"/>
                  <a:pt x="212" y="1674"/>
                </a:cubicBezTo>
                <a:cubicBezTo>
                  <a:pt x="212" y="2143"/>
                  <a:pt x="592" y="2523"/>
                  <a:pt x="1060" y="2523"/>
                </a:cubicBezTo>
                <a:cubicBezTo>
                  <a:pt x="1529" y="2523"/>
                  <a:pt x="1909" y="2143"/>
                  <a:pt x="1909" y="1674"/>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miter lim="800000"/>
                <a:headEnd/>
                <a:tailEnd/>
              </a14:hiddenLine>
            </a:ext>
          </a:extLst>
        </p:spPr>
        <p:txBody>
          <a:bodyPr/>
          <a:lstStyle/>
          <a:p>
            <a:endParaRPr lang="zh-CN" altLang="en-US"/>
          </a:p>
        </p:txBody>
      </p:sp>
      <p:sp>
        <p:nvSpPr>
          <p:cNvPr id="21510" name="Freeform 6"/>
          <p:cNvSpPr>
            <a:spLocks noEditPoints="1" noChangeArrowheads="1"/>
          </p:cNvSpPr>
          <p:nvPr/>
        </p:nvSpPr>
        <p:spPr bwMode="auto">
          <a:xfrm>
            <a:off x="5254625" y="3067050"/>
            <a:ext cx="2514600" cy="2244725"/>
          </a:xfrm>
          <a:custGeom>
            <a:avLst/>
            <a:gdLst>
              <a:gd name="T0" fmla="*/ 2147483647 w 3073"/>
              <a:gd name="T1" fmla="*/ 0 h 2742"/>
              <a:gd name="T2" fmla="*/ 2147483647 w 3073"/>
              <a:gd name="T3" fmla="*/ 2147483647 h 2742"/>
              <a:gd name="T4" fmla="*/ 2147483647 w 3073"/>
              <a:gd name="T5" fmla="*/ 2147483647 h 2742"/>
              <a:gd name="T6" fmla="*/ 2147483647 w 3073"/>
              <a:gd name="T7" fmla="*/ 2147483647 h 2742"/>
              <a:gd name="T8" fmla="*/ 2147483647 w 3073"/>
              <a:gd name="T9" fmla="*/ 2147483647 h 2742"/>
              <a:gd name="T10" fmla="*/ 2147483647 w 3073"/>
              <a:gd name="T11" fmla="*/ 2147483647 h 2742"/>
              <a:gd name="T12" fmla="*/ 2147483647 w 3073"/>
              <a:gd name="T13" fmla="*/ 2147483647 h 2742"/>
              <a:gd name="T14" fmla="*/ 0 w 3073"/>
              <a:gd name="T15" fmla="*/ 2147483647 h 2742"/>
              <a:gd name="T16" fmla="*/ 0 w 3073"/>
              <a:gd name="T17" fmla="*/ 2147483647 h 2742"/>
              <a:gd name="T18" fmla="*/ 2147483647 w 3073"/>
              <a:gd name="T19" fmla="*/ 0 h 2742"/>
              <a:gd name="T20" fmla="*/ 2147483647 w 3073"/>
              <a:gd name="T21" fmla="*/ 2147483647 h 2742"/>
              <a:gd name="T22" fmla="*/ 2147483647 w 3073"/>
              <a:gd name="T23" fmla="*/ 2147483647 h 2742"/>
              <a:gd name="T24" fmla="*/ 2147483647 w 3073"/>
              <a:gd name="T25" fmla="*/ 2147483647 h 2742"/>
              <a:gd name="T26" fmla="*/ 2147483647 w 3073"/>
              <a:gd name="T27" fmla="*/ 2147483647 h 2742"/>
              <a:gd name="T28" fmla="*/ 2147483647 w 3073"/>
              <a:gd name="T29" fmla="*/ 2147483647 h 2742"/>
              <a:gd name="T30" fmla="*/ 2147483647 w 3073"/>
              <a:gd name="T31" fmla="*/ 2147483647 h 2742"/>
              <a:gd name="T32" fmla="*/ 2147483647 w 3073"/>
              <a:gd name="T33" fmla="*/ 2147483647 h 274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73"/>
              <a:gd name="T52" fmla="*/ 0 h 2742"/>
              <a:gd name="T53" fmla="*/ 3073 w 3073"/>
              <a:gd name="T54" fmla="*/ 2742 h 274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73" h="2742">
                <a:moveTo>
                  <a:pt x="933" y="0"/>
                </a:moveTo>
                <a:cubicBezTo>
                  <a:pt x="981" y="75"/>
                  <a:pt x="981" y="75"/>
                  <a:pt x="981" y="75"/>
                </a:cubicBezTo>
                <a:cubicBezTo>
                  <a:pt x="1439" y="788"/>
                  <a:pt x="1439" y="788"/>
                  <a:pt x="1439" y="788"/>
                </a:cubicBezTo>
                <a:cubicBezTo>
                  <a:pt x="1604" y="681"/>
                  <a:pt x="1801" y="620"/>
                  <a:pt x="2012" y="620"/>
                </a:cubicBezTo>
                <a:cubicBezTo>
                  <a:pt x="2598" y="620"/>
                  <a:pt x="3073" y="1095"/>
                  <a:pt x="3073" y="1681"/>
                </a:cubicBezTo>
                <a:cubicBezTo>
                  <a:pt x="3073" y="2267"/>
                  <a:pt x="2598" y="2742"/>
                  <a:pt x="2012" y="2742"/>
                </a:cubicBezTo>
                <a:cubicBezTo>
                  <a:pt x="1427" y="2742"/>
                  <a:pt x="952" y="2267"/>
                  <a:pt x="952" y="1681"/>
                </a:cubicBezTo>
                <a:cubicBezTo>
                  <a:pt x="0" y="1681"/>
                  <a:pt x="0" y="1681"/>
                  <a:pt x="0" y="1681"/>
                </a:cubicBezTo>
                <a:cubicBezTo>
                  <a:pt x="0" y="539"/>
                  <a:pt x="0" y="539"/>
                  <a:pt x="0" y="539"/>
                </a:cubicBezTo>
                <a:lnTo>
                  <a:pt x="933" y="0"/>
                </a:lnTo>
                <a:close/>
                <a:moveTo>
                  <a:pt x="1553" y="966"/>
                </a:moveTo>
                <a:cubicBezTo>
                  <a:pt x="2012" y="1681"/>
                  <a:pt x="2012" y="1681"/>
                  <a:pt x="2012" y="1681"/>
                </a:cubicBezTo>
                <a:cubicBezTo>
                  <a:pt x="1163" y="1681"/>
                  <a:pt x="1163" y="1681"/>
                  <a:pt x="1163" y="1681"/>
                </a:cubicBezTo>
                <a:cubicBezTo>
                  <a:pt x="1163" y="2150"/>
                  <a:pt x="1543" y="2530"/>
                  <a:pt x="2012" y="2530"/>
                </a:cubicBezTo>
                <a:cubicBezTo>
                  <a:pt x="2481" y="2530"/>
                  <a:pt x="2861" y="2150"/>
                  <a:pt x="2861" y="1681"/>
                </a:cubicBezTo>
                <a:cubicBezTo>
                  <a:pt x="2861" y="1212"/>
                  <a:pt x="2481" y="831"/>
                  <a:pt x="2012" y="831"/>
                </a:cubicBezTo>
                <a:cubicBezTo>
                  <a:pt x="1843" y="831"/>
                  <a:pt x="1686" y="881"/>
                  <a:pt x="1553" y="966"/>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miter lim="800000"/>
                <a:headEnd/>
                <a:tailEnd/>
              </a14:hiddenLine>
            </a:ext>
          </a:extLst>
        </p:spPr>
        <p:txBody>
          <a:bodyPr/>
          <a:lstStyle/>
          <a:p>
            <a:endParaRPr lang="zh-CN" altLang="en-US"/>
          </a:p>
        </p:txBody>
      </p:sp>
      <p:sp>
        <p:nvSpPr>
          <p:cNvPr id="21511" name="Freeform 7"/>
          <p:cNvSpPr>
            <a:spLocks noEditPoints="1" noChangeArrowheads="1"/>
          </p:cNvSpPr>
          <p:nvPr/>
        </p:nvSpPr>
        <p:spPr bwMode="auto">
          <a:xfrm>
            <a:off x="4343400" y="946150"/>
            <a:ext cx="1736725" cy="2481263"/>
          </a:xfrm>
          <a:custGeom>
            <a:avLst/>
            <a:gdLst>
              <a:gd name="T0" fmla="*/ 2147483647 w 2121"/>
              <a:gd name="T1" fmla="*/ 2147483647 h 3032"/>
              <a:gd name="T2" fmla="*/ 2147483647 w 2121"/>
              <a:gd name="T3" fmla="*/ 2147483647 h 3032"/>
              <a:gd name="T4" fmla="*/ 2147483647 w 2121"/>
              <a:gd name="T5" fmla="*/ 2147483647 h 3032"/>
              <a:gd name="T6" fmla="*/ 2147483647 w 2121"/>
              <a:gd name="T7" fmla="*/ 2147483647 h 3032"/>
              <a:gd name="T8" fmla="*/ 2147483647 w 2121"/>
              <a:gd name="T9" fmla="*/ 2147483647 h 3032"/>
              <a:gd name="T10" fmla="*/ 2147483647 w 2121"/>
              <a:gd name="T11" fmla="*/ 2147483647 h 3032"/>
              <a:gd name="T12" fmla="*/ 2147483647 w 2121"/>
              <a:gd name="T13" fmla="*/ 2147483647 h 3032"/>
              <a:gd name="T14" fmla="*/ 2147483647 w 2121"/>
              <a:gd name="T15" fmla="*/ 2147483647 h 3032"/>
              <a:gd name="T16" fmla="*/ 2147483647 w 2121"/>
              <a:gd name="T17" fmla="*/ 2147483647 h 3032"/>
              <a:gd name="T18" fmla="*/ 2147483647 w 2121"/>
              <a:gd name="T19" fmla="*/ 2147483647 h 3032"/>
              <a:gd name="T20" fmla="*/ 2147483647 w 2121"/>
              <a:gd name="T21" fmla="*/ 2147483647 h 3032"/>
              <a:gd name="T22" fmla="*/ 2147483647 w 2121"/>
              <a:gd name="T23" fmla="*/ 2147483647 h 3032"/>
              <a:gd name="T24" fmla="*/ 2147483647 w 2121"/>
              <a:gd name="T25" fmla="*/ 2147483647 h 3032"/>
              <a:gd name="T26" fmla="*/ 0 w 2121"/>
              <a:gd name="T27" fmla="*/ 2147483647 h 3032"/>
              <a:gd name="T28" fmla="*/ 2147483647 w 2121"/>
              <a:gd name="T29" fmla="*/ 0 h 3032"/>
              <a:gd name="T30" fmla="*/ 2147483647 w 2121"/>
              <a:gd name="T31" fmla="*/ 2147483647 h 3032"/>
              <a:gd name="T32" fmla="*/ 2147483647 w 2121"/>
              <a:gd name="T33" fmla="*/ 2147483647 h 303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121"/>
              <a:gd name="T52" fmla="*/ 0 h 3032"/>
              <a:gd name="T53" fmla="*/ 2121 w 2121"/>
              <a:gd name="T54" fmla="*/ 3032 h 303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121" h="3032">
                <a:moveTo>
                  <a:pt x="1061" y="1061"/>
                </a:moveTo>
                <a:cubicBezTo>
                  <a:pt x="1520" y="1776"/>
                  <a:pt x="1520" y="1776"/>
                  <a:pt x="1520" y="1776"/>
                </a:cubicBezTo>
                <a:cubicBezTo>
                  <a:pt x="1754" y="1625"/>
                  <a:pt x="1910" y="1361"/>
                  <a:pt x="1910" y="1061"/>
                </a:cubicBezTo>
                <a:cubicBezTo>
                  <a:pt x="1910" y="592"/>
                  <a:pt x="1530" y="212"/>
                  <a:pt x="1061" y="212"/>
                </a:cubicBezTo>
                <a:cubicBezTo>
                  <a:pt x="592" y="212"/>
                  <a:pt x="212" y="592"/>
                  <a:pt x="212" y="1061"/>
                </a:cubicBezTo>
                <a:cubicBezTo>
                  <a:pt x="212" y="1361"/>
                  <a:pt x="367" y="1625"/>
                  <a:pt x="602" y="1776"/>
                </a:cubicBezTo>
                <a:lnTo>
                  <a:pt x="1061" y="1061"/>
                </a:lnTo>
                <a:close/>
                <a:moveTo>
                  <a:pt x="1634" y="1954"/>
                </a:moveTo>
                <a:cubicBezTo>
                  <a:pt x="1981" y="2494"/>
                  <a:pt x="1981" y="2494"/>
                  <a:pt x="1981" y="2494"/>
                </a:cubicBezTo>
                <a:cubicBezTo>
                  <a:pt x="1055" y="3029"/>
                  <a:pt x="1055" y="3029"/>
                  <a:pt x="1055" y="3029"/>
                </a:cubicBezTo>
                <a:cubicBezTo>
                  <a:pt x="1055" y="3032"/>
                  <a:pt x="1055" y="3032"/>
                  <a:pt x="1055" y="3032"/>
                </a:cubicBezTo>
                <a:cubicBezTo>
                  <a:pt x="136" y="2501"/>
                  <a:pt x="136" y="2501"/>
                  <a:pt x="136" y="2501"/>
                </a:cubicBezTo>
                <a:cubicBezTo>
                  <a:pt x="487" y="1954"/>
                  <a:pt x="487" y="1954"/>
                  <a:pt x="487" y="1954"/>
                </a:cubicBezTo>
                <a:cubicBezTo>
                  <a:pt x="194" y="1765"/>
                  <a:pt x="0" y="1436"/>
                  <a:pt x="0" y="1061"/>
                </a:cubicBezTo>
                <a:cubicBezTo>
                  <a:pt x="0" y="475"/>
                  <a:pt x="475" y="0"/>
                  <a:pt x="1061" y="0"/>
                </a:cubicBezTo>
                <a:cubicBezTo>
                  <a:pt x="1646" y="0"/>
                  <a:pt x="2121" y="475"/>
                  <a:pt x="2121" y="1061"/>
                </a:cubicBezTo>
                <a:cubicBezTo>
                  <a:pt x="2121" y="1436"/>
                  <a:pt x="1927" y="1765"/>
                  <a:pt x="1634" y="1954"/>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miter lim="800000"/>
                <a:headEnd/>
                <a:tailEnd/>
              </a14:hiddenLine>
            </a:ext>
          </a:extLst>
        </p:spPr>
        <p:txBody>
          <a:bodyPr lIns="90170" tIns="46990" rIns="90170" bIns="46990"/>
          <a:lstStyle/>
          <a:p>
            <a:endParaRPr lang="zh-CN" altLang="en-US"/>
          </a:p>
        </p:txBody>
      </p:sp>
      <p:sp>
        <p:nvSpPr>
          <p:cNvPr id="21512" name="Oval 8"/>
          <p:cNvSpPr>
            <a:spLocks noChangeArrowheads="1"/>
          </p:cNvSpPr>
          <p:nvPr/>
        </p:nvSpPr>
        <p:spPr bwMode="auto">
          <a:xfrm>
            <a:off x="2824163" y="3743325"/>
            <a:ext cx="1390650" cy="1390650"/>
          </a:xfrm>
          <a:prstGeom prst="ellipse">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a:buFontTx/>
              <a:buNone/>
            </a:pPr>
            <a:endParaRPr lang="zh-CN" altLang="zh-CN" sz="1800">
              <a:solidFill>
                <a:srgbClr val="000000"/>
              </a:solidFill>
              <a:latin typeface="Calibri" pitchFamily="34" charset="0"/>
              <a:sym typeface="宋体" pitchFamily="2" charset="-122"/>
            </a:endParaRPr>
          </a:p>
        </p:txBody>
      </p:sp>
      <p:sp>
        <p:nvSpPr>
          <p:cNvPr id="21513" name="Oval 8"/>
          <p:cNvSpPr>
            <a:spLocks noChangeArrowheads="1"/>
          </p:cNvSpPr>
          <p:nvPr/>
        </p:nvSpPr>
        <p:spPr bwMode="auto">
          <a:xfrm>
            <a:off x="6203950" y="3743325"/>
            <a:ext cx="1390650" cy="1390650"/>
          </a:xfrm>
          <a:prstGeom prst="ellipse">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a:buFontTx/>
              <a:buNone/>
            </a:pPr>
            <a:endParaRPr lang="zh-CN" altLang="zh-CN" sz="1800">
              <a:solidFill>
                <a:srgbClr val="000000"/>
              </a:solidFill>
              <a:latin typeface="Calibri" pitchFamily="34" charset="0"/>
              <a:sym typeface="宋体" pitchFamily="2" charset="-122"/>
            </a:endParaRPr>
          </a:p>
        </p:txBody>
      </p:sp>
      <p:sp>
        <p:nvSpPr>
          <p:cNvPr id="21514" name="Oval 8"/>
          <p:cNvSpPr>
            <a:spLocks noChangeArrowheads="1"/>
          </p:cNvSpPr>
          <p:nvPr/>
        </p:nvSpPr>
        <p:spPr bwMode="auto">
          <a:xfrm>
            <a:off x="4516438" y="1117600"/>
            <a:ext cx="1390650" cy="1390650"/>
          </a:xfrm>
          <a:prstGeom prst="ellipse">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a:buFontTx/>
              <a:buNone/>
            </a:pPr>
            <a:endParaRPr lang="zh-CN" altLang="zh-CN" sz="1800">
              <a:solidFill>
                <a:srgbClr val="000000"/>
              </a:solidFill>
              <a:latin typeface="Calibri" pitchFamily="34" charset="0"/>
              <a:sym typeface="宋体" pitchFamily="2" charset="-122"/>
            </a:endParaRPr>
          </a:p>
        </p:txBody>
      </p:sp>
      <p:sp>
        <p:nvSpPr>
          <p:cNvPr id="21515" name="任意多边形 17"/>
          <p:cNvSpPr>
            <a:spLocks/>
          </p:cNvSpPr>
          <p:nvPr/>
        </p:nvSpPr>
        <p:spPr bwMode="auto">
          <a:xfrm>
            <a:off x="5627688" y="1020763"/>
            <a:ext cx="2832100" cy="671512"/>
          </a:xfrm>
          <a:custGeom>
            <a:avLst/>
            <a:gdLst>
              <a:gd name="T0" fmla="*/ 0 w 2286000"/>
              <a:gd name="T1" fmla="*/ 2740832 h 472440"/>
              <a:gd name="T2" fmla="*/ 1378824 w 2286000"/>
              <a:gd name="T3" fmla="*/ 0 h 472440"/>
              <a:gd name="T4" fmla="*/ 6671723 w 2286000"/>
              <a:gd name="T5" fmla="*/ 0 h 472440"/>
              <a:gd name="T6" fmla="*/ 0 60000 65536"/>
              <a:gd name="T7" fmla="*/ 0 60000 65536"/>
              <a:gd name="T8" fmla="*/ 0 60000 65536"/>
              <a:gd name="T9" fmla="*/ 0 w 2286000"/>
              <a:gd name="T10" fmla="*/ 0 h 472440"/>
              <a:gd name="T11" fmla="*/ 2286000 w 2286000"/>
              <a:gd name="T12" fmla="*/ 472440 h 472440"/>
            </a:gdLst>
            <a:ahLst/>
            <a:cxnLst>
              <a:cxn ang="T6">
                <a:pos x="T0" y="T1"/>
              </a:cxn>
              <a:cxn ang="T7">
                <a:pos x="T2" y="T3"/>
              </a:cxn>
              <a:cxn ang="T8">
                <a:pos x="T4" y="T5"/>
              </a:cxn>
            </a:cxnLst>
            <a:rect l="T9" t="T10" r="T11" b="T12"/>
            <a:pathLst>
              <a:path w="2286000" h="472440">
                <a:moveTo>
                  <a:pt x="0" y="472440"/>
                </a:moveTo>
                <a:lnTo>
                  <a:pt x="472440" y="0"/>
                </a:lnTo>
                <a:lnTo>
                  <a:pt x="2286000" y="0"/>
                </a:lnTo>
              </a:path>
            </a:pathLst>
          </a:custGeom>
          <a:noFill/>
          <a:ln w="12700" cap="flat" cmpd="sng">
            <a:solidFill>
              <a:srgbClr val="F53DB6"/>
            </a:solidFill>
            <a:prstDash val="sysDot"/>
            <a:miter lim="800000"/>
            <a:headEnd type="oval" w="sm" len="sm"/>
            <a:tailEnd type="oval" w="sm" len="sm"/>
          </a:ln>
          <a:extLst>
            <a:ext uri="{909E8E84-426E-40DD-AFC4-6F175D3DCCD1}">
              <a14:hiddenFill xmlns:a14="http://schemas.microsoft.com/office/drawing/2010/main" xmlns="">
                <a:solidFill>
                  <a:srgbClr val="FFFFFF"/>
                </a:solidFill>
              </a14:hiddenFill>
            </a:ext>
          </a:extLst>
        </p:spPr>
        <p:txBody>
          <a:bodyPr lIns="90170" tIns="46990" rIns="90170" bIns="46990" anchor="ctr"/>
          <a:lstStyle/>
          <a:p>
            <a:endParaRPr lang="zh-CN" altLang="en-US"/>
          </a:p>
        </p:txBody>
      </p:sp>
      <p:sp>
        <p:nvSpPr>
          <p:cNvPr id="21516" name="任意多边形 27"/>
          <p:cNvSpPr>
            <a:spLocks/>
          </p:cNvSpPr>
          <p:nvPr/>
        </p:nvSpPr>
        <p:spPr bwMode="auto">
          <a:xfrm>
            <a:off x="7339013" y="3778250"/>
            <a:ext cx="2759075" cy="646113"/>
          </a:xfrm>
          <a:custGeom>
            <a:avLst/>
            <a:gdLst>
              <a:gd name="T0" fmla="*/ 0 w 2286000"/>
              <a:gd name="T1" fmla="*/ 2260247 h 472440"/>
              <a:gd name="T2" fmla="*/ 1209994 w 2286000"/>
              <a:gd name="T3" fmla="*/ 0 h 472440"/>
              <a:gd name="T4" fmla="*/ 5854807 w 2286000"/>
              <a:gd name="T5" fmla="*/ 0 h 472440"/>
              <a:gd name="T6" fmla="*/ 0 60000 65536"/>
              <a:gd name="T7" fmla="*/ 0 60000 65536"/>
              <a:gd name="T8" fmla="*/ 0 60000 65536"/>
              <a:gd name="T9" fmla="*/ 0 w 2286000"/>
              <a:gd name="T10" fmla="*/ 0 h 472440"/>
              <a:gd name="T11" fmla="*/ 2286000 w 2286000"/>
              <a:gd name="T12" fmla="*/ 472440 h 472440"/>
            </a:gdLst>
            <a:ahLst/>
            <a:cxnLst>
              <a:cxn ang="T6">
                <a:pos x="T0" y="T1"/>
              </a:cxn>
              <a:cxn ang="T7">
                <a:pos x="T2" y="T3"/>
              </a:cxn>
              <a:cxn ang="T8">
                <a:pos x="T4" y="T5"/>
              </a:cxn>
            </a:cxnLst>
            <a:rect l="T9" t="T10" r="T11" b="T12"/>
            <a:pathLst>
              <a:path w="2286000" h="472440">
                <a:moveTo>
                  <a:pt x="0" y="472440"/>
                </a:moveTo>
                <a:lnTo>
                  <a:pt x="472440" y="0"/>
                </a:lnTo>
                <a:lnTo>
                  <a:pt x="2286000" y="0"/>
                </a:lnTo>
              </a:path>
            </a:pathLst>
          </a:custGeom>
          <a:noFill/>
          <a:ln w="12700" cap="flat" cmpd="sng">
            <a:solidFill>
              <a:srgbClr val="F53DB6"/>
            </a:solidFill>
            <a:prstDash val="sysDot"/>
            <a:miter lim="800000"/>
            <a:headEnd type="oval" w="sm" len="sm"/>
            <a:tailEnd type="oval" w="sm" len="sm"/>
          </a:ln>
          <a:extLst>
            <a:ext uri="{909E8E84-426E-40DD-AFC4-6F175D3DCCD1}">
              <a14:hiddenFill xmlns:a14="http://schemas.microsoft.com/office/drawing/2010/main" xmlns="">
                <a:solidFill>
                  <a:srgbClr val="FFFFFF"/>
                </a:solidFill>
              </a14:hiddenFill>
            </a:ext>
          </a:extLst>
        </p:spPr>
        <p:txBody>
          <a:bodyPr lIns="90170" tIns="46990" rIns="90170" bIns="46990" anchor="ctr"/>
          <a:lstStyle/>
          <a:p>
            <a:endParaRPr lang="zh-CN" altLang="en-US"/>
          </a:p>
        </p:txBody>
      </p:sp>
      <p:sp>
        <p:nvSpPr>
          <p:cNvPr id="21517" name="任意多边形 30"/>
          <p:cNvSpPr>
            <a:spLocks/>
          </p:cNvSpPr>
          <p:nvPr/>
        </p:nvSpPr>
        <p:spPr bwMode="auto">
          <a:xfrm flipH="1">
            <a:off x="550863" y="3816350"/>
            <a:ext cx="2549525" cy="684213"/>
          </a:xfrm>
          <a:custGeom>
            <a:avLst/>
            <a:gdLst>
              <a:gd name="T0" fmla="*/ 0 w 2286000"/>
              <a:gd name="T1" fmla="*/ 3010025 h 472440"/>
              <a:gd name="T2" fmla="*/ 815196 w 2286000"/>
              <a:gd name="T3" fmla="*/ 0 h 472440"/>
              <a:gd name="T4" fmla="*/ 3944495 w 2286000"/>
              <a:gd name="T5" fmla="*/ 0 h 472440"/>
              <a:gd name="T6" fmla="*/ 0 60000 65536"/>
              <a:gd name="T7" fmla="*/ 0 60000 65536"/>
              <a:gd name="T8" fmla="*/ 0 60000 65536"/>
              <a:gd name="T9" fmla="*/ 0 w 2286000"/>
              <a:gd name="T10" fmla="*/ 0 h 472440"/>
              <a:gd name="T11" fmla="*/ 2286000 w 2286000"/>
              <a:gd name="T12" fmla="*/ 472440 h 472440"/>
            </a:gdLst>
            <a:ahLst/>
            <a:cxnLst>
              <a:cxn ang="T6">
                <a:pos x="T0" y="T1"/>
              </a:cxn>
              <a:cxn ang="T7">
                <a:pos x="T2" y="T3"/>
              </a:cxn>
              <a:cxn ang="T8">
                <a:pos x="T4" y="T5"/>
              </a:cxn>
            </a:cxnLst>
            <a:rect l="T9" t="T10" r="T11" b="T12"/>
            <a:pathLst>
              <a:path w="2286000" h="472440">
                <a:moveTo>
                  <a:pt x="0" y="472440"/>
                </a:moveTo>
                <a:lnTo>
                  <a:pt x="472440" y="0"/>
                </a:lnTo>
                <a:lnTo>
                  <a:pt x="2286000" y="0"/>
                </a:lnTo>
              </a:path>
            </a:pathLst>
          </a:custGeom>
          <a:noFill/>
          <a:ln w="12700" cap="flat" cmpd="sng">
            <a:solidFill>
              <a:srgbClr val="F53DB6"/>
            </a:solidFill>
            <a:prstDash val="sysDot"/>
            <a:miter lim="800000"/>
            <a:headEnd type="oval" w="sm" len="sm"/>
            <a:tailEnd type="oval" w="sm" len="sm"/>
          </a:ln>
          <a:extLst>
            <a:ext uri="{909E8E84-426E-40DD-AFC4-6F175D3DCCD1}">
              <a14:hiddenFill xmlns:a14="http://schemas.microsoft.com/office/drawing/2010/main" xmlns="">
                <a:solidFill>
                  <a:srgbClr val="FFFFFF"/>
                </a:solidFill>
              </a14:hiddenFill>
            </a:ext>
          </a:extLst>
        </p:spPr>
        <p:txBody>
          <a:bodyPr lIns="90170" tIns="46990" rIns="90170" bIns="46990" anchor="ctr"/>
          <a:lstStyle/>
          <a:p>
            <a:endParaRPr lang="zh-CN" altLang="en-US"/>
          </a:p>
        </p:txBody>
      </p:sp>
      <p:sp>
        <p:nvSpPr>
          <p:cNvPr id="21518" name="分享 1885"/>
          <p:cNvSpPr>
            <a:spLocks/>
          </p:cNvSpPr>
          <p:nvPr/>
        </p:nvSpPr>
        <p:spPr bwMode="auto">
          <a:xfrm>
            <a:off x="4821238" y="1500188"/>
            <a:ext cx="703262" cy="688975"/>
          </a:xfrm>
          <a:custGeom>
            <a:avLst/>
            <a:gdLst>
              <a:gd name="T0" fmla="*/ 3533061 w 393729"/>
              <a:gd name="T1" fmla="*/ 1086 h 390624"/>
              <a:gd name="T2" fmla="*/ 3727823 w 393729"/>
              <a:gd name="T3" fmla="*/ 51912 h 390624"/>
              <a:gd name="T4" fmla="*/ 3952940 w 393729"/>
              <a:gd name="T5" fmla="*/ 701461 h 390624"/>
              <a:gd name="T6" fmla="*/ 3269788 w 393729"/>
              <a:gd name="T7" fmla="*/ 915504 h 390624"/>
              <a:gd name="T8" fmla="*/ 3101861 w 393729"/>
              <a:gd name="T9" fmla="*/ 781270 h 390624"/>
              <a:gd name="T10" fmla="*/ 1000841 w 393729"/>
              <a:gd name="T11" fmla="*/ 1439561 h 390624"/>
              <a:gd name="T12" fmla="*/ 962857 w 393729"/>
              <a:gd name="T13" fmla="*/ 1571158 h 390624"/>
              <a:gd name="T14" fmla="*/ 931394 w 393729"/>
              <a:gd name="T15" fmla="*/ 1609199 h 390624"/>
              <a:gd name="T16" fmla="*/ 2335126 w 393729"/>
              <a:gd name="T17" fmla="*/ 2843491 h 390624"/>
              <a:gd name="T18" fmla="*/ 2734795 w 393729"/>
              <a:gd name="T19" fmla="*/ 2864900 h 390624"/>
              <a:gd name="T20" fmla="*/ 2959893 w 393729"/>
              <a:gd name="T21" fmla="*/ 3514446 h 390624"/>
              <a:gd name="T22" fmla="*/ 2276754 w 393729"/>
              <a:gd name="T23" fmla="*/ 3728493 h 390624"/>
              <a:gd name="T24" fmla="*/ 2041916 w 393729"/>
              <a:gd name="T25" fmla="*/ 3112633 h 390624"/>
              <a:gd name="T26" fmla="*/ 576127 w 393729"/>
              <a:gd name="T27" fmla="*/ 1823768 h 390624"/>
              <a:gd name="T28" fmla="*/ 279712 w 393729"/>
              <a:gd name="T29" fmla="*/ 1785189 h 390624"/>
              <a:gd name="T30" fmla="*/ 54597 w 393729"/>
              <a:gd name="T31" fmla="*/ 1135645 h 390624"/>
              <a:gd name="T32" fmla="*/ 737738 w 393729"/>
              <a:gd name="T33" fmla="*/ 921598 h 390624"/>
              <a:gd name="T34" fmla="*/ 908754 w 393729"/>
              <a:gd name="T35" fmla="*/ 1061067 h 390624"/>
              <a:gd name="T36" fmla="*/ 3004719 w 393729"/>
              <a:gd name="T37" fmla="*/ 404370 h 390624"/>
              <a:gd name="T38" fmla="*/ 3044684 w 393729"/>
              <a:gd name="T39" fmla="*/ 265950 h 390624"/>
              <a:gd name="T40" fmla="*/ 3533061 w 393729"/>
              <a:gd name="T41" fmla="*/ 1086 h 39062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93729"/>
              <a:gd name="T64" fmla="*/ 0 h 390624"/>
              <a:gd name="T65" fmla="*/ 393729 w 393729"/>
              <a:gd name="T66" fmla="*/ 390624 h 39062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93729" h="390624">
                <a:moveTo>
                  <a:pt x="347114" y="112"/>
                </a:moveTo>
                <a:cubicBezTo>
                  <a:pt x="353590" y="546"/>
                  <a:pt x="360089" y="2257"/>
                  <a:pt x="366249" y="5364"/>
                </a:cubicBezTo>
                <a:cubicBezTo>
                  <a:pt x="390891" y="17791"/>
                  <a:pt x="400792" y="47840"/>
                  <a:pt x="388366" y="72481"/>
                </a:cubicBezTo>
                <a:cubicBezTo>
                  <a:pt x="375939" y="97123"/>
                  <a:pt x="345890" y="107025"/>
                  <a:pt x="321248" y="94598"/>
                </a:cubicBezTo>
                <a:cubicBezTo>
                  <a:pt x="314512" y="91201"/>
                  <a:pt x="308877" y="86487"/>
                  <a:pt x="304750" y="80728"/>
                </a:cubicBezTo>
                <a:lnTo>
                  <a:pt x="98330" y="148748"/>
                </a:lnTo>
                <a:cubicBezTo>
                  <a:pt x="98294" y="153464"/>
                  <a:pt x="96795" y="157989"/>
                  <a:pt x="94598" y="162346"/>
                </a:cubicBezTo>
                <a:lnTo>
                  <a:pt x="91507" y="166277"/>
                </a:lnTo>
                <a:lnTo>
                  <a:pt x="229420" y="293815"/>
                </a:lnTo>
                <a:cubicBezTo>
                  <a:pt x="241784" y="289147"/>
                  <a:pt x="255956" y="289607"/>
                  <a:pt x="268686" y="296027"/>
                </a:cubicBezTo>
                <a:cubicBezTo>
                  <a:pt x="293327" y="308454"/>
                  <a:pt x="303229" y="338503"/>
                  <a:pt x="290802" y="363144"/>
                </a:cubicBezTo>
                <a:cubicBezTo>
                  <a:pt x="278375" y="387786"/>
                  <a:pt x="248326" y="397688"/>
                  <a:pt x="223685" y="385261"/>
                </a:cubicBezTo>
                <a:cubicBezTo>
                  <a:pt x="200118" y="373376"/>
                  <a:pt x="190033" y="345372"/>
                  <a:pt x="200613" y="321625"/>
                </a:cubicBezTo>
                <a:lnTo>
                  <a:pt x="56603" y="188448"/>
                </a:lnTo>
                <a:cubicBezTo>
                  <a:pt x="47044" y="190691"/>
                  <a:pt x="36870" y="189197"/>
                  <a:pt x="27481" y="184462"/>
                </a:cubicBezTo>
                <a:cubicBezTo>
                  <a:pt x="2839" y="172035"/>
                  <a:pt x="-7063" y="141986"/>
                  <a:pt x="5364" y="117345"/>
                </a:cubicBezTo>
                <a:cubicBezTo>
                  <a:pt x="17791" y="92703"/>
                  <a:pt x="47840" y="82801"/>
                  <a:pt x="72481" y="95228"/>
                </a:cubicBezTo>
                <a:cubicBezTo>
                  <a:pt x="79414" y="98724"/>
                  <a:pt x="85180" y="103616"/>
                  <a:pt x="89283" y="109639"/>
                </a:cubicBezTo>
                <a:lnTo>
                  <a:pt x="295206" y="41783"/>
                </a:lnTo>
                <a:cubicBezTo>
                  <a:pt x="295278" y="36844"/>
                  <a:pt x="296818" y="32068"/>
                  <a:pt x="299132" y="27480"/>
                </a:cubicBezTo>
                <a:cubicBezTo>
                  <a:pt x="308452" y="8999"/>
                  <a:pt x="327684" y="-1191"/>
                  <a:pt x="347114" y="112"/>
                </a:cubicBezTo>
                <a:close/>
              </a:path>
            </a:pathLst>
          </a:custGeom>
          <a:solidFill>
            <a:srgbClr val="F53DB6"/>
          </a:solidFill>
          <a:ln>
            <a:noFill/>
          </a:ln>
          <a:extLst>
            <a:ext uri="{91240B29-F687-4F45-9708-019B960494DF}">
              <a14:hiddenLine xmlns:a14="http://schemas.microsoft.com/office/drawing/2010/main" xmlns="" w="9525" cmpd="sng">
                <a:solidFill>
                  <a:srgbClr val="000000"/>
                </a:solidFill>
                <a:round/>
                <a:headEnd/>
                <a:tailEnd/>
              </a14:hiddenLine>
            </a:ext>
          </a:extLst>
        </p:spPr>
        <p:txBody>
          <a:bodyPr anchor="ctr"/>
          <a:lstStyle/>
          <a:p>
            <a:endParaRPr lang="zh-CN" altLang="en-US"/>
          </a:p>
        </p:txBody>
      </p:sp>
      <p:sp>
        <p:nvSpPr>
          <p:cNvPr id="21519" name="看电脑小人 1886"/>
          <p:cNvSpPr>
            <a:spLocks/>
          </p:cNvSpPr>
          <p:nvPr/>
        </p:nvSpPr>
        <p:spPr bwMode="auto">
          <a:xfrm>
            <a:off x="3279775" y="4013200"/>
            <a:ext cx="482600" cy="854075"/>
          </a:xfrm>
          <a:custGeom>
            <a:avLst/>
            <a:gdLst>
              <a:gd name="T0" fmla="*/ 2147483647 w 78"/>
              <a:gd name="T1" fmla="*/ 2147483647 h 112"/>
              <a:gd name="T2" fmla="*/ 2147483647 w 78"/>
              <a:gd name="T3" fmla="*/ 2147483647 h 112"/>
              <a:gd name="T4" fmla="*/ 2147483647 w 78"/>
              <a:gd name="T5" fmla="*/ 2147483647 h 112"/>
              <a:gd name="T6" fmla="*/ 2147483647 w 78"/>
              <a:gd name="T7" fmla="*/ 2147483647 h 112"/>
              <a:gd name="T8" fmla="*/ 2147483647 w 78"/>
              <a:gd name="T9" fmla="*/ 2147483647 h 112"/>
              <a:gd name="T10" fmla="*/ 2147483647 w 78"/>
              <a:gd name="T11" fmla="*/ 2147483647 h 112"/>
              <a:gd name="T12" fmla="*/ 2147483647 w 78"/>
              <a:gd name="T13" fmla="*/ 2147483647 h 112"/>
              <a:gd name="T14" fmla="*/ 2147483647 w 78"/>
              <a:gd name="T15" fmla="*/ 2147483647 h 112"/>
              <a:gd name="T16" fmla="*/ 2147483647 w 78"/>
              <a:gd name="T17" fmla="*/ 2147483647 h 112"/>
              <a:gd name="T18" fmla="*/ 2147483647 w 78"/>
              <a:gd name="T19" fmla="*/ 2147483647 h 112"/>
              <a:gd name="T20" fmla="*/ 2147483647 w 78"/>
              <a:gd name="T21" fmla="*/ 2147483647 h 112"/>
              <a:gd name="T22" fmla="*/ 2147483647 w 78"/>
              <a:gd name="T23" fmla="*/ 2147483647 h 112"/>
              <a:gd name="T24" fmla="*/ 2147483647 w 78"/>
              <a:gd name="T25" fmla="*/ 2147483647 h 112"/>
              <a:gd name="T26" fmla="*/ 2147483647 w 78"/>
              <a:gd name="T27" fmla="*/ 2147483647 h 112"/>
              <a:gd name="T28" fmla="*/ 2147483647 w 78"/>
              <a:gd name="T29" fmla="*/ 2147483647 h 112"/>
              <a:gd name="T30" fmla="*/ 2147483647 w 78"/>
              <a:gd name="T31" fmla="*/ 2147483647 h 112"/>
              <a:gd name="T32" fmla="*/ 2147483647 w 78"/>
              <a:gd name="T33" fmla="*/ 2147483647 h 112"/>
              <a:gd name="T34" fmla="*/ 2147483647 w 78"/>
              <a:gd name="T35" fmla="*/ 2147483647 h 112"/>
              <a:gd name="T36" fmla="*/ 2147483647 w 78"/>
              <a:gd name="T37" fmla="*/ 2147483647 h 112"/>
              <a:gd name="T38" fmla="*/ 2147483647 w 78"/>
              <a:gd name="T39" fmla="*/ 2147483647 h 112"/>
              <a:gd name="T40" fmla="*/ 2147483647 w 78"/>
              <a:gd name="T41" fmla="*/ 2147483647 h 112"/>
              <a:gd name="T42" fmla="*/ 2147483647 w 78"/>
              <a:gd name="T43" fmla="*/ 2147483647 h 112"/>
              <a:gd name="T44" fmla="*/ 2147483647 w 78"/>
              <a:gd name="T45" fmla="*/ 2147483647 h 112"/>
              <a:gd name="T46" fmla="*/ 2147483647 w 78"/>
              <a:gd name="T47" fmla="*/ 2147483647 h 112"/>
              <a:gd name="T48" fmla="*/ 2147483647 w 78"/>
              <a:gd name="T49" fmla="*/ 2147483647 h 112"/>
              <a:gd name="T50" fmla="*/ 2147483647 w 78"/>
              <a:gd name="T51" fmla="*/ 2147483647 h 112"/>
              <a:gd name="T52" fmla="*/ 2147483647 w 78"/>
              <a:gd name="T53" fmla="*/ 2147483647 h 112"/>
              <a:gd name="T54" fmla="*/ 2147483647 w 78"/>
              <a:gd name="T55" fmla="*/ 2147483647 h 112"/>
              <a:gd name="T56" fmla="*/ 2147483647 w 78"/>
              <a:gd name="T57" fmla="*/ 2147483647 h 112"/>
              <a:gd name="T58" fmla="*/ 2147483647 w 78"/>
              <a:gd name="T59" fmla="*/ 2147483647 h 112"/>
              <a:gd name="T60" fmla="*/ 2147483647 w 78"/>
              <a:gd name="T61" fmla="*/ 2147483647 h 112"/>
              <a:gd name="T62" fmla="*/ 2147483647 w 78"/>
              <a:gd name="T63" fmla="*/ 2147483647 h 112"/>
              <a:gd name="T64" fmla="*/ 2147483647 w 78"/>
              <a:gd name="T65" fmla="*/ 2147483647 h 112"/>
              <a:gd name="T66" fmla="*/ 2147483647 w 78"/>
              <a:gd name="T67" fmla="*/ 2147483647 h 112"/>
              <a:gd name="T68" fmla="*/ 2147483647 w 78"/>
              <a:gd name="T69" fmla="*/ 2147483647 h 112"/>
              <a:gd name="T70" fmla="*/ 2147483647 w 78"/>
              <a:gd name="T71" fmla="*/ 2147483647 h 112"/>
              <a:gd name="T72" fmla="*/ 2147483647 w 78"/>
              <a:gd name="T73" fmla="*/ 2147483647 h 112"/>
              <a:gd name="T74" fmla="*/ 2147483647 w 78"/>
              <a:gd name="T75" fmla="*/ 2147483647 h 112"/>
              <a:gd name="T76" fmla="*/ 2147483647 w 78"/>
              <a:gd name="T77" fmla="*/ 2147483647 h 11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8"/>
              <a:gd name="T118" fmla="*/ 0 h 112"/>
              <a:gd name="T119" fmla="*/ 78 w 78"/>
              <a:gd name="T120" fmla="*/ 112 h 112"/>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8" h="112">
                <a:moveTo>
                  <a:pt x="21" y="36"/>
                </a:moveTo>
                <a:cubicBezTo>
                  <a:pt x="20" y="27"/>
                  <a:pt x="20" y="19"/>
                  <a:pt x="21" y="11"/>
                </a:cubicBezTo>
                <a:cubicBezTo>
                  <a:pt x="37" y="0"/>
                  <a:pt x="45" y="13"/>
                  <a:pt x="58" y="11"/>
                </a:cubicBezTo>
                <a:cubicBezTo>
                  <a:pt x="59" y="19"/>
                  <a:pt x="59" y="29"/>
                  <a:pt x="57" y="36"/>
                </a:cubicBezTo>
                <a:cubicBezTo>
                  <a:pt x="57" y="40"/>
                  <a:pt x="55" y="44"/>
                  <a:pt x="53" y="47"/>
                </a:cubicBezTo>
                <a:cubicBezTo>
                  <a:pt x="49" y="51"/>
                  <a:pt x="44" y="53"/>
                  <a:pt x="39" y="53"/>
                </a:cubicBezTo>
                <a:cubicBezTo>
                  <a:pt x="39" y="53"/>
                  <a:pt x="39" y="53"/>
                  <a:pt x="39" y="53"/>
                </a:cubicBezTo>
                <a:cubicBezTo>
                  <a:pt x="34" y="53"/>
                  <a:pt x="29" y="51"/>
                  <a:pt x="26" y="47"/>
                </a:cubicBezTo>
                <a:cubicBezTo>
                  <a:pt x="24" y="44"/>
                  <a:pt x="22" y="40"/>
                  <a:pt x="21" y="36"/>
                </a:cubicBezTo>
                <a:close/>
                <a:moveTo>
                  <a:pt x="13" y="107"/>
                </a:moveTo>
                <a:cubicBezTo>
                  <a:pt x="67" y="107"/>
                  <a:pt x="67" y="107"/>
                  <a:pt x="67" y="107"/>
                </a:cubicBezTo>
                <a:cubicBezTo>
                  <a:pt x="64" y="112"/>
                  <a:pt x="64" y="112"/>
                  <a:pt x="64" y="112"/>
                </a:cubicBezTo>
                <a:cubicBezTo>
                  <a:pt x="16" y="112"/>
                  <a:pt x="16" y="112"/>
                  <a:pt x="16" y="112"/>
                </a:cubicBezTo>
                <a:cubicBezTo>
                  <a:pt x="13" y="107"/>
                  <a:pt x="13" y="107"/>
                  <a:pt x="13" y="107"/>
                </a:cubicBezTo>
                <a:close/>
                <a:moveTo>
                  <a:pt x="70" y="67"/>
                </a:moveTo>
                <a:cubicBezTo>
                  <a:pt x="76" y="90"/>
                  <a:pt x="76" y="90"/>
                  <a:pt x="76" y="90"/>
                </a:cubicBezTo>
                <a:cubicBezTo>
                  <a:pt x="78" y="98"/>
                  <a:pt x="77" y="103"/>
                  <a:pt x="68" y="103"/>
                </a:cubicBezTo>
                <a:cubicBezTo>
                  <a:pt x="66" y="103"/>
                  <a:pt x="66" y="103"/>
                  <a:pt x="66" y="103"/>
                </a:cubicBezTo>
                <a:cubicBezTo>
                  <a:pt x="66" y="72"/>
                  <a:pt x="66" y="72"/>
                  <a:pt x="66" y="72"/>
                </a:cubicBezTo>
                <a:cubicBezTo>
                  <a:pt x="42" y="72"/>
                  <a:pt x="42" y="72"/>
                  <a:pt x="42" y="72"/>
                </a:cubicBezTo>
                <a:cubicBezTo>
                  <a:pt x="49" y="56"/>
                  <a:pt x="49" y="56"/>
                  <a:pt x="49" y="56"/>
                </a:cubicBezTo>
                <a:cubicBezTo>
                  <a:pt x="51" y="54"/>
                  <a:pt x="51" y="54"/>
                  <a:pt x="51" y="54"/>
                </a:cubicBezTo>
                <a:cubicBezTo>
                  <a:pt x="65" y="57"/>
                  <a:pt x="65" y="57"/>
                  <a:pt x="65" y="57"/>
                </a:cubicBezTo>
                <a:cubicBezTo>
                  <a:pt x="66" y="57"/>
                  <a:pt x="66" y="57"/>
                  <a:pt x="66" y="57"/>
                </a:cubicBezTo>
                <a:cubicBezTo>
                  <a:pt x="66" y="58"/>
                  <a:pt x="66" y="58"/>
                  <a:pt x="66" y="58"/>
                </a:cubicBezTo>
                <a:cubicBezTo>
                  <a:pt x="68" y="61"/>
                  <a:pt x="69" y="64"/>
                  <a:pt x="70" y="67"/>
                </a:cubicBezTo>
                <a:cubicBezTo>
                  <a:pt x="70" y="67"/>
                  <a:pt x="70" y="67"/>
                  <a:pt x="70" y="67"/>
                </a:cubicBezTo>
                <a:close/>
                <a:moveTo>
                  <a:pt x="14" y="103"/>
                </a:moveTo>
                <a:cubicBezTo>
                  <a:pt x="11" y="103"/>
                  <a:pt x="11" y="103"/>
                  <a:pt x="11" y="103"/>
                </a:cubicBezTo>
                <a:cubicBezTo>
                  <a:pt x="1" y="103"/>
                  <a:pt x="0" y="98"/>
                  <a:pt x="3" y="90"/>
                </a:cubicBezTo>
                <a:cubicBezTo>
                  <a:pt x="9" y="67"/>
                  <a:pt x="9" y="67"/>
                  <a:pt x="9" y="67"/>
                </a:cubicBezTo>
                <a:cubicBezTo>
                  <a:pt x="9" y="63"/>
                  <a:pt x="11" y="60"/>
                  <a:pt x="14" y="58"/>
                </a:cubicBezTo>
                <a:cubicBezTo>
                  <a:pt x="14" y="57"/>
                  <a:pt x="14" y="57"/>
                  <a:pt x="14" y="57"/>
                </a:cubicBezTo>
                <a:cubicBezTo>
                  <a:pt x="14" y="57"/>
                  <a:pt x="14" y="57"/>
                  <a:pt x="14" y="57"/>
                </a:cubicBezTo>
                <a:cubicBezTo>
                  <a:pt x="28" y="54"/>
                  <a:pt x="28" y="54"/>
                  <a:pt x="28" y="54"/>
                </a:cubicBezTo>
                <a:cubicBezTo>
                  <a:pt x="30" y="56"/>
                  <a:pt x="30" y="56"/>
                  <a:pt x="30" y="56"/>
                </a:cubicBezTo>
                <a:cubicBezTo>
                  <a:pt x="38" y="72"/>
                  <a:pt x="38" y="72"/>
                  <a:pt x="38" y="72"/>
                </a:cubicBezTo>
                <a:cubicBezTo>
                  <a:pt x="14" y="72"/>
                  <a:pt x="14" y="72"/>
                  <a:pt x="14" y="72"/>
                </a:cubicBezTo>
                <a:lnTo>
                  <a:pt x="14" y="103"/>
                </a:lnTo>
                <a:close/>
              </a:path>
            </a:pathLst>
          </a:custGeom>
          <a:solidFill>
            <a:srgbClr val="F53DB6"/>
          </a:solidFill>
          <a:ln>
            <a:noFill/>
          </a:ln>
          <a:extLst>
            <a:ext uri="{91240B29-F687-4F45-9708-019B960494DF}">
              <a14:hiddenLine xmlns:a14="http://schemas.microsoft.com/office/drawing/2010/main" xmlns="" w="9525" cmpd="sng">
                <a:solidFill>
                  <a:srgbClr val="000000"/>
                </a:solidFill>
                <a:round/>
                <a:headEnd/>
                <a:tailEnd/>
              </a14:hiddenLine>
            </a:ext>
          </a:extLst>
        </p:spPr>
        <p:txBody>
          <a:bodyPr anchor="ctr"/>
          <a:lstStyle/>
          <a:p>
            <a:endParaRPr lang="zh-CN" altLang="en-US"/>
          </a:p>
        </p:txBody>
      </p:sp>
      <p:sp>
        <p:nvSpPr>
          <p:cNvPr id="21520" name="网络 1887"/>
          <p:cNvSpPr>
            <a:spLocks/>
          </p:cNvSpPr>
          <p:nvPr/>
        </p:nvSpPr>
        <p:spPr bwMode="auto">
          <a:xfrm>
            <a:off x="6632575" y="4178300"/>
            <a:ext cx="588963" cy="587375"/>
          </a:xfrm>
          <a:custGeom>
            <a:avLst/>
            <a:gdLst>
              <a:gd name="T0" fmla="*/ 14882 w 1889279"/>
              <a:gd name="T1" fmla="*/ 17483 h 1810503"/>
              <a:gd name="T2" fmla="*/ 13303 w 1889279"/>
              <a:gd name="T3" fmla="*/ 16207 h 1810503"/>
              <a:gd name="T4" fmla="*/ 7056 w 1889279"/>
              <a:gd name="T5" fmla="*/ 19840 h 1810503"/>
              <a:gd name="T6" fmla="*/ 4674 w 1889279"/>
              <a:gd name="T7" fmla="*/ 16017 h 1810503"/>
              <a:gd name="T8" fmla="*/ 8505 w 1889279"/>
              <a:gd name="T9" fmla="*/ 20039 h 1810503"/>
              <a:gd name="T10" fmla="*/ 5204 w 1889279"/>
              <a:gd name="T11" fmla="*/ 15768 h 1810503"/>
              <a:gd name="T12" fmla="*/ 9005 w 1889279"/>
              <a:gd name="T13" fmla="*/ 15013 h 1810503"/>
              <a:gd name="T14" fmla="*/ 9959 w 1889279"/>
              <a:gd name="T15" fmla="*/ 19990 h 1810503"/>
              <a:gd name="T16" fmla="*/ 9005 w 1889279"/>
              <a:gd name="T17" fmla="*/ 15013 h 1810503"/>
              <a:gd name="T18" fmla="*/ 17843 w 1889279"/>
              <a:gd name="T19" fmla="*/ 10317 h 1810503"/>
              <a:gd name="T20" fmla="*/ 13524 w 1889279"/>
              <a:gd name="T21" fmla="*/ 15595 h 1810503"/>
              <a:gd name="T22" fmla="*/ 9005 w 1889279"/>
              <a:gd name="T23" fmla="*/ 10317 h 1810503"/>
              <a:gd name="T24" fmla="*/ 12994 w 1889279"/>
              <a:gd name="T25" fmla="*/ 15340 h 1810503"/>
              <a:gd name="T26" fmla="*/ 9005 w 1889279"/>
              <a:gd name="T27" fmla="*/ 10317 h 1810503"/>
              <a:gd name="T28" fmla="*/ 8505 w 1889279"/>
              <a:gd name="T29" fmla="*/ 10317 h 1810503"/>
              <a:gd name="T30" fmla="*/ 4987 w 1889279"/>
              <a:gd name="T31" fmla="*/ 15155 h 1810503"/>
              <a:gd name="T32" fmla="*/ 0 w 1889279"/>
              <a:gd name="T33" fmla="*/ 10317 h 1810503"/>
              <a:gd name="T34" fmla="*/ 4468 w 1889279"/>
              <a:gd name="T35" fmla="*/ 15405 h 1810503"/>
              <a:gd name="T36" fmla="*/ 0 w 1889279"/>
              <a:gd name="T37" fmla="*/ 10317 h 1810503"/>
              <a:gd name="T38" fmla="*/ 8505 w 1889279"/>
              <a:gd name="T39" fmla="*/ 5434 h 1810503"/>
              <a:gd name="T40" fmla="*/ 4239 w 1889279"/>
              <a:gd name="T41" fmla="*/ 9698 h 1810503"/>
              <a:gd name="T42" fmla="*/ 12808 w 1889279"/>
              <a:gd name="T43" fmla="*/ 4537 h 1810503"/>
              <a:gd name="T44" fmla="*/ 9005 w 1889279"/>
              <a:gd name="T45" fmla="*/ 9698 h 1810503"/>
              <a:gd name="T46" fmla="*/ 12808 w 1889279"/>
              <a:gd name="T47" fmla="*/ 4537 h 1810503"/>
              <a:gd name="T48" fmla="*/ 4540 w 1889279"/>
              <a:gd name="T49" fmla="*/ 4417 h 1810503"/>
              <a:gd name="T50" fmla="*/ 2 w 1889279"/>
              <a:gd name="T51" fmla="*/ 9698 h 1810503"/>
              <a:gd name="T52" fmla="*/ 15163 w 1889279"/>
              <a:gd name="T53" fmla="*/ 2896 h 1810503"/>
              <a:gd name="T54" fmla="*/ 14311 w 1889279"/>
              <a:gd name="T55" fmla="*/ 9698 h 1810503"/>
              <a:gd name="T56" fmla="*/ 15163 w 1889279"/>
              <a:gd name="T57" fmla="*/ 2896 h 1810503"/>
              <a:gd name="T58" fmla="*/ 4767 w 1889279"/>
              <a:gd name="T59" fmla="*/ 3814 h 1810503"/>
              <a:gd name="T60" fmla="*/ 7066 w 1889279"/>
              <a:gd name="T61" fmla="*/ 215 h 1810503"/>
              <a:gd name="T62" fmla="*/ 14757 w 1889279"/>
              <a:gd name="T63" fmla="*/ 2435 h 1810503"/>
              <a:gd name="T64" fmla="*/ 10744 w 1889279"/>
              <a:gd name="T65" fmla="*/ 205 h 1810503"/>
              <a:gd name="T66" fmla="*/ 8505 w 1889279"/>
              <a:gd name="T67" fmla="*/ 4766 h 1810503"/>
              <a:gd name="T68" fmla="*/ 8407 w 1889279"/>
              <a:gd name="T69" fmla="*/ 24 h 1810503"/>
              <a:gd name="T70" fmla="*/ 9005 w 1889279"/>
              <a:gd name="T71" fmla="*/ 0 h 1810503"/>
              <a:gd name="T72" fmla="*/ 12580 w 1889279"/>
              <a:gd name="T73" fmla="*/ 3931 h 1810503"/>
              <a:gd name="T74" fmla="*/ 9005 w 1889279"/>
              <a:gd name="T75" fmla="*/ 0 h 181050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889279"/>
              <a:gd name="T115" fmla="*/ 0 h 1810503"/>
              <a:gd name="T116" fmla="*/ 1889279 w 1889279"/>
              <a:gd name="T117" fmla="*/ 1810503 h 181050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lnTo>
                  <a:pt x="953521" y="1355186"/>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lnTo>
                  <a:pt x="953521" y="931303"/>
                </a:ln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lnTo>
                  <a:pt x="900586" y="1702"/>
                </a:lnTo>
                <a:close/>
                <a:moveTo>
                  <a:pt x="953521" y="0"/>
                </a:moveTo>
                <a:lnTo>
                  <a:pt x="981035" y="1330"/>
                </a:lnTo>
                <a:cubicBezTo>
                  <a:pt x="1124068" y="53565"/>
                  <a:pt x="1247786" y="180867"/>
                  <a:pt x="1332000" y="354889"/>
                </a:cubicBezTo>
                <a:cubicBezTo>
                  <a:pt x="1219743" y="403080"/>
                  <a:pt x="1090709" y="429800"/>
                  <a:pt x="953521" y="430954"/>
                </a:cubicBezTo>
                <a:lnTo>
                  <a:pt x="953521" y="0"/>
                </a:lnTo>
                <a:close/>
              </a:path>
            </a:pathLst>
          </a:custGeom>
          <a:solidFill>
            <a:srgbClr val="F53DB6"/>
          </a:solidFill>
          <a:ln>
            <a:noFill/>
          </a:ln>
          <a:extLst>
            <a:ext uri="{91240B29-F687-4F45-9708-019B960494DF}">
              <a14:hiddenLine xmlns:a14="http://schemas.microsoft.com/office/drawing/2010/main" xmlns="" w="9525" cmpd="sng">
                <a:solidFill>
                  <a:srgbClr val="000000"/>
                </a:solidFill>
                <a:round/>
                <a:headEnd/>
                <a:tailEnd/>
              </a14:hiddenLine>
            </a:ext>
          </a:extLst>
        </p:spPr>
        <p:txBody>
          <a:bodyPr anchor="ctr"/>
          <a:lstStyle/>
          <a:p>
            <a:endParaRPr lang="zh-CN" altLang="en-US"/>
          </a:p>
        </p:txBody>
      </p:sp>
      <p:sp>
        <p:nvSpPr>
          <p:cNvPr id="21521" name="Text Box 17"/>
          <p:cNvSpPr txBox="1">
            <a:spLocks noChangeArrowheads="1"/>
          </p:cNvSpPr>
          <p:nvPr/>
        </p:nvSpPr>
        <p:spPr bwMode="auto">
          <a:xfrm>
            <a:off x="6205538" y="1066800"/>
            <a:ext cx="225425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en-US" sz="1200">
                <a:solidFill>
                  <a:schemeClr val="bg2"/>
                </a:solidFill>
                <a:latin typeface="微软雅黑" pitchFamily="34" charset="-122"/>
                <a:ea typeface="微软雅黑" pitchFamily="34" charset="-122"/>
              </a:rPr>
              <a:t>4P(产品，通路，价格，促销），企业领导与员工，广告，口碑。</a:t>
            </a:r>
          </a:p>
        </p:txBody>
      </p:sp>
      <p:sp>
        <p:nvSpPr>
          <p:cNvPr id="21522" name="Text Box 18"/>
          <p:cNvSpPr txBox="1">
            <a:spLocks noChangeArrowheads="1"/>
          </p:cNvSpPr>
          <p:nvPr/>
        </p:nvSpPr>
        <p:spPr bwMode="auto">
          <a:xfrm>
            <a:off x="6951663" y="600075"/>
            <a:ext cx="1452562" cy="396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zh-CN" sz="2000" b="1">
                <a:solidFill>
                  <a:srgbClr val="F53DB6"/>
                </a:solidFill>
                <a:ea typeface="微软雅黑" pitchFamily="34" charset="-122"/>
              </a:rPr>
              <a:t>品牌的组成</a:t>
            </a:r>
          </a:p>
        </p:txBody>
      </p:sp>
      <p:sp>
        <p:nvSpPr>
          <p:cNvPr id="21523" name="Text Box 19"/>
          <p:cNvSpPr txBox="1">
            <a:spLocks noChangeArrowheads="1"/>
          </p:cNvSpPr>
          <p:nvPr/>
        </p:nvSpPr>
        <p:spPr bwMode="auto">
          <a:xfrm>
            <a:off x="7700963" y="3343275"/>
            <a:ext cx="2468562" cy="396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wrap="none">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zh-CN" sz="2000" b="1">
                <a:solidFill>
                  <a:srgbClr val="F53DB6"/>
                </a:solidFill>
                <a:ea typeface="微软雅黑" pitchFamily="34" charset="-122"/>
              </a:rPr>
              <a:t>品牌资产和品牌忠诚</a:t>
            </a:r>
          </a:p>
        </p:txBody>
      </p:sp>
      <p:sp>
        <p:nvSpPr>
          <p:cNvPr id="21524" name="Text Box 20"/>
          <p:cNvSpPr txBox="1">
            <a:spLocks noChangeArrowheads="1"/>
          </p:cNvSpPr>
          <p:nvPr/>
        </p:nvSpPr>
        <p:spPr bwMode="auto">
          <a:xfrm>
            <a:off x="7918450" y="3843338"/>
            <a:ext cx="2493963" cy="17383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en-US" sz="1200">
                <a:solidFill>
                  <a:schemeClr val="bg2"/>
                </a:solidFill>
                <a:latin typeface="微软雅黑" pitchFamily="34" charset="-122"/>
                <a:ea typeface="微软雅黑" pitchFamily="34" charset="-122"/>
              </a:rPr>
              <a:t>1、顾客就像工厂和设备，也是</a:t>
            </a:r>
          </a:p>
          <a:p>
            <a:pPr eaLnBrk="1" hangingPunct="1">
              <a:buFontTx/>
              <a:buNone/>
            </a:pPr>
            <a:r>
              <a:rPr lang="zh-CN" altLang="en-US" sz="1200">
                <a:solidFill>
                  <a:schemeClr val="bg2"/>
                </a:solidFill>
                <a:latin typeface="微软雅黑" pitchFamily="34" charset="-122"/>
                <a:ea typeface="微软雅黑" pitchFamily="34" charset="-122"/>
              </a:rPr>
              <a:t>      一种资产。</a:t>
            </a:r>
          </a:p>
          <a:p>
            <a:pPr eaLnBrk="1" hangingPunct="1">
              <a:buFontTx/>
              <a:buNone/>
            </a:pPr>
            <a:r>
              <a:rPr lang="zh-CN" altLang="en-US" sz="1200">
                <a:solidFill>
                  <a:schemeClr val="bg2"/>
                </a:solidFill>
                <a:latin typeface="微软雅黑" pitchFamily="34" charset="-122"/>
                <a:ea typeface="微软雅黑" pitchFamily="34" charset="-122"/>
              </a:rPr>
              <a:t>2、支撑品牌资产的价值：品牌            </a:t>
            </a:r>
          </a:p>
          <a:p>
            <a:pPr eaLnBrk="1" hangingPunct="1">
              <a:buFontTx/>
              <a:buNone/>
            </a:pPr>
            <a:r>
              <a:rPr lang="zh-CN" altLang="en-US" sz="1200">
                <a:solidFill>
                  <a:schemeClr val="bg2"/>
                </a:solidFill>
                <a:latin typeface="微软雅黑" pitchFamily="34" charset="-122"/>
                <a:ea typeface="微软雅黑" pitchFamily="34" charset="-122"/>
              </a:rPr>
              <a:t>      忠诚，品牌知   名度，品牌</a:t>
            </a:r>
          </a:p>
          <a:p>
            <a:pPr eaLnBrk="1" hangingPunct="1">
              <a:buFontTx/>
              <a:buNone/>
            </a:pPr>
            <a:r>
              <a:rPr lang="zh-CN" altLang="en-US" sz="1200">
                <a:solidFill>
                  <a:schemeClr val="bg2"/>
                </a:solidFill>
                <a:latin typeface="微软雅黑" pitchFamily="34" charset="-122"/>
                <a:ea typeface="微软雅黑" pitchFamily="34" charset="-122"/>
              </a:rPr>
              <a:t>      联想，可感知的质量。</a:t>
            </a:r>
          </a:p>
          <a:p>
            <a:pPr eaLnBrk="1" hangingPunct="1">
              <a:buFontTx/>
              <a:buNone/>
            </a:pPr>
            <a:r>
              <a:rPr lang="zh-CN" altLang="en-US" sz="1200">
                <a:solidFill>
                  <a:schemeClr val="bg2"/>
                </a:solidFill>
                <a:latin typeface="微软雅黑" pitchFamily="34" charset="-122"/>
                <a:ea typeface="微软雅黑" pitchFamily="34" charset="-122"/>
              </a:rPr>
              <a:t>3、习惯性买主有巨大的价值，</a:t>
            </a:r>
          </a:p>
          <a:p>
            <a:pPr eaLnBrk="1" hangingPunct="1">
              <a:buFontTx/>
              <a:buNone/>
            </a:pPr>
            <a:r>
              <a:rPr lang="zh-CN" altLang="en-US" sz="1200">
                <a:solidFill>
                  <a:schemeClr val="bg2"/>
                </a:solidFill>
                <a:latin typeface="微软雅黑" pitchFamily="34" charset="-122"/>
                <a:ea typeface="微软雅黑" pitchFamily="34" charset="-122"/>
              </a:rPr>
              <a:t>      他们代表源源不断的财富。</a:t>
            </a:r>
          </a:p>
          <a:p>
            <a:pPr eaLnBrk="1" hangingPunct="1">
              <a:buFontTx/>
              <a:buNone/>
            </a:pPr>
            <a:r>
              <a:rPr lang="zh-CN" altLang="en-US" sz="1200">
                <a:solidFill>
                  <a:schemeClr val="bg2"/>
                </a:solidFill>
                <a:latin typeface="微软雅黑" pitchFamily="34" charset="-122"/>
                <a:ea typeface="微软雅黑" pitchFamily="34" charset="-122"/>
              </a:rPr>
              <a:t>4、市场占有率数量变质量-利润</a:t>
            </a:r>
          </a:p>
          <a:p>
            <a:pPr eaLnBrk="1" hangingPunct="1">
              <a:buFontTx/>
              <a:buNone/>
            </a:pPr>
            <a:r>
              <a:rPr lang="zh-CN" altLang="en-US" sz="1200">
                <a:solidFill>
                  <a:schemeClr val="bg2"/>
                </a:solidFill>
                <a:latin typeface="微软雅黑" pitchFamily="34" charset="-122"/>
                <a:ea typeface="微软雅黑" pitchFamily="34" charset="-122"/>
              </a:rPr>
              <a:t>      增长。 </a:t>
            </a:r>
          </a:p>
        </p:txBody>
      </p:sp>
      <p:sp>
        <p:nvSpPr>
          <p:cNvPr id="21525" name="Text Box 21"/>
          <p:cNvSpPr txBox="1">
            <a:spLocks noChangeArrowheads="1"/>
          </p:cNvSpPr>
          <p:nvPr/>
        </p:nvSpPr>
        <p:spPr bwMode="auto">
          <a:xfrm>
            <a:off x="515938" y="3898900"/>
            <a:ext cx="2254250" cy="1004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en-US" sz="1200">
                <a:solidFill>
                  <a:schemeClr val="bg2"/>
                </a:solidFill>
                <a:latin typeface="微软雅黑" pitchFamily="34" charset="-122"/>
                <a:ea typeface="微软雅黑" pitchFamily="34" charset="-122"/>
              </a:rPr>
              <a:t>1、经常性重复购买</a:t>
            </a:r>
          </a:p>
          <a:p>
            <a:pPr eaLnBrk="1" hangingPunct="1">
              <a:buFontTx/>
              <a:buNone/>
            </a:pPr>
            <a:r>
              <a:rPr lang="zh-CN" altLang="en-US" sz="1200">
                <a:solidFill>
                  <a:schemeClr val="bg2"/>
                </a:solidFill>
                <a:latin typeface="微软雅黑" pitchFamily="34" charset="-122"/>
                <a:ea typeface="微软雅黑" pitchFamily="34" charset="-122"/>
              </a:rPr>
              <a:t>2、购买公司各种产品和服务</a:t>
            </a:r>
          </a:p>
          <a:p>
            <a:pPr eaLnBrk="1" hangingPunct="1">
              <a:buFontTx/>
              <a:buNone/>
            </a:pPr>
            <a:r>
              <a:rPr lang="zh-CN" altLang="en-US" sz="1200">
                <a:solidFill>
                  <a:schemeClr val="bg2"/>
                </a:solidFill>
                <a:latin typeface="微软雅黑" pitchFamily="34" charset="-122"/>
                <a:ea typeface="微软雅黑" pitchFamily="34" charset="-122"/>
              </a:rPr>
              <a:t>3、树立口碑</a:t>
            </a:r>
          </a:p>
          <a:p>
            <a:pPr eaLnBrk="1" hangingPunct="1">
              <a:buFontTx/>
              <a:buNone/>
            </a:pPr>
            <a:r>
              <a:rPr lang="zh-CN" altLang="en-US" sz="1200">
                <a:solidFill>
                  <a:schemeClr val="bg2"/>
                </a:solidFill>
                <a:latin typeface="微软雅黑" pitchFamily="34" charset="-122"/>
                <a:ea typeface="微软雅黑" pitchFamily="34" charset="-122"/>
              </a:rPr>
              <a:t>4、对其他竞争者的活动产生免</a:t>
            </a:r>
          </a:p>
          <a:p>
            <a:pPr eaLnBrk="1" hangingPunct="1">
              <a:buFontTx/>
              <a:buNone/>
            </a:pPr>
            <a:r>
              <a:rPr lang="zh-CN" altLang="en-US" sz="1200">
                <a:solidFill>
                  <a:schemeClr val="bg2"/>
                </a:solidFill>
                <a:latin typeface="微软雅黑" pitchFamily="34" charset="-122"/>
                <a:ea typeface="微软雅黑" pitchFamily="34" charset="-122"/>
              </a:rPr>
              <a:t>    疫力</a:t>
            </a:r>
          </a:p>
        </p:txBody>
      </p:sp>
      <p:sp>
        <p:nvSpPr>
          <p:cNvPr id="21526" name="Text Box 22"/>
          <p:cNvSpPr txBox="1">
            <a:spLocks noChangeArrowheads="1"/>
          </p:cNvSpPr>
          <p:nvPr/>
        </p:nvSpPr>
        <p:spPr bwMode="auto">
          <a:xfrm>
            <a:off x="552450" y="3381375"/>
            <a:ext cx="1960563" cy="396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wrap="none">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zh-CN" sz="2000" b="1">
                <a:solidFill>
                  <a:srgbClr val="F53DB6"/>
                </a:solidFill>
                <a:ea typeface="微软雅黑" pitchFamily="34" charset="-122"/>
              </a:rPr>
              <a:t>忠诚顾客的特点</a:t>
            </a:r>
          </a:p>
        </p:txBody>
      </p:sp>
      <p:sp>
        <p:nvSpPr>
          <p:cNvPr id="21527" name="Text Box 23"/>
          <p:cNvSpPr txBox="1">
            <a:spLocks noChangeArrowheads="1"/>
          </p:cNvSpPr>
          <p:nvPr/>
        </p:nvSpPr>
        <p:spPr bwMode="auto">
          <a:xfrm>
            <a:off x="0" y="2500313"/>
            <a:ext cx="3600450" cy="627062"/>
          </a:xfrm>
          <a:prstGeom prst="rect">
            <a:avLst/>
          </a:prstGeom>
          <a:solidFill>
            <a:srgbClr val="F53DB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90170" tIns="46990" rIns="90170" bIns="46990">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algn="r" eaLnBrk="1" hangingPunct="1">
              <a:buFontTx/>
              <a:buNone/>
            </a:pPr>
            <a:r>
              <a:rPr lang="zh-CN" altLang="en-US" sz="3500" b="1">
                <a:solidFill>
                  <a:schemeClr val="bg1"/>
                </a:solidFill>
                <a:ea typeface="微软雅黑" pitchFamily="34" charset="-122"/>
              </a:rPr>
              <a:t> 品牌简述</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C:\Users\114\Desktop\GM_0059.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b="15738"/>
          <a:stretch>
            <a:fillRect/>
          </a:stretch>
        </p:blipFill>
        <p:spPr bwMode="auto">
          <a:xfrm>
            <a:off x="1588" y="3175"/>
            <a:ext cx="10691812" cy="5973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pic>
      <p:sp>
        <p:nvSpPr>
          <p:cNvPr id="22531" name="Rectangle 3"/>
          <p:cNvSpPr>
            <a:spLocks noChangeArrowheads="1"/>
          </p:cNvSpPr>
          <p:nvPr/>
        </p:nvSpPr>
        <p:spPr bwMode="auto">
          <a:xfrm>
            <a:off x="5362575" y="2227263"/>
            <a:ext cx="4167188" cy="2590800"/>
          </a:xfrm>
          <a:prstGeom prst="rect">
            <a:avLst/>
          </a:prstGeom>
          <a:solidFill>
            <a:srgbClr val="F53DB6">
              <a:alpha val="59999"/>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buFontTx/>
              <a:buNone/>
            </a:pPr>
            <a:endParaRPr lang="zh-CN" altLang="en-US"/>
          </a:p>
        </p:txBody>
      </p:sp>
      <p:sp>
        <p:nvSpPr>
          <p:cNvPr id="22532" name="Text Box 4"/>
          <p:cNvSpPr txBox="1">
            <a:spLocks noChangeArrowheads="1"/>
          </p:cNvSpPr>
          <p:nvPr/>
        </p:nvSpPr>
        <p:spPr bwMode="auto">
          <a:xfrm>
            <a:off x="5465763" y="3292475"/>
            <a:ext cx="4076700" cy="1371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en-US" sz="1200">
                <a:solidFill>
                  <a:schemeClr val="bg1"/>
                </a:solidFill>
                <a:latin typeface="微软雅黑" pitchFamily="34" charset="-122"/>
                <a:ea typeface="微软雅黑" pitchFamily="34" charset="-122"/>
              </a:rPr>
              <a:t>       品牌在我们身边随处可见，人们的生活也离不开品牌，从用户的角度讲，是消费者通过接触企业对产品的宣传如：公关、视觉识别、产品、销售、服务、商誉、广告等使其体验产品的过程。从品牌营销策划的角度来讲，品牌包括品牌目标、品牌定位、品牌架构、品牌认识、品牌传播等等，其中由于没有很明确的界线，常常被忽略的是品牌目标，最棘手的是品牌定位，最考验效果的是品牌传播。 </a:t>
            </a:r>
          </a:p>
        </p:txBody>
      </p:sp>
      <p:sp>
        <p:nvSpPr>
          <p:cNvPr id="22533" name="Rectangle 5"/>
          <p:cNvSpPr>
            <a:spLocks noChangeArrowheads="1"/>
          </p:cNvSpPr>
          <p:nvPr/>
        </p:nvSpPr>
        <p:spPr bwMode="auto">
          <a:xfrm>
            <a:off x="401638" y="1588"/>
            <a:ext cx="150812" cy="947737"/>
          </a:xfrm>
          <a:prstGeom prst="rect">
            <a:avLst/>
          </a:prstGeom>
          <a:solidFill>
            <a:srgbClr val="F53DB6"/>
          </a:solidFill>
          <a:ln>
            <a:noFill/>
          </a:ln>
          <a:extLst>
            <a:ext uri="{91240B29-F687-4F45-9708-019B960494DF}">
              <a14:hiddenLine xmlns:a14="http://schemas.microsoft.com/office/drawing/2010/main" xmlns="" w="9525">
                <a:solidFill>
                  <a:srgbClr val="000000"/>
                </a:solidFill>
                <a:bevel/>
                <a:headEnd/>
                <a:tailEnd/>
              </a14:hiddenLine>
            </a:ext>
          </a:extLst>
        </p:spPr>
        <p:txBody>
          <a:bodyPr anchor="ctr"/>
          <a:lstStyle/>
          <a:p>
            <a:pPr>
              <a:buFontTx/>
              <a:buNone/>
            </a:pPr>
            <a:endParaRPr lang="zh-CN" altLang="en-US"/>
          </a:p>
        </p:txBody>
      </p:sp>
      <p:sp>
        <p:nvSpPr>
          <p:cNvPr id="22534" name="Text Box 6"/>
          <p:cNvSpPr txBox="1">
            <a:spLocks noChangeArrowheads="1"/>
          </p:cNvSpPr>
          <p:nvPr/>
        </p:nvSpPr>
        <p:spPr bwMode="auto">
          <a:xfrm>
            <a:off x="512763" y="230188"/>
            <a:ext cx="1798637" cy="554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en-US" sz="3000" b="1">
                <a:solidFill>
                  <a:srgbClr val="F53DB6"/>
                </a:solidFill>
                <a:latin typeface="方正兰亭特黑_GBK" pitchFamily="2" charset="-122"/>
                <a:ea typeface="微软雅黑" pitchFamily="34" charset="-122"/>
              </a:rPr>
              <a:t>品牌战略</a:t>
            </a:r>
            <a:endParaRPr lang="zh-CN" altLang="en-US" sz="1800"/>
          </a:p>
        </p:txBody>
      </p:sp>
      <p:sp>
        <p:nvSpPr>
          <p:cNvPr id="22535" name="Text Box 7"/>
          <p:cNvSpPr txBox="1">
            <a:spLocks noChangeArrowheads="1"/>
          </p:cNvSpPr>
          <p:nvPr/>
        </p:nvSpPr>
        <p:spPr bwMode="auto">
          <a:xfrm>
            <a:off x="520700" y="687388"/>
            <a:ext cx="2044700" cy="320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en-US" sz="1500">
                <a:solidFill>
                  <a:srgbClr val="F53DB6"/>
                </a:solidFill>
                <a:latin typeface="方正兰亭特黑_GBK" pitchFamily="2" charset="-122"/>
                <a:ea typeface="微软雅黑" pitchFamily="34" charset="-122"/>
              </a:rPr>
              <a:t>Brand strategy</a:t>
            </a:r>
            <a:endParaRPr lang="zh-CN" altLang="en-US" sz="1800"/>
          </a:p>
        </p:txBody>
      </p:sp>
      <p:sp>
        <p:nvSpPr>
          <p:cNvPr id="22536" name="Text Box 8"/>
          <p:cNvSpPr txBox="1">
            <a:spLocks noChangeArrowheads="1"/>
          </p:cNvSpPr>
          <p:nvPr/>
        </p:nvSpPr>
        <p:spPr bwMode="auto">
          <a:xfrm>
            <a:off x="5033963" y="2465388"/>
            <a:ext cx="5657850" cy="627062"/>
          </a:xfrm>
          <a:prstGeom prst="rect">
            <a:avLst/>
          </a:prstGeom>
          <a:solidFill>
            <a:srgbClr val="F53DB6"/>
          </a:solidFill>
          <a:ln>
            <a:noFill/>
          </a:ln>
          <a:extLst>
            <a:ext uri="{91240B29-F687-4F45-9708-019B960494DF}">
              <a14:hiddenLine xmlns:a14="http://schemas.microsoft.com/office/drawing/2010/main" xmlns="" w="9525">
                <a:solidFill>
                  <a:srgbClr val="000000"/>
                </a:solidFill>
                <a:bevel/>
                <a:headEnd/>
                <a:tailEnd/>
              </a14:hiddenLine>
            </a:ext>
          </a:extLst>
        </p:spPr>
        <p:txBody>
          <a:bodyPr lIns="90170" tIns="46990" rIns="90170" bIns="46990">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en-US" sz="3500" b="1">
                <a:solidFill>
                  <a:schemeClr val="bg1"/>
                </a:solidFill>
                <a:ea typeface="微软雅黑" pitchFamily="34" charset="-122"/>
              </a:rPr>
              <a:t>   品牌简述</a:t>
            </a:r>
            <a:endParaRPr lang="zh-CN" altLang="en-US" sz="180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矩形 54" hidden="1"/>
          <p:cNvSpPr>
            <a:spLocks noChangeArrowheads="1"/>
          </p:cNvSpPr>
          <p:nvPr/>
        </p:nvSpPr>
        <p:spPr bwMode="auto">
          <a:xfrm>
            <a:off x="0" y="1692275"/>
            <a:ext cx="10691813" cy="2216150"/>
          </a:xfrm>
          <a:prstGeom prst="rect">
            <a:avLst/>
          </a:prstGeom>
          <a:solidFill>
            <a:srgbClr val="282828"/>
          </a:solidFill>
          <a:ln>
            <a:noFill/>
          </a:ln>
          <a:extLst>
            <a:ext uri="{91240B29-F687-4F45-9708-019B960494DF}">
              <a14:hiddenLine xmlns:a14="http://schemas.microsoft.com/office/drawing/2010/main" xmlns="" w="9525">
                <a:solidFill>
                  <a:srgbClr val="000000"/>
                </a:solidFill>
                <a:bevel/>
                <a:headEnd/>
                <a:tailEnd/>
              </a14:hiddenLine>
            </a:ext>
          </a:extLst>
        </p:spPr>
        <p:txBody>
          <a:bodyPr lIns="106577" tIns="53289" rIns="106577" bIns="53289" anchor="ctr"/>
          <a:lstStyle/>
          <a:p>
            <a:pPr algn="ctr">
              <a:buFontTx/>
              <a:buNone/>
            </a:pPr>
            <a:endParaRPr lang="zh-CN" altLang="zh-CN" sz="2100">
              <a:solidFill>
                <a:srgbClr val="FFFFFF"/>
              </a:solidFill>
              <a:latin typeface="微软雅黑" pitchFamily="34" charset="-122"/>
              <a:ea typeface="微软雅黑" pitchFamily="34" charset="-122"/>
              <a:sym typeface="微软雅黑" pitchFamily="34" charset="-122"/>
            </a:endParaRPr>
          </a:p>
        </p:txBody>
      </p:sp>
      <p:pic>
        <p:nvPicPr>
          <p:cNvPr id="23555" name="图片 5"/>
          <p:cNvPicPr>
            <a:picLocks noChangeAspect="1" noChangeArrowheads="1"/>
          </p:cNvPicPr>
          <p:nvPr/>
        </p:nvPicPr>
        <p:blipFill>
          <a:blip r:embed="rId2" cstate="print">
            <a:extLst>
              <a:ext uri="{28A0092B-C50C-407E-A947-70E740481C1C}">
                <a14:useLocalDpi xmlns:a14="http://schemas.microsoft.com/office/drawing/2010/main" xmlns="" val="0"/>
              </a:ext>
            </a:extLst>
          </a:blip>
          <a:srcRect t="46707" b="26675"/>
          <a:stretch>
            <a:fillRect/>
          </a:stretch>
        </p:blipFill>
        <p:spPr bwMode="auto">
          <a:xfrm>
            <a:off x="0" y="1163638"/>
            <a:ext cx="10691813" cy="20113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pic>
      <p:sp>
        <p:nvSpPr>
          <p:cNvPr id="23556" name="Rectangle 4"/>
          <p:cNvSpPr>
            <a:spLocks noChangeArrowheads="1"/>
          </p:cNvSpPr>
          <p:nvPr/>
        </p:nvSpPr>
        <p:spPr bwMode="auto">
          <a:xfrm>
            <a:off x="401638" y="1588"/>
            <a:ext cx="150812" cy="947737"/>
          </a:xfrm>
          <a:prstGeom prst="rect">
            <a:avLst/>
          </a:prstGeom>
          <a:solidFill>
            <a:srgbClr val="F53DB6"/>
          </a:solidFill>
          <a:ln>
            <a:noFill/>
          </a:ln>
          <a:extLst>
            <a:ext uri="{91240B29-F687-4F45-9708-019B960494DF}">
              <a14:hiddenLine xmlns:a14="http://schemas.microsoft.com/office/drawing/2010/main" xmlns="" w="9525">
                <a:solidFill>
                  <a:srgbClr val="000000"/>
                </a:solidFill>
                <a:bevel/>
                <a:headEnd/>
                <a:tailEnd/>
              </a14:hiddenLine>
            </a:ext>
          </a:extLst>
        </p:spPr>
        <p:txBody>
          <a:bodyPr anchor="ctr"/>
          <a:lstStyle/>
          <a:p>
            <a:pPr>
              <a:buFontTx/>
              <a:buNone/>
            </a:pPr>
            <a:endParaRPr lang="zh-CN" altLang="en-US"/>
          </a:p>
        </p:txBody>
      </p:sp>
      <p:sp>
        <p:nvSpPr>
          <p:cNvPr id="23557" name="Text Box 5"/>
          <p:cNvSpPr txBox="1">
            <a:spLocks noChangeArrowheads="1"/>
          </p:cNvSpPr>
          <p:nvPr/>
        </p:nvSpPr>
        <p:spPr bwMode="auto">
          <a:xfrm>
            <a:off x="512763" y="230188"/>
            <a:ext cx="1798637" cy="554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en-US" sz="3000" b="1">
                <a:solidFill>
                  <a:srgbClr val="F53DB6"/>
                </a:solidFill>
                <a:latin typeface="方正兰亭特黑_GBK" pitchFamily="2" charset="-122"/>
                <a:ea typeface="微软雅黑" pitchFamily="34" charset="-122"/>
              </a:rPr>
              <a:t>品牌战略</a:t>
            </a:r>
            <a:endParaRPr lang="zh-CN" altLang="en-US" sz="1800"/>
          </a:p>
        </p:txBody>
      </p:sp>
      <p:sp>
        <p:nvSpPr>
          <p:cNvPr id="23558" name="Text Box 6"/>
          <p:cNvSpPr txBox="1">
            <a:spLocks noChangeArrowheads="1"/>
          </p:cNvSpPr>
          <p:nvPr/>
        </p:nvSpPr>
        <p:spPr bwMode="auto">
          <a:xfrm>
            <a:off x="520700" y="687388"/>
            <a:ext cx="2044700" cy="320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en-US" sz="1500">
                <a:solidFill>
                  <a:srgbClr val="F53DB6"/>
                </a:solidFill>
                <a:latin typeface="方正兰亭特黑_GBK" pitchFamily="2" charset="-122"/>
                <a:ea typeface="微软雅黑" pitchFamily="34" charset="-122"/>
              </a:rPr>
              <a:t>Brand strategy</a:t>
            </a:r>
            <a:endParaRPr lang="zh-CN" altLang="en-US" sz="1800"/>
          </a:p>
        </p:txBody>
      </p:sp>
      <p:sp>
        <p:nvSpPr>
          <p:cNvPr id="23559" name="Text Box 7"/>
          <p:cNvSpPr txBox="1">
            <a:spLocks noChangeArrowheads="1"/>
          </p:cNvSpPr>
          <p:nvPr/>
        </p:nvSpPr>
        <p:spPr bwMode="auto">
          <a:xfrm>
            <a:off x="3224213" y="3857625"/>
            <a:ext cx="7107237" cy="173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algn="r" eaLnBrk="1" hangingPunct="1">
              <a:buFontTx/>
              <a:buNone/>
            </a:pPr>
            <a:r>
              <a:rPr lang="zh-CN" altLang="zh-CN" sz="1200">
                <a:solidFill>
                  <a:schemeClr val="bg2"/>
                </a:solidFill>
                <a:ea typeface="微软雅黑" pitchFamily="34" charset="-122"/>
              </a:rPr>
              <a:t>品牌定位就是企业在目标市场中给品牌找一个位置，告诉消费者这个品牌是</a:t>
            </a:r>
          </a:p>
          <a:p>
            <a:pPr algn="r" eaLnBrk="1" hangingPunct="1">
              <a:buFontTx/>
              <a:buNone/>
            </a:pPr>
            <a:r>
              <a:rPr lang="zh-CN" altLang="zh-CN" sz="1200">
                <a:solidFill>
                  <a:schemeClr val="bg2"/>
                </a:solidFill>
                <a:ea typeface="微软雅黑" pitchFamily="34" charset="-122"/>
              </a:rPr>
              <a:t>专为那些人设计的，能给他们带来哪些功能上的益处、情感上的益处，并给出充足的理由</a:t>
            </a:r>
          </a:p>
          <a:p>
            <a:pPr algn="r" eaLnBrk="1" hangingPunct="1">
              <a:buFontTx/>
              <a:buNone/>
            </a:pPr>
            <a:r>
              <a:rPr lang="zh-CN" altLang="zh-CN" sz="1200">
                <a:solidFill>
                  <a:schemeClr val="bg2"/>
                </a:solidFill>
                <a:ea typeface="微软雅黑" pitchFamily="34" charset="-122"/>
              </a:rPr>
              <a:t>让大家相信买了这个品牌就能得到这些益处等等。企业在品牌目标明确了以后就要</a:t>
            </a:r>
          </a:p>
          <a:p>
            <a:pPr algn="r" eaLnBrk="1" hangingPunct="1">
              <a:buFontTx/>
              <a:buNone/>
            </a:pPr>
            <a:r>
              <a:rPr lang="zh-CN" altLang="zh-CN" sz="1200">
                <a:solidFill>
                  <a:schemeClr val="bg2"/>
                </a:solidFill>
                <a:ea typeface="微软雅黑" pitchFamily="34" charset="-122"/>
              </a:rPr>
              <a:t>进行品牌定位，定位是品牌工作中最基础、最重要的工作，它确定了品牌工作的方向。特别</a:t>
            </a:r>
          </a:p>
          <a:p>
            <a:pPr algn="r" eaLnBrk="1" hangingPunct="1">
              <a:buFontTx/>
              <a:buNone/>
            </a:pPr>
            <a:r>
              <a:rPr lang="zh-CN" altLang="zh-CN" sz="1200">
                <a:solidFill>
                  <a:schemeClr val="bg2"/>
                </a:solidFill>
                <a:ea typeface="微软雅黑" pitchFamily="34" charset="-122"/>
              </a:rPr>
              <a:t>需要明确的是品牌定位不是供与客户作直接沟通之用，而是品牌营销传播活</a:t>
            </a:r>
          </a:p>
          <a:p>
            <a:pPr algn="r" eaLnBrk="1" hangingPunct="1">
              <a:buFontTx/>
              <a:buNone/>
            </a:pPr>
            <a:r>
              <a:rPr lang="zh-CN" altLang="zh-CN" sz="1200">
                <a:solidFill>
                  <a:schemeClr val="bg2"/>
                </a:solidFill>
                <a:ea typeface="微软雅黑" pitchFamily="34" charset="-122"/>
              </a:rPr>
              <a:t>动的原点，企业的一切营销传播活动都要围绕品牌定位展开。品牌</a:t>
            </a:r>
          </a:p>
          <a:p>
            <a:pPr algn="r" eaLnBrk="1" hangingPunct="1">
              <a:buFontTx/>
              <a:buNone/>
            </a:pPr>
            <a:r>
              <a:rPr lang="zh-CN" altLang="zh-CN" sz="1200">
                <a:solidFill>
                  <a:schemeClr val="bg2"/>
                </a:solidFill>
                <a:ea typeface="微软雅黑" pitchFamily="34" charset="-122"/>
              </a:rPr>
              <a:t>定位制定了以后还需要通过多种品牌传播的方式（产品、包装、运输工具、销售</a:t>
            </a:r>
          </a:p>
          <a:p>
            <a:pPr algn="r" eaLnBrk="1" hangingPunct="1">
              <a:buFontTx/>
              <a:buNone/>
            </a:pPr>
            <a:r>
              <a:rPr lang="zh-CN" altLang="zh-CN" sz="1200">
                <a:solidFill>
                  <a:schemeClr val="bg2"/>
                </a:solidFill>
                <a:ea typeface="微软雅黑" pitchFamily="34" charset="-122"/>
              </a:rPr>
              <a:t>场所、销售人员言谈举止，客户服务处理、媒体宣传、企业商誉等）传递给消费者，这样</a:t>
            </a:r>
          </a:p>
          <a:p>
            <a:pPr algn="r" eaLnBrk="1" hangingPunct="1">
              <a:buFontTx/>
              <a:buNone/>
            </a:pPr>
            <a:r>
              <a:rPr lang="zh-CN" altLang="zh-CN" sz="1200">
                <a:solidFill>
                  <a:schemeClr val="bg2"/>
                </a:solidFill>
                <a:ea typeface="微软雅黑" pitchFamily="34" charset="-122"/>
              </a:rPr>
              <a:t>才是真正有效的品牌定位。</a:t>
            </a:r>
          </a:p>
        </p:txBody>
      </p:sp>
      <p:sp>
        <p:nvSpPr>
          <p:cNvPr id="23560" name="Text Box 8"/>
          <p:cNvSpPr txBox="1">
            <a:spLocks noChangeArrowheads="1"/>
          </p:cNvSpPr>
          <p:nvPr/>
        </p:nvSpPr>
        <p:spPr bwMode="auto">
          <a:xfrm>
            <a:off x="8624888" y="3346450"/>
            <a:ext cx="1706562" cy="549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zh-CN" sz="3000" b="1">
                <a:solidFill>
                  <a:srgbClr val="F53DB6"/>
                </a:solidFill>
                <a:ea typeface="微软雅黑" pitchFamily="34" charset="-122"/>
              </a:rPr>
              <a:t>品牌定位</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ChangeArrowheads="1"/>
          </p:cNvSpPr>
          <p:nvPr/>
        </p:nvSpPr>
        <p:spPr bwMode="auto">
          <a:xfrm>
            <a:off x="401638" y="1588"/>
            <a:ext cx="150812" cy="947737"/>
          </a:xfrm>
          <a:prstGeom prst="rect">
            <a:avLst/>
          </a:prstGeom>
          <a:solidFill>
            <a:srgbClr val="F53DB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buFontTx/>
              <a:buNone/>
            </a:pPr>
            <a:endParaRPr lang="zh-CN" altLang="en-US"/>
          </a:p>
        </p:txBody>
      </p:sp>
      <p:sp>
        <p:nvSpPr>
          <p:cNvPr id="24579" name="Text Box 3"/>
          <p:cNvSpPr txBox="1">
            <a:spLocks noChangeArrowheads="1"/>
          </p:cNvSpPr>
          <p:nvPr/>
        </p:nvSpPr>
        <p:spPr bwMode="auto">
          <a:xfrm>
            <a:off x="512763" y="230188"/>
            <a:ext cx="1798637" cy="554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en-US" sz="3000" b="1">
                <a:solidFill>
                  <a:srgbClr val="F53DB6"/>
                </a:solidFill>
                <a:latin typeface="方正兰亭特黑_GBK" pitchFamily="2" charset="-122"/>
                <a:ea typeface="微软雅黑" pitchFamily="34" charset="-122"/>
              </a:rPr>
              <a:t>品牌战略</a:t>
            </a:r>
            <a:endParaRPr lang="zh-CN" altLang="en-US" sz="1800"/>
          </a:p>
        </p:txBody>
      </p:sp>
      <p:sp>
        <p:nvSpPr>
          <p:cNvPr id="24580" name="Text Box 4"/>
          <p:cNvSpPr txBox="1">
            <a:spLocks noChangeArrowheads="1"/>
          </p:cNvSpPr>
          <p:nvPr/>
        </p:nvSpPr>
        <p:spPr bwMode="auto">
          <a:xfrm>
            <a:off x="520700" y="687388"/>
            <a:ext cx="2044700" cy="320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en-US" sz="1500">
                <a:solidFill>
                  <a:srgbClr val="F53DB6"/>
                </a:solidFill>
                <a:latin typeface="方正兰亭特黑_GBK" pitchFamily="2" charset="-122"/>
                <a:ea typeface="微软雅黑" pitchFamily="34" charset="-122"/>
              </a:rPr>
              <a:t>Brand strategy</a:t>
            </a:r>
            <a:endParaRPr lang="zh-CN" altLang="en-US" sz="1800"/>
          </a:p>
        </p:txBody>
      </p:sp>
      <p:sp>
        <p:nvSpPr>
          <p:cNvPr id="24581" name="Text Box 5"/>
          <p:cNvSpPr txBox="1">
            <a:spLocks noChangeArrowheads="1"/>
          </p:cNvSpPr>
          <p:nvPr/>
        </p:nvSpPr>
        <p:spPr bwMode="auto">
          <a:xfrm>
            <a:off x="379413" y="2076450"/>
            <a:ext cx="4175125" cy="2438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en-US" sz="1200">
                <a:solidFill>
                  <a:schemeClr val="bg2"/>
                </a:solidFill>
                <a:latin typeface="微软雅黑" pitchFamily="34" charset="-122"/>
                <a:ea typeface="微软雅黑" pitchFamily="34" charset="-122"/>
              </a:rPr>
              <a:t>       目前提到品牌传播，大家自然想到品牌的对外宣传和推广，事实上品牌传播包括对内和对外两部分，对内的品牌传播对外传播同等重要，因为一个品牌的建立是客户所有品牌体验的总和，包括产品、包装、运输工具、销售场所、销售人员言谈举止，客户服务处理、媒体宣传、企业商誉等等。对外传播主要通过广告、公关、促销活动、网站、培训等方式实现。    </a:t>
            </a:r>
            <a:endParaRPr lang="zh-CN" altLang="en-US" sz="500">
              <a:solidFill>
                <a:schemeClr val="bg2"/>
              </a:solidFill>
              <a:latin typeface="微软雅黑" pitchFamily="34" charset="-122"/>
              <a:ea typeface="微软雅黑" pitchFamily="34" charset="-122"/>
            </a:endParaRPr>
          </a:p>
          <a:p>
            <a:pPr eaLnBrk="1" hangingPunct="1">
              <a:buFontTx/>
              <a:buNone/>
            </a:pPr>
            <a:endParaRPr lang="zh-CN" altLang="en-US" sz="500">
              <a:solidFill>
                <a:schemeClr val="bg2"/>
              </a:solidFill>
              <a:latin typeface="微软雅黑" pitchFamily="34" charset="-122"/>
              <a:ea typeface="微软雅黑" pitchFamily="34" charset="-122"/>
            </a:endParaRPr>
          </a:p>
          <a:p>
            <a:pPr eaLnBrk="1" hangingPunct="1">
              <a:buFontTx/>
              <a:buNone/>
            </a:pPr>
            <a:r>
              <a:rPr lang="zh-CN" altLang="en-US" sz="1200" b="1">
                <a:solidFill>
                  <a:schemeClr val="bg2"/>
                </a:solidFill>
                <a:latin typeface="微软雅黑" pitchFamily="34" charset="-122"/>
                <a:ea typeface="微软雅黑" pitchFamily="34" charset="-122"/>
              </a:rPr>
              <a:t>在内部传播过程中主要应该做好如下几方面的工作：</a:t>
            </a:r>
            <a:endParaRPr lang="zh-CN" altLang="en-US" sz="500" b="1">
              <a:solidFill>
                <a:schemeClr val="bg2"/>
              </a:solidFill>
              <a:latin typeface="微软雅黑" pitchFamily="34" charset="-122"/>
              <a:ea typeface="微软雅黑" pitchFamily="34" charset="-122"/>
            </a:endParaRPr>
          </a:p>
          <a:p>
            <a:pPr eaLnBrk="1" hangingPunct="1">
              <a:buFontTx/>
              <a:buNone/>
            </a:pPr>
            <a:endParaRPr lang="zh-CN" altLang="en-US" sz="500" b="1">
              <a:solidFill>
                <a:schemeClr val="bg2"/>
              </a:solidFill>
              <a:latin typeface="微软雅黑" pitchFamily="34" charset="-122"/>
              <a:ea typeface="微软雅黑" pitchFamily="34" charset="-122"/>
            </a:endParaRPr>
          </a:p>
          <a:p>
            <a:pPr eaLnBrk="1" hangingPunct="1">
              <a:buFontTx/>
              <a:buNone/>
            </a:pPr>
            <a:r>
              <a:rPr lang="zh-CN" altLang="en-US" sz="1200">
                <a:solidFill>
                  <a:schemeClr val="bg2"/>
                </a:solidFill>
                <a:latin typeface="微软雅黑" pitchFamily="34" charset="-122"/>
                <a:ea typeface="微软雅黑" pitchFamily="34" charset="-122"/>
              </a:rPr>
              <a:t>       在企业文化层面梳理品牌理念和定位，在企业内部推广企业文化的同时推广品牌的理念和定位，并落实到员工的行为规范中去， 最终反映在员工的举止、言行中，使其每一次与客户接触都在为品牌增值。 </a:t>
            </a:r>
          </a:p>
        </p:txBody>
      </p:sp>
      <p:pic>
        <p:nvPicPr>
          <p:cNvPr id="24582" name="Picture 6" descr="30（媒体）"/>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522788" y="128588"/>
            <a:ext cx="5988050" cy="5594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4583" name="AutoShape 7"/>
          <p:cNvSpPr>
            <a:spLocks noChangeArrowheads="1"/>
          </p:cNvSpPr>
          <p:nvPr/>
        </p:nvSpPr>
        <p:spPr bwMode="auto">
          <a:xfrm>
            <a:off x="369888" y="1443038"/>
            <a:ext cx="4152900" cy="519112"/>
          </a:xfrm>
          <a:prstGeom prst="flowChartProcess">
            <a:avLst/>
          </a:prstGeom>
          <a:solidFill>
            <a:srgbClr val="F53DB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buFontTx/>
              <a:buNone/>
            </a:pPr>
            <a:endParaRPr lang="zh-CN" altLang="en-US"/>
          </a:p>
        </p:txBody>
      </p:sp>
      <p:sp>
        <p:nvSpPr>
          <p:cNvPr id="24584" name="Text Box 8"/>
          <p:cNvSpPr txBox="1">
            <a:spLocks noChangeArrowheads="1"/>
          </p:cNvSpPr>
          <p:nvPr/>
        </p:nvSpPr>
        <p:spPr bwMode="auto">
          <a:xfrm>
            <a:off x="368300" y="1458913"/>
            <a:ext cx="4154488" cy="471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algn="ctr" eaLnBrk="1" hangingPunct="1">
              <a:buFontTx/>
              <a:buNone/>
            </a:pPr>
            <a:r>
              <a:rPr lang="zh-CN" altLang="en-US" sz="2500" b="1">
                <a:solidFill>
                  <a:schemeClr val="bg1"/>
                </a:solidFill>
                <a:ea typeface="微软雅黑" pitchFamily="34" charset="-122"/>
              </a:rPr>
              <a:t>品牌传播</a:t>
            </a:r>
          </a:p>
        </p:txBody>
      </p:sp>
      <p:sp>
        <p:nvSpPr>
          <p:cNvPr id="24585" name="Line 9"/>
          <p:cNvSpPr>
            <a:spLocks noChangeShapeType="1"/>
          </p:cNvSpPr>
          <p:nvPr/>
        </p:nvSpPr>
        <p:spPr bwMode="auto">
          <a:xfrm>
            <a:off x="368300" y="4640263"/>
            <a:ext cx="4154488" cy="0"/>
          </a:xfrm>
          <a:prstGeom prst="line">
            <a:avLst/>
          </a:prstGeom>
          <a:noFill/>
          <a:ln w="12700">
            <a:solidFill>
              <a:srgbClr val="F53DB6"/>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24586" name="Line 10"/>
          <p:cNvSpPr>
            <a:spLocks noChangeShapeType="1"/>
          </p:cNvSpPr>
          <p:nvPr/>
        </p:nvSpPr>
        <p:spPr bwMode="auto">
          <a:xfrm>
            <a:off x="369888" y="4716463"/>
            <a:ext cx="4152900" cy="0"/>
          </a:xfrm>
          <a:prstGeom prst="line">
            <a:avLst/>
          </a:prstGeom>
          <a:noFill/>
          <a:ln w="76200">
            <a:solidFill>
              <a:srgbClr val="F53DB6"/>
            </a:solidFill>
            <a:miter lim="800000"/>
            <a:headEnd/>
            <a:tailEnd/>
          </a:ln>
          <a:extLst>
            <a:ext uri="{909E8E84-426E-40DD-AFC4-6F175D3DCCD1}">
              <a14:hiddenFill xmlns:a14="http://schemas.microsoft.com/office/drawing/2010/main" xmlns="">
                <a:noFill/>
              </a14:hiddenFill>
            </a:ext>
          </a:extLst>
        </p:spPr>
        <p:txBody>
          <a:bodyPr/>
          <a:lstStyle/>
          <a:p>
            <a:endParaRPr lang="zh-CN" alt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ChangeArrowheads="1"/>
          </p:cNvSpPr>
          <p:nvPr/>
        </p:nvSpPr>
        <p:spPr bwMode="auto">
          <a:xfrm>
            <a:off x="401638" y="1588"/>
            <a:ext cx="150812" cy="947737"/>
          </a:xfrm>
          <a:prstGeom prst="rect">
            <a:avLst/>
          </a:prstGeom>
          <a:solidFill>
            <a:srgbClr val="F53DB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buFontTx/>
              <a:buNone/>
            </a:pPr>
            <a:endParaRPr lang="zh-CN" altLang="en-US"/>
          </a:p>
        </p:txBody>
      </p:sp>
      <p:sp>
        <p:nvSpPr>
          <p:cNvPr id="25603" name="Text Box 3"/>
          <p:cNvSpPr txBox="1">
            <a:spLocks noChangeArrowheads="1"/>
          </p:cNvSpPr>
          <p:nvPr/>
        </p:nvSpPr>
        <p:spPr bwMode="auto">
          <a:xfrm>
            <a:off x="512763" y="230188"/>
            <a:ext cx="1798637" cy="554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en-US" sz="3000" b="1">
                <a:solidFill>
                  <a:srgbClr val="F53DB6"/>
                </a:solidFill>
                <a:latin typeface="方正兰亭特黑_GBK" pitchFamily="2" charset="-122"/>
                <a:ea typeface="微软雅黑" pitchFamily="34" charset="-122"/>
              </a:rPr>
              <a:t>品牌战略</a:t>
            </a:r>
            <a:endParaRPr lang="zh-CN" altLang="en-US" sz="1800"/>
          </a:p>
        </p:txBody>
      </p:sp>
      <p:sp>
        <p:nvSpPr>
          <p:cNvPr id="25604" name="Text Box 4"/>
          <p:cNvSpPr txBox="1">
            <a:spLocks noChangeArrowheads="1"/>
          </p:cNvSpPr>
          <p:nvPr/>
        </p:nvSpPr>
        <p:spPr bwMode="auto">
          <a:xfrm>
            <a:off x="520700" y="687388"/>
            <a:ext cx="2044700" cy="320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en-US" sz="1500">
                <a:solidFill>
                  <a:srgbClr val="F53DB6"/>
                </a:solidFill>
                <a:latin typeface="方正兰亭特黑_GBK" pitchFamily="2" charset="-122"/>
                <a:ea typeface="微软雅黑" pitchFamily="34" charset="-122"/>
              </a:rPr>
              <a:t>Brand strategy</a:t>
            </a:r>
            <a:endParaRPr lang="zh-CN" altLang="en-US" sz="1800"/>
          </a:p>
        </p:txBody>
      </p:sp>
      <p:sp>
        <p:nvSpPr>
          <p:cNvPr id="25605" name="矩形 15"/>
          <p:cNvSpPr>
            <a:spLocks noChangeArrowheads="1"/>
          </p:cNvSpPr>
          <p:nvPr/>
        </p:nvSpPr>
        <p:spPr bwMode="auto">
          <a:xfrm>
            <a:off x="552450" y="1657350"/>
            <a:ext cx="4432300" cy="11890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a:spAutoFit/>
          </a:bodyPr>
          <a:lstStyle/>
          <a:p>
            <a:pPr algn="r">
              <a:buFontTx/>
              <a:buNone/>
            </a:pPr>
            <a:r>
              <a:rPr lang="zh-CN" altLang="en-US" sz="1200">
                <a:solidFill>
                  <a:schemeClr val="bg2"/>
                </a:solidFill>
                <a:latin typeface="微软雅黑" pitchFamily="34" charset="-122"/>
                <a:ea typeface="微软雅黑" pitchFamily="34" charset="-122"/>
                <a:sym typeface="微软雅黑" pitchFamily="34" charset="-122"/>
              </a:rPr>
              <a:t>       主要是通过营销策划方案，确定社会目标群体，来扩大企业知名度，争取到利益的最大化、长久和持续化的一种手段，因此企业要想更好更强，就必须先要做好企业品牌战略咨询规划。公司可以展开一系列活动，包括</a:t>
            </a:r>
            <a:r>
              <a:rPr lang="zh-CN" altLang="en-US" sz="1200">
                <a:solidFill>
                  <a:schemeClr val="bg2"/>
                </a:solidFill>
                <a:ea typeface="微软雅黑" pitchFamily="34" charset="-122"/>
                <a:sym typeface="微软雅黑" pitchFamily="34" charset="-122"/>
              </a:rPr>
              <a:t>”</a:t>
            </a:r>
            <a:r>
              <a:rPr lang="zh-CN" altLang="en-US" sz="1200">
                <a:solidFill>
                  <a:schemeClr val="bg2"/>
                </a:solidFill>
                <a:latin typeface="微软雅黑" pitchFamily="34" charset="-122"/>
                <a:ea typeface="微软雅黑" pitchFamily="34" charset="-122"/>
                <a:sym typeface="微软雅黑" pitchFamily="34" charset="-122"/>
              </a:rPr>
              <a:t>百万理财俱乐部推广活动</a:t>
            </a:r>
            <a:r>
              <a:rPr lang="zh-CN" altLang="en-US" sz="1200">
                <a:solidFill>
                  <a:schemeClr val="bg2"/>
                </a:solidFill>
                <a:ea typeface="微软雅黑" pitchFamily="34" charset="-122"/>
                <a:sym typeface="微软雅黑" pitchFamily="34" charset="-122"/>
              </a:rPr>
              <a:t>”</a:t>
            </a:r>
            <a:r>
              <a:rPr lang="zh-CN" altLang="en-US" sz="1200">
                <a:solidFill>
                  <a:schemeClr val="bg2"/>
                </a:solidFill>
                <a:latin typeface="微软雅黑" pitchFamily="34" charset="-122"/>
                <a:ea typeface="微软雅黑" pitchFamily="34" charset="-122"/>
                <a:sym typeface="微软雅黑" pitchFamily="34" charset="-122"/>
              </a:rPr>
              <a:t>、</a:t>
            </a:r>
            <a:r>
              <a:rPr lang="zh-CN" altLang="en-US" sz="1200">
                <a:solidFill>
                  <a:schemeClr val="bg2"/>
                </a:solidFill>
                <a:ea typeface="微软雅黑" pitchFamily="34" charset="-122"/>
                <a:sym typeface="微软雅黑" pitchFamily="34" charset="-122"/>
              </a:rPr>
              <a:t>”</a:t>
            </a:r>
            <a:r>
              <a:rPr lang="zh-CN" altLang="en-US" sz="1200">
                <a:solidFill>
                  <a:schemeClr val="bg2"/>
                </a:solidFill>
                <a:latin typeface="微软雅黑" pitchFamily="34" charset="-122"/>
                <a:ea typeface="微软雅黑" pitchFamily="34" charset="-122"/>
                <a:sym typeface="微软雅黑" pitchFamily="34" charset="-122"/>
              </a:rPr>
              <a:t>网上投资报告会</a:t>
            </a:r>
            <a:r>
              <a:rPr lang="zh-CN" altLang="en-US" sz="1200">
                <a:solidFill>
                  <a:schemeClr val="bg2"/>
                </a:solidFill>
                <a:ea typeface="微软雅黑" pitchFamily="34" charset="-122"/>
                <a:sym typeface="微软雅黑" pitchFamily="34" charset="-122"/>
              </a:rPr>
              <a:t>”</a:t>
            </a:r>
            <a:r>
              <a:rPr lang="zh-CN" altLang="en-US" sz="1200">
                <a:solidFill>
                  <a:schemeClr val="bg2"/>
                </a:solidFill>
                <a:latin typeface="微软雅黑" pitchFamily="34" charset="-122"/>
                <a:ea typeface="微软雅黑" pitchFamily="34" charset="-122"/>
                <a:sym typeface="微软雅黑" pitchFamily="34" charset="-122"/>
              </a:rPr>
              <a:t>、</a:t>
            </a:r>
            <a:r>
              <a:rPr lang="zh-CN" altLang="en-US" sz="1200">
                <a:solidFill>
                  <a:schemeClr val="bg2"/>
                </a:solidFill>
                <a:ea typeface="微软雅黑" pitchFamily="34" charset="-122"/>
                <a:sym typeface="微软雅黑" pitchFamily="34" charset="-122"/>
              </a:rPr>
              <a:t>”</a:t>
            </a:r>
            <a:r>
              <a:rPr lang="zh-CN" altLang="en-US" sz="1200">
                <a:solidFill>
                  <a:schemeClr val="bg2"/>
                </a:solidFill>
                <a:latin typeface="微软雅黑" pitchFamily="34" charset="-122"/>
                <a:ea typeface="微软雅黑" pitchFamily="34" charset="-122"/>
                <a:sym typeface="微软雅黑" pitchFamily="34" charset="-122"/>
              </a:rPr>
              <a:t>投资经理连线周</a:t>
            </a:r>
            <a:r>
              <a:rPr lang="zh-CN" altLang="en-US" sz="1200">
                <a:solidFill>
                  <a:schemeClr val="bg2"/>
                </a:solidFill>
                <a:ea typeface="微软雅黑" pitchFamily="34" charset="-122"/>
                <a:sym typeface="微软雅黑" pitchFamily="34" charset="-122"/>
              </a:rPr>
              <a:t>”</a:t>
            </a:r>
            <a:r>
              <a:rPr lang="zh-CN" altLang="en-US" sz="1200">
                <a:solidFill>
                  <a:schemeClr val="bg2"/>
                </a:solidFill>
                <a:latin typeface="微软雅黑" pitchFamily="34" charset="-122"/>
                <a:ea typeface="微软雅黑" pitchFamily="34" charset="-122"/>
                <a:sym typeface="微软雅黑" pitchFamily="34" charset="-122"/>
              </a:rPr>
              <a:t>、</a:t>
            </a:r>
            <a:r>
              <a:rPr lang="zh-CN" altLang="en-US" sz="1200">
                <a:solidFill>
                  <a:schemeClr val="bg2"/>
                </a:solidFill>
                <a:ea typeface="微软雅黑" pitchFamily="34" charset="-122"/>
                <a:sym typeface="微软雅黑" pitchFamily="34" charset="-122"/>
              </a:rPr>
              <a:t>”</a:t>
            </a:r>
            <a:r>
              <a:rPr lang="zh-CN" altLang="en-US" sz="1200">
                <a:solidFill>
                  <a:schemeClr val="bg2"/>
                </a:solidFill>
                <a:latin typeface="微软雅黑" pitchFamily="34" charset="-122"/>
                <a:ea typeface="微软雅黑" pitchFamily="34" charset="-122"/>
                <a:sym typeface="微软雅黑" pitchFamily="34" charset="-122"/>
              </a:rPr>
              <a:t>我的投资故事</a:t>
            </a:r>
            <a:r>
              <a:rPr lang="zh-CN" altLang="en-US" sz="1200">
                <a:solidFill>
                  <a:schemeClr val="bg2"/>
                </a:solidFill>
                <a:ea typeface="微软雅黑" pitchFamily="34" charset="-122"/>
                <a:sym typeface="微软雅黑" pitchFamily="34" charset="-122"/>
              </a:rPr>
              <a:t>”</a:t>
            </a:r>
            <a:r>
              <a:rPr lang="zh-CN" altLang="en-US" sz="1200">
                <a:solidFill>
                  <a:schemeClr val="bg2"/>
                </a:solidFill>
                <a:latin typeface="微软雅黑" pitchFamily="34" charset="-122"/>
                <a:ea typeface="微软雅黑" pitchFamily="34" charset="-122"/>
                <a:sym typeface="微软雅黑" pitchFamily="34" charset="-122"/>
              </a:rPr>
              <a:t>等。 </a:t>
            </a:r>
          </a:p>
        </p:txBody>
      </p:sp>
      <p:sp>
        <p:nvSpPr>
          <p:cNvPr id="25606" name="矩形 7"/>
          <p:cNvSpPr>
            <a:spLocks noChangeArrowheads="1"/>
          </p:cNvSpPr>
          <p:nvPr/>
        </p:nvSpPr>
        <p:spPr bwMode="auto">
          <a:xfrm>
            <a:off x="5346700" y="0"/>
            <a:ext cx="5345113" cy="5975350"/>
          </a:xfrm>
          <a:prstGeom prst="rect">
            <a:avLst/>
          </a:prstGeom>
          <a:solidFill>
            <a:srgbClr val="F53DB6"/>
          </a:solidFill>
          <a:ln>
            <a:noFill/>
          </a:ln>
          <a:extLst>
            <a:ext uri="{91240B29-F687-4F45-9708-019B960494DF}">
              <a14:hiddenLine xmlns:a14="http://schemas.microsoft.com/office/drawing/2010/main" xmlns="" w="9525">
                <a:solidFill>
                  <a:srgbClr val="000000"/>
                </a:solidFill>
                <a:bevel/>
                <a:headEnd/>
                <a:tailEnd/>
              </a14:hiddenLine>
            </a:ext>
          </a:extLst>
        </p:spPr>
        <p:txBody>
          <a:bodyPr lIns="104140" tIns="53975" rIns="104140" bIns="53975" anchor="ctr"/>
          <a:lstStyle/>
          <a:p>
            <a:pPr algn="ctr">
              <a:buFontTx/>
              <a:buNone/>
            </a:pPr>
            <a:endParaRPr lang="zh-CN" altLang="zh-CN" sz="2100">
              <a:solidFill>
                <a:srgbClr val="FFFFFF"/>
              </a:solidFill>
              <a:latin typeface="微软雅黑" pitchFamily="34" charset="-122"/>
              <a:ea typeface="微软雅黑" pitchFamily="34" charset="-122"/>
              <a:sym typeface="微软雅黑" pitchFamily="34" charset="-122"/>
            </a:endParaRPr>
          </a:p>
        </p:txBody>
      </p:sp>
      <p:sp>
        <p:nvSpPr>
          <p:cNvPr id="25607" name="等腰三角形 10"/>
          <p:cNvSpPr>
            <a:spLocks noChangeArrowheads="1"/>
          </p:cNvSpPr>
          <p:nvPr/>
        </p:nvSpPr>
        <p:spPr bwMode="auto">
          <a:xfrm rot="16200000" flipH="1">
            <a:off x="5057775" y="1958975"/>
            <a:ext cx="314325" cy="269875"/>
          </a:xfrm>
          <a:prstGeom prst="triangle">
            <a:avLst>
              <a:gd name="adj" fmla="val 50000"/>
            </a:avLst>
          </a:prstGeom>
          <a:solidFill>
            <a:srgbClr val="F53DB6"/>
          </a:solidFill>
          <a:ln>
            <a:noFill/>
          </a:ln>
          <a:extLst>
            <a:ext uri="{91240B29-F687-4F45-9708-019B960494DF}">
              <a14:hiddenLine xmlns:a14="http://schemas.microsoft.com/office/drawing/2010/main" xmlns="" w="9525">
                <a:solidFill>
                  <a:srgbClr val="000000"/>
                </a:solidFill>
                <a:bevel/>
                <a:headEnd/>
                <a:tailEnd/>
              </a14:hiddenLine>
            </a:ext>
          </a:extLst>
        </p:spPr>
        <p:txBody>
          <a:bodyPr lIns="104140" tIns="53975" rIns="104140" bIns="53975" anchor="ctr"/>
          <a:lstStyle/>
          <a:p>
            <a:pPr algn="ctr">
              <a:buFontTx/>
              <a:buNone/>
            </a:pPr>
            <a:endParaRPr lang="zh-CN" altLang="zh-CN" sz="2100">
              <a:solidFill>
                <a:srgbClr val="FFFFFF"/>
              </a:solidFill>
              <a:latin typeface="微软雅黑" pitchFamily="34" charset="-122"/>
              <a:ea typeface="微软雅黑" pitchFamily="34" charset="-122"/>
              <a:sym typeface="微软雅黑" pitchFamily="34" charset="-122"/>
            </a:endParaRPr>
          </a:p>
        </p:txBody>
      </p:sp>
      <p:sp>
        <p:nvSpPr>
          <p:cNvPr id="25608" name="等腰三角形 11"/>
          <p:cNvSpPr>
            <a:spLocks noChangeArrowheads="1"/>
          </p:cNvSpPr>
          <p:nvPr/>
        </p:nvSpPr>
        <p:spPr bwMode="auto">
          <a:xfrm rot="16200000" flipH="1">
            <a:off x="5060950" y="4098925"/>
            <a:ext cx="314325" cy="269875"/>
          </a:xfrm>
          <a:prstGeom prst="triangle">
            <a:avLst>
              <a:gd name="adj" fmla="val 50000"/>
            </a:avLst>
          </a:prstGeom>
          <a:solidFill>
            <a:srgbClr val="F53DB6"/>
          </a:solidFill>
          <a:ln>
            <a:noFill/>
          </a:ln>
          <a:extLst>
            <a:ext uri="{91240B29-F687-4F45-9708-019B960494DF}">
              <a14:hiddenLine xmlns:a14="http://schemas.microsoft.com/office/drawing/2010/main" xmlns="" w="9525">
                <a:solidFill>
                  <a:srgbClr val="000000"/>
                </a:solidFill>
                <a:bevel/>
                <a:headEnd/>
                <a:tailEnd/>
              </a14:hiddenLine>
            </a:ext>
          </a:extLst>
        </p:spPr>
        <p:txBody>
          <a:bodyPr lIns="104140" tIns="53975" rIns="104140" bIns="53975" anchor="ctr"/>
          <a:lstStyle/>
          <a:p>
            <a:pPr algn="ctr">
              <a:buFontTx/>
              <a:buNone/>
            </a:pPr>
            <a:endParaRPr lang="zh-CN" altLang="zh-CN" sz="2100">
              <a:solidFill>
                <a:srgbClr val="FFFFFF"/>
              </a:solidFill>
              <a:latin typeface="微软雅黑" pitchFamily="34" charset="-122"/>
              <a:ea typeface="微软雅黑" pitchFamily="34" charset="-122"/>
              <a:sym typeface="微软雅黑" pitchFamily="34" charset="-122"/>
            </a:endParaRPr>
          </a:p>
        </p:txBody>
      </p:sp>
      <p:sp>
        <p:nvSpPr>
          <p:cNvPr id="25609" name="等腰三角形 9"/>
          <p:cNvSpPr>
            <a:spLocks noChangeArrowheads="1"/>
          </p:cNvSpPr>
          <p:nvPr/>
        </p:nvSpPr>
        <p:spPr bwMode="auto">
          <a:xfrm rot="5400000">
            <a:off x="5314950" y="2968625"/>
            <a:ext cx="314325" cy="269875"/>
          </a:xfrm>
          <a:prstGeom prst="triangle">
            <a:avLst>
              <a:gd name="adj" fmla="val 50000"/>
            </a:avLst>
          </a:prstGeom>
          <a:solidFill>
            <a:schemeClr val="bg1"/>
          </a:solidFill>
          <a:ln>
            <a:noFill/>
          </a:ln>
          <a:extLst>
            <a:ext uri="{91240B29-F687-4F45-9708-019B960494DF}">
              <a14:hiddenLine xmlns:a14="http://schemas.microsoft.com/office/drawing/2010/main" xmlns="" w="9525">
                <a:solidFill>
                  <a:srgbClr val="000000"/>
                </a:solidFill>
                <a:bevel/>
                <a:headEnd/>
                <a:tailEnd/>
              </a14:hiddenLine>
            </a:ext>
          </a:extLst>
        </p:spPr>
        <p:txBody>
          <a:bodyPr lIns="104140" tIns="53975" rIns="104140" bIns="53975" anchor="ctr"/>
          <a:lstStyle/>
          <a:p>
            <a:pPr algn="ctr">
              <a:buFontTx/>
              <a:buNone/>
            </a:pPr>
            <a:endParaRPr lang="zh-CN" altLang="zh-CN" sz="2100">
              <a:solidFill>
                <a:srgbClr val="FFFFFF"/>
              </a:solidFill>
              <a:latin typeface="微软雅黑" pitchFamily="34" charset="-122"/>
              <a:ea typeface="微软雅黑" pitchFamily="34" charset="-122"/>
              <a:sym typeface="微软雅黑" pitchFamily="34" charset="-122"/>
            </a:endParaRPr>
          </a:p>
        </p:txBody>
      </p:sp>
      <p:sp>
        <p:nvSpPr>
          <p:cNvPr id="25610" name="矩形 15"/>
          <p:cNvSpPr>
            <a:spLocks noChangeArrowheads="1"/>
          </p:cNvSpPr>
          <p:nvPr/>
        </p:nvSpPr>
        <p:spPr bwMode="auto">
          <a:xfrm>
            <a:off x="552450" y="3897313"/>
            <a:ext cx="4432300" cy="8239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r">
              <a:buFontTx/>
              <a:buNone/>
            </a:pPr>
            <a:r>
              <a:rPr lang="zh-CN" altLang="zh-CN" sz="1200">
                <a:solidFill>
                  <a:schemeClr val="bg2"/>
                </a:solidFill>
                <a:latin typeface="微软雅黑" pitchFamily="34" charset="-122"/>
                <a:ea typeface="微软雅黑" pitchFamily="34" charset="-122"/>
                <a:sym typeface="微软雅黑" pitchFamily="34" charset="-122"/>
              </a:rPr>
              <a:t>市场营销中的营销策划是一个企业向外界宣传产品，需找消费者的最基本最有效的手段，是作为企业良好发展的重点。时代在不停的发展，一些好的营销策划方案注定会被时代所抛弃。因此企业要不断更换营销策划方案，才能使企业不断获得新生。  </a:t>
            </a:r>
          </a:p>
        </p:txBody>
      </p:sp>
      <p:sp>
        <p:nvSpPr>
          <p:cNvPr id="25611" name="矩形 15"/>
          <p:cNvSpPr>
            <a:spLocks noChangeArrowheads="1"/>
          </p:cNvSpPr>
          <p:nvPr/>
        </p:nvSpPr>
        <p:spPr bwMode="auto">
          <a:xfrm>
            <a:off x="5745163" y="2524125"/>
            <a:ext cx="4432300" cy="1371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buFontTx/>
              <a:buNone/>
            </a:pPr>
            <a:r>
              <a:rPr lang="zh-CN" altLang="en-US" sz="1200">
                <a:solidFill>
                  <a:schemeClr val="bg1"/>
                </a:solidFill>
                <a:latin typeface="微软雅黑" pitchFamily="34" charset="-122"/>
                <a:ea typeface="微软雅黑" pitchFamily="34" charset="-122"/>
                <a:sym typeface="微软雅黑" pitchFamily="34" charset="-122"/>
              </a:rPr>
              <a:t>       在市场营销策划里面中有一个概念，叫做</a:t>
            </a:r>
            <a:r>
              <a:rPr lang="zh-CN" altLang="en-US" sz="1200">
                <a:solidFill>
                  <a:schemeClr val="bg1"/>
                </a:solidFill>
                <a:ea typeface="微软雅黑" pitchFamily="34" charset="-122"/>
                <a:sym typeface="微软雅黑" pitchFamily="34" charset="-122"/>
              </a:rPr>
              <a:t>“</a:t>
            </a:r>
            <a:r>
              <a:rPr lang="zh-CN" altLang="en-US" sz="1200">
                <a:solidFill>
                  <a:schemeClr val="bg1"/>
                </a:solidFill>
                <a:latin typeface="微软雅黑" pitchFamily="34" charset="-122"/>
                <a:ea typeface="微软雅黑" pitchFamily="34" charset="-122"/>
                <a:sym typeface="微软雅黑" pitchFamily="34" charset="-122"/>
              </a:rPr>
              <a:t>跟随者</a:t>
            </a:r>
            <a:r>
              <a:rPr lang="zh-CN" altLang="en-US" sz="1200">
                <a:solidFill>
                  <a:schemeClr val="bg1"/>
                </a:solidFill>
                <a:ea typeface="微软雅黑" pitchFamily="34" charset="-122"/>
                <a:sym typeface="微软雅黑" pitchFamily="34" charset="-122"/>
              </a:rPr>
              <a:t>”</a:t>
            </a:r>
            <a:r>
              <a:rPr lang="zh-CN" altLang="en-US" sz="1200">
                <a:solidFill>
                  <a:schemeClr val="bg1"/>
                </a:solidFill>
                <a:latin typeface="微软雅黑" pitchFamily="34" charset="-122"/>
                <a:ea typeface="微软雅黑" pitchFamily="34" charset="-122"/>
                <a:sym typeface="微软雅黑" pitchFamily="34" charset="-122"/>
              </a:rPr>
              <a:t>。要对自己企业有一个清晰的定位，当今是一个竞争的社会，你需要确定自己的行业、明确自己的定位，然后锁定行业内最顶尖、最优秀的企业，然后观察他们的营销策划活动，亲身体验他们的策划方案，细心观察，通过和自己的营销策划方案对比，你可以发现自身的不足，并以此来实现自我的调整和完善当前的方案。</a:t>
            </a:r>
          </a:p>
        </p:txBody>
      </p:sp>
      <p:sp>
        <p:nvSpPr>
          <p:cNvPr id="25612" name="Text Box 12"/>
          <p:cNvSpPr txBox="1">
            <a:spLocks noChangeArrowheads="1"/>
          </p:cNvSpPr>
          <p:nvPr/>
        </p:nvSpPr>
        <p:spPr bwMode="auto">
          <a:xfrm>
            <a:off x="2270125" y="1287463"/>
            <a:ext cx="2722563" cy="396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zh-CN" sz="2000" b="1">
                <a:solidFill>
                  <a:srgbClr val="F53DB6"/>
                </a:solidFill>
                <a:ea typeface="微软雅黑" pitchFamily="34" charset="-122"/>
              </a:rPr>
              <a:t>企业品牌战略咨询规划</a:t>
            </a:r>
          </a:p>
        </p:txBody>
      </p:sp>
      <p:sp>
        <p:nvSpPr>
          <p:cNvPr id="25613" name="Text Box 13"/>
          <p:cNvSpPr txBox="1">
            <a:spLocks noChangeArrowheads="1"/>
          </p:cNvSpPr>
          <p:nvPr/>
        </p:nvSpPr>
        <p:spPr bwMode="auto">
          <a:xfrm>
            <a:off x="2270125" y="3498850"/>
            <a:ext cx="2722563" cy="396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wrap="none">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zh-CN" sz="2000" b="1">
                <a:solidFill>
                  <a:srgbClr val="F53DB6"/>
                </a:solidFill>
                <a:ea typeface="微软雅黑" pitchFamily="34" charset="-122"/>
              </a:rPr>
              <a:t>系统学习营销策划知识</a:t>
            </a:r>
          </a:p>
        </p:txBody>
      </p:sp>
      <p:sp>
        <p:nvSpPr>
          <p:cNvPr id="25614" name="Text Box 14"/>
          <p:cNvSpPr txBox="1">
            <a:spLocks noChangeArrowheads="1"/>
          </p:cNvSpPr>
          <p:nvPr/>
        </p:nvSpPr>
        <p:spPr bwMode="auto">
          <a:xfrm>
            <a:off x="5762625" y="2139950"/>
            <a:ext cx="2214563" cy="396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zh-CN" sz="2000" b="1">
                <a:solidFill>
                  <a:schemeClr val="bg1"/>
                </a:solidFill>
                <a:ea typeface="微软雅黑" pitchFamily="34" charset="-122"/>
              </a:rPr>
              <a:t>学习行业核心技术</a:t>
            </a:r>
          </a:p>
        </p:txBody>
      </p:sp>
      <p:sp>
        <p:nvSpPr>
          <p:cNvPr id="25615" name="Rectangle 15"/>
          <p:cNvSpPr>
            <a:spLocks noChangeArrowheads="1"/>
          </p:cNvSpPr>
          <p:nvPr/>
        </p:nvSpPr>
        <p:spPr bwMode="auto">
          <a:xfrm>
            <a:off x="381000" y="3449638"/>
            <a:ext cx="4613275" cy="1452562"/>
          </a:xfrm>
          <a:prstGeom prst="rect">
            <a:avLst/>
          </a:prstGeom>
          <a:noFill/>
          <a:ln w="12700">
            <a:solidFill>
              <a:srgbClr val="F53DB6"/>
            </a:solidFill>
            <a:miter lim="800000"/>
            <a:headEnd/>
            <a:tailEnd/>
          </a:ln>
          <a:extLst>
            <a:ext uri="{909E8E84-426E-40DD-AFC4-6F175D3DCCD1}">
              <a14:hiddenFill xmlns:a14="http://schemas.microsoft.com/office/drawing/2010/main" xmlns="">
                <a:solidFill>
                  <a:srgbClr val="FFFFFF"/>
                </a:solidFill>
              </a14:hiddenFill>
            </a:ext>
          </a:extLst>
        </p:spPr>
        <p:txBody>
          <a:bodyPr anchor="ctr"/>
          <a:lstStyle/>
          <a:p>
            <a:pPr>
              <a:buFontTx/>
              <a:buNone/>
            </a:pPr>
            <a:endParaRPr lang="zh-CN" altLang="en-US"/>
          </a:p>
        </p:txBody>
      </p:sp>
      <p:sp>
        <p:nvSpPr>
          <p:cNvPr id="25616" name="Rectangle 16"/>
          <p:cNvSpPr>
            <a:spLocks noChangeArrowheads="1"/>
          </p:cNvSpPr>
          <p:nvPr/>
        </p:nvSpPr>
        <p:spPr bwMode="auto">
          <a:xfrm>
            <a:off x="381000" y="1201738"/>
            <a:ext cx="4613275" cy="1720850"/>
          </a:xfrm>
          <a:prstGeom prst="rect">
            <a:avLst/>
          </a:prstGeom>
          <a:noFill/>
          <a:ln w="12700">
            <a:solidFill>
              <a:srgbClr val="F53DB6"/>
            </a:solidFill>
            <a:bevel/>
            <a:headEnd/>
            <a:tailEnd/>
          </a:ln>
          <a:extLst>
            <a:ext uri="{909E8E84-426E-40DD-AFC4-6F175D3DCCD1}">
              <a14:hiddenFill xmlns:a14="http://schemas.microsoft.com/office/drawing/2010/main" xmlns="">
                <a:solidFill>
                  <a:srgbClr val="FFFFFF"/>
                </a:solidFill>
              </a14:hiddenFill>
            </a:ext>
          </a:extLst>
        </p:spPr>
        <p:txBody>
          <a:bodyPr anchor="ctr"/>
          <a:lstStyle/>
          <a:p>
            <a:pPr>
              <a:buFontTx/>
              <a:buNone/>
            </a:pPr>
            <a:endParaRPr lang="zh-CN" altLang="en-US"/>
          </a:p>
        </p:txBody>
      </p:sp>
      <p:sp>
        <p:nvSpPr>
          <p:cNvPr id="25617" name="Rectangle 17"/>
          <p:cNvSpPr>
            <a:spLocks noChangeArrowheads="1"/>
          </p:cNvSpPr>
          <p:nvPr/>
        </p:nvSpPr>
        <p:spPr bwMode="auto">
          <a:xfrm>
            <a:off x="5699125" y="2001838"/>
            <a:ext cx="4562475" cy="2027237"/>
          </a:xfrm>
          <a:prstGeom prst="rect">
            <a:avLst/>
          </a:prstGeom>
          <a:noFill/>
          <a:ln w="12700">
            <a:solidFill>
              <a:schemeClr val="bg1"/>
            </a:solidFill>
            <a:miter lim="800000"/>
            <a:headEnd/>
            <a:tailEnd/>
          </a:ln>
          <a:extLst>
            <a:ext uri="{909E8E84-426E-40DD-AFC4-6F175D3DCCD1}">
              <a14:hiddenFill xmlns:a14="http://schemas.microsoft.com/office/drawing/2010/main" xmlns="">
                <a:solidFill>
                  <a:srgbClr val="FFFFFF"/>
                </a:solidFill>
              </a14:hiddenFill>
            </a:ext>
          </a:extLst>
        </p:spPr>
        <p:txBody>
          <a:bodyPr anchor="ctr"/>
          <a:lstStyle/>
          <a:p>
            <a:pPr>
              <a:buFontTx/>
              <a:buNone/>
            </a:pPr>
            <a:endParaRPr lang="zh-CN" alt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bwMode="auto">
      <p:bgPr>
        <a:solidFill>
          <a:srgbClr val="F53DB6"/>
        </a:solidFill>
        <a:effectLst/>
      </p:bgPr>
    </p:bg>
    <p:spTree>
      <p:nvGrpSpPr>
        <p:cNvPr id="1" name=""/>
        <p:cNvGrpSpPr/>
        <p:nvPr/>
      </p:nvGrpSpPr>
      <p:grpSpPr>
        <a:xfrm>
          <a:off x="0" y="0"/>
          <a:ext cx="0" cy="0"/>
          <a:chOff x="0" y="0"/>
          <a:chExt cx="0" cy="0"/>
        </a:xfrm>
      </p:grpSpPr>
      <p:grpSp>
        <p:nvGrpSpPr>
          <p:cNvPr id="26626" name="Group 2"/>
          <p:cNvGrpSpPr>
            <a:grpSpLocks/>
          </p:cNvGrpSpPr>
          <p:nvPr/>
        </p:nvGrpSpPr>
        <p:grpSpPr bwMode="auto">
          <a:xfrm>
            <a:off x="2165350" y="1792288"/>
            <a:ext cx="6361113" cy="1614487"/>
            <a:chOff x="0" y="0"/>
            <a:chExt cx="10017" cy="2544"/>
          </a:xfrm>
        </p:grpSpPr>
        <p:sp>
          <p:nvSpPr>
            <p:cNvPr id="26627" name="Text Box 3"/>
            <p:cNvSpPr txBox="1">
              <a:spLocks noChangeArrowheads="1"/>
            </p:cNvSpPr>
            <p:nvPr/>
          </p:nvSpPr>
          <p:spPr bwMode="auto">
            <a:xfrm>
              <a:off x="0" y="0"/>
              <a:ext cx="10017" cy="25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en-US" sz="10000">
                  <a:solidFill>
                    <a:schemeClr val="bg1"/>
                  </a:solidFill>
                  <a:latin typeface="方正兰亭粗黑_GBK" pitchFamily="2" charset="-122"/>
                  <a:ea typeface="方正兰亭粗黑_GBK" pitchFamily="2" charset="-122"/>
                </a:rPr>
                <a:t>THANKS</a:t>
              </a:r>
            </a:p>
          </p:txBody>
        </p:sp>
        <p:sp>
          <p:nvSpPr>
            <p:cNvPr id="26628" name="Line 4"/>
            <p:cNvSpPr>
              <a:spLocks noChangeShapeType="1"/>
            </p:cNvSpPr>
            <p:nvPr/>
          </p:nvSpPr>
          <p:spPr bwMode="auto">
            <a:xfrm>
              <a:off x="205" y="2294"/>
              <a:ext cx="9383" cy="11"/>
            </a:xfrm>
            <a:prstGeom prst="line">
              <a:avLst/>
            </a:prstGeom>
            <a:noFill/>
            <a:ln w="38100">
              <a:solidFill>
                <a:schemeClr val="bg1"/>
              </a:solidFill>
              <a:round/>
              <a:headEnd/>
              <a:tailEnd/>
            </a:ln>
            <a:extLst>
              <a:ext uri="{909E8E84-426E-40DD-AFC4-6F175D3DCCD1}">
                <a14:hiddenFill xmlns:a14="http://schemas.microsoft.com/office/drawing/2010/main" xmlns="">
                  <a:noFill/>
                </a14:hiddenFill>
              </a:ext>
            </a:extLst>
          </p:spPr>
          <p:txBody>
            <a:bodyPr anchor="ctr"/>
            <a:lstStyle/>
            <a:p>
              <a:endParaRPr lang="zh-CN" altLang="en-US"/>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ChangeArrowheads="1"/>
          </p:cNvSpPr>
          <p:nvPr/>
        </p:nvSpPr>
        <p:spPr bwMode="auto">
          <a:xfrm>
            <a:off x="1588" y="3175"/>
            <a:ext cx="4319587" cy="5975350"/>
          </a:xfrm>
          <a:prstGeom prst="rect">
            <a:avLst/>
          </a:prstGeom>
          <a:solidFill>
            <a:srgbClr val="F53DB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buFontTx/>
              <a:buNone/>
            </a:pPr>
            <a:endParaRPr lang="zh-CN" altLang="en-US"/>
          </a:p>
        </p:txBody>
      </p:sp>
      <p:pic>
        <p:nvPicPr>
          <p:cNvPr id="5123" name="Picture 3" descr="53c511ab393c3"/>
          <p:cNvPicPr>
            <a:picLocks noChangeAspect="1" noChangeArrowheads="1"/>
          </p:cNvPicPr>
          <p:nvPr/>
        </p:nvPicPr>
        <p:blipFill>
          <a:blip r:embed="rId2" cstate="print">
            <a:extLst>
              <a:ext uri="{28A0092B-C50C-407E-A947-70E740481C1C}">
                <a14:useLocalDpi xmlns:a14="http://schemas.microsoft.com/office/drawing/2010/main" xmlns="" val="0"/>
              </a:ext>
            </a:extLst>
          </a:blip>
          <a:srcRect t="1952" b="26917"/>
          <a:stretch>
            <a:fillRect/>
          </a:stretch>
        </p:blipFill>
        <p:spPr bwMode="auto">
          <a:xfrm>
            <a:off x="4321175" y="3175"/>
            <a:ext cx="6370638" cy="5975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pic>
      <p:sp>
        <p:nvSpPr>
          <p:cNvPr id="5124" name="Text Box 4"/>
          <p:cNvSpPr txBox="1">
            <a:spLocks noChangeArrowheads="1"/>
          </p:cNvSpPr>
          <p:nvPr/>
        </p:nvSpPr>
        <p:spPr bwMode="auto">
          <a:xfrm>
            <a:off x="1668463" y="1411288"/>
            <a:ext cx="931862" cy="16319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wrap="none">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en-US" sz="10000">
                <a:solidFill>
                  <a:schemeClr val="bg1"/>
                </a:solidFill>
                <a:latin typeface="方正兰亭特黑_GBK" pitchFamily="2" charset="-122"/>
                <a:ea typeface="方正兰亭特黑_GBK" pitchFamily="2" charset="-122"/>
              </a:rPr>
              <a:t>1</a:t>
            </a:r>
          </a:p>
        </p:txBody>
      </p:sp>
      <p:sp>
        <p:nvSpPr>
          <p:cNvPr id="5125" name="Text Box 5"/>
          <p:cNvSpPr txBox="1">
            <a:spLocks noChangeArrowheads="1"/>
          </p:cNvSpPr>
          <p:nvPr/>
        </p:nvSpPr>
        <p:spPr bwMode="auto">
          <a:xfrm>
            <a:off x="1273175" y="3963988"/>
            <a:ext cx="1809750" cy="5794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en-US" sz="3200" b="1">
                <a:solidFill>
                  <a:schemeClr val="bg1"/>
                </a:solidFill>
                <a:latin typeface="方正兰亭特黑_GBK" pitchFamily="2" charset="-122"/>
                <a:ea typeface="微软雅黑" pitchFamily="34" charset="-122"/>
              </a:rPr>
              <a:t>关于我们</a:t>
            </a:r>
          </a:p>
        </p:txBody>
      </p:sp>
      <p:sp>
        <p:nvSpPr>
          <p:cNvPr id="5126" name="Text Box 6"/>
          <p:cNvSpPr txBox="1">
            <a:spLocks noChangeArrowheads="1"/>
          </p:cNvSpPr>
          <p:nvPr/>
        </p:nvSpPr>
        <p:spPr bwMode="auto">
          <a:xfrm>
            <a:off x="1273175" y="4494213"/>
            <a:ext cx="1531938"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en-US" sz="2000">
                <a:solidFill>
                  <a:schemeClr val="bg1"/>
                </a:solidFill>
                <a:latin typeface="方正兰亭特黑_GBK" pitchFamily="2" charset="-122"/>
                <a:ea typeface="微软雅黑" pitchFamily="34" charset="-122"/>
              </a:rPr>
              <a:t>About us</a:t>
            </a:r>
          </a:p>
        </p:txBody>
      </p:sp>
      <p:grpSp>
        <p:nvGrpSpPr>
          <p:cNvPr id="5127" name="Group 7"/>
          <p:cNvGrpSpPr>
            <a:grpSpLocks/>
          </p:cNvGrpSpPr>
          <p:nvPr/>
        </p:nvGrpSpPr>
        <p:grpSpPr bwMode="auto">
          <a:xfrm>
            <a:off x="565150" y="5216525"/>
            <a:ext cx="3216275" cy="92075"/>
            <a:chOff x="0" y="0"/>
            <a:chExt cx="5066" cy="146"/>
          </a:xfrm>
        </p:grpSpPr>
        <p:sp>
          <p:nvSpPr>
            <p:cNvPr id="5129" name="Oval 8"/>
            <p:cNvSpPr>
              <a:spLocks noChangeArrowheads="1"/>
            </p:cNvSpPr>
            <p:nvPr/>
          </p:nvSpPr>
          <p:spPr bwMode="auto">
            <a:xfrm flipH="1">
              <a:off x="0" y="0"/>
              <a:ext cx="146" cy="146"/>
            </a:xfrm>
            <a:prstGeom prst="ellipse">
              <a:avLst/>
            </a:pr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a:buFontTx/>
                <a:buNone/>
              </a:pPr>
              <a:endParaRPr lang="zh-CN" altLang="en-US"/>
            </a:p>
          </p:txBody>
        </p:sp>
        <p:sp>
          <p:nvSpPr>
            <p:cNvPr id="5130" name="Oval 9"/>
            <p:cNvSpPr>
              <a:spLocks noChangeArrowheads="1"/>
            </p:cNvSpPr>
            <p:nvPr/>
          </p:nvSpPr>
          <p:spPr bwMode="auto">
            <a:xfrm flipH="1">
              <a:off x="4920" y="0"/>
              <a:ext cx="146" cy="146"/>
            </a:xfrm>
            <a:prstGeom prst="ellipse">
              <a:avLst/>
            </a:prstGeom>
            <a:solidFill>
              <a:schemeClr val="bg1"/>
            </a:solidFill>
            <a:ln>
              <a:noFill/>
            </a:ln>
            <a:extLst>
              <a:ext uri="{91240B29-F687-4F45-9708-019B960494DF}">
                <a14:hiddenLine xmlns:a14="http://schemas.microsoft.com/office/drawing/2010/main" xmlns="" w="9525">
                  <a:solidFill>
                    <a:srgbClr val="000000"/>
                  </a:solidFill>
                  <a:bevel/>
                  <a:headEnd/>
                  <a:tailEnd/>
                </a14:hiddenLine>
              </a:ext>
            </a:extLst>
          </p:spPr>
          <p:txBody>
            <a:bodyPr anchor="ctr"/>
            <a:lstStyle/>
            <a:p>
              <a:pPr>
                <a:buFontTx/>
                <a:buNone/>
              </a:pPr>
              <a:endParaRPr lang="zh-CN" altLang="en-US"/>
            </a:p>
          </p:txBody>
        </p:sp>
        <p:sp>
          <p:nvSpPr>
            <p:cNvPr id="5131" name="Line 10"/>
            <p:cNvSpPr>
              <a:spLocks noChangeShapeType="1"/>
            </p:cNvSpPr>
            <p:nvPr/>
          </p:nvSpPr>
          <p:spPr bwMode="auto">
            <a:xfrm>
              <a:off x="83" y="75"/>
              <a:ext cx="4920" cy="1"/>
            </a:xfrm>
            <a:prstGeom prst="line">
              <a:avLst/>
            </a:prstGeom>
            <a:noFill/>
            <a:ln w="12700">
              <a:solidFill>
                <a:schemeClr val="bg1"/>
              </a:solidFill>
              <a:round/>
              <a:headEnd/>
              <a:tailEnd/>
            </a:ln>
            <a:extLst>
              <a:ext uri="{909E8E84-426E-40DD-AFC4-6F175D3DCCD1}">
                <a14:hiddenFill xmlns:a14="http://schemas.microsoft.com/office/drawing/2010/main" xmlns="">
                  <a:noFill/>
                </a14:hiddenFill>
              </a:ext>
            </a:extLst>
          </p:spPr>
          <p:txBody>
            <a:bodyPr/>
            <a:lstStyle/>
            <a:p>
              <a:endParaRPr lang="zh-CN" altLang="en-US"/>
            </a:p>
          </p:txBody>
        </p:sp>
      </p:grpSp>
      <p:sp>
        <p:nvSpPr>
          <p:cNvPr id="5128" name="Oval 11"/>
          <p:cNvSpPr>
            <a:spLocks noChangeArrowheads="1"/>
          </p:cNvSpPr>
          <p:nvPr/>
        </p:nvSpPr>
        <p:spPr bwMode="auto">
          <a:xfrm>
            <a:off x="1074738" y="1042988"/>
            <a:ext cx="2151062" cy="2151062"/>
          </a:xfrm>
          <a:prstGeom prst="ellipse">
            <a:avLst/>
          </a:prstGeom>
          <a:noFill/>
          <a:ln w="50800">
            <a:solidFill>
              <a:schemeClr val="bg1"/>
            </a:solidFill>
            <a:round/>
            <a:headEnd/>
            <a:tailEnd/>
          </a:ln>
          <a:extLst>
            <a:ext uri="{909E8E84-426E-40DD-AFC4-6F175D3DCCD1}">
              <a14:hiddenFill xmlns:a14="http://schemas.microsoft.com/office/drawing/2010/main" xmlns="">
                <a:solidFill>
                  <a:srgbClr val="FFFFFF"/>
                </a:solidFill>
              </a14:hiddenFill>
            </a:ext>
          </a:extLst>
        </p:spPr>
        <p:txBody>
          <a:bodyPr anchor="ctr"/>
          <a:lstStyle/>
          <a:p>
            <a:pPr>
              <a:buFontTx/>
              <a:buNone/>
            </a:pPr>
            <a:endParaRPr lang="zh-CN"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申融logo1"/>
          <p:cNvPicPr>
            <a:picLocks noChangeAspect="1" noChangeArrowheads="1"/>
          </p:cNvPicPr>
          <p:nvPr/>
        </p:nvPicPr>
        <p:blipFill>
          <a:blip r:embed="rId2" cstate="print">
            <a:lum bright="52000" contrast="-70000"/>
            <a:grayscl/>
            <a:extLst>
              <a:ext uri="{28A0092B-C50C-407E-A947-70E740481C1C}">
                <a14:useLocalDpi xmlns:a14="http://schemas.microsoft.com/office/drawing/2010/main" xmlns="" val="0"/>
              </a:ext>
            </a:extLst>
          </a:blip>
          <a:srcRect l="4395" t="35361" r="66396" b="14919"/>
          <a:stretch>
            <a:fillRect/>
          </a:stretch>
        </p:blipFill>
        <p:spPr bwMode="auto">
          <a:xfrm>
            <a:off x="2355850" y="9525"/>
            <a:ext cx="9131300" cy="59404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147" name="Picture 3" descr="531f030ccd666"/>
          <p:cNvPicPr>
            <a:picLocks noChangeAspect="1" noChangeArrowheads="1"/>
          </p:cNvPicPr>
          <p:nvPr/>
        </p:nvPicPr>
        <p:blipFill>
          <a:blip r:embed="rId3" cstate="print">
            <a:extLst>
              <a:ext uri="{28A0092B-C50C-407E-A947-70E740481C1C}">
                <a14:useLocalDpi xmlns:a14="http://schemas.microsoft.com/office/drawing/2010/main" xmlns="" val="0"/>
              </a:ext>
            </a:extLst>
          </a:blip>
          <a:srcRect b="21098"/>
          <a:stretch>
            <a:fillRect/>
          </a:stretch>
        </p:blipFill>
        <p:spPr bwMode="auto">
          <a:xfrm>
            <a:off x="3762375" y="612775"/>
            <a:ext cx="6746875" cy="5343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148" name="Text Box 4"/>
          <p:cNvSpPr txBox="1">
            <a:spLocks noChangeArrowheads="1"/>
          </p:cNvSpPr>
          <p:nvPr/>
        </p:nvSpPr>
        <p:spPr bwMode="auto">
          <a:xfrm>
            <a:off x="374650" y="2828925"/>
            <a:ext cx="4079875" cy="1371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en-US" sz="1200">
                <a:solidFill>
                  <a:schemeClr val="bg2"/>
                </a:solidFill>
                <a:ea typeface="微软雅黑" pitchFamily="34" charset="-122"/>
              </a:rPr>
              <a:t>       申融投资拥有专业的投资分析团队和服务体系为广大投资者及时传递全球金融资讯。为锐意迎合全球化及企业多元化的大趋势，全力服务于我们的客户、合作机构及合作伙伴，提供我们最优秀的服务、信誉和支持。</a:t>
            </a:r>
          </a:p>
          <a:p>
            <a:pPr eaLnBrk="1" hangingPunct="1">
              <a:buFontTx/>
              <a:buNone/>
            </a:pPr>
            <a:r>
              <a:rPr lang="zh-CN" altLang="en-US" sz="1200">
                <a:solidFill>
                  <a:schemeClr val="bg2"/>
                </a:solidFill>
                <a:ea typeface="微软雅黑" pitchFamily="34" charset="-122"/>
              </a:rPr>
              <a:t>       希望通过我们的努力，能够提高投资者的专业分析能力，让投资者得到更多获利机会，为客户提供最全面专业的金融服务。</a:t>
            </a:r>
          </a:p>
        </p:txBody>
      </p:sp>
      <p:sp>
        <p:nvSpPr>
          <p:cNvPr id="6149" name="AutoShape 5"/>
          <p:cNvSpPr>
            <a:spLocks noChangeArrowheads="1"/>
          </p:cNvSpPr>
          <p:nvPr/>
        </p:nvSpPr>
        <p:spPr bwMode="auto">
          <a:xfrm>
            <a:off x="381000" y="2206625"/>
            <a:ext cx="3908425" cy="519113"/>
          </a:xfrm>
          <a:prstGeom prst="flowChartProcess">
            <a:avLst/>
          </a:prstGeom>
          <a:solidFill>
            <a:srgbClr val="F53DB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buFontTx/>
              <a:buNone/>
            </a:pPr>
            <a:endParaRPr lang="zh-CN" altLang="en-US"/>
          </a:p>
        </p:txBody>
      </p:sp>
      <p:sp>
        <p:nvSpPr>
          <p:cNvPr id="6150" name="Text Box 6"/>
          <p:cNvSpPr txBox="1">
            <a:spLocks noChangeArrowheads="1"/>
          </p:cNvSpPr>
          <p:nvPr/>
        </p:nvSpPr>
        <p:spPr bwMode="auto">
          <a:xfrm>
            <a:off x="379413" y="2222500"/>
            <a:ext cx="3910012" cy="473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algn="ctr" eaLnBrk="1" hangingPunct="1">
              <a:buFontTx/>
              <a:buNone/>
            </a:pPr>
            <a:r>
              <a:rPr lang="zh-CN" altLang="zh-CN" sz="2500" b="1">
                <a:solidFill>
                  <a:schemeClr val="bg1"/>
                </a:solidFill>
                <a:ea typeface="微软雅黑" pitchFamily="34" charset="-122"/>
              </a:rPr>
              <a:t>安徽申融投资有限公司</a:t>
            </a:r>
          </a:p>
        </p:txBody>
      </p:sp>
      <p:sp>
        <p:nvSpPr>
          <p:cNvPr id="6151" name="Rectangle 7"/>
          <p:cNvSpPr>
            <a:spLocks noChangeArrowheads="1"/>
          </p:cNvSpPr>
          <p:nvPr/>
        </p:nvSpPr>
        <p:spPr bwMode="auto">
          <a:xfrm>
            <a:off x="363538" y="3175"/>
            <a:ext cx="150812" cy="946150"/>
          </a:xfrm>
          <a:prstGeom prst="rect">
            <a:avLst/>
          </a:prstGeom>
          <a:solidFill>
            <a:srgbClr val="F53DB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buFontTx/>
              <a:buNone/>
            </a:pPr>
            <a:endParaRPr lang="zh-CN" altLang="en-US"/>
          </a:p>
        </p:txBody>
      </p:sp>
      <p:sp>
        <p:nvSpPr>
          <p:cNvPr id="6152" name="Text Box 8"/>
          <p:cNvSpPr txBox="1">
            <a:spLocks noChangeArrowheads="1"/>
          </p:cNvSpPr>
          <p:nvPr/>
        </p:nvSpPr>
        <p:spPr bwMode="auto">
          <a:xfrm>
            <a:off x="473075" y="230188"/>
            <a:ext cx="1708150" cy="549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en-US" sz="3000" b="1">
                <a:solidFill>
                  <a:srgbClr val="F53DB6"/>
                </a:solidFill>
                <a:latin typeface="方正兰亭特黑_GBK" pitchFamily="2" charset="-122"/>
                <a:ea typeface="微软雅黑" pitchFamily="34" charset="-122"/>
              </a:rPr>
              <a:t>关于我们</a:t>
            </a:r>
          </a:p>
        </p:txBody>
      </p:sp>
      <p:sp>
        <p:nvSpPr>
          <p:cNvPr id="6153" name="Text Box 9"/>
          <p:cNvSpPr txBox="1">
            <a:spLocks noChangeArrowheads="1"/>
          </p:cNvSpPr>
          <p:nvPr/>
        </p:nvSpPr>
        <p:spPr bwMode="auto">
          <a:xfrm>
            <a:off x="482600" y="688975"/>
            <a:ext cx="1193800" cy="323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wrap="none">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en-US" sz="1500">
                <a:solidFill>
                  <a:srgbClr val="F53DB6"/>
                </a:solidFill>
                <a:latin typeface="方正兰亭特黑_GBK" pitchFamily="2" charset="-122"/>
                <a:ea typeface="微软雅黑" pitchFamily="34" charset="-122"/>
              </a:rPr>
              <a:t>About us</a:t>
            </a:r>
          </a:p>
        </p:txBody>
      </p:sp>
      <p:sp>
        <p:nvSpPr>
          <p:cNvPr id="6154" name="Line 10"/>
          <p:cNvSpPr>
            <a:spLocks noChangeShapeType="1"/>
          </p:cNvSpPr>
          <p:nvPr/>
        </p:nvSpPr>
        <p:spPr bwMode="auto">
          <a:xfrm>
            <a:off x="365125" y="4376738"/>
            <a:ext cx="3910013" cy="1587"/>
          </a:xfrm>
          <a:prstGeom prst="line">
            <a:avLst/>
          </a:prstGeom>
          <a:noFill/>
          <a:ln w="12700">
            <a:solidFill>
              <a:srgbClr val="F53DB6"/>
            </a:solidFill>
            <a:miter lim="800000"/>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6155" name="Line 11"/>
          <p:cNvSpPr>
            <a:spLocks noChangeShapeType="1"/>
          </p:cNvSpPr>
          <p:nvPr/>
        </p:nvSpPr>
        <p:spPr bwMode="auto">
          <a:xfrm>
            <a:off x="365125" y="4452938"/>
            <a:ext cx="3910013" cy="1587"/>
          </a:xfrm>
          <a:prstGeom prst="line">
            <a:avLst/>
          </a:prstGeom>
          <a:noFill/>
          <a:ln w="76200">
            <a:solidFill>
              <a:srgbClr val="F53DB6"/>
            </a:solidFill>
            <a:round/>
            <a:headEnd/>
            <a:tailEnd/>
          </a:ln>
          <a:extLst>
            <a:ext uri="{909E8E84-426E-40DD-AFC4-6F175D3DCCD1}">
              <a14:hiddenFill xmlns:a14="http://schemas.microsoft.com/office/drawing/2010/main" xmlns="">
                <a:noFill/>
              </a14:hiddenFill>
            </a:ext>
          </a:extLst>
        </p:spPr>
        <p:txBody>
          <a:bodyPr/>
          <a:lstStyle/>
          <a:p>
            <a:endParaRPr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ChangeArrowheads="1"/>
          </p:cNvSpPr>
          <p:nvPr/>
        </p:nvSpPr>
        <p:spPr bwMode="auto">
          <a:xfrm>
            <a:off x="1588" y="3175"/>
            <a:ext cx="4319587" cy="5975350"/>
          </a:xfrm>
          <a:prstGeom prst="rect">
            <a:avLst/>
          </a:prstGeom>
          <a:solidFill>
            <a:srgbClr val="F53DB6"/>
          </a:solidFill>
          <a:ln>
            <a:noFill/>
          </a:ln>
          <a:extLst>
            <a:ext uri="{91240B29-F687-4F45-9708-019B960494DF}">
              <a14:hiddenLine xmlns:a14="http://schemas.microsoft.com/office/drawing/2010/main" xmlns="" w="9525">
                <a:solidFill>
                  <a:srgbClr val="000000"/>
                </a:solidFill>
                <a:bevel/>
                <a:headEnd/>
                <a:tailEnd/>
              </a14:hiddenLine>
            </a:ext>
          </a:extLst>
        </p:spPr>
        <p:txBody>
          <a:bodyPr anchor="ctr"/>
          <a:lstStyle/>
          <a:p>
            <a:pPr>
              <a:buFontTx/>
              <a:buNone/>
            </a:pPr>
            <a:endParaRPr lang="zh-CN" altLang="en-US"/>
          </a:p>
        </p:txBody>
      </p:sp>
      <p:sp>
        <p:nvSpPr>
          <p:cNvPr id="7171" name="Text Box 3"/>
          <p:cNvSpPr txBox="1">
            <a:spLocks noChangeArrowheads="1"/>
          </p:cNvSpPr>
          <p:nvPr/>
        </p:nvSpPr>
        <p:spPr bwMode="auto">
          <a:xfrm>
            <a:off x="1643063" y="1411288"/>
            <a:ext cx="1092200" cy="16319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en-US" sz="10000">
                <a:solidFill>
                  <a:schemeClr val="bg1"/>
                </a:solidFill>
                <a:latin typeface="方正兰亭特黑_GBK" pitchFamily="2" charset="-122"/>
                <a:ea typeface="方正兰亭特黑_GBK" pitchFamily="2" charset="-122"/>
              </a:rPr>
              <a:t>2</a:t>
            </a:r>
          </a:p>
        </p:txBody>
      </p:sp>
      <p:sp>
        <p:nvSpPr>
          <p:cNvPr id="7172" name="Text Box 4"/>
          <p:cNvSpPr txBox="1">
            <a:spLocks noChangeArrowheads="1"/>
          </p:cNvSpPr>
          <p:nvPr/>
        </p:nvSpPr>
        <p:spPr bwMode="auto">
          <a:xfrm>
            <a:off x="842963" y="3963988"/>
            <a:ext cx="2700337" cy="5794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en-US" sz="3200" b="1">
                <a:solidFill>
                  <a:schemeClr val="bg1"/>
                </a:solidFill>
                <a:latin typeface="方正兰亭特黑_GBK" pitchFamily="2" charset="-122"/>
                <a:ea typeface="微软雅黑" pitchFamily="34" charset="-122"/>
              </a:rPr>
              <a:t>企业文化建设</a:t>
            </a:r>
          </a:p>
        </p:txBody>
      </p:sp>
      <p:sp>
        <p:nvSpPr>
          <p:cNvPr id="7173" name="Text Box 5"/>
          <p:cNvSpPr txBox="1">
            <a:spLocks noChangeArrowheads="1"/>
          </p:cNvSpPr>
          <p:nvPr/>
        </p:nvSpPr>
        <p:spPr bwMode="auto">
          <a:xfrm>
            <a:off x="841375" y="4494213"/>
            <a:ext cx="3032125" cy="708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wrap="none">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en-US" sz="2000">
                <a:solidFill>
                  <a:schemeClr val="bg1"/>
                </a:solidFill>
                <a:latin typeface="方正兰亭特黑_GBK" pitchFamily="2" charset="-122"/>
                <a:ea typeface="微软雅黑" pitchFamily="34" charset="-122"/>
              </a:rPr>
              <a:t>Enterprise culture </a:t>
            </a:r>
          </a:p>
          <a:p>
            <a:pPr eaLnBrk="1" hangingPunct="1">
              <a:buFontTx/>
              <a:buNone/>
            </a:pPr>
            <a:r>
              <a:rPr lang="zh-CN" altLang="en-US" sz="2000">
                <a:solidFill>
                  <a:schemeClr val="bg1"/>
                </a:solidFill>
                <a:latin typeface="方正兰亭特黑_GBK" pitchFamily="2" charset="-122"/>
                <a:ea typeface="微软雅黑" pitchFamily="34" charset="-122"/>
              </a:rPr>
              <a:t>construction</a:t>
            </a:r>
          </a:p>
        </p:txBody>
      </p:sp>
      <p:grpSp>
        <p:nvGrpSpPr>
          <p:cNvPr id="7174" name="Group 6"/>
          <p:cNvGrpSpPr>
            <a:grpSpLocks/>
          </p:cNvGrpSpPr>
          <p:nvPr/>
        </p:nvGrpSpPr>
        <p:grpSpPr bwMode="auto">
          <a:xfrm>
            <a:off x="565150" y="5216525"/>
            <a:ext cx="3216275" cy="92075"/>
            <a:chOff x="0" y="0"/>
            <a:chExt cx="5066" cy="146"/>
          </a:xfrm>
        </p:grpSpPr>
        <p:sp>
          <p:nvSpPr>
            <p:cNvPr id="7177" name="Oval 7"/>
            <p:cNvSpPr>
              <a:spLocks noChangeArrowheads="1"/>
            </p:cNvSpPr>
            <p:nvPr/>
          </p:nvSpPr>
          <p:spPr bwMode="auto">
            <a:xfrm flipH="1">
              <a:off x="0" y="0"/>
              <a:ext cx="146" cy="146"/>
            </a:xfrm>
            <a:prstGeom prst="ellipse">
              <a:avLst/>
            </a:prstGeom>
            <a:solidFill>
              <a:schemeClr val="bg1"/>
            </a:solidFill>
            <a:ln>
              <a:noFill/>
            </a:ln>
            <a:extLst>
              <a:ext uri="{91240B29-F687-4F45-9708-019B960494DF}">
                <a14:hiddenLine xmlns:a14="http://schemas.microsoft.com/office/drawing/2010/main" xmlns="" w="9525">
                  <a:solidFill>
                    <a:srgbClr val="000000"/>
                  </a:solidFill>
                  <a:bevel/>
                  <a:headEnd/>
                  <a:tailEnd/>
                </a14:hiddenLine>
              </a:ext>
            </a:extLst>
          </p:spPr>
          <p:txBody>
            <a:bodyPr anchor="ctr"/>
            <a:lstStyle/>
            <a:p>
              <a:pPr>
                <a:buFontTx/>
                <a:buNone/>
              </a:pPr>
              <a:endParaRPr lang="zh-CN" altLang="en-US"/>
            </a:p>
          </p:txBody>
        </p:sp>
        <p:sp>
          <p:nvSpPr>
            <p:cNvPr id="7178" name="Oval 8"/>
            <p:cNvSpPr>
              <a:spLocks noChangeArrowheads="1"/>
            </p:cNvSpPr>
            <p:nvPr/>
          </p:nvSpPr>
          <p:spPr bwMode="auto">
            <a:xfrm flipH="1">
              <a:off x="4920" y="0"/>
              <a:ext cx="146" cy="146"/>
            </a:xfrm>
            <a:prstGeom prst="ellipse">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buFontTx/>
                <a:buNone/>
              </a:pPr>
              <a:endParaRPr lang="zh-CN" altLang="en-US"/>
            </a:p>
          </p:txBody>
        </p:sp>
        <p:sp>
          <p:nvSpPr>
            <p:cNvPr id="7179" name="Line 9"/>
            <p:cNvSpPr>
              <a:spLocks noChangeShapeType="1"/>
            </p:cNvSpPr>
            <p:nvPr/>
          </p:nvSpPr>
          <p:spPr bwMode="auto">
            <a:xfrm>
              <a:off x="83" y="75"/>
              <a:ext cx="4920" cy="1"/>
            </a:xfrm>
            <a:prstGeom prst="line">
              <a:avLst/>
            </a:prstGeom>
            <a:noFill/>
            <a:ln w="12700">
              <a:solidFill>
                <a:schemeClr val="bg1"/>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grpSp>
      <p:sp>
        <p:nvSpPr>
          <p:cNvPr id="7175" name="Oval 10"/>
          <p:cNvSpPr>
            <a:spLocks noChangeArrowheads="1"/>
          </p:cNvSpPr>
          <p:nvPr/>
        </p:nvSpPr>
        <p:spPr bwMode="auto">
          <a:xfrm>
            <a:off x="1074738" y="1042988"/>
            <a:ext cx="2151062" cy="2151062"/>
          </a:xfrm>
          <a:prstGeom prst="ellipse">
            <a:avLst/>
          </a:prstGeom>
          <a:noFill/>
          <a:ln w="50800">
            <a:solidFill>
              <a:schemeClr val="bg1"/>
            </a:solidFill>
            <a:bevel/>
            <a:headEnd/>
            <a:tailEnd/>
          </a:ln>
          <a:extLst>
            <a:ext uri="{909E8E84-426E-40DD-AFC4-6F175D3DCCD1}">
              <a14:hiddenFill xmlns:a14="http://schemas.microsoft.com/office/drawing/2010/main" xmlns="">
                <a:solidFill>
                  <a:srgbClr val="FFFFFF"/>
                </a:solidFill>
              </a14:hiddenFill>
            </a:ext>
          </a:extLst>
        </p:spPr>
        <p:txBody>
          <a:bodyPr anchor="ctr"/>
          <a:lstStyle/>
          <a:p>
            <a:pPr>
              <a:buFontTx/>
              <a:buNone/>
            </a:pPr>
            <a:endParaRPr lang="zh-CN" altLang="en-US"/>
          </a:p>
        </p:txBody>
      </p:sp>
      <p:pic>
        <p:nvPicPr>
          <p:cNvPr id="7176" name="Picture 11" descr="52578fee932a5"/>
          <p:cNvPicPr>
            <a:picLocks noChangeAspect="1" noChangeArrowheads="1"/>
          </p:cNvPicPr>
          <p:nvPr/>
        </p:nvPicPr>
        <p:blipFill>
          <a:blip r:embed="rId2" cstate="print">
            <a:extLst>
              <a:ext uri="{28A0092B-C50C-407E-A947-70E740481C1C}">
                <a14:useLocalDpi xmlns:a14="http://schemas.microsoft.com/office/drawing/2010/main" xmlns="" val="0"/>
              </a:ext>
            </a:extLst>
          </a:blip>
          <a:srcRect l="25337" r="7957"/>
          <a:stretch>
            <a:fillRect/>
          </a:stretch>
        </p:blipFill>
        <p:spPr bwMode="auto">
          <a:xfrm>
            <a:off x="4321175" y="4763"/>
            <a:ext cx="6378575" cy="5975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ChangeArrowheads="1"/>
          </p:cNvSpPr>
          <p:nvPr/>
        </p:nvSpPr>
        <p:spPr bwMode="auto">
          <a:xfrm>
            <a:off x="363538" y="3175"/>
            <a:ext cx="150812" cy="946150"/>
          </a:xfrm>
          <a:prstGeom prst="rect">
            <a:avLst/>
          </a:prstGeom>
          <a:solidFill>
            <a:srgbClr val="F53DB6"/>
          </a:solidFill>
          <a:ln>
            <a:noFill/>
          </a:ln>
          <a:extLst>
            <a:ext uri="{91240B29-F687-4F45-9708-019B960494DF}">
              <a14:hiddenLine xmlns:a14="http://schemas.microsoft.com/office/drawing/2010/main" xmlns="" w="9525">
                <a:solidFill>
                  <a:srgbClr val="000000"/>
                </a:solidFill>
                <a:bevel/>
                <a:headEnd/>
                <a:tailEnd/>
              </a14:hiddenLine>
            </a:ext>
          </a:extLst>
        </p:spPr>
        <p:txBody>
          <a:bodyPr anchor="ctr"/>
          <a:lstStyle/>
          <a:p>
            <a:pPr>
              <a:buFontTx/>
              <a:buNone/>
            </a:pPr>
            <a:endParaRPr lang="zh-CN" altLang="en-US"/>
          </a:p>
        </p:txBody>
      </p:sp>
      <p:sp>
        <p:nvSpPr>
          <p:cNvPr id="8195" name="Text Box 3"/>
          <p:cNvSpPr txBox="1">
            <a:spLocks noChangeArrowheads="1"/>
          </p:cNvSpPr>
          <p:nvPr/>
        </p:nvSpPr>
        <p:spPr bwMode="auto">
          <a:xfrm>
            <a:off x="474663" y="230188"/>
            <a:ext cx="1798637" cy="549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en-US" sz="3000" b="1">
                <a:solidFill>
                  <a:srgbClr val="F53DB6"/>
                </a:solidFill>
                <a:latin typeface="方正兰亭特黑_GBK" pitchFamily="2" charset="-122"/>
                <a:ea typeface="微软雅黑" pitchFamily="34" charset="-122"/>
              </a:rPr>
              <a:t>企业文化</a:t>
            </a:r>
          </a:p>
        </p:txBody>
      </p:sp>
      <p:sp>
        <p:nvSpPr>
          <p:cNvPr id="8196" name="Text Box 4"/>
          <p:cNvSpPr txBox="1">
            <a:spLocks noChangeArrowheads="1"/>
          </p:cNvSpPr>
          <p:nvPr/>
        </p:nvSpPr>
        <p:spPr bwMode="auto">
          <a:xfrm>
            <a:off x="482600" y="688975"/>
            <a:ext cx="2044700" cy="5540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en-US" sz="1500">
                <a:solidFill>
                  <a:srgbClr val="F53DB6"/>
                </a:solidFill>
                <a:latin typeface="方正兰亭特黑_GBK" pitchFamily="2" charset="-122"/>
                <a:ea typeface="微软雅黑" pitchFamily="34" charset="-122"/>
              </a:rPr>
              <a:t>Enterprise culture</a:t>
            </a:r>
          </a:p>
        </p:txBody>
      </p:sp>
      <p:sp>
        <p:nvSpPr>
          <p:cNvPr id="8197" name="Text Box 5"/>
          <p:cNvSpPr txBox="1">
            <a:spLocks noChangeArrowheads="1"/>
          </p:cNvSpPr>
          <p:nvPr/>
        </p:nvSpPr>
        <p:spPr bwMode="auto">
          <a:xfrm>
            <a:off x="358775" y="2124075"/>
            <a:ext cx="4079875" cy="2833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en-US" sz="1200">
                <a:solidFill>
                  <a:schemeClr val="bg2"/>
                </a:solidFill>
                <a:ea typeface="微软雅黑" pitchFamily="34" charset="-122"/>
              </a:rPr>
              <a:t>       文化是公司整个团队长期合作的结晶，非一朝之功。首先是对现有文化的提练。这就需要管理者重新审视企业的价值观，经营目标和用人机制等等一系列要素；同时对社会环境和微观经营环境进行扫描，用发展的眼光来对自己企业文化定位。在此之后就是对企业文化的核心价值进行提练，从中沉淀出过去具有贡献，最能凝聚同仁聚集企业远景的精华部份。</a:t>
            </a:r>
          </a:p>
          <a:p>
            <a:pPr eaLnBrk="1" hangingPunct="1">
              <a:buFontTx/>
              <a:buNone/>
            </a:pPr>
            <a:r>
              <a:rPr lang="zh-CN" altLang="en-US" sz="1200">
                <a:solidFill>
                  <a:schemeClr val="bg2"/>
                </a:solidFill>
                <a:ea typeface="微软雅黑" pitchFamily="34" charset="-122"/>
              </a:rPr>
              <a:t>       这部份文化并不在于多宽泛，而在于精。只有基于企业基本价值观，经营目标等等根要素之上，结合了客观环境要求的，精练的文化，才能具有真正持久的感召力。在文化的具体推进过程中可以尝试采用各种方法。比如制作文化长廊、加强员工培训、在企业内组织一些跨公司的沙龙、加强企业内部网站，广播，内部读物的作用等等方式。也可以结合一些影响力大的事件和外界合作来增强自身的文化，借时借势。</a:t>
            </a:r>
          </a:p>
        </p:txBody>
      </p:sp>
      <p:sp>
        <p:nvSpPr>
          <p:cNvPr id="8198" name="AutoShape 6"/>
          <p:cNvSpPr>
            <a:spLocks noChangeArrowheads="1"/>
          </p:cNvSpPr>
          <p:nvPr/>
        </p:nvSpPr>
        <p:spPr bwMode="auto">
          <a:xfrm>
            <a:off x="365125" y="1501775"/>
            <a:ext cx="3908425" cy="519113"/>
          </a:xfrm>
          <a:prstGeom prst="flowChartProcess">
            <a:avLst/>
          </a:prstGeom>
          <a:solidFill>
            <a:srgbClr val="F53DB6"/>
          </a:solidFill>
          <a:ln>
            <a:noFill/>
          </a:ln>
          <a:extLst>
            <a:ext uri="{91240B29-F687-4F45-9708-019B960494DF}">
              <a14:hiddenLine xmlns:a14="http://schemas.microsoft.com/office/drawing/2010/main" xmlns="" w="9525">
                <a:solidFill>
                  <a:srgbClr val="000000"/>
                </a:solidFill>
                <a:bevel/>
                <a:headEnd/>
                <a:tailEnd/>
              </a14:hiddenLine>
            </a:ext>
          </a:extLst>
        </p:spPr>
        <p:txBody>
          <a:bodyPr anchor="ctr"/>
          <a:lstStyle/>
          <a:p>
            <a:pPr>
              <a:buFontTx/>
              <a:buNone/>
            </a:pPr>
            <a:endParaRPr lang="zh-CN" altLang="en-US"/>
          </a:p>
        </p:txBody>
      </p:sp>
      <p:sp>
        <p:nvSpPr>
          <p:cNvPr id="8199" name="Text Box 7"/>
          <p:cNvSpPr txBox="1">
            <a:spLocks noChangeArrowheads="1"/>
          </p:cNvSpPr>
          <p:nvPr/>
        </p:nvSpPr>
        <p:spPr bwMode="auto">
          <a:xfrm>
            <a:off x="363538" y="1517650"/>
            <a:ext cx="3910012" cy="473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algn="ctr" eaLnBrk="1" hangingPunct="1">
              <a:buFontTx/>
              <a:buNone/>
            </a:pPr>
            <a:r>
              <a:rPr lang="zh-CN" altLang="zh-CN" sz="2500" b="1">
                <a:solidFill>
                  <a:schemeClr val="bg1"/>
                </a:solidFill>
                <a:ea typeface="微软雅黑" pitchFamily="34" charset="-122"/>
              </a:rPr>
              <a:t>企业文化建设</a:t>
            </a:r>
          </a:p>
        </p:txBody>
      </p:sp>
      <p:sp>
        <p:nvSpPr>
          <p:cNvPr id="8200" name="Freeform 9"/>
          <p:cNvSpPr>
            <a:spLocks noChangeArrowheads="1"/>
          </p:cNvSpPr>
          <p:nvPr/>
        </p:nvSpPr>
        <p:spPr bwMode="auto">
          <a:xfrm>
            <a:off x="9193213" y="2655888"/>
            <a:ext cx="769937" cy="1150937"/>
          </a:xfrm>
          <a:custGeom>
            <a:avLst/>
            <a:gdLst>
              <a:gd name="T0" fmla="*/ 2147483647 w 166"/>
              <a:gd name="T1" fmla="*/ 2147483647 h 248"/>
              <a:gd name="T2" fmla="*/ 2147483647 w 166"/>
              <a:gd name="T3" fmla="*/ 2147483647 h 248"/>
              <a:gd name="T4" fmla="*/ 2147483647 w 166"/>
              <a:gd name="T5" fmla="*/ 2147483647 h 248"/>
              <a:gd name="T6" fmla="*/ 2147483647 w 166"/>
              <a:gd name="T7" fmla="*/ 2147483647 h 248"/>
              <a:gd name="T8" fmla="*/ 2147483647 w 166"/>
              <a:gd name="T9" fmla="*/ 2147483647 h 248"/>
              <a:gd name="T10" fmla="*/ 2147483647 w 166"/>
              <a:gd name="T11" fmla="*/ 2147483647 h 248"/>
              <a:gd name="T12" fmla="*/ 2147483647 w 166"/>
              <a:gd name="T13" fmla="*/ 0 h 248"/>
              <a:gd name="T14" fmla="*/ 2147483647 w 166"/>
              <a:gd name="T15" fmla="*/ 2147483647 h 248"/>
              <a:gd name="T16" fmla="*/ 2147483647 w 166"/>
              <a:gd name="T17" fmla="*/ 2147483647 h 248"/>
              <a:gd name="T18" fmla="*/ 2147483647 w 166"/>
              <a:gd name="T19" fmla="*/ 2147483647 h 248"/>
              <a:gd name="T20" fmla="*/ 2147483647 w 166"/>
              <a:gd name="T21" fmla="*/ 2147483647 h 248"/>
              <a:gd name="T22" fmla="*/ 2147483647 w 166"/>
              <a:gd name="T23" fmla="*/ 2147483647 h 248"/>
              <a:gd name="T24" fmla="*/ 2147483647 w 166"/>
              <a:gd name="T25" fmla="*/ 2147483647 h 248"/>
              <a:gd name="T26" fmla="*/ 2147483647 w 166"/>
              <a:gd name="T27" fmla="*/ 2147483647 h 248"/>
              <a:gd name="T28" fmla="*/ 2147483647 w 166"/>
              <a:gd name="T29" fmla="*/ 2147483647 h 248"/>
              <a:gd name="T30" fmla="*/ 2147483647 w 166"/>
              <a:gd name="T31" fmla="*/ 2147483647 h 248"/>
              <a:gd name="T32" fmla="*/ 2147483647 w 166"/>
              <a:gd name="T33" fmla="*/ 2147483647 h 248"/>
              <a:gd name="T34" fmla="*/ 2147483647 w 166"/>
              <a:gd name="T35" fmla="*/ 2147483647 h 24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66"/>
              <a:gd name="T55" fmla="*/ 0 h 248"/>
              <a:gd name="T56" fmla="*/ 166 w 166"/>
              <a:gd name="T57" fmla="*/ 248 h 24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66" h="248">
                <a:moveTo>
                  <a:pt x="159" y="205"/>
                </a:moveTo>
                <a:cubicBezTo>
                  <a:pt x="155" y="185"/>
                  <a:pt x="112" y="178"/>
                  <a:pt x="92" y="164"/>
                </a:cubicBezTo>
                <a:cubicBezTo>
                  <a:pt x="83" y="157"/>
                  <a:pt x="80" y="144"/>
                  <a:pt x="79" y="132"/>
                </a:cubicBezTo>
                <a:cubicBezTo>
                  <a:pt x="86" y="123"/>
                  <a:pt x="93" y="113"/>
                  <a:pt x="94" y="108"/>
                </a:cubicBezTo>
                <a:cubicBezTo>
                  <a:pt x="97" y="97"/>
                  <a:pt x="99" y="54"/>
                  <a:pt x="98" y="40"/>
                </a:cubicBezTo>
                <a:cubicBezTo>
                  <a:pt x="97" y="26"/>
                  <a:pt x="81" y="8"/>
                  <a:pt x="68" y="4"/>
                </a:cubicBezTo>
                <a:cubicBezTo>
                  <a:pt x="56" y="0"/>
                  <a:pt x="50" y="0"/>
                  <a:pt x="49" y="0"/>
                </a:cubicBezTo>
                <a:cubicBezTo>
                  <a:pt x="48" y="0"/>
                  <a:pt x="42" y="0"/>
                  <a:pt x="30" y="4"/>
                </a:cubicBezTo>
                <a:cubicBezTo>
                  <a:pt x="17" y="8"/>
                  <a:pt x="1" y="26"/>
                  <a:pt x="1" y="40"/>
                </a:cubicBezTo>
                <a:cubicBezTo>
                  <a:pt x="0" y="54"/>
                  <a:pt x="2" y="97"/>
                  <a:pt x="4" y="108"/>
                </a:cubicBezTo>
                <a:cubicBezTo>
                  <a:pt x="5" y="113"/>
                  <a:pt x="12" y="123"/>
                  <a:pt x="20" y="132"/>
                </a:cubicBezTo>
                <a:cubicBezTo>
                  <a:pt x="19" y="138"/>
                  <a:pt x="18" y="144"/>
                  <a:pt x="16" y="150"/>
                </a:cubicBezTo>
                <a:cubicBezTo>
                  <a:pt x="27" y="155"/>
                  <a:pt x="38" y="159"/>
                  <a:pt x="47" y="165"/>
                </a:cubicBezTo>
                <a:cubicBezTo>
                  <a:pt x="59" y="172"/>
                  <a:pt x="66" y="180"/>
                  <a:pt x="68" y="190"/>
                </a:cubicBezTo>
                <a:cubicBezTo>
                  <a:pt x="72" y="216"/>
                  <a:pt x="76" y="246"/>
                  <a:pt x="76" y="247"/>
                </a:cubicBezTo>
                <a:cubicBezTo>
                  <a:pt x="76" y="248"/>
                  <a:pt x="76" y="248"/>
                  <a:pt x="76" y="248"/>
                </a:cubicBezTo>
                <a:cubicBezTo>
                  <a:pt x="166" y="248"/>
                  <a:pt x="166" y="248"/>
                  <a:pt x="166" y="248"/>
                </a:cubicBezTo>
                <a:cubicBezTo>
                  <a:pt x="166" y="248"/>
                  <a:pt x="163" y="224"/>
                  <a:pt x="159" y="205"/>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201" name="Freeform 10"/>
          <p:cNvSpPr>
            <a:spLocks noChangeArrowheads="1"/>
          </p:cNvSpPr>
          <p:nvPr/>
        </p:nvSpPr>
        <p:spPr bwMode="auto">
          <a:xfrm>
            <a:off x="8112125" y="2322513"/>
            <a:ext cx="1392238" cy="1484312"/>
          </a:xfrm>
          <a:custGeom>
            <a:avLst/>
            <a:gdLst>
              <a:gd name="T0" fmla="*/ 2147483647 w 300"/>
              <a:gd name="T1" fmla="*/ 2147483647 h 320"/>
              <a:gd name="T2" fmla="*/ 2147483647 w 300"/>
              <a:gd name="T3" fmla="*/ 2147483647 h 320"/>
              <a:gd name="T4" fmla="*/ 2147483647 w 300"/>
              <a:gd name="T5" fmla="*/ 2147483647 h 320"/>
              <a:gd name="T6" fmla="*/ 2147483647 w 300"/>
              <a:gd name="T7" fmla="*/ 2147483647 h 320"/>
              <a:gd name="T8" fmla="*/ 2147483647 w 300"/>
              <a:gd name="T9" fmla="*/ 2147483647 h 320"/>
              <a:gd name="T10" fmla="*/ 2147483647 w 300"/>
              <a:gd name="T11" fmla="*/ 2147483647 h 320"/>
              <a:gd name="T12" fmla="*/ 2147483647 w 300"/>
              <a:gd name="T13" fmla="*/ 0 h 320"/>
              <a:gd name="T14" fmla="*/ 2147483647 w 300"/>
              <a:gd name="T15" fmla="*/ 0 h 320"/>
              <a:gd name="T16" fmla="*/ 2147483647 w 300"/>
              <a:gd name="T17" fmla="*/ 0 h 320"/>
              <a:gd name="T18" fmla="*/ 2147483647 w 300"/>
              <a:gd name="T19" fmla="*/ 2147483647 h 320"/>
              <a:gd name="T20" fmla="*/ 2147483647 w 300"/>
              <a:gd name="T21" fmla="*/ 2147483647 h 320"/>
              <a:gd name="T22" fmla="*/ 2147483647 w 300"/>
              <a:gd name="T23" fmla="*/ 2147483647 h 320"/>
              <a:gd name="T24" fmla="*/ 2147483647 w 300"/>
              <a:gd name="T25" fmla="*/ 2147483647 h 320"/>
              <a:gd name="T26" fmla="*/ 2147483647 w 300"/>
              <a:gd name="T27" fmla="*/ 2147483647 h 320"/>
              <a:gd name="T28" fmla="*/ 2147483647 w 300"/>
              <a:gd name="T29" fmla="*/ 2147483647 h 320"/>
              <a:gd name="T30" fmla="*/ 0 w 300"/>
              <a:gd name="T31" fmla="*/ 2147483647 h 320"/>
              <a:gd name="T32" fmla="*/ 2147483647 w 300"/>
              <a:gd name="T33" fmla="*/ 2147483647 h 320"/>
              <a:gd name="T34" fmla="*/ 2147483647 w 300"/>
              <a:gd name="T35" fmla="*/ 2147483647 h 320"/>
              <a:gd name="T36" fmla="*/ 2147483647 w 300"/>
              <a:gd name="T37" fmla="*/ 2147483647 h 320"/>
              <a:gd name="T38" fmla="*/ 2147483647 w 300"/>
              <a:gd name="T39" fmla="*/ 2147483647 h 320"/>
              <a:gd name="T40" fmla="*/ 2147483647 w 300"/>
              <a:gd name="T41" fmla="*/ 2147483647 h 320"/>
              <a:gd name="T42" fmla="*/ 2147483647 w 300"/>
              <a:gd name="T43" fmla="*/ 2147483647 h 320"/>
              <a:gd name="T44" fmla="*/ 2147483647 w 300"/>
              <a:gd name="T45" fmla="*/ 2147483647 h 320"/>
              <a:gd name="T46" fmla="*/ 2147483647 w 300"/>
              <a:gd name="T47" fmla="*/ 2147483647 h 32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300"/>
              <a:gd name="T73" fmla="*/ 0 h 320"/>
              <a:gd name="T74" fmla="*/ 300 w 300"/>
              <a:gd name="T75" fmla="*/ 320 h 32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300" h="320">
                <a:moveTo>
                  <a:pt x="245" y="230"/>
                </a:moveTo>
                <a:cubicBezTo>
                  <a:pt x="230" y="224"/>
                  <a:pt x="216" y="218"/>
                  <a:pt x="206" y="211"/>
                </a:cubicBezTo>
                <a:cubicBezTo>
                  <a:pt x="194" y="202"/>
                  <a:pt x="190" y="185"/>
                  <a:pt x="188" y="169"/>
                </a:cubicBezTo>
                <a:cubicBezTo>
                  <a:pt x="198" y="158"/>
                  <a:pt x="207" y="145"/>
                  <a:pt x="208" y="139"/>
                </a:cubicBezTo>
                <a:cubicBezTo>
                  <a:pt x="211" y="124"/>
                  <a:pt x="214" y="69"/>
                  <a:pt x="213" y="51"/>
                </a:cubicBezTo>
                <a:cubicBezTo>
                  <a:pt x="212" y="33"/>
                  <a:pt x="191" y="10"/>
                  <a:pt x="175" y="5"/>
                </a:cubicBezTo>
                <a:cubicBezTo>
                  <a:pt x="163" y="0"/>
                  <a:pt x="156" y="0"/>
                  <a:pt x="152" y="0"/>
                </a:cubicBezTo>
                <a:cubicBezTo>
                  <a:pt x="151" y="0"/>
                  <a:pt x="150" y="0"/>
                  <a:pt x="150" y="0"/>
                </a:cubicBezTo>
                <a:cubicBezTo>
                  <a:pt x="150" y="0"/>
                  <a:pt x="149" y="0"/>
                  <a:pt x="148" y="0"/>
                </a:cubicBezTo>
                <a:cubicBezTo>
                  <a:pt x="145" y="0"/>
                  <a:pt x="137" y="0"/>
                  <a:pt x="126" y="5"/>
                </a:cubicBezTo>
                <a:cubicBezTo>
                  <a:pt x="109" y="10"/>
                  <a:pt x="89" y="33"/>
                  <a:pt x="87" y="51"/>
                </a:cubicBezTo>
                <a:cubicBezTo>
                  <a:pt x="86" y="69"/>
                  <a:pt x="89" y="124"/>
                  <a:pt x="92" y="139"/>
                </a:cubicBezTo>
                <a:cubicBezTo>
                  <a:pt x="93" y="145"/>
                  <a:pt x="103" y="158"/>
                  <a:pt x="112" y="169"/>
                </a:cubicBezTo>
                <a:cubicBezTo>
                  <a:pt x="111" y="185"/>
                  <a:pt x="106" y="202"/>
                  <a:pt x="95" y="211"/>
                </a:cubicBezTo>
                <a:cubicBezTo>
                  <a:pt x="70" y="230"/>
                  <a:pt x="13" y="238"/>
                  <a:pt x="8" y="263"/>
                </a:cubicBezTo>
                <a:cubicBezTo>
                  <a:pt x="3" y="289"/>
                  <a:pt x="0" y="320"/>
                  <a:pt x="0" y="320"/>
                </a:cubicBezTo>
                <a:cubicBezTo>
                  <a:pt x="125" y="320"/>
                  <a:pt x="125" y="320"/>
                  <a:pt x="125" y="320"/>
                </a:cubicBezTo>
                <a:cubicBezTo>
                  <a:pt x="150" y="320"/>
                  <a:pt x="150" y="320"/>
                  <a:pt x="150" y="320"/>
                </a:cubicBezTo>
                <a:cubicBezTo>
                  <a:pt x="150" y="320"/>
                  <a:pt x="150" y="320"/>
                  <a:pt x="150" y="320"/>
                </a:cubicBezTo>
                <a:cubicBezTo>
                  <a:pt x="166" y="320"/>
                  <a:pt x="166" y="320"/>
                  <a:pt x="166" y="320"/>
                </a:cubicBezTo>
                <a:cubicBezTo>
                  <a:pt x="175" y="320"/>
                  <a:pt x="175" y="320"/>
                  <a:pt x="175" y="320"/>
                </a:cubicBezTo>
                <a:cubicBezTo>
                  <a:pt x="300" y="320"/>
                  <a:pt x="300" y="320"/>
                  <a:pt x="300" y="320"/>
                </a:cubicBezTo>
                <a:cubicBezTo>
                  <a:pt x="300" y="320"/>
                  <a:pt x="297" y="289"/>
                  <a:pt x="292" y="263"/>
                </a:cubicBezTo>
                <a:cubicBezTo>
                  <a:pt x="289" y="248"/>
                  <a:pt x="267" y="239"/>
                  <a:pt x="245" y="23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202" name="Freeform 11"/>
          <p:cNvSpPr>
            <a:spLocks noChangeArrowheads="1"/>
          </p:cNvSpPr>
          <p:nvPr/>
        </p:nvSpPr>
        <p:spPr bwMode="auto">
          <a:xfrm>
            <a:off x="6837363" y="3978275"/>
            <a:ext cx="649287" cy="74613"/>
          </a:xfrm>
          <a:custGeom>
            <a:avLst/>
            <a:gdLst>
              <a:gd name="T0" fmla="*/ 2147483647 w 140"/>
              <a:gd name="T1" fmla="*/ 0 h 16"/>
              <a:gd name="T2" fmla="*/ 2147483647 w 140"/>
              <a:gd name="T3" fmla="*/ 0 h 16"/>
              <a:gd name="T4" fmla="*/ 2147483647 w 140"/>
              <a:gd name="T5" fmla="*/ 2147483647 h 16"/>
              <a:gd name="T6" fmla="*/ 0 w 140"/>
              <a:gd name="T7" fmla="*/ 2147483647 h 16"/>
              <a:gd name="T8" fmla="*/ 0 w 140"/>
              <a:gd name="T9" fmla="*/ 2147483647 h 16"/>
              <a:gd name="T10" fmla="*/ 2147483647 w 140"/>
              <a:gd name="T11" fmla="*/ 2147483647 h 16"/>
              <a:gd name="T12" fmla="*/ 2147483647 w 140"/>
              <a:gd name="T13" fmla="*/ 2147483647 h 16"/>
              <a:gd name="T14" fmla="*/ 2147483647 w 140"/>
              <a:gd name="T15" fmla="*/ 2147483647 h 16"/>
              <a:gd name="T16" fmla="*/ 2147483647 w 140"/>
              <a:gd name="T17" fmla="*/ 0 h 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0"/>
              <a:gd name="T28" fmla="*/ 0 h 16"/>
              <a:gd name="T29" fmla="*/ 140 w 140"/>
              <a:gd name="T30" fmla="*/ 16 h 1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0" h="16">
                <a:moveTo>
                  <a:pt x="105" y="0"/>
                </a:moveTo>
                <a:cubicBezTo>
                  <a:pt x="35" y="0"/>
                  <a:pt x="35" y="0"/>
                  <a:pt x="35" y="0"/>
                </a:cubicBezTo>
                <a:cubicBezTo>
                  <a:pt x="34" y="3"/>
                  <a:pt x="31" y="6"/>
                  <a:pt x="25" y="8"/>
                </a:cubicBezTo>
                <a:cubicBezTo>
                  <a:pt x="0" y="15"/>
                  <a:pt x="0" y="15"/>
                  <a:pt x="0" y="15"/>
                </a:cubicBezTo>
                <a:cubicBezTo>
                  <a:pt x="0" y="16"/>
                  <a:pt x="0" y="16"/>
                  <a:pt x="0" y="16"/>
                </a:cubicBezTo>
                <a:cubicBezTo>
                  <a:pt x="140" y="16"/>
                  <a:pt x="140" y="16"/>
                  <a:pt x="140" y="16"/>
                </a:cubicBezTo>
                <a:cubicBezTo>
                  <a:pt x="140" y="15"/>
                  <a:pt x="140" y="15"/>
                  <a:pt x="140" y="15"/>
                </a:cubicBezTo>
                <a:cubicBezTo>
                  <a:pt x="140" y="15"/>
                  <a:pt x="140" y="15"/>
                  <a:pt x="115" y="8"/>
                </a:cubicBezTo>
                <a:cubicBezTo>
                  <a:pt x="110" y="6"/>
                  <a:pt x="106" y="3"/>
                  <a:pt x="105"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203" name="Rectangle 12"/>
          <p:cNvSpPr>
            <a:spLocks noChangeArrowheads="1"/>
          </p:cNvSpPr>
          <p:nvPr/>
        </p:nvSpPr>
        <p:spPr bwMode="auto">
          <a:xfrm>
            <a:off x="6837363" y="4070350"/>
            <a:ext cx="649287" cy="41275"/>
          </a:xfrm>
          <a:prstGeom prst="rect">
            <a:avLst/>
          </a:prstGeom>
          <a:solidFill>
            <a:srgbClr val="F53DB6"/>
          </a:solidFill>
          <a:ln>
            <a:noFill/>
          </a:ln>
          <a:extLst>
            <a:ext uri="{91240B29-F687-4F45-9708-019B960494DF}">
              <a14:hiddenLine xmlns:a14="http://schemas.microsoft.com/office/drawing/2010/main" xmlns="" w="9525">
                <a:solidFill>
                  <a:srgbClr val="000000"/>
                </a:solidFill>
                <a:bevel/>
                <a:headEnd/>
                <a:tailEnd/>
              </a14:hiddenLine>
            </a:ext>
          </a:extLst>
        </p:spPr>
        <p:txBody>
          <a:bodyPr lIns="90170" tIns="46990" rIns="90170" bIns="46990"/>
          <a:lstStyle/>
          <a:p>
            <a:pPr>
              <a:buFontTx/>
              <a:buNone/>
            </a:pPr>
            <a:endParaRPr lang="zh-CN" altLang="zh-CN" sz="1800">
              <a:solidFill>
                <a:srgbClr val="000000"/>
              </a:solidFill>
              <a:latin typeface="Calibri" pitchFamily="34" charset="0"/>
              <a:sym typeface="宋体" pitchFamily="2" charset="-122"/>
            </a:endParaRPr>
          </a:p>
        </p:txBody>
      </p:sp>
      <p:sp>
        <p:nvSpPr>
          <p:cNvPr id="8204" name="Freeform 13"/>
          <p:cNvSpPr>
            <a:spLocks noChangeArrowheads="1"/>
          </p:cNvSpPr>
          <p:nvPr/>
        </p:nvSpPr>
        <p:spPr bwMode="auto">
          <a:xfrm>
            <a:off x="6953250" y="3840163"/>
            <a:ext cx="417513" cy="114300"/>
          </a:xfrm>
          <a:custGeom>
            <a:avLst/>
            <a:gdLst>
              <a:gd name="T0" fmla="*/ 2147483647 w 90"/>
              <a:gd name="T1" fmla="*/ 2147483647 h 25"/>
              <a:gd name="T2" fmla="*/ 2147483647 w 90"/>
              <a:gd name="T3" fmla="*/ 0 h 25"/>
              <a:gd name="T4" fmla="*/ 0 w 90"/>
              <a:gd name="T5" fmla="*/ 0 h 25"/>
              <a:gd name="T6" fmla="*/ 2147483647 w 90"/>
              <a:gd name="T7" fmla="*/ 2147483647 h 25"/>
              <a:gd name="T8" fmla="*/ 2147483647 w 90"/>
              <a:gd name="T9" fmla="*/ 2147483647 h 25"/>
              <a:gd name="T10" fmla="*/ 0 60000 65536"/>
              <a:gd name="T11" fmla="*/ 0 60000 65536"/>
              <a:gd name="T12" fmla="*/ 0 60000 65536"/>
              <a:gd name="T13" fmla="*/ 0 60000 65536"/>
              <a:gd name="T14" fmla="*/ 0 60000 65536"/>
              <a:gd name="T15" fmla="*/ 0 w 90"/>
              <a:gd name="T16" fmla="*/ 0 h 25"/>
              <a:gd name="T17" fmla="*/ 90 w 90"/>
              <a:gd name="T18" fmla="*/ 25 h 25"/>
            </a:gdLst>
            <a:ahLst/>
            <a:cxnLst>
              <a:cxn ang="T10">
                <a:pos x="T0" y="T1"/>
              </a:cxn>
              <a:cxn ang="T11">
                <a:pos x="T2" y="T3"/>
              </a:cxn>
              <a:cxn ang="T12">
                <a:pos x="T4" y="T5"/>
              </a:cxn>
              <a:cxn ang="T13">
                <a:pos x="T6" y="T7"/>
              </a:cxn>
              <a:cxn ang="T14">
                <a:pos x="T8" y="T9"/>
              </a:cxn>
            </a:cxnLst>
            <a:rect l="T15" t="T16" r="T17" b="T18"/>
            <a:pathLst>
              <a:path w="90" h="25">
                <a:moveTo>
                  <a:pt x="79" y="25"/>
                </a:moveTo>
                <a:cubicBezTo>
                  <a:pt x="79" y="14"/>
                  <a:pt x="90" y="0"/>
                  <a:pt x="90" y="0"/>
                </a:cubicBezTo>
                <a:cubicBezTo>
                  <a:pt x="0" y="0"/>
                  <a:pt x="0" y="0"/>
                  <a:pt x="0" y="0"/>
                </a:cubicBezTo>
                <a:cubicBezTo>
                  <a:pt x="0" y="0"/>
                  <a:pt x="12" y="14"/>
                  <a:pt x="11" y="25"/>
                </a:cubicBezTo>
                <a:lnTo>
                  <a:pt x="79" y="25"/>
                </a:ln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205" name="Freeform 14"/>
          <p:cNvSpPr>
            <a:spLocks noEditPoints="1" noChangeArrowheads="1"/>
          </p:cNvSpPr>
          <p:nvPr/>
        </p:nvSpPr>
        <p:spPr bwMode="auto">
          <a:xfrm>
            <a:off x="6284913" y="2638425"/>
            <a:ext cx="1754187" cy="1173163"/>
          </a:xfrm>
          <a:custGeom>
            <a:avLst/>
            <a:gdLst>
              <a:gd name="T0" fmla="*/ 2147483647 w 378"/>
              <a:gd name="T1" fmla="*/ 0 h 253"/>
              <a:gd name="T2" fmla="*/ 2147483647 w 378"/>
              <a:gd name="T3" fmla="*/ 0 h 253"/>
              <a:gd name="T4" fmla="*/ 0 w 378"/>
              <a:gd name="T5" fmla="*/ 2147483647 h 253"/>
              <a:gd name="T6" fmla="*/ 0 w 378"/>
              <a:gd name="T7" fmla="*/ 2147483647 h 253"/>
              <a:gd name="T8" fmla="*/ 2147483647 w 378"/>
              <a:gd name="T9" fmla="*/ 2147483647 h 253"/>
              <a:gd name="T10" fmla="*/ 2147483647 w 378"/>
              <a:gd name="T11" fmla="*/ 2147483647 h 253"/>
              <a:gd name="T12" fmla="*/ 2147483647 w 378"/>
              <a:gd name="T13" fmla="*/ 2147483647 h 253"/>
              <a:gd name="T14" fmla="*/ 2147483647 w 378"/>
              <a:gd name="T15" fmla="*/ 2147483647 h 253"/>
              <a:gd name="T16" fmla="*/ 2147483647 w 378"/>
              <a:gd name="T17" fmla="*/ 0 h 253"/>
              <a:gd name="T18" fmla="*/ 2147483647 w 378"/>
              <a:gd name="T19" fmla="*/ 2147483647 h 253"/>
              <a:gd name="T20" fmla="*/ 2147483647 w 378"/>
              <a:gd name="T21" fmla="*/ 2147483647 h 253"/>
              <a:gd name="T22" fmla="*/ 2147483647 w 378"/>
              <a:gd name="T23" fmla="*/ 2147483647 h 253"/>
              <a:gd name="T24" fmla="*/ 2147483647 w 378"/>
              <a:gd name="T25" fmla="*/ 2147483647 h 253"/>
              <a:gd name="T26" fmla="*/ 2147483647 w 378"/>
              <a:gd name="T27" fmla="*/ 2147483647 h 253"/>
              <a:gd name="T28" fmla="*/ 2147483647 w 378"/>
              <a:gd name="T29" fmla="*/ 2147483647 h 253"/>
              <a:gd name="T30" fmla="*/ 2147483647 w 378"/>
              <a:gd name="T31" fmla="*/ 2147483647 h 253"/>
              <a:gd name="T32" fmla="*/ 2147483647 w 378"/>
              <a:gd name="T33" fmla="*/ 2147483647 h 253"/>
              <a:gd name="T34" fmla="*/ 2147483647 w 378"/>
              <a:gd name="T35" fmla="*/ 2147483647 h 2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78"/>
              <a:gd name="T55" fmla="*/ 0 h 253"/>
              <a:gd name="T56" fmla="*/ 378 w 378"/>
              <a:gd name="T57" fmla="*/ 253 h 25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78" h="253">
                <a:moveTo>
                  <a:pt x="367" y="0"/>
                </a:moveTo>
                <a:cubicBezTo>
                  <a:pt x="12" y="0"/>
                  <a:pt x="12" y="0"/>
                  <a:pt x="12" y="0"/>
                </a:cubicBezTo>
                <a:cubicBezTo>
                  <a:pt x="6" y="0"/>
                  <a:pt x="0" y="5"/>
                  <a:pt x="0" y="12"/>
                </a:cubicBezTo>
                <a:cubicBezTo>
                  <a:pt x="0" y="241"/>
                  <a:pt x="0" y="241"/>
                  <a:pt x="0" y="241"/>
                </a:cubicBezTo>
                <a:cubicBezTo>
                  <a:pt x="0" y="248"/>
                  <a:pt x="6" y="253"/>
                  <a:pt x="12" y="253"/>
                </a:cubicBezTo>
                <a:cubicBezTo>
                  <a:pt x="367" y="253"/>
                  <a:pt x="367" y="253"/>
                  <a:pt x="367" y="253"/>
                </a:cubicBezTo>
                <a:cubicBezTo>
                  <a:pt x="373" y="253"/>
                  <a:pt x="378" y="248"/>
                  <a:pt x="378" y="241"/>
                </a:cubicBezTo>
                <a:cubicBezTo>
                  <a:pt x="378" y="12"/>
                  <a:pt x="378" y="12"/>
                  <a:pt x="378" y="12"/>
                </a:cubicBezTo>
                <a:cubicBezTo>
                  <a:pt x="378" y="5"/>
                  <a:pt x="373" y="0"/>
                  <a:pt x="367" y="0"/>
                </a:cubicBezTo>
                <a:close/>
                <a:moveTo>
                  <a:pt x="369" y="220"/>
                </a:moveTo>
                <a:cubicBezTo>
                  <a:pt x="369" y="221"/>
                  <a:pt x="368" y="222"/>
                  <a:pt x="367" y="222"/>
                </a:cubicBezTo>
                <a:cubicBezTo>
                  <a:pt x="13" y="222"/>
                  <a:pt x="13" y="222"/>
                  <a:pt x="13" y="222"/>
                </a:cubicBezTo>
                <a:cubicBezTo>
                  <a:pt x="13" y="222"/>
                  <a:pt x="12" y="221"/>
                  <a:pt x="12" y="220"/>
                </a:cubicBezTo>
                <a:cubicBezTo>
                  <a:pt x="12" y="13"/>
                  <a:pt x="12" y="13"/>
                  <a:pt x="12" y="13"/>
                </a:cubicBezTo>
                <a:cubicBezTo>
                  <a:pt x="12" y="12"/>
                  <a:pt x="13" y="11"/>
                  <a:pt x="13" y="11"/>
                </a:cubicBezTo>
                <a:cubicBezTo>
                  <a:pt x="367" y="11"/>
                  <a:pt x="367" y="11"/>
                  <a:pt x="367" y="11"/>
                </a:cubicBezTo>
                <a:cubicBezTo>
                  <a:pt x="368" y="11"/>
                  <a:pt x="369" y="12"/>
                  <a:pt x="369" y="13"/>
                </a:cubicBezTo>
                <a:lnTo>
                  <a:pt x="369" y="220"/>
                </a:ln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206" name="Freeform 15"/>
          <p:cNvSpPr>
            <a:spLocks noEditPoints="1" noChangeArrowheads="1"/>
          </p:cNvSpPr>
          <p:nvPr/>
        </p:nvSpPr>
        <p:spPr bwMode="auto">
          <a:xfrm>
            <a:off x="5381625" y="1747838"/>
            <a:ext cx="854075" cy="1182687"/>
          </a:xfrm>
          <a:custGeom>
            <a:avLst/>
            <a:gdLst>
              <a:gd name="T0" fmla="*/ 2147483647 w 184"/>
              <a:gd name="T1" fmla="*/ 0 h 255"/>
              <a:gd name="T2" fmla="*/ 2147483647 w 184"/>
              <a:gd name="T3" fmla="*/ 0 h 255"/>
              <a:gd name="T4" fmla="*/ 0 w 184"/>
              <a:gd name="T5" fmla="*/ 2147483647 h 255"/>
              <a:gd name="T6" fmla="*/ 0 w 184"/>
              <a:gd name="T7" fmla="*/ 2147483647 h 255"/>
              <a:gd name="T8" fmla="*/ 2147483647 w 184"/>
              <a:gd name="T9" fmla="*/ 2147483647 h 255"/>
              <a:gd name="T10" fmla="*/ 2147483647 w 184"/>
              <a:gd name="T11" fmla="*/ 2147483647 h 255"/>
              <a:gd name="T12" fmla="*/ 2147483647 w 184"/>
              <a:gd name="T13" fmla="*/ 2147483647 h 255"/>
              <a:gd name="T14" fmla="*/ 2147483647 w 184"/>
              <a:gd name="T15" fmla="*/ 2147483647 h 255"/>
              <a:gd name="T16" fmla="*/ 2147483647 w 184"/>
              <a:gd name="T17" fmla="*/ 0 h 255"/>
              <a:gd name="T18" fmla="*/ 2147483647 w 184"/>
              <a:gd name="T19" fmla="*/ 2147483647 h 255"/>
              <a:gd name="T20" fmla="*/ 2147483647 w 184"/>
              <a:gd name="T21" fmla="*/ 2147483647 h 255"/>
              <a:gd name="T22" fmla="*/ 2147483647 w 184"/>
              <a:gd name="T23" fmla="*/ 2147483647 h 255"/>
              <a:gd name="T24" fmla="*/ 2147483647 w 184"/>
              <a:gd name="T25" fmla="*/ 2147483647 h 255"/>
              <a:gd name="T26" fmla="*/ 2147483647 w 184"/>
              <a:gd name="T27" fmla="*/ 2147483647 h 25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84"/>
              <a:gd name="T43" fmla="*/ 0 h 255"/>
              <a:gd name="T44" fmla="*/ 184 w 184"/>
              <a:gd name="T45" fmla="*/ 255 h 25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84" h="255">
                <a:moveTo>
                  <a:pt x="173" y="0"/>
                </a:moveTo>
                <a:cubicBezTo>
                  <a:pt x="11" y="0"/>
                  <a:pt x="11" y="0"/>
                  <a:pt x="11" y="0"/>
                </a:cubicBezTo>
                <a:cubicBezTo>
                  <a:pt x="5" y="0"/>
                  <a:pt x="0" y="5"/>
                  <a:pt x="0" y="11"/>
                </a:cubicBezTo>
                <a:cubicBezTo>
                  <a:pt x="0" y="244"/>
                  <a:pt x="0" y="244"/>
                  <a:pt x="0" y="244"/>
                </a:cubicBezTo>
                <a:cubicBezTo>
                  <a:pt x="0" y="250"/>
                  <a:pt x="5" y="255"/>
                  <a:pt x="11" y="255"/>
                </a:cubicBezTo>
                <a:cubicBezTo>
                  <a:pt x="173" y="255"/>
                  <a:pt x="173" y="255"/>
                  <a:pt x="173" y="255"/>
                </a:cubicBezTo>
                <a:cubicBezTo>
                  <a:pt x="179" y="255"/>
                  <a:pt x="184" y="250"/>
                  <a:pt x="184" y="244"/>
                </a:cubicBezTo>
                <a:cubicBezTo>
                  <a:pt x="184" y="11"/>
                  <a:pt x="184" y="11"/>
                  <a:pt x="184" y="11"/>
                </a:cubicBezTo>
                <a:cubicBezTo>
                  <a:pt x="184" y="5"/>
                  <a:pt x="179" y="0"/>
                  <a:pt x="173" y="0"/>
                </a:cubicBezTo>
                <a:close/>
                <a:moveTo>
                  <a:pt x="169" y="231"/>
                </a:moveTo>
                <a:cubicBezTo>
                  <a:pt x="14" y="231"/>
                  <a:pt x="14" y="231"/>
                  <a:pt x="14" y="231"/>
                </a:cubicBezTo>
                <a:cubicBezTo>
                  <a:pt x="14" y="17"/>
                  <a:pt x="14" y="17"/>
                  <a:pt x="14" y="17"/>
                </a:cubicBezTo>
                <a:cubicBezTo>
                  <a:pt x="169" y="17"/>
                  <a:pt x="169" y="17"/>
                  <a:pt x="169" y="17"/>
                </a:cubicBezTo>
                <a:lnTo>
                  <a:pt x="169" y="231"/>
                </a:ln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207" name="Freeform 16"/>
          <p:cNvSpPr>
            <a:spLocks noEditPoints="1" noChangeArrowheads="1"/>
          </p:cNvSpPr>
          <p:nvPr/>
        </p:nvSpPr>
        <p:spPr bwMode="auto">
          <a:xfrm>
            <a:off x="5661025" y="3074988"/>
            <a:ext cx="503238" cy="903287"/>
          </a:xfrm>
          <a:custGeom>
            <a:avLst/>
            <a:gdLst>
              <a:gd name="T0" fmla="*/ 2147483647 w 109"/>
              <a:gd name="T1" fmla="*/ 0 h 195"/>
              <a:gd name="T2" fmla="*/ 2147483647 w 109"/>
              <a:gd name="T3" fmla="*/ 0 h 195"/>
              <a:gd name="T4" fmla="*/ 0 w 109"/>
              <a:gd name="T5" fmla="*/ 2147483647 h 195"/>
              <a:gd name="T6" fmla="*/ 0 w 109"/>
              <a:gd name="T7" fmla="*/ 2147483647 h 195"/>
              <a:gd name="T8" fmla="*/ 2147483647 w 109"/>
              <a:gd name="T9" fmla="*/ 2147483647 h 195"/>
              <a:gd name="T10" fmla="*/ 2147483647 w 109"/>
              <a:gd name="T11" fmla="*/ 2147483647 h 195"/>
              <a:gd name="T12" fmla="*/ 2147483647 w 109"/>
              <a:gd name="T13" fmla="*/ 2147483647 h 195"/>
              <a:gd name="T14" fmla="*/ 2147483647 w 109"/>
              <a:gd name="T15" fmla="*/ 2147483647 h 195"/>
              <a:gd name="T16" fmla="*/ 2147483647 w 109"/>
              <a:gd name="T17" fmla="*/ 0 h 195"/>
              <a:gd name="T18" fmla="*/ 2147483647 w 109"/>
              <a:gd name="T19" fmla="*/ 2147483647 h 195"/>
              <a:gd name="T20" fmla="*/ 2147483647 w 109"/>
              <a:gd name="T21" fmla="*/ 2147483647 h 195"/>
              <a:gd name="T22" fmla="*/ 2147483647 w 109"/>
              <a:gd name="T23" fmla="*/ 2147483647 h 195"/>
              <a:gd name="T24" fmla="*/ 2147483647 w 109"/>
              <a:gd name="T25" fmla="*/ 2147483647 h 195"/>
              <a:gd name="T26" fmla="*/ 2147483647 w 109"/>
              <a:gd name="T27" fmla="*/ 2147483647 h 195"/>
              <a:gd name="T28" fmla="*/ 2147483647 w 109"/>
              <a:gd name="T29" fmla="*/ 2147483647 h 195"/>
              <a:gd name="T30" fmla="*/ 2147483647 w 109"/>
              <a:gd name="T31" fmla="*/ 2147483647 h 195"/>
              <a:gd name="T32" fmla="*/ 2147483647 w 109"/>
              <a:gd name="T33" fmla="*/ 2147483647 h 195"/>
              <a:gd name="T34" fmla="*/ 2147483647 w 109"/>
              <a:gd name="T35" fmla="*/ 2147483647 h 195"/>
              <a:gd name="T36" fmla="*/ 2147483647 w 109"/>
              <a:gd name="T37" fmla="*/ 2147483647 h 195"/>
              <a:gd name="T38" fmla="*/ 2147483647 w 109"/>
              <a:gd name="T39" fmla="*/ 2147483647 h 195"/>
              <a:gd name="T40" fmla="*/ 2147483647 w 109"/>
              <a:gd name="T41" fmla="*/ 2147483647 h 195"/>
              <a:gd name="T42" fmla="*/ 2147483647 w 109"/>
              <a:gd name="T43" fmla="*/ 2147483647 h 19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09"/>
              <a:gd name="T67" fmla="*/ 0 h 195"/>
              <a:gd name="T68" fmla="*/ 109 w 109"/>
              <a:gd name="T69" fmla="*/ 195 h 195"/>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09" h="195">
                <a:moveTo>
                  <a:pt x="91" y="0"/>
                </a:moveTo>
                <a:cubicBezTo>
                  <a:pt x="19" y="0"/>
                  <a:pt x="19" y="0"/>
                  <a:pt x="19" y="0"/>
                </a:cubicBezTo>
                <a:cubicBezTo>
                  <a:pt x="9" y="0"/>
                  <a:pt x="0" y="8"/>
                  <a:pt x="0" y="18"/>
                </a:cubicBezTo>
                <a:cubicBezTo>
                  <a:pt x="0" y="176"/>
                  <a:pt x="0" y="176"/>
                  <a:pt x="0" y="176"/>
                </a:cubicBezTo>
                <a:cubicBezTo>
                  <a:pt x="0" y="186"/>
                  <a:pt x="8" y="195"/>
                  <a:pt x="18" y="195"/>
                </a:cubicBezTo>
                <a:cubicBezTo>
                  <a:pt x="91" y="195"/>
                  <a:pt x="91" y="195"/>
                  <a:pt x="91" y="195"/>
                </a:cubicBezTo>
                <a:cubicBezTo>
                  <a:pt x="101" y="195"/>
                  <a:pt x="109" y="187"/>
                  <a:pt x="109" y="176"/>
                </a:cubicBezTo>
                <a:cubicBezTo>
                  <a:pt x="109" y="18"/>
                  <a:pt x="109" y="18"/>
                  <a:pt x="109" y="18"/>
                </a:cubicBezTo>
                <a:cubicBezTo>
                  <a:pt x="109" y="8"/>
                  <a:pt x="101" y="0"/>
                  <a:pt x="91" y="0"/>
                </a:cubicBezTo>
                <a:close/>
                <a:moveTo>
                  <a:pt x="61" y="175"/>
                </a:moveTo>
                <a:cubicBezTo>
                  <a:pt x="61" y="182"/>
                  <a:pt x="61" y="182"/>
                  <a:pt x="61" y="182"/>
                </a:cubicBezTo>
                <a:cubicBezTo>
                  <a:pt x="48" y="182"/>
                  <a:pt x="48" y="182"/>
                  <a:pt x="48" y="182"/>
                </a:cubicBezTo>
                <a:cubicBezTo>
                  <a:pt x="48" y="175"/>
                  <a:pt x="48" y="175"/>
                  <a:pt x="48" y="175"/>
                </a:cubicBezTo>
                <a:cubicBezTo>
                  <a:pt x="47" y="175"/>
                  <a:pt x="47" y="175"/>
                  <a:pt x="47" y="175"/>
                </a:cubicBezTo>
                <a:cubicBezTo>
                  <a:pt x="55" y="168"/>
                  <a:pt x="55" y="168"/>
                  <a:pt x="55" y="168"/>
                </a:cubicBezTo>
                <a:cubicBezTo>
                  <a:pt x="62" y="175"/>
                  <a:pt x="62" y="175"/>
                  <a:pt x="62" y="175"/>
                </a:cubicBezTo>
                <a:lnTo>
                  <a:pt x="61" y="175"/>
                </a:lnTo>
                <a:close/>
                <a:moveTo>
                  <a:pt x="98" y="158"/>
                </a:moveTo>
                <a:cubicBezTo>
                  <a:pt x="11" y="158"/>
                  <a:pt x="11" y="158"/>
                  <a:pt x="11" y="158"/>
                </a:cubicBezTo>
                <a:cubicBezTo>
                  <a:pt x="11" y="22"/>
                  <a:pt x="11" y="22"/>
                  <a:pt x="11" y="22"/>
                </a:cubicBezTo>
                <a:cubicBezTo>
                  <a:pt x="98" y="22"/>
                  <a:pt x="98" y="22"/>
                  <a:pt x="98" y="22"/>
                </a:cubicBezTo>
                <a:lnTo>
                  <a:pt x="98" y="158"/>
                </a:ln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208" name="Freeform 17"/>
          <p:cNvSpPr>
            <a:spLocks noChangeArrowheads="1"/>
          </p:cNvSpPr>
          <p:nvPr/>
        </p:nvSpPr>
        <p:spPr bwMode="auto">
          <a:xfrm>
            <a:off x="7061200" y="4394200"/>
            <a:ext cx="620713" cy="608013"/>
          </a:xfrm>
          <a:custGeom>
            <a:avLst/>
            <a:gdLst>
              <a:gd name="T0" fmla="*/ 2147483647 w 134"/>
              <a:gd name="T1" fmla="*/ 2147483647 h 131"/>
              <a:gd name="T2" fmla="*/ 2147483647 w 134"/>
              <a:gd name="T3" fmla="*/ 2147483647 h 131"/>
              <a:gd name="T4" fmla="*/ 2147483647 w 134"/>
              <a:gd name="T5" fmla="*/ 2147483647 h 131"/>
              <a:gd name="T6" fmla="*/ 2147483647 w 134"/>
              <a:gd name="T7" fmla="*/ 0 h 131"/>
              <a:gd name="T8" fmla="*/ 0 w 134"/>
              <a:gd name="T9" fmla="*/ 2147483647 h 131"/>
              <a:gd name="T10" fmla="*/ 2147483647 w 134"/>
              <a:gd name="T11" fmla="*/ 2147483647 h 131"/>
              <a:gd name="T12" fmla="*/ 2147483647 w 134"/>
              <a:gd name="T13" fmla="*/ 2147483647 h 131"/>
              <a:gd name="T14" fmla="*/ 2147483647 w 134"/>
              <a:gd name="T15" fmla="*/ 2147483647 h 131"/>
              <a:gd name="T16" fmla="*/ 2147483647 w 134"/>
              <a:gd name="T17" fmla="*/ 2147483647 h 131"/>
              <a:gd name="T18" fmla="*/ 2147483647 w 134"/>
              <a:gd name="T19" fmla="*/ 2147483647 h 131"/>
              <a:gd name="T20" fmla="*/ 2147483647 w 134"/>
              <a:gd name="T21" fmla="*/ 2147483647 h 131"/>
              <a:gd name="T22" fmla="*/ 2147483647 w 134"/>
              <a:gd name="T23" fmla="*/ 2147483647 h 131"/>
              <a:gd name="T24" fmla="*/ 2147483647 w 134"/>
              <a:gd name="T25" fmla="*/ 2147483647 h 13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34"/>
              <a:gd name="T40" fmla="*/ 0 h 131"/>
              <a:gd name="T41" fmla="*/ 134 w 134"/>
              <a:gd name="T42" fmla="*/ 131 h 13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34" h="131">
                <a:moveTo>
                  <a:pt x="95" y="51"/>
                </a:moveTo>
                <a:cubicBezTo>
                  <a:pt x="92" y="51"/>
                  <a:pt x="92" y="51"/>
                  <a:pt x="92" y="51"/>
                </a:cubicBezTo>
                <a:cubicBezTo>
                  <a:pt x="92" y="49"/>
                  <a:pt x="92" y="49"/>
                  <a:pt x="92" y="49"/>
                </a:cubicBezTo>
                <a:cubicBezTo>
                  <a:pt x="91" y="22"/>
                  <a:pt x="69" y="0"/>
                  <a:pt x="42" y="0"/>
                </a:cubicBezTo>
                <a:cubicBezTo>
                  <a:pt x="25" y="0"/>
                  <a:pt x="9" y="9"/>
                  <a:pt x="0" y="24"/>
                </a:cubicBezTo>
                <a:cubicBezTo>
                  <a:pt x="10" y="26"/>
                  <a:pt x="19" y="31"/>
                  <a:pt x="26" y="39"/>
                </a:cubicBezTo>
                <a:cubicBezTo>
                  <a:pt x="34" y="48"/>
                  <a:pt x="38" y="59"/>
                  <a:pt x="38" y="71"/>
                </a:cubicBezTo>
                <a:cubicBezTo>
                  <a:pt x="38" y="72"/>
                  <a:pt x="38" y="73"/>
                  <a:pt x="38" y="74"/>
                </a:cubicBezTo>
                <a:cubicBezTo>
                  <a:pt x="57" y="81"/>
                  <a:pt x="69" y="99"/>
                  <a:pt x="69" y="119"/>
                </a:cubicBezTo>
                <a:cubicBezTo>
                  <a:pt x="69" y="123"/>
                  <a:pt x="69" y="127"/>
                  <a:pt x="68" y="131"/>
                </a:cubicBezTo>
                <a:cubicBezTo>
                  <a:pt x="95" y="131"/>
                  <a:pt x="95" y="131"/>
                  <a:pt x="95" y="131"/>
                </a:cubicBezTo>
                <a:cubicBezTo>
                  <a:pt x="116" y="131"/>
                  <a:pt x="134" y="113"/>
                  <a:pt x="134" y="91"/>
                </a:cubicBezTo>
                <a:cubicBezTo>
                  <a:pt x="134" y="69"/>
                  <a:pt x="116" y="51"/>
                  <a:pt x="95" y="51"/>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209" name="Freeform 18"/>
          <p:cNvSpPr>
            <a:spLocks noChangeArrowheads="1"/>
          </p:cNvSpPr>
          <p:nvPr/>
        </p:nvSpPr>
        <p:spPr bwMode="auto">
          <a:xfrm>
            <a:off x="6651625" y="4548188"/>
            <a:ext cx="677863" cy="454025"/>
          </a:xfrm>
          <a:custGeom>
            <a:avLst/>
            <a:gdLst>
              <a:gd name="T0" fmla="*/ 2147483647 w 146"/>
              <a:gd name="T1" fmla="*/ 2147483647 h 98"/>
              <a:gd name="T2" fmla="*/ 2147483647 w 146"/>
              <a:gd name="T3" fmla="*/ 2147483647 h 98"/>
              <a:gd name="T4" fmla="*/ 2147483647 w 146"/>
              <a:gd name="T5" fmla="*/ 2147483647 h 98"/>
              <a:gd name="T6" fmla="*/ 2147483647 w 146"/>
              <a:gd name="T7" fmla="*/ 2147483647 h 98"/>
              <a:gd name="T8" fmla="*/ 2147483647 w 146"/>
              <a:gd name="T9" fmla="*/ 2147483647 h 98"/>
              <a:gd name="T10" fmla="*/ 2147483647 w 146"/>
              <a:gd name="T11" fmla="*/ 2147483647 h 98"/>
              <a:gd name="T12" fmla="*/ 2147483647 w 146"/>
              <a:gd name="T13" fmla="*/ 0 h 98"/>
              <a:gd name="T14" fmla="*/ 2147483647 w 146"/>
              <a:gd name="T15" fmla="*/ 0 h 98"/>
              <a:gd name="T16" fmla="*/ 2147483647 w 146"/>
              <a:gd name="T17" fmla="*/ 2147483647 h 98"/>
              <a:gd name="T18" fmla="*/ 2147483647 w 146"/>
              <a:gd name="T19" fmla="*/ 2147483647 h 98"/>
              <a:gd name="T20" fmla="*/ 2147483647 w 146"/>
              <a:gd name="T21" fmla="*/ 2147483647 h 98"/>
              <a:gd name="T22" fmla="*/ 2147483647 w 146"/>
              <a:gd name="T23" fmla="*/ 2147483647 h 98"/>
              <a:gd name="T24" fmla="*/ 0 w 146"/>
              <a:gd name="T25" fmla="*/ 2147483647 h 98"/>
              <a:gd name="T26" fmla="*/ 2147483647 w 146"/>
              <a:gd name="T27" fmla="*/ 2147483647 h 98"/>
              <a:gd name="T28" fmla="*/ 2147483647 w 146"/>
              <a:gd name="T29" fmla="*/ 2147483647 h 98"/>
              <a:gd name="T30" fmla="*/ 2147483647 w 146"/>
              <a:gd name="T31" fmla="*/ 2147483647 h 98"/>
              <a:gd name="T32" fmla="*/ 2147483647 w 146"/>
              <a:gd name="T33" fmla="*/ 2147483647 h 9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46"/>
              <a:gd name="T52" fmla="*/ 0 h 98"/>
              <a:gd name="T53" fmla="*/ 146 w 146"/>
              <a:gd name="T54" fmla="*/ 98 h 9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46" h="98">
                <a:moveTo>
                  <a:pt x="116" y="49"/>
                </a:moveTo>
                <a:cubicBezTo>
                  <a:pt x="114" y="48"/>
                  <a:pt x="114" y="48"/>
                  <a:pt x="114" y="48"/>
                </a:cubicBezTo>
                <a:cubicBezTo>
                  <a:pt x="114" y="46"/>
                  <a:pt x="114" y="46"/>
                  <a:pt x="114" y="46"/>
                </a:cubicBezTo>
                <a:cubicBezTo>
                  <a:pt x="115" y="44"/>
                  <a:pt x="115" y="42"/>
                  <a:pt x="115" y="39"/>
                </a:cubicBezTo>
                <a:cubicBezTo>
                  <a:pt x="115" y="20"/>
                  <a:pt x="101" y="4"/>
                  <a:pt x="82" y="1"/>
                </a:cubicBezTo>
                <a:cubicBezTo>
                  <a:pt x="82" y="1"/>
                  <a:pt x="82" y="1"/>
                  <a:pt x="82" y="1"/>
                </a:cubicBezTo>
                <a:cubicBezTo>
                  <a:pt x="80" y="0"/>
                  <a:pt x="80" y="0"/>
                  <a:pt x="80" y="0"/>
                </a:cubicBezTo>
                <a:cubicBezTo>
                  <a:pt x="79" y="0"/>
                  <a:pt x="77" y="0"/>
                  <a:pt x="76" y="0"/>
                </a:cubicBezTo>
                <a:cubicBezTo>
                  <a:pt x="58" y="0"/>
                  <a:pt x="42" y="13"/>
                  <a:pt x="38" y="31"/>
                </a:cubicBezTo>
                <a:cubicBezTo>
                  <a:pt x="37" y="33"/>
                  <a:pt x="37" y="33"/>
                  <a:pt x="37" y="33"/>
                </a:cubicBezTo>
                <a:cubicBezTo>
                  <a:pt x="35" y="33"/>
                  <a:pt x="35" y="33"/>
                  <a:pt x="35" y="33"/>
                </a:cubicBezTo>
                <a:cubicBezTo>
                  <a:pt x="34" y="33"/>
                  <a:pt x="33" y="33"/>
                  <a:pt x="33" y="33"/>
                </a:cubicBezTo>
                <a:cubicBezTo>
                  <a:pt x="14" y="33"/>
                  <a:pt x="0" y="47"/>
                  <a:pt x="0" y="65"/>
                </a:cubicBezTo>
                <a:cubicBezTo>
                  <a:pt x="0" y="84"/>
                  <a:pt x="14" y="98"/>
                  <a:pt x="33" y="98"/>
                </a:cubicBezTo>
                <a:cubicBezTo>
                  <a:pt x="144" y="98"/>
                  <a:pt x="144" y="98"/>
                  <a:pt x="144" y="98"/>
                </a:cubicBezTo>
                <a:cubicBezTo>
                  <a:pt x="145" y="95"/>
                  <a:pt x="146" y="91"/>
                  <a:pt x="146" y="87"/>
                </a:cubicBezTo>
                <a:cubicBezTo>
                  <a:pt x="146" y="69"/>
                  <a:pt x="133" y="53"/>
                  <a:pt x="116" y="49"/>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210" name="Freeform 19"/>
          <p:cNvSpPr>
            <a:spLocks noEditPoints="1" noChangeArrowheads="1"/>
          </p:cNvSpPr>
          <p:nvPr/>
        </p:nvSpPr>
        <p:spPr bwMode="auto">
          <a:xfrm>
            <a:off x="8128000" y="749300"/>
            <a:ext cx="231775" cy="669925"/>
          </a:xfrm>
          <a:custGeom>
            <a:avLst/>
            <a:gdLst>
              <a:gd name="T0" fmla="*/ 2147483647 w 106"/>
              <a:gd name="T1" fmla="*/ 2147483647 h 305"/>
              <a:gd name="T2" fmla="*/ 2147483647 w 106"/>
              <a:gd name="T3" fmla="*/ 2147483647 h 305"/>
              <a:gd name="T4" fmla="*/ 2147483647 w 106"/>
              <a:gd name="T5" fmla="*/ 2147483647 h 305"/>
              <a:gd name="T6" fmla="*/ 2147483647 w 106"/>
              <a:gd name="T7" fmla="*/ 2147483647 h 305"/>
              <a:gd name="T8" fmla="*/ 2147483647 w 106"/>
              <a:gd name="T9" fmla="*/ 2147483647 h 305"/>
              <a:gd name="T10" fmla="*/ 2147483647 w 106"/>
              <a:gd name="T11" fmla="*/ 2147483647 h 305"/>
              <a:gd name="T12" fmla="*/ 2147483647 w 106"/>
              <a:gd name="T13" fmla="*/ 2147483647 h 305"/>
              <a:gd name="T14" fmla="*/ 2147483647 w 106"/>
              <a:gd name="T15" fmla="*/ 2147483647 h 305"/>
              <a:gd name="T16" fmla="*/ 2147483647 w 106"/>
              <a:gd name="T17" fmla="*/ 2147483647 h 305"/>
              <a:gd name="T18" fmla="*/ 2147483647 w 106"/>
              <a:gd name="T19" fmla="*/ 2147483647 h 305"/>
              <a:gd name="T20" fmla="*/ 2147483647 w 106"/>
              <a:gd name="T21" fmla="*/ 2147483647 h 305"/>
              <a:gd name="T22" fmla="*/ 2147483647 w 106"/>
              <a:gd name="T23" fmla="*/ 2147483647 h 305"/>
              <a:gd name="T24" fmla="*/ 2147483647 w 106"/>
              <a:gd name="T25" fmla="*/ 2147483647 h 305"/>
              <a:gd name="T26" fmla="*/ 2147483647 w 106"/>
              <a:gd name="T27" fmla="*/ 2147483647 h 305"/>
              <a:gd name="T28" fmla="*/ 2147483647 w 106"/>
              <a:gd name="T29" fmla="*/ 2147483647 h 305"/>
              <a:gd name="T30" fmla="*/ 2147483647 w 106"/>
              <a:gd name="T31" fmla="*/ 2147483647 h 305"/>
              <a:gd name="T32" fmla="*/ 2147483647 w 106"/>
              <a:gd name="T33" fmla="*/ 2147483647 h 305"/>
              <a:gd name="T34" fmla="*/ 2147483647 w 106"/>
              <a:gd name="T35" fmla="*/ 2147483647 h 305"/>
              <a:gd name="T36" fmla="*/ 2147483647 w 106"/>
              <a:gd name="T37" fmla="*/ 2147483647 h 305"/>
              <a:gd name="T38" fmla="*/ 2147483647 w 106"/>
              <a:gd name="T39" fmla="*/ 2147483647 h 305"/>
              <a:gd name="T40" fmla="*/ 2147483647 w 106"/>
              <a:gd name="T41" fmla="*/ 2147483647 h 305"/>
              <a:gd name="T42" fmla="*/ 2147483647 w 106"/>
              <a:gd name="T43" fmla="*/ 2147483647 h 305"/>
              <a:gd name="T44" fmla="*/ 2147483647 w 106"/>
              <a:gd name="T45" fmla="*/ 2147483647 h 305"/>
              <a:gd name="T46" fmla="*/ 2147483647 w 106"/>
              <a:gd name="T47" fmla="*/ 2147483647 h 305"/>
              <a:gd name="T48" fmla="*/ 2147483647 w 106"/>
              <a:gd name="T49" fmla="*/ 2147483647 h 305"/>
              <a:gd name="T50" fmla="*/ 2147483647 w 106"/>
              <a:gd name="T51" fmla="*/ 2147483647 h 305"/>
              <a:gd name="T52" fmla="*/ 2147483647 w 106"/>
              <a:gd name="T53" fmla="*/ 2147483647 h 305"/>
              <a:gd name="T54" fmla="*/ 2147483647 w 106"/>
              <a:gd name="T55" fmla="*/ 2147483647 h 305"/>
              <a:gd name="T56" fmla="*/ 2147483647 w 106"/>
              <a:gd name="T57" fmla="*/ 2147483647 h 305"/>
              <a:gd name="T58" fmla="*/ 2147483647 w 106"/>
              <a:gd name="T59" fmla="*/ 2147483647 h 305"/>
              <a:gd name="T60" fmla="*/ 2147483647 w 106"/>
              <a:gd name="T61" fmla="*/ 2147483647 h 305"/>
              <a:gd name="T62" fmla="*/ 2147483647 w 106"/>
              <a:gd name="T63" fmla="*/ 2147483647 h 305"/>
              <a:gd name="T64" fmla="*/ 2147483647 w 106"/>
              <a:gd name="T65" fmla="*/ 2147483647 h 305"/>
              <a:gd name="T66" fmla="*/ 2147483647 w 106"/>
              <a:gd name="T67" fmla="*/ 2147483647 h 305"/>
              <a:gd name="T68" fmla="*/ 2147483647 w 106"/>
              <a:gd name="T69" fmla="*/ 2147483647 h 305"/>
              <a:gd name="T70" fmla="*/ 2147483647 w 106"/>
              <a:gd name="T71" fmla="*/ 2147483647 h 305"/>
              <a:gd name="T72" fmla="*/ 2147483647 w 106"/>
              <a:gd name="T73" fmla="*/ 2147483647 h 305"/>
              <a:gd name="T74" fmla="*/ 2147483647 w 106"/>
              <a:gd name="T75" fmla="*/ 2147483647 h 305"/>
              <a:gd name="T76" fmla="*/ 2147483647 w 106"/>
              <a:gd name="T77" fmla="*/ 2147483647 h 305"/>
              <a:gd name="T78" fmla="*/ 2147483647 w 106"/>
              <a:gd name="T79" fmla="*/ 2147483647 h 305"/>
              <a:gd name="T80" fmla="*/ 2147483647 w 106"/>
              <a:gd name="T81" fmla="*/ 2147483647 h 305"/>
              <a:gd name="T82" fmla="*/ 2147483647 w 106"/>
              <a:gd name="T83" fmla="*/ 2147483647 h 305"/>
              <a:gd name="T84" fmla="*/ 2147483647 w 106"/>
              <a:gd name="T85" fmla="*/ 2147483647 h 305"/>
              <a:gd name="T86" fmla="*/ 2147483647 w 106"/>
              <a:gd name="T87" fmla="*/ 2147483647 h 305"/>
              <a:gd name="T88" fmla="*/ 2147483647 w 106"/>
              <a:gd name="T89" fmla="*/ 2147483647 h 305"/>
              <a:gd name="T90" fmla="*/ 2147483647 w 106"/>
              <a:gd name="T91" fmla="*/ 2147483647 h 305"/>
              <a:gd name="T92" fmla="*/ 2147483647 w 106"/>
              <a:gd name="T93" fmla="*/ 2147483647 h 305"/>
              <a:gd name="T94" fmla="*/ 2147483647 w 106"/>
              <a:gd name="T95" fmla="*/ 2147483647 h 305"/>
              <a:gd name="T96" fmla="*/ 2147483647 w 106"/>
              <a:gd name="T97" fmla="*/ 2147483647 h 305"/>
              <a:gd name="T98" fmla="*/ 2147483647 w 106"/>
              <a:gd name="T99" fmla="*/ 2147483647 h 305"/>
              <a:gd name="T100" fmla="*/ 2147483647 w 106"/>
              <a:gd name="T101" fmla="*/ 2147483647 h 305"/>
              <a:gd name="T102" fmla="*/ 2147483647 w 106"/>
              <a:gd name="T103" fmla="*/ 2147483647 h 305"/>
              <a:gd name="T104" fmla="*/ 2147483647 w 106"/>
              <a:gd name="T105" fmla="*/ 2147483647 h 305"/>
              <a:gd name="T106" fmla="*/ 2147483647 w 106"/>
              <a:gd name="T107" fmla="*/ 2147483647 h 305"/>
              <a:gd name="T108" fmla="*/ 2147483647 w 106"/>
              <a:gd name="T109" fmla="*/ 2147483647 h 305"/>
              <a:gd name="T110" fmla="*/ 2147483647 w 106"/>
              <a:gd name="T111" fmla="*/ 2147483647 h 305"/>
              <a:gd name="T112" fmla="*/ 2147483647 w 106"/>
              <a:gd name="T113" fmla="*/ 2147483647 h 305"/>
              <a:gd name="T114" fmla="*/ 2147483647 w 106"/>
              <a:gd name="T115" fmla="*/ 2147483647 h 305"/>
              <a:gd name="T116" fmla="*/ 2147483647 w 106"/>
              <a:gd name="T117" fmla="*/ 2147483647 h 305"/>
              <a:gd name="T118" fmla="*/ 2147483647 w 106"/>
              <a:gd name="T119" fmla="*/ 2147483647 h 305"/>
              <a:gd name="T120" fmla="*/ 2147483647 w 106"/>
              <a:gd name="T121" fmla="*/ 2147483647 h 305"/>
              <a:gd name="T122" fmla="*/ 2147483647 w 106"/>
              <a:gd name="T123" fmla="*/ 2147483647 h 30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06"/>
              <a:gd name="T187" fmla="*/ 0 h 305"/>
              <a:gd name="T188" fmla="*/ 106 w 106"/>
              <a:gd name="T189" fmla="*/ 305 h 30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06" h="305">
                <a:moveTo>
                  <a:pt x="53" y="0"/>
                </a:moveTo>
                <a:lnTo>
                  <a:pt x="0" y="38"/>
                </a:lnTo>
                <a:lnTo>
                  <a:pt x="0" y="305"/>
                </a:lnTo>
                <a:lnTo>
                  <a:pt x="10" y="305"/>
                </a:lnTo>
                <a:lnTo>
                  <a:pt x="10" y="290"/>
                </a:lnTo>
                <a:lnTo>
                  <a:pt x="21" y="290"/>
                </a:lnTo>
                <a:lnTo>
                  <a:pt x="21" y="305"/>
                </a:lnTo>
                <a:lnTo>
                  <a:pt x="29" y="305"/>
                </a:lnTo>
                <a:lnTo>
                  <a:pt x="29" y="290"/>
                </a:lnTo>
                <a:lnTo>
                  <a:pt x="40" y="290"/>
                </a:lnTo>
                <a:lnTo>
                  <a:pt x="40" y="305"/>
                </a:lnTo>
                <a:lnTo>
                  <a:pt x="48" y="305"/>
                </a:lnTo>
                <a:lnTo>
                  <a:pt x="48" y="290"/>
                </a:lnTo>
                <a:lnTo>
                  <a:pt x="59" y="290"/>
                </a:lnTo>
                <a:lnTo>
                  <a:pt x="59" y="305"/>
                </a:lnTo>
                <a:lnTo>
                  <a:pt x="65" y="305"/>
                </a:lnTo>
                <a:lnTo>
                  <a:pt x="65" y="290"/>
                </a:lnTo>
                <a:lnTo>
                  <a:pt x="78" y="290"/>
                </a:lnTo>
                <a:lnTo>
                  <a:pt x="78" y="305"/>
                </a:lnTo>
                <a:lnTo>
                  <a:pt x="84" y="305"/>
                </a:lnTo>
                <a:lnTo>
                  <a:pt x="84" y="290"/>
                </a:lnTo>
                <a:lnTo>
                  <a:pt x="95" y="290"/>
                </a:lnTo>
                <a:lnTo>
                  <a:pt x="95" y="305"/>
                </a:lnTo>
                <a:lnTo>
                  <a:pt x="106" y="305"/>
                </a:lnTo>
                <a:lnTo>
                  <a:pt x="106" y="38"/>
                </a:lnTo>
                <a:lnTo>
                  <a:pt x="53" y="0"/>
                </a:lnTo>
                <a:close/>
                <a:moveTo>
                  <a:pt x="21" y="281"/>
                </a:moveTo>
                <a:lnTo>
                  <a:pt x="10" y="281"/>
                </a:lnTo>
                <a:lnTo>
                  <a:pt x="10" y="262"/>
                </a:lnTo>
                <a:lnTo>
                  <a:pt x="21" y="262"/>
                </a:lnTo>
                <a:lnTo>
                  <a:pt x="21" y="281"/>
                </a:lnTo>
                <a:close/>
                <a:moveTo>
                  <a:pt x="21" y="254"/>
                </a:moveTo>
                <a:lnTo>
                  <a:pt x="10" y="254"/>
                </a:lnTo>
                <a:lnTo>
                  <a:pt x="10" y="235"/>
                </a:lnTo>
                <a:lnTo>
                  <a:pt x="21" y="235"/>
                </a:lnTo>
                <a:lnTo>
                  <a:pt x="21" y="254"/>
                </a:lnTo>
                <a:close/>
                <a:moveTo>
                  <a:pt x="21" y="227"/>
                </a:moveTo>
                <a:lnTo>
                  <a:pt x="10" y="227"/>
                </a:lnTo>
                <a:lnTo>
                  <a:pt x="10" y="207"/>
                </a:lnTo>
                <a:lnTo>
                  <a:pt x="21" y="207"/>
                </a:lnTo>
                <a:lnTo>
                  <a:pt x="21" y="227"/>
                </a:lnTo>
                <a:close/>
                <a:moveTo>
                  <a:pt x="21" y="199"/>
                </a:moveTo>
                <a:lnTo>
                  <a:pt x="10" y="199"/>
                </a:lnTo>
                <a:lnTo>
                  <a:pt x="10" y="180"/>
                </a:lnTo>
                <a:lnTo>
                  <a:pt x="21" y="180"/>
                </a:lnTo>
                <a:lnTo>
                  <a:pt x="21" y="199"/>
                </a:lnTo>
                <a:close/>
                <a:moveTo>
                  <a:pt x="21" y="172"/>
                </a:moveTo>
                <a:lnTo>
                  <a:pt x="10" y="172"/>
                </a:lnTo>
                <a:lnTo>
                  <a:pt x="10" y="152"/>
                </a:lnTo>
                <a:lnTo>
                  <a:pt x="21" y="152"/>
                </a:lnTo>
                <a:lnTo>
                  <a:pt x="21" y="172"/>
                </a:lnTo>
                <a:close/>
                <a:moveTo>
                  <a:pt x="21" y="142"/>
                </a:moveTo>
                <a:lnTo>
                  <a:pt x="10" y="142"/>
                </a:lnTo>
                <a:lnTo>
                  <a:pt x="10" y="125"/>
                </a:lnTo>
                <a:lnTo>
                  <a:pt x="21" y="125"/>
                </a:lnTo>
                <a:lnTo>
                  <a:pt x="21" y="142"/>
                </a:lnTo>
                <a:close/>
                <a:moveTo>
                  <a:pt x="21" y="114"/>
                </a:moveTo>
                <a:lnTo>
                  <a:pt x="10" y="114"/>
                </a:lnTo>
                <a:lnTo>
                  <a:pt x="10" y="95"/>
                </a:lnTo>
                <a:lnTo>
                  <a:pt x="21" y="95"/>
                </a:lnTo>
                <a:lnTo>
                  <a:pt x="21" y="114"/>
                </a:lnTo>
                <a:close/>
                <a:moveTo>
                  <a:pt x="21" y="87"/>
                </a:moveTo>
                <a:lnTo>
                  <a:pt x="10" y="87"/>
                </a:lnTo>
                <a:lnTo>
                  <a:pt x="10" y="68"/>
                </a:lnTo>
                <a:lnTo>
                  <a:pt x="21" y="68"/>
                </a:lnTo>
                <a:lnTo>
                  <a:pt x="21" y="87"/>
                </a:lnTo>
                <a:close/>
                <a:moveTo>
                  <a:pt x="21" y="59"/>
                </a:moveTo>
                <a:lnTo>
                  <a:pt x="10" y="59"/>
                </a:lnTo>
                <a:lnTo>
                  <a:pt x="10" y="40"/>
                </a:lnTo>
                <a:lnTo>
                  <a:pt x="21" y="40"/>
                </a:lnTo>
                <a:lnTo>
                  <a:pt x="21" y="59"/>
                </a:lnTo>
                <a:close/>
                <a:moveTo>
                  <a:pt x="40" y="281"/>
                </a:moveTo>
                <a:lnTo>
                  <a:pt x="29" y="281"/>
                </a:lnTo>
                <a:lnTo>
                  <a:pt x="29" y="262"/>
                </a:lnTo>
                <a:lnTo>
                  <a:pt x="40" y="262"/>
                </a:lnTo>
                <a:lnTo>
                  <a:pt x="40" y="281"/>
                </a:lnTo>
                <a:close/>
                <a:moveTo>
                  <a:pt x="40" y="254"/>
                </a:moveTo>
                <a:lnTo>
                  <a:pt x="29" y="254"/>
                </a:lnTo>
                <a:lnTo>
                  <a:pt x="29" y="235"/>
                </a:lnTo>
                <a:lnTo>
                  <a:pt x="40" y="235"/>
                </a:lnTo>
                <a:lnTo>
                  <a:pt x="40" y="254"/>
                </a:lnTo>
                <a:close/>
                <a:moveTo>
                  <a:pt x="40" y="227"/>
                </a:moveTo>
                <a:lnTo>
                  <a:pt x="29" y="227"/>
                </a:lnTo>
                <a:lnTo>
                  <a:pt x="29" y="207"/>
                </a:lnTo>
                <a:lnTo>
                  <a:pt x="40" y="207"/>
                </a:lnTo>
                <a:lnTo>
                  <a:pt x="40" y="227"/>
                </a:lnTo>
                <a:close/>
                <a:moveTo>
                  <a:pt x="40" y="199"/>
                </a:moveTo>
                <a:lnTo>
                  <a:pt x="29" y="199"/>
                </a:lnTo>
                <a:lnTo>
                  <a:pt x="29" y="180"/>
                </a:lnTo>
                <a:lnTo>
                  <a:pt x="40" y="180"/>
                </a:lnTo>
                <a:lnTo>
                  <a:pt x="40" y="199"/>
                </a:lnTo>
                <a:close/>
                <a:moveTo>
                  <a:pt x="40" y="172"/>
                </a:moveTo>
                <a:lnTo>
                  <a:pt x="29" y="172"/>
                </a:lnTo>
                <a:lnTo>
                  <a:pt x="29" y="152"/>
                </a:lnTo>
                <a:lnTo>
                  <a:pt x="40" y="152"/>
                </a:lnTo>
                <a:lnTo>
                  <a:pt x="40" y="172"/>
                </a:lnTo>
                <a:close/>
                <a:moveTo>
                  <a:pt x="40" y="142"/>
                </a:moveTo>
                <a:lnTo>
                  <a:pt x="29" y="142"/>
                </a:lnTo>
                <a:lnTo>
                  <a:pt x="29" y="125"/>
                </a:lnTo>
                <a:lnTo>
                  <a:pt x="40" y="125"/>
                </a:lnTo>
                <a:lnTo>
                  <a:pt x="40" y="142"/>
                </a:lnTo>
                <a:close/>
                <a:moveTo>
                  <a:pt x="40" y="114"/>
                </a:moveTo>
                <a:lnTo>
                  <a:pt x="29" y="114"/>
                </a:lnTo>
                <a:lnTo>
                  <a:pt x="29" y="95"/>
                </a:lnTo>
                <a:lnTo>
                  <a:pt x="40" y="95"/>
                </a:lnTo>
                <a:lnTo>
                  <a:pt x="40" y="114"/>
                </a:lnTo>
                <a:close/>
                <a:moveTo>
                  <a:pt x="40" y="87"/>
                </a:moveTo>
                <a:lnTo>
                  <a:pt x="29" y="87"/>
                </a:lnTo>
                <a:lnTo>
                  <a:pt x="29" y="68"/>
                </a:lnTo>
                <a:lnTo>
                  <a:pt x="40" y="68"/>
                </a:lnTo>
                <a:lnTo>
                  <a:pt x="40" y="87"/>
                </a:lnTo>
                <a:close/>
                <a:moveTo>
                  <a:pt x="40" y="59"/>
                </a:moveTo>
                <a:lnTo>
                  <a:pt x="29" y="59"/>
                </a:lnTo>
                <a:lnTo>
                  <a:pt x="29" y="40"/>
                </a:lnTo>
                <a:lnTo>
                  <a:pt x="40" y="40"/>
                </a:lnTo>
                <a:lnTo>
                  <a:pt x="40" y="59"/>
                </a:lnTo>
                <a:close/>
                <a:moveTo>
                  <a:pt x="59" y="281"/>
                </a:moveTo>
                <a:lnTo>
                  <a:pt x="48" y="281"/>
                </a:lnTo>
                <a:lnTo>
                  <a:pt x="48" y="262"/>
                </a:lnTo>
                <a:lnTo>
                  <a:pt x="59" y="262"/>
                </a:lnTo>
                <a:lnTo>
                  <a:pt x="59" y="281"/>
                </a:lnTo>
                <a:close/>
                <a:moveTo>
                  <a:pt x="59" y="254"/>
                </a:moveTo>
                <a:lnTo>
                  <a:pt x="48" y="254"/>
                </a:lnTo>
                <a:lnTo>
                  <a:pt x="48" y="235"/>
                </a:lnTo>
                <a:lnTo>
                  <a:pt x="59" y="235"/>
                </a:lnTo>
                <a:lnTo>
                  <a:pt x="59" y="254"/>
                </a:lnTo>
                <a:close/>
                <a:moveTo>
                  <a:pt x="59" y="227"/>
                </a:moveTo>
                <a:lnTo>
                  <a:pt x="48" y="227"/>
                </a:lnTo>
                <a:lnTo>
                  <a:pt x="48" y="207"/>
                </a:lnTo>
                <a:lnTo>
                  <a:pt x="59" y="207"/>
                </a:lnTo>
                <a:lnTo>
                  <a:pt x="59" y="227"/>
                </a:lnTo>
                <a:close/>
                <a:moveTo>
                  <a:pt x="59" y="199"/>
                </a:moveTo>
                <a:lnTo>
                  <a:pt x="48" y="199"/>
                </a:lnTo>
                <a:lnTo>
                  <a:pt x="48" y="180"/>
                </a:lnTo>
                <a:lnTo>
                  <a:pt x="59" y="180"/>
                </a:lnTo>
                <a:lnTo>
                  <a:pt x="59" y="199"/>
                </a:lnTo>
                <a:close/>
                <a:moveTo>
                  <a:pt x="59" y="172"/>
                </a:moveTo>
                <a:lnTo>
                  <a:pt x="48" y="172"/>
                </a:lnTo>
                <a:lnTo>
                  <a:pt x="48" y="152"/>
                </a:lnTo>
                <a:lnTo>
                  <a:pt x="59" y="152"/>
                </a:lnTo>
                <a:lnTo>
                  <a:pt x="59" y="172"/>
                </a:lnTo>
                <a:close/>
                <a:moveTo>
                  <a:pt x="59" y="142"/>
                </a:moveTo>
                <a:lnTo>
                  <a:pt x="48" y="142"/>
                </a:lnTo>
                <a:lnTo>
                  <a:pt x="48" y="125"/>
                </a:lnTo>
                <a:lnTo>
                  <a:pt x="59" y="125"/>
                </a:lnTo>
                <a:lnTo>
                  <a:pt x="59" y="142"/>
                </a:lnTo>
                <a:close/>
                <a:moveTo>
                  <a:pt x="59" y="114"/>
                </a:moveTo>
                <a:lnTo>
                  <a:pt x="48" y="114"/>
                </a:lnTo>
                <a:lnTo>
                  <a:pt x="48" y="95"/>
                </a:lnTo>
                <a:lnTo>
                  <a:pt x="59" y="95"/>
                </a:lnTo>
                <a:lnTo>
                  <a:pt x="59" y="114"/>
                </a:lnTo>
                <a:close/>
                <a:moveTo>
                  <a:pt x="59" y="87"/>
                </a:moveTo>
                <a:lnTo>
                  <a:pt x="48" y="87"/>
                </a:lnTo>
                <a:lnTo>
                  <a:pt x="48" y="68"/>
                </a:lnTo>
                <a:lnTo>
                  <a:pt x="59" y="68"/>
                </a:lnTo>
                <a:lnTo>
                  <a:pt x="59" y="87"/>
                </a:lnTo>
                <a:close/>
                <a:moveTo>
                  <a:pt x="59" y="59"/>
                </a:moveTo>
                <a:lnTo>
                  <a:pt x="48" y="59"/>
                </a:lnTo>
                <a:lnTo>
                  <a:pt x="48" y="40"/>
                </a:lnTo>
                <a:lnTo>
                  <a:pt x="59" y="40"/>
                </a:lnTo>
                <a:lnTo>
                  <a:pt x="59" y="59"/>
                </a:lnTo>
                <a:close/>
                <a:moveTo>
                  <a:pt x="78" y="281"/>
                </a:moveTo>
                <a:lnTo>
                  <a:pt x="65" y="281"/>
                </a:lnTo>
                <a:lnTo>
                  <a:pt x="65" y="262"/>
                </a:lnTo>
                <a:lnTo>
                  <a:pt x="78" y="262"/>
                </a:lnTo>
                <a:lnTo>
                  <a:pt x="78" y="281"/>
                </a:lnTo>
                <a:close/>
                <a:moveTo>
                  <a:pt x="78" y="254"/>
                </a:moveTo>
                <a:lnTo>
                  <a:pt x="65" y="254"/>
                </a:lnTo>
                <a:lnTo>
                  <a:pt x="65" y="235"/>
                </a:lnTo>
                <a:lnTo>
                  <a:pt x="78" y="235"/>
                </a:lnTo>
                <a:lnTo>
                  <a:pt x="78" y="254"/>
                </a:lnTo>
                <a:close/>
                <a:moveTo>
                  <a:pt x="78" y="227"/>
                </a:moveTo>
                <a:lnTo>
                  <a:pt x="65" y="227"/>
                </a:lnTo>
                <a:lnTo>
                  <a:pt x="65" y="207"/>
                </a:lnTo>
                <a:lnTo>
                  <a:pt x="78" y="207"/>
                </a:lnTo>
                <a:lnTo>
                  <a:pt x="78" y="227"/>
                </a:lnTo>
                <a:close/>
                <a:moveTo>
                  <a:pt x="78" y="199"/>
                </a:moveTo>
                <a:lnTo>
                  <a:pt x="65" y="199"/>
                </a:lnTo>
                <a:lnTo>
                  <a:pt x="65" y="180"/>
                </a:lnTo>
                <a:lnTo>
                  <a:pt x="78" y="180"/>
                </a:lnTo>
                <a:lnTo>
                  <a:pt x="78" y="199"/>
                </a:lnTo>
                <a:close/>
                <a:moveTo>
                  <a:pt x="78" y="172"/>
                </a:moveTo>
                <a:lnTo>
                  <a:pt x="65" y="172"/>
                </a:lnTo>
                <a:lnTo>
                  <a:pt x="65" y="152"/>
                </a:lnTo>
                <a:lnTo>
                  <a:pt x="78" y="152"/>
                </a:lnTo>
                <a:lnTo>
                  <a:pt x="78" y="172"/>
                </a:lnTo>
                <a:close/>
                <a:moveTo>
                  <a:pt x="78" y="142"/>
                </a:moveTo>
                <a:lnTo>
                  <a:pt x="65" y="142"/>
                </a:lnTo>
                <a:lnTo>
                  <a:pt x="65" y="125"/>
                </a:lnTo>
                <a:lnTo>
                  <a:pt x="78" y="125"/>
                </a:lnTo>
                <a:lnTo>
                  <a:pt x="78" y="142"/>
                </a:lnTo>
                <a:close/>
                <a:moveTo>
                  <a:pt x="78" y="114"/>
                </a:moveTo>
                <a:lnTo>
                  <a:pt x="65" y="114"/>
                </a:lnTo>
                <a:lnTo>
                  <a:pt x="65" y="95"/>
                </a:lnTo>
                <a:lnTo>
                  <a:pt x="78" y="95"/>
                </a:lnTo>
                <a:lnTo>
                  <a:pt x="78" y="114"/>
                </a:lnTo>
                <a:close/>
                <a:moveTo>
                  <a:pt x="78" y="87"/>
                </a:moveTo>
                <a:lnTo>
                  <a:pt x="65" y="87"/>
                </a:lnTo>
                <a:lnTo>
                  <a:pt x="65" y="68"/>
                </a:lnTo>
                <a:lnTo>
                  <a:pt x="78" y="68"/>
                </a:lnTo>
                <a:lnTo>
                  <a:pt x="78" y="87"/>
                </a:lnTo>
                <a:close/>
                <a:moveTo>
                  <a:pt x="78" y="59"/>
                </a:moveTo>
                <a:lnTo>
                  <a:pt x="65" y="59"/>
                </a:lnTo>
                <a:lnTo>
                  <a:pt x="65" y="40"/>
                </a:lnTo>
                <a:lnTo>
                  <a:pt x="78" y="40"/>
                </a:lnTo>
                <a:lnTo>
                  <a:pt x="78" y="59"/>
                </a:lnTo>
                <a:close/>
                <a:moveTo>
                  <a:pt x="95" y="281"/>
                </a:moveTo>
                <a:lnTo>
                  <a:pt x="84" y="281"/>
                </a:lnTo>
                <a:lnTo>
                  <a:pt x="84" y="262"/>
                </a:lnTo>
                <a:lnTo>
                  <a:pt x="95" y="262"/>
                </a:lnTo>
                <a:lnTo>
                  <a:pt x="95" y="281"/>
                </a:lnTo>
                <a:close/>
                <a:moveTo>
                  <a:pt x="95" y="254"/>
                </a:moveTo>
                <a:lnTo>
                  <a:pt x="84" y="254"/>
                </a:lnTo>
                <a:lnTo>
                  <a:pt x="84" y="235"/>
                </a:lnTo>
                <a:lnTo>
                  <a:pt x="95" y="235"/>
                </a:lnTo>
                <a:lnTo>
                  <a:pt x="95" y="254"/>
                </a:lnTo>
                <a:close/>
                <a:moveTo>
                  <a:pt x="95" y="227"/>
                </a:moveTo>
                <a:lnTo>
                  <a:pt x="84" y="227"/>
                </a:lnTo>
                <a:lnTo>
                  <a:pt x="84" y="207"/>
                </a:lnTo>
                <a:lnTo>
                  <a:pt x="95" y="207"/>
                </a:lnTo>
                <a:lnTo>
                  <a:pt x="95" y="227"/>
                </a:lnTo>
                <a:close/>
                <a:moveTo>
                  <a:pt x="95" y="199"/>
                </a:moveTo>
                <a:lnTo>
                  <a:pt x="84" y="199"/>
                </a:lnTo>
                <a:lnTo>
                  <a:pt x="84" y="180"/>
                </a:lnTo>
                <a:lnTo>
                  <a:pt x="95" y="180"/>
                </a:lnTo>
                <a:lnTo>
                  <a:pt x="95" y="199"/>
                </a:lnTo>
                <a:close/>
                <a:moveTo>
                  <a:pt x="95" y="172"/>
                </a:moveTo>
                <a:lnTo>
                  <a:pt x="84" y="172"/>
                </a:lnTo>
                <a:lnTo>
                  <a:pt x="84" y="152"/>
                </a:lnTo>
                <a:lnTo>
                  <a:pt x="95" y="152"/>
                </a:lnTo>
                <a:lnTo>
                  <a:pt x="95" y="172"/>
                </a:lnTo>
                <a:close/>
                <a:moveTo>
                  <a:pt x="95" y="142"/>
                </a:moveTo>
                <a:lnTo>
                  <a:pt x="84" y="142"/>
                </a:lnTo>
                <a:lnTo>
                  <a:pt x="84" y="125"/>
                </a:lnTo>
                <a:lnTo>
                  <a:pt x="95" y="125"/>
                </a:lnTo>
                <a:lnTo>
                  <a:pt x="95" y="142"/>
                </a:lnTo>
                <a:close/>
                <a:moveTo>
                  <a:pt x="95" y="114"/>
                </a:moveTo>
                <a:lnTo>
                  <a:pt x="84" y="114"/>
                </a:lnTo>
                <a:lnTo>
                  <a:pt x="84" y="95"/>
                </a:lnTo>
                <a:lnTo>
                  <a:pt x="95" y="95"/>
                </a:lnTo>
                <a:lnTo>
                  <a:pt x="95" y="114"/>
                </a:lnTo>
                <a:close/>
                <a:moveTo>
                  <a:pt x="95" y="87"/>
                </a:moveTo>
                <a:lnTo>
                  <a:pt x="84" y="87"/>
                </a:lnTo>
                <a:lnTo>
                  <a:pt x="84" y="68"/>
                </a:lnTo>
                <a:lnTo>
                  <a:pt x="95" y="68"/>
                </a:lnTo>
                <a:lnTo>
                  <a:pt x="95" y="87"/>
                </a:lnTo>
                <a:close/>
                <a:moveTo>
                  <a:pt x="95" y="59"/>
                </a:moveTo>
                <a:lnTo>
                  <a:pt x="84" y="59"/>
                </a:lnTo>
                <a:lnTo>
                  <a:pt x="84" y="40"/>
                </a:lnTo>
                <a:lnTo>
                  <a:pt x="95" y="40"/>
                </a:lnTo>
                <a:lnTo>
                  <a:pt x="95" y="59"/>
                </a:ln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211" name="Freeform 20"/>
          <p:cNvSpPr>
            <a:spLocks noEditPoints="1" noChangeArrowheads="1"/>
          </p:cNvSpPr>
          <p:nvPr/>
        </p:nvSpPr>
        <p:spPr bwMode="auto">
          <a:xfrm>
            <a:off x="7499350" y="879475"/>
            <a:ext cx="163513" cy="542925"/>
          </a:xfrm>
          <a:custGeom>
            <a:avLst/>
            <a:gdLst>
              <a:gd name="T0" fmla="*/ 0 w 74"/>
              <a:gd name="T1" fmla="*/ 0 h 248"/>
              <a:gd name="T2" fmla="*/ 2147483647 w 74"/>
              <a:gd name="T3" fmla="*/ 2147483647 h 248"/>
              <a:gd name="T4" fmla="*/ 2147483647 w 74"/>
              <a:gd name="T5" fmla="*/ 2147483647 h 248"/>
              <a:gd name="T6" fmla="*/ 2147483647 w 74"/>
              <a:gd name="T7" fmla="*/ 2147483647 h 248"/>
              <a:gd name="T8" fmla="*/ 2147483647 w 74"/>
              <a:gd name="T9" fmla="*/ 2147483647 h 248"/>
              <a:gd name="T10" fmla="*/ 2147483647 w 74"/>
              <a:gd name="T11" fmla="*/ 2147483647 h 248"/>
              <a:gd name="T12" fmla="*/ 2147483647 w 74"/>
              <a:gd name="T13" fmla="*/ 2147483647 h 248"/>
              <a:gd name="T14" fmla="*/ 2147483647 w 74"/>
              <a:gd name="T15" fmla="*/ 2147483647 h 248"/>
              <a:gd name="T16" fmla="*/ 2147483647 w 74"/>
              <a:gd name="T17" fmla="*/ 2147483647 h 248"/>
              <a:gd name="T18" fmla="*/ 2147483647 w 74"/>
              <a:gd name="T19" fmla="*/ 2147483647 h 248"/>
              <a:gd name="T20" fmla="*/ 2147483647 w 74"/>
              <a:gd name="T21" fmla="*/ 2147483647 h 248"/>
              <a:gd name="T22" fmla="*/ 2147483647 w 74"/>
              <a:gd name="T23" fmla="*/ 2147483647 h 248"/>
              <a:gd name="T24" fmla="*/ 2147483647 w 74"/>
              <a:gd name="T25" fmla="*/ 2147483647 h 248"/>
              <a:gd name="T26" fmla="*/ 2147483647 w 74"/>
              <a:gd name="T27" fmla="*/ 2147483647 h 248"/>
              <a:gd name="T28" fmla="*/ 2147483647 w 74"/>
              <a:gd name="T29" fmla="*/ 2147483647 h 248"/>
              <a:gd name="T30" fmla="*/ 2147483647 w 74"/>
              <a:gd name="T31" fmla="*/ 2147483647 h 248"/>
              <a:gd name="T32" fmla="*/ 2147483647 w 74"/>
              <a:gd name="T33" fmla="*/ 2147483647 h 248"/>
              <a:gd name="T34" fmla="*/ 2147483647 w 74"/>
              <a:gd name="T35" fmla="*/ 2147483647 h 248"/>
              <a:gd name="T36" fmla="*/ 2147483647 w 74"/>
              <a:gd name="T37" fmla="*/ 2147483647 h 248"/>
              <a:gd name="T38" fmla="*/ 2147483647 w 74"/>
              <a:gd name="T39" fmla="*/ 2147483647 h 248"/>
              <a:gd name="T40" fmla="*/ 2147483647 w 74"/>
              <a:gd name="T41" fmla="*/ 2147483647 h 248"/>
              <a:gd name="T42" fmla="*/ 2147483647 w 74"/>
              <a:gd name="T43" fmla="*/ 2147483647 h 248"/>
              <a:gd name="T44" fmla="*/ 2147483647 w 74"/>
              <a:gd name="T45" fmla="*/ 2147483647 h 248"/>
              <a:gd name="T46" fmla="*/ 2147483647 w 74"/>
              <a:gd name="T47" fmla="*/ 2147483647 h 248"/>
              <a:gd name="T48" fmla="*/ 2147483647 w 74"/>
              <a:gd name="T49" fmla="*/ 2147483647 h 248"/>
              <a:gd name="T50" fmla="*/ 2147483647 w 74"/>
              <a:gd name="T51" fmla="*/ 2147483647 h 248"/>
              <a:gd name="T52" fmla="*/ 2147483647 w 74"/>
              <a:gd name="T53" fmla="*/ 2147483647 h 248"/>
              <a:gd name="T54" fmla="*/ 2147483647 w 74"/>
              <a:gd name="T55" fmla="*/ 2147483647 h 248"/>
              <a:gd name="T56" fmla="*/ 2147483647 w 74"/>
              <a:gd name="T57" fmla="*/ 2147483647 h 248"/>
              <a:gd name="T58" fmla="*/ 2147483647 w 74"/>
              <a:gd name="T59" fmla="*/ 2147483647 h 248"/>
              <a:gd name="T60" fmla="*/ 2147483647 w 74"/>
              <a:gd name="T61" fmla="*/ 2147483647 h 248"/>
              <a:gd name="T62" fmla="*/ 2147483647 w 74"/>
              <a:gd name="T63" fmla="*/ 2147483647 h 248"/>
              <a:gd name="T64" fmla="*/ 2147483647 w 74"/>
              <a:gd name="T65" fmla="*/ 2147483647 h 248"/>
              <a:gd name="T66" fmla="*/ 2147483647 w 74"/>
              <a:gd name="T67" fmla="*/ 2147483647 h 248"/>
              <a:gd name="T68" fmla="*/ 2147483647 w 74"/>
              <a:gd name="T69" fmla="*/ 2147483647 h 248"/>
              <a:gd name="T70" fmla="*/ 2147483647 w 74"/>
              <a:gd name="T71" fmla="*/ 2147483647 h 248"/>
              <a:gd name="T72" fmla="*/ 2147483647 w 74"/>
              <a:gd name="T73" fmla="*/ 2147483647 h 248"/>
              <a:gd name="T74" fmla="*/ 2147483647 w 74"/>
              <a:gd name="T75" fmla="*/ 2147483647 h 248"/>
              <a:gd name="T76" fmla="*/ 2147483647 w 74"/>
              <a:gd name="T77" fmla="*/ 2147483647 h 248"/>
              <a:gd name="T78" fmla="*/ 2147483647 w 74"/>
              <a:gd name="T79" fmla="*/ 2147483647 h 248"/>
              <a:gd name="T80" fmla="*/ 2147483647 w 74"/>
              <a:gd name="T81" fmla="*/ 2147483647 h 248"/>
              <a:gd name="T82" fmla="*/ 2147483647 w 74"/>
              <a:gd name="T83" fmla="*/ 2147483647 h 248"/>
              <a:gd name="T84" fmla="*/ 2147483647 w 74"/>
              <a:gd name="T85" fmla="*/ 2147483647 h 248"/>
              <a:gd name="T86" fmla="*/ 2147483647 w 74"/>
              <a:gd name="T87" fmla="*/ 2147483647 h 248"/>
              <a:gd name="T88" fmla="*/ 2147483647 w 74"/>
              <a:gd name="T89" fmla="*/ 2147483647 h 248"/>
              <a:gd name="T90" fmla="*/ 2147483647 w 74"/>
              <a:gd name="T91" fmla="*/ 2147483647 h 248"/>
              <a:gd name="T92" fmla="*/ 2147483647 w 74"/>
              <a:gd name="T93" fmla="*/ 2147483647 h 248"/>
              <a:gd name="T94" fmla="*/ 2147483647 w 74"/>
              <a:gd name="T95" fmla="*/ 2147483647 h 248"/>
              <a:gd name="T96" fmla="*/ 2147483647 w 74"/>
              <a:gd name="T97" fmla="*/ 2147483647 h 248"/>
              <a:gd name="T98" fmla="*/ 2147483647 w 74"/>
              <a:gd name="T99" fmla="*/ 2147483647 h 248"/>
              <a:gd name="T100" fmla="*/ 2147483647 w 74"/>
              <a:gd name="T101" fmla="*/ 2147483647 h 248"/>
              <a:gd name="T102" fmla="*/ 2147483647 w 74"/>
              <a:gd name="T103" fmla="*/ 2147483647 h 248"/>
              <a:gd name="T104" fmla="*/ 2147483647 w 74"/>
              <a:gd name="T105" fmla="*/ 2147483647 h 248"/>
              <a:gd name="T106" fmla="*/ 2147483647 w 74"/>
              <a:gd name="T107" fmla="*/ 2147483647 h 248"/>
              <a:gd name="T108" fmla="*/ 2147483647 w 74"/>
              <a:gd name="T109" fmla="*/ 2147483647 h 248"/>
              <a:gd name="T110" fmla="*/ 2147483647 w 74"/>
              <a:gd name="T111" fmla="*/ 2147483647 h 248"/>
              <a:gd name="T112" fmla="*/ 2147483647 w 74"/>
              <a:gd name="T113" fmla="*/ 2147483647 h 248"/>
              <a:gd name="T114" fmla="*/ 2147483647 w 74"/>
              <a:gd name="T115" fmla="*/ 2147483647 h 248"/>
              <a:gd name="T116" fmla="*/ 2147483647 w 74"/>
              <a:gd name="T117" fmla="*/ 2147483647 h 248"/>
              <a:gd name="T118" fmla="*/ 2147483647 w 74"/>
              <a:gd name="T119" fmla="*/ 2147483647 h 248"/>
              <a:gd name="T120" fmla="*/ 2147483647 w 74"/>
              <a:gd name="T121" fmla="*/ 2147483647 h 248"/>
              <a:gd name="T122" fmla="*/ 2147483647 w 74"/>
              <a:gd name="T123" fmla="*/ 2147483647 h 248"/>
              <a:gd name="T124" fmla="*/ 2147483647 w 74"/>
              <a:gd name="T125" fmla="*/ 2147483647 h 24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74"/>
              <a:gd name="T190" fmla="*/ 0 h 248"/>
              <a:gd name="T191" fmla="*/ 74 w 74"/>
              <a:gd name="T192" fmla="*/ 248 h 24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74" h="248">
                <a:moveTo>
                  <a:pt x="0" y="248"/>
                </a:moveTo>
                <a:lnTo>
                  <a:pt x="74" y="248"/>
                </a:lnTo>
                <a:lnTo>
                  <a:pt x="74" y="0"/>
                </a:lnTo>
                <a:lnTo>
                  <a:pt x="0" y="0"/>
                </a:lnTo>
                <a:lnTo>
                  <a:pt x="0" y="248"/>
                </a:lnTo>
                <a:close/>
                <a:moveTo>
                  <a:pt x="60" y="15"/>
                </a:moveTo>
                <a:lnTo>
                  <a:pt x="68" y="15"/>
                </a:lnTo>
                <a:lnTo>
                  <a:pt x="68" y="30"/>
                </a:lnTo>
                <a:lnTo>
                  <a:pt x="60" y="30"/>
                </a:lnTo>
                <a:lnTo>
                  <a:pt x="60" y="15"/>
                </a:lnTo>
                <a:close/>
                <a:moveTo>
                  <a:pt x="60" y="39"/>
                </a:moveTo>
                <a:lnTo>
                  <a:pt x="68" y="39"/>
                </a:lnTo>
                <a:lnTo>
                  <a:pt x="68" y="53"/>
                </a:lnTo>
                <a:lnTo>
                  <a:pt x="60" y="53"/>
                </a:lnTo>
                <a:lnTo>
                  <a:pt x="60" y="39"/>
                </a:lnTo>
                <a:close/>
                <a:moveTo>
                  <a:pt x="60" y="62"/>
                </a:moveTo>
                <a:lnTo>
                  <a:pt x="68" y="62"/>
                </a:lnTo>
                <a:lnTo>
                  <a:pt x="68" y="77"/>
                </a:lnTo>
                <a:lnTo>
                  <a:pt x="60" y="77"/>
                </a:lnTo>
                <a:lnTo>
                  <a:pt x="60" y="62"/>
                </a:lnTo>
                <a:close/>
                <a:moveTo>
                  <a:pt x="60" y="85"/>
                </a:moveTo>
                <a:lnTo>
                  <a:pt x="68" y="85"/>
                </a:lnTo>
                <a:lnTo>
                  <a:pt x="68" y="100"/>
                </a:lnTo>
                <a:lnTo>
                  <a:pt x="60" y="100"/>
                </a:lnTo>
                <a:lnTo>
                  <a:pt x="60" y="85"/>
                </a:lnTo>
                <a:close/>
                <a:moveTo>
                  <a:pt x="60" y="108"/>
                </a:moveTo>
                <a:lnTo>
                  <a:pt x="68" y="108"/>
                </a:lnTo>
                <a:lnTo>
                  <a:pt x="68" y="123"/>
                </a:lnTo>
                <a:lnTo>
                  <a:pt x="60" y="123"/>
                </a:lnTo>
                <a:lnTo>
                  <a:pt x="60" y="108"/>
                </a:lnTo>
                <a:close/>
                <a:moveTo>
                  <a:pt x="60" y="132"/>
                </a:moveTo>
                <a:lnTo>
                  <a:pt x="68" y="132"/>
                </a:lnTo>
                <a:lnTo>
                  <a:pt x="68" y="146"/>
                </a:lnTo>
                <a:lnTo>
                  <a:pt x="60" y="146"/>
                </a:lnTo>
                <a:lnTo>
                  <a:pt x="60" y="132"/>
                </a:lnTo>
                <a:close/>
                <a:moveTo>
                  <a:pt x="60" y="155"/>
                </a:moveTo>
                <a:lnTo>
                  <a:pt x="68" y="155"/>
                </a:lnTo>
                <a:lnTo>
                  <a:pt x="68" y="170"/>
                </a:lnTo>
                <a:lnTo>
                  <a:pt x="60" y="170"/>
                </a:lnTo>
                <a:lnTo>
                  <a:pt x="60" y="155"/>
                </a:lnTo>
                <a:close/>
                <a:moveTo>
                  <a:pt x="60" y="178"/>
                </a:moveTo>
                <a:lnTo>
                  <a:pt x="68" y="178"/>
                </a:lnTo>
                <a:lnTo>
                  <a:pt x="68" y="193"/>
                </a:lnTo>
                <a:lnTo>
                  <a:pt x="60" y="193"/>
                </a:lnTo>
                <a:lnTo>
                  <a:pt x="60" y="178"/>
                </a:lnTo>
                <a:close/>
                <a:moveTo>
                  <a:pt x="60" y="201"/>
                </a:moveTo>
                <a:lnTo>
                  <a:pt x="68" y="201"/>
                </a:lnTo>
                <a:lnTo>
                  <a:pt x="68" y="216"/>
                </a:lnTo>
                <a:lnTo>
                  <a:pt x="60" y="216"/>
                </a:lnTo>
                <a:lnTo>
                  <a:pt x="60" y="201"/>
                </a:lnTo>
                <a:close/>
                <a:moveTo>
                  <a:pt x="60" y="225"/>
                </a:moveTo>
                <a:lnTo>
                  <a:pt x="68" y="225"/>
                </a:lnTo>
                <a:lnTo>
                  <a:pt x="68" y="239"/>
                </a:lnTo>
                <a:lnTo>
                  <a:pt x="60" y="239"/>
                </a:lnTo>
                <a:lnTo>
                  <a:pt x="60" y="225"/>
                </a:lnTo>
                <a:close/>
                <a:moveTo>
                  <a:pt x="47" y="15"/>
                </a:moveTo>
                <a:lnTo>
                  <a:pt x="55" y="15"/>
                </a:lnTo>
                <a:lnTo>
                  <a:pt x="55" y="30"/>
                </a:lnTo>
                <a:lnTo>
                  <a:pt x="47" y="30"/>
                </a:lnTo>
                <a:lnTo>
                  <a:pt x="47" y="15"/>
                </a:lnTo>
                <a:close/>
                <a:moveTo>
                  <a:pt x="47" y="39"/>
                </a:moveTo>
                <a:lnTo>
                  <a:pt x="55" y="39"/>
                </a:lnTo>
                <a:lnTo>
                  <a:pt x="55" y="53"/>
                </a:lnTo>
                <a:lnTo>
                  <a:pt x="47" y="53"/>
                </a:lnTo>
                <a:lnTo>
                  <a:pt x="47" y="39"/>
                </a:lnTo>
                <a:close/>
                <a:moveTo>
                  <a:pt x="47" y="62"/>
                </a:moveTo>
                <a:lnTo>
                  <a:pt x="55" y="62"/>
                </a:lnTo>
                <a:lnTo>
                  <a:pt x="55" y="77"/>
                </a:lnTo>
                <a:lnTo>
                  <a:pt x="47" y="77"/>
                </a:lnTo>
                <a:lnTo>
                  <a:pt x="47" y="62"/>
                </a:lnTo>
                <a:close/>
                <a:moveTo>
                  <a:pt x="47" y="85"/>
                </a:moveTo>
                <a:lnTo>
                  <a:pt x="55" y="85"/>
                </a:lnTo>
                <a:lnTo>
                  <a:pt x="55" y="100"/>
                </a:lnTo>
                <a:lnTo>
                  <a:pt x="47" y="100"/>
                </a:lnTo>
                <a:lnTo>
                  <a:pt x="47" y="85"/>
                </a:lnTo>
                <a:close/>
                <a:moveTo>
                  <a:pt x="47" y="108"/>
                </a:moveTo>
                <a:lnTo>
                  <a:pt x="55" y="108"/>
                </a:lnTo>
                <a:lnTo>
                  <a:pt x="55" y="123"/>
                </a:lnTo>
                <a:lnTo>
                  <a:pt x="47" y="123"/>
                </a:lnTo>
                <a:lnTo>
                  <a:pt x="47" y="108"/>
                </a:lnTo>
                <a:close/>
                <a:moveTo>
                  <a:pt x="47" y="132"/>
                </a:moveTo>
                <a:lnTo>
                  <a:pt x="55" y="132"/>
                </a:lnTo>
                <a:lnTo>
                  <a:pt x="55" y="146"/>
                </a:lnTo>
                <a:lnTo>
                  <a:pt x="47" y="146"/>
                </a:lnTo>
                <a:lnTo>
                  <a:pt x="47" y="132"/>
                </a:lnTo>
                <a:close/>
                <a:moveTo>
                  <a:pt x="47" y="155"/>
                </a:moveTo>
                <a:lnTo>
                  <a:pt x="55" y="155"/>
                </a:lnTo>
                <a:lnTo>
                  <a:pt x="55" y="170"/>
                </a:lnTo>
                <a:lnTo>
                  <a:pt x="47" y="170"/>
                </a:lnTo>
                <a:lnTo>
                  <a:pt x="47" y="155"/>
                </a:lnTo>
                <a:close/>
                <a:moveTo>
                  <a:pt x="47" y="178"/>
                </a:moveTo>
                <a:lnTo>
                  <a:pt x="55" y="178"/>
                </a:lnTo>
                <a:lnTo>
                  <a:pt x="55" y="193"/>
                </a:lnTo>
                <a:lnTo>
                  <a:pt x="47" y="193"/>
                </a:lnTo>
                <a:lnTo>
                  <a:pt x="47" y="178"/>
                </a:lnTo>
                <a:close/>
                <a:moveTo>
                  <a:pt x="47" y="201"/>
                </a:moveTo>
                <a:lnTo>
                  <a:pt x="55" y="201"/>
                </a:lnTo>
                <a:lnTo>
                  <a:pt x="55" y="216"/>
                </a:lnTo>
                <a:lnTo>
                  <a:pt x="47" y="216"/>
                </a:lnTo>
                <a:lnTo>
                  <a:pt x="47" y="201"/>
                </a:lnTo>
                <a:close/>
                <a:moveTo>
                  <a:pt x="47" y="225"/>
                </a:moveTo>
                <a:lnTo>
                  <a:pt x="55" y="225"/>
                </a:lnTo>
                <a:lnTo>
                  <a:pt x="55" y="239"/>
                </a:lnTo>
                <a:lnTo>
                  <a:pt x="47" y="239"/>
                </a:lnTo>
                <a:lnTo>
                  <a:pt x="47" y="225"/>
                </a:lnTo>
                <a:close/>
                <a:moveTo>
                  <a:pt x="34" y="15"/>
                </a:moveTo>
                <a:lnTo>
                  <a:pt x="41" y="15"/>
                </a:lnTo>
                <a:lnTo>
                  <a:pt x="41" y="30"/>
                </a:lnTo>
                <a:lnTo>
                  <a:pt x="34" y="30"/>
                </a:lnTo>
                <a:lnTo>
                  <a:pt x="34" y="15"/>
                </a:lnTo>
                <a:close/>
                <a:moveTo>
                  <a:pt x="34" y="39"/>
                </a:moveTo>
                <a:lnTo>
                  <a:pt x="41" y="39"/>
                </a:lnTo>
                <a:lnTo>
                  <a:pt x="41" y="53"/>
                </a:lnTo>
                <a:lnTo>
                  <a:pt x="34" y="53"/>
                </a:lnTo>
                <a:lnTo>
                  <a:pt x="34" y="39"/>
                </a:lnTo>
                <a:close/>
                <a:moveTo>
                  <a:pt x="34" y="62"/>
                </a:moveTo>
                <a:lnTo>
                  <a:pt x="41" y="62"/>
                </a:lnTo>
                <a:lnTo>
                  <a:pt x="41" y="77"/>
                </a:lnTo>
                <a:lnTo>
                  <a:pt x="34" y="77"/>
                </a:lnTo>
                <a:lnTo>
                  <a:pt x="34" y="62"/>
                </a:lnTo>
                <a:close/>
                <a:moveTo>
                  <a:pt x="34" y="85"/>
                </a:moveTo>
                <a:lnTo>
                  <a:pt x="41" y="85"/>
                </a:lnTo>
                <a:lnTo>
                  <a:pt x="41" y="100"/>
                </a:lnTo>
                <a:lnTo>
                  <a:pt x="34" y="100"/>
                </a:lnTo>
                <a:lnTo>
                  <a:pt x="34" y="85"/>
                </a:lnTo>
                <a:close/>
                <a:moveTo>
                  <a:pt x="34" y="108"/>
                </a:moveTo>
                <a:lnTo>
                  <a:pt x="41" y="108"/>
                </a:lnTo>
                <a:lnTo>
                  <a:pt x="41" y="123"/>
                </a:lnTo>
                <a:lnTo>
                  <a:pt x="34" y="123"/>
                </a:lnTo>
                <a:lnTo>
                  <a:pt x="34" y="108"/>
                </a:lnTo>
                <a:close/>
                <a:moveTo>
                  <a:pt x="34" y="132"/>
                </a:moveTo>
                <a:lnTo>
                  <a:pt x="41" y="132"/>
                </a:lnTo>
                <a:lnTo>
                  <a:pt x="41" y="146"/>
                </a:lnTo>
                <a:lnTo>
                  <a:pt x="34" y="146"/>
                </a:lnTo>
                <a:lnTo>
                  <a:pt x="34" y="132"/>
                </a:lnTo>
                <a:close/>
                <a:moveTo>
                  <a:pt x="34" y="155"/>
                </a:moveTo>
                <a:lnTo>
                  <a:pt x="41" y="155"/>
                </a:lnTo>
                <a:lnTo>
                  <a:pt x="41" y="170"/>
                </a:lnTo>
                <a:lnTo>
                  <a:pt x="34" y="170"/>
                </a:lnTo>
                <a:lnTo>
                  <a:pt x="34" y="155"/>
                </a:lnTo>
                <a:close/>
                <a:moveTo>
                  <a:pt x="34" y="178"/>
                </a:moveTo>
                <a:lnTo>
                  <a:pt x="41" y="178"/>
                </a:lnTo>
                <a:lnTo>
                  <a:pt x="41" y="193"/>
                </a:lnTo>
                <a:lnTo>
                  <a:pt x="34" y="193"/>
                </a:lnTo>
                <a:lnTo>
                  <a:pt x="34" y="178"/>
                </a:lnTo>
                <a:close/>
                <a:moveTo>
                  <a:pt x="34" y="201"/>
                </a:moveTo>
                <a:lnTo>
                  <a:pt x="41" y="201"/>
                </a:lnTo>
                <a:lnTo>
                  <a:pt x="41" y="216"/>
                </a:lnTo>
                <a:lnTo>
                  <a:pt x="34" y="216"/>
                </a:lnTo>
                <a:lnTo>
                  <a:pt x="34" y="201"/>
                </a:lnTo>
                <a:close/>
                <a:moveTo>
                  <a:pt x="34" y="225"/>
                </a:moveTo>
                <a:lnTo>
                  <a:pt x="41" y="225"/>
                </a:lnTo>
                <a:lnTo>
                  <a:pt x="41" y="239"/>
                </a:lnTo>
                <a:lnTo>
                  <a:pt x="34" y="239"/>
                </a:lnTo>
                <a:lnTo>
                  <a:pt x="34" y="225"/>
                </a:lnTo>
                <a:close/>
                <a:moveTo>
                  <a:pt x="19" y="15"/>
                </a:moveTo>
                <a:lnTo>
                  <a:pt x="28" y="15"/>
                </a:lnTo>
                <a:lnTo>
                  <a:pt x="28" y="30"/>
                </a:lnTo>
                <a:lnTo>
                  <a:pt x="19" y="30"/>
                </a:lnTo>
                <a:lnTo>
                  <a:pt x="19" y="15"/>
                </a:lnTo>
                <a:close/>
                <a:moveTo>
                  <a:pt x="19" y="39"/>
                </a:moveTo>
                <a:lnTo>
                  <a:pt x="28" y="39"/>
                </a:lnTo>
                <a:lnTo>
                  <a:pt x="28" y="53"/>
                </a:lnTo>
                <a:lnTo>
                  <a:pt x="19" y="53"/>
                </a:lnTo>
                <a:lnTo>
                  <a:pt x="19" y="39"/>
                </a:lnTo>
                <a:close/>
                <a:moveTo>
                  <a:pt x="19" y="62"/>
                </a:moveTo>
                <a:lnTo>
                  <a:pt x="28" y="62"/>
                </a:lnTo>
                <a:lnTo>
                  <a:pt x="28" y="77"/>
                </a:lnTo>
                <a:lnTo>
                  <a:pt x="19" y="77"/>
                </a:lnTo>
                <a:lnTo>
                  <a:pt x="19" y="62"/>
                </a:lnTo>
                <a:close/>
                <a:moveTo>
                  <a:pt x="19" y="85"/>
                </a:moveTo>
                <a:lnTo>
                  <a:pt x="28" y="85"/>
                </a:lnTo>
                <a:lnTo>
                  <a:pt x="28" y="100"/>
                </a:lnTo>
                <a:lnTo>
                  <a:pt x="19" y="100"/>
                </a:lnTo>
                <a:lnTo>
                  <a:pt x="19" y="85"/>
                </a:lnTo>
                <a:close/>
                <a:moveTo>
                  <a:pt x="19" y="108"/>
                </a:moveTo>
                <a:lnTo>
                  <a:pt x="28" y="108"/>
                </a:lnTo>
                <a:lnTo>
                  <a:pt x="28" y="123"/>
                </a:lnTo>
                <a:lnTo>
                  <a:pt x="19" y="123"/>
                </a:lnTo>
                <a:lnTo>
                  <a:pt x="19" y="108"/>
                </a:lnTo>
                <a:close/>
                <a:moveTo>
                  <a:pt x="19" y="132"/>
                </a:moveTo>
                <a:lnTo>
                  <a:pt x="28" y="132"/>
                </a:lnTo>
                <a:lnTo>
                  <a:pt x="28" y="146"/>
                </a:lnTo>
                <a:lnTo>
                  <a:pt x="19" y="146"/>
                </a:lnTo>
                <a:lnTo>
                  <a:pt x="19" y="132"/>
                </a:lnTo>
                <a:close/>
                <a:moveTo>
                  <a:pt x="19" y="155"/>
                </a:moveTo>
                <a:lnTo>
                  <a:pt x="28" y="155"/>
                </a:lnTo>
                <a:lnTo>
                  <a:pt x="28" y="170"/>
                </a:lnTo>
                <a:lnTo>
                  <a:pt x="19" y="170"/>
                </a:lnTo>
                <a:lnTo>
                  <a:pt x="19" y="155"/>
                </a:lnTo>
                <a:close/>
                <a:moveTo>
                  <a:pt x="19" y="178"/>
                </a:moveTo>
                <a:lnTo>
                  <a:pt x="28" y="178"/>
                </a:lnTo>
                <a:lnTo>
                  <a:pt x="28" y="193"/>
                </a:lnTo>
                <a:lnTo>
                  <a:pt x="19" y="193"/>
                </a:lnTo>
                <a:lnTo>
                  <a:pt x="19" y="178"/>
                </a:lnTo>
                <a:close/>
                <a:moveTo>
                  <a:pt x="19" y="201"/>
                </a:moveTo>
                <a:lnTo>
                  <a:pt x="28" y="201"/>
                </a:lnTo>
                <a:lnTo>
                  <a:pt x="28" y="216"/>
                </a:lnTo>
                <a:lnTo>
                  <a:pt x="19" y="216"/>
                </a:lnTo>
                <a:lnTo>
                  <a:pt x="19" y="201"/>
                </a:lnTo>
                <a:close/>
                <a:moveTo>
                  <a:pt x="19" y="225"/>
                </a:moveTo>
                <a:lnTo>
                  <a:pt x="28" y="225"/>
                </a:lnTo>
                <a:lnTo>
                  <a:pt x="28" y="239"/>
                </a:lnTo>
                <a:lnTo>
                  <a:pt x="19" y="239"/>
                </a:lnTo>
                <a:lnTo>
                  <a:pt x="19" y="225"/>
                </a:lnTo>
                <a:close/>
                <a:moveTo>
                  <a:pt x="7" y="15"/>
                </a:moveTo>
                <a:lnTo>
                  <a:pt x="15" y="15"/>
                </a:lnTo>
                <a:lnTo>
                  <a:pt x="15" y="30"/>
                </a:lnTo>
                <a:lnTo>
                  <a:pt x="7" y="30"/>
                </a:lnTo>
                <a:lnTo>
                  <a:pt x="7" y="15"/>
                </a:lnTo>
                <a:close/>
                <a:moveTo>
                  <a:pt x="7" y="39"/>
                </a:moveTo>
                <a:lnTo>
                  <a:pt x="15" y="39"/>
                </a:lnTo>
                <a:lnTo>
                  <a:pt x="15" y="53"/>
                </a:lnTo>
                <a:lnTo>
                  <a:pt x="7" y="53"/>
                </a:lnTo>
                <a:lnTo>
                  <a:pt x="7" y="39"/>
                </a:lnTo>
                <a:close/>
                <a:moveTo>
                  <a:pt x="7" y="62"/>
                </a:moveTo>
                <a:lnTo>
                  <a:pt x="15" y="62"/>
                </a:lnTo>
                <a:lnTo>
                  <a:pt x="15" y="77"/>
                </a:lnTo>
                <a:lnTo>
                  <a:pt x="7" y="77"/>
                </a:lnTo>
                <a:lnTo>
                  <a:pt x="7" y="62"/>
                </a:lnTo>
                <a:close/>
                <a:moveTo>
                  <a:pt x="7" y="85"/>
                </a:moveTo>
                <a:lnTo>
                  <a:pt x="15" y="85"/>
                </a:lnTo>
                <a:lnTo>
                  <a:pt x="15" y="100"/>
                </a:lnTo>
                <a:lnTo>
                  <a:pt x="7" y="100"/>
                </a:lnTo>
                <a:lnTo>
                  <a:pt x="7" y="85"/>
                </a:lnTo>
                <a:close/>
                <a:moveTo>
                  <a:pt x="7" y="108"/>
                </a:moveTo>
                <a:lnTo>
                  <a:pt x="15" y="108"/>
                </a:lnTo>
                <a:lnTo>
                  <a:pt x="15" y="123"/>
                </a:lnTo>
                <a:lnTo>
                  <a:pt x="7" y="123"/>
                </a:lnTo>
                <a:lnTo>
                  <a:pt x="7" y="108"/>
                </a:lnTo>
                <a:close/>
                <a:moveTo>
                  <a:pt x="7" y="132"/>
                </a:moveTo>
                <a:lnTo>
                  <a:pt x="15" y="132"/>
                </a:lnTo>
                <a:lnTo>
                  <a:pt x="15" y="146"/>
                </a:lnTo>
                <a:lnTo>
                  <a:pt x="7" y="146"/>
                </a:lnTo>
                <a:lnTo>
                  <a:pt x="7" y="132"/>
                </a:lnTo>
                <a:close/>
                <a:moveTo>
                  <a:pt x="7" y="155"/>
                </a:moveTo>
                <a:lnTo>
                  <a:pt x="15" y="155"/>
                </a:lnTo>
                <a:lnTo>
                  <a:pt x="15" y="170"/>
                </a:lnTo>
                <a:lnTo>
                  <a:pt x="7" y="170"/>
                </a:lnTo>
                <a:lnTo>
                  <a:pt x="7" y="155"/>
                </a:lnTo>
                <a:close/>
                <a:moveTo>
                  <a:pt x="7" y="178"/>
                </a:moveTo>
                <a:lnTo>
                  <a:pt x="15" y="178"/>
                </a:lnTo>
                <a:lnTo>
                  <a:pt x="15" y="193"/>
                </a:lnTo>
                <a:lnTo>
                  <a:pt x="7" y="193"/>
                </a:lnTo>
                <a:lnTo>
                  <a:pt x="7" y="178"/>
                </a:lnTo>
                <a:close/>
                <a:moveTo>
                  <a:pt x="7" y="201"/>
                </a:moveTo>
                <a:lnTo>
                  <a:pt x="15" y="201"/>
                </a:lnTo>
                <a:lnTo>
                  <a:pt x="15" y="216"/>
                </a:lnTo>
                <a:lnTo>
                  <a:pt x="7" y="216"/>
                </a:lnTo>
                <a:lnTo>
                  <a:pt x="7" y="201"/>
                </a:lnTo>
                <a:close/>
                <a:moveTo>
                  <a:pt x="7" y="225"/>
                </a:moveTo>
                <a:lnTo>
                  <a:pt x="15" y="225"/>
                </a:lnTo>
                <a:lnTo>
                  <a:pt x="15" y="239"/>
                </a:lnTo>
                <a:lnTo>
                  <a:pt x="7" y="239"/>
                </a:lnTo>
                <a:lnTo>
                  <a:pt x="7" y="225"/>
                </a:ln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212" name="Freeform 21"/>
          <p:cNvSpPr>
            <a:spLocks noChangeArrowheads="1"/>
          </p:cNvSpPr>
          <p:nvPr/>
        </p:nvSpPr>
        <p:spPr bwMode="auto">
          <a:xfrm>
            <a:off x="7686675" y="519113"/>
            <a:ext cx="128588" cy="900112"/>
          </a:xfrm>
          <a:custGeom>
            <a:avLst/>
            <a:gdLst>
              <a:gd name="T0" fmla="*/ 2147483647 w 28"/>
              <a:gd name="T1" fmla="*/ 2147483647 h 194"/>
              <a:gd name="T2" fmla="*/ 2147483647 w 28"/>
              <a:gd name="T3" fmla="*/ 0 h 194"/>
              <a:gd name="T4" fmla="*/ 2147483647 w 28"/>
              <a:gd name="T5" fmla="*/ 2147483647 h 194"/>
              <a:gd name="T6" fmla="*/ 2147483647 w 28"/>
              <a:gd name="T7" fmla="*/ 2147483647 h 194"/>
              <a:gd name="T8" fmla="*/ 0 w 28"/>
              <a:gd name="T9" fmla="*/ 2147483647 h 194"/>
              <a:gd name="T10" fmla="*/ 0 w 28"/>
              <a:gd name="T11" fmla="*/ 2147483647 h 194"/>
              <a:gd name="T12" fmla="*/ 2147483647 w 28"/>
              <a:gd name="T13" fmla="*/ 2147483647 h 194"/>
              <a:gd name="T14" fmla="*/ 2147483647 w 28"/>
              <a:gd name="T15" fmla="*/ 2147483647 h 194"/>
              <a:gd name="T16" fmla="*/ 2147483647 w 28"/>
              <a:gd name="T17" fmla="*/ 2147483647 h 194"/>
              <a:gd name="T18" fmla="*/ 2147483647 w 28"/>
              <a:gd name="T19" fmla="*/ 2147483647 h 1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8"/>
              <a:gd name="T31" fmla="*/ 0 h 194"/>
              <a:gd name="T32" fmla="*/ 28 w 28"/>
              <a:gd name="T33" fmla="*/ 194 h 19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8" h="194">
                <a:moveTo>
                  <a:pt x="21" y="2"/>
                </a:moveTo>
                <a:cubicBezTo>
                  <a:pt x="21" y="1"/>
                  <a:pt x="20" y="0"/>
                  <a:pt x="19" y="0"/>
                </a:cubicBezTo>
                <a:cubicBezTo>
                  <a:pt x="18" y="0"/>
                  <a:pt x="18" y="1"/>
                  <a:pt x="18" y="2"/>
                </a:cubicBezTo>
                <a:cubicBezTo>
                  <a:pt x="18" y="43"/>
                  <a:pt x="18" y="43"/>
                  <a:pt x="18" y="43"/>
                </a:cubicBezTo>
                <a:cubicBezTo>
                  <a:pt x="0" y="43"/>
                  <a:pt x="0" y="43"/>
                  <a:pt x="0" y="43"/>
                </a:cubicBezTo>
                <a:cubicBezTo>
                  <a:pt x="0" y="194"/>
                  <a:pt x="0" y="194"/>
                  <a:pt x="0" y="194"/>
                </a:cubicBezTo>
                <a:cubicBezTo>
                  <a:pt x="28" y="194"/>
                  <a:pt x="28" y="194"/>
                  <a:pt x="28" y="194"/>
                </a:cubicBezTo>
                <a:cubicBezTo>
                  <a:pt x="28" y="43"/>
                  <a:pt x="28" y="43"/>
                  <a:pt x="28" y="43"/>
                </a:cubicBezTo>
                <a:cubicBezTo>
                  <a:pt x="21" y="43"/>
                  <a:pt x="21" y="43"/>
                  <a:pt x="21" y="43"/>
                </a:cubicBezTo>
                <a:lnTo>
                  <a:pt x="21" y="2"/>
                </a:ln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213" name="Freeform 22"/>
          <p:cNvSpPr>
            <a:spLocks noEditPoints="1" noChangeArrowheads="1"/>
          </p:cNvSpPr>
          <p:nvPr/>
        </p:nvSpPr>
        <p:spPr bwMode="auto">
          <a:xfrm>
            <a:off x="7843838" y="425450"/>
            <a:ext cx="258762" cy="993775"/>
          </a:xfrm>
          <a:custGeom>
            <a:avLst/>
            <a:gdLst>
              <a:gd name="T0" fmla="*/ 0 w 56"/>
              <a:gd name="T1" fmla="*/ 2147483647 h 214"/>
              <a:gd name="T2" fmla="*/ 2147483647 w 56"/>
              <a:gd name="T3" fmla="*/ 2147483647 h 214"/>
              <a:gd name="T4" fmla="*/ 2147483647 w 56"/>
              <a:gd name="T5" fmla="*/ 2147483647 h 214"/>
              <a:gd name="T6" fmla="*/ 2147483647 w 56"/>
              <a:gd name="T7" fmla="*/ 2147483647 h 214"/>
              <a:gd name="T8" fmla="*/ 2147483647 w 56"/>
              <a:gd name="T9" fmla="*/ 2147483647 h 214"/>
              <a:gd name="T10" fmla="*/ 2147483647 w 56"/>
              <a:gd name="T11" fmla="*/ 2147483647 h 214"/>
              <a:gd name="T12" fmla="*/ 2147483647 w 56"/>
              <a:gd name="T13" fmla="*/ 2147483647 h 214"/>
              <a:gd name="T14" fmla="*/ 2147483647 w 56"/>
              <a:gd name="T15" fmla="*/ 2147483647 h 214"/>
              <a:gd name="T16" fmla="*/ 2147483647 w 56"/>
              <a:gd name="T17" fmla="*/ 2147483647 h 214"/>
              <a:gd name="T18" fmla="*/ 2147483647 w 56"/>
              <a:gd name="T19" fmla="*/ 2147483647 h 214"/>
              <a:gd name="T20" fmla="*/ 2147483647 w 56"/>
              <a:gd name="T21" fmla="*/ 2147483647 h 214"/>
              <a:gd name="T22" fmla="*/ 2147483647 w 56"/>
              <a:gd name="T23" fmla="*/ 2147483647 h 214"/>
              <a:gd name="T24" fmla="*/ 2147483647 w 56"/>
              <a:gd name="T25" fmla="*/ 2147483647 h 214"/>
              <a:gd name="T26" fmla="*/ 2147483647 w 56"/>
              <a:gd name="T27" fmla="*/ 2147483647 h 214"/>
              <a:gd name="T28" fmla="*/ 2147483647 w 56"/>
              <a:gd name="T29" fmla="*/ 2147483647 h 214"/>
              <a:gd name="T30" fmla="*/ 2147483647 w 56"/>
              <a:gd name="T31" fmla="*/ 2147483647 h 214"/>
              <a:gd name="T32" fmla="*/ 2147483647 w 56"/>
              <a:gd name="T33" fmla="*/ 2147483647 h 214"/>
              <a:gd name="T34" fmla="*/ 2147483647 w 56"/>
              <a:gd name="T35" fmla="*/ 2147483647 h 214"/>
              <a:gd name="T36" fmla="*/ 2147483647 w 56"/>
              <a:gd name="T37" fmla="*/ 2147483647 h 214"/>
              <a:gd name="T38" fmla="*/ 2147483647 w 56"/>
              <a:gd name="T39" fmla="*/ 2147483647 h 214"/>
              <a:gd name="T40" fmla="*/ 2147483647 w 56"/>
              <a:gd name="T41" fmla="*/ 2147483647 h 214"/>
              <a:gd name="T42" fmla="*/ 2147483647 w 56"/>
              <a:gd name="T43" fmla="*/ 2147483647 h 214"/>
              <a:gd name="T44" fmla="*/ 2147483647 w 56"/>
              <a:gd name="T45" fmla="*/ 2147483647 h 214"/>
              <a:gd name="T46" fmla="*/ 2147483647 w 56"/>
              <a:gd name="T47" fmla="*/ 2147483647 h 214"/>
              <a:gd name="T48" fmla="*/ 2147483647 w 56"/>
              <a:gd name="T49" fmla="*/ 2147483647 h 214"/>
              <a:gd name="T50" fmla="*/ 2147483647 w 56"/>
              <a:gd name="T51" fmla="*/ 2147483647 h 214"/>
              <a:gd name="T52" fmla="*/ 2147483647 w 56"/>
              <a:gd name="T53" fmla="*/ 2147483647 h 214"/>
              <a:gd name="T54" fmla="*/ 2147483647 w 56"/>
              <a:gd name="T55" fmla="*/ 2147483647 h 214"/>
              <a:gd name="T56" fmla="*/ 2147483647 w 56"/>
              <a:gd name="T57" fmla="*/ 2147483647 h 214"/>
              <a:gd name="T58" fmla="*/ 2147483647 w 56"/>
              <a:gd name="T59" fmla="*/ 2147483647 h 214"/>
              <a:gd name="T60" fmla="*/ 2147483647 w 56"/>
              <a:gd name="T61" fmla="*/ 2147483647 h 214"/>
              <a:gd name="T62" fmla="*/ 2147483647 w 56"/>
              <a:gd name="T63" fmla="*/ 2147483647 h 214"/>
              <a:gd name="T64" fmla="*/ 2147483647 w 56"/>
              <a:gd name="T65" fmla="*/ 2147483647 h 214"/>
              <a:gd name="T66" fmla="*/ 2147483647 w 56"/>
              <a:gd name="T67" fmla="*/ 2147483647 h 214"/>
              <a:gd name="T68" fmla="*/ 2147483647 w 56"/>
              <a:gd name="T69" fmla="*/ 2147483647 h 214"/>
              <a:gd name="T70" fmla="*/ 2147483647 w 56"/>
              <a:gd name="T71" fmla="*/ 2147483647 h 214"/>
              <a:gd name="T72" fmla="*/ 2147483647 w 56"/>
              <a:gd name="T73" fmla="*/ 2147483647 h 214"/>
              <a:gd name="T74" fmla="*/ 2147483647 w 56"/>
              <a:gd name="T75" fmla="*/ 2147483647 h 214"/>
              <a:gd name="T76" fmla="*/ 2147483647 w 56"/>
              <a:gd name="T77" fmla="*/ 2147483647 h 214"/>
              <a:gd name="T78" fmla="*/ 2147483647 w 56"/>
              <a:gd name="T79" fmla="*/ 2147483647 h 214"/>
              <a:gd name="T80" fmla="*/ 2147483647 w 56"/>
              <a:gd name="T81" fmla="*/ 2147483647 h 214"/>
              <a:gd name="T82" fmla="*/ 2147483647 w 56"/>
              <a:gd name="T83" fmla="*/ 2147483647 h 214"/>
              <a:gd name="T84" fmla="*/ 2147483647 w 56"/>
              <a:gd name="T85" fmla="*/ 2147483647 h 214"/>
              <a:gd name="T86" fmla="*/ 2147483647 w 56"/>
              <a:gd name="T87" fmla="*/ 2147483647 h 214"/>
              <a:gd name="T88" fmla="*/ 2147483647 w 56"/>
              <a:gd name="T89" fmla="*/ 2147483647 h 214"/>
              <a:gd name="T90" fmla="*/ 2147483647 w 56"/>
              <a:gd name="T91" fmla="*/ 2147483647 h 214"/>
              <a:gd name="T92" fmla="*/ 2147483647 w 56"/>
              <a:gd name="T93" fmla="*/ 2147483647 h 214"/>
              <a:gd name="T94" fmla="*/ 2147483647 w 56"/>
              <a:gd name="T95" fmla="*/ 2147483647 h 214"/>
              <a:gd name="T96" fmla="*/ 2147483647 w 56"/>
              <a:gd name="T97" fmla="*/ 2147483647 h 214"/>
              <a:gd name="T98" fmla="*/ 2147483647 w 56"/>
              <a:gd name="T99" fmla="*/ 2147483647 h 214"/>
              <a:gd name="T100" fmla="*/ 2147483647 w 56"/>
              <a:gd name="T101" fmla="*/ 2147483647 h 214"/>
              <a:gd name="T102" fmla="*/ 2147483647 w 56"/>
              <a:gd name="T103" fmla="*/ 2147483647 h 21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56"/>
              <a:gd name="T157" fmla="*/ 0 h 214"/>
              <a:gd name="T158" fmla="*/ 56 w 56"/>
              <a:gd name="T159" fmla="*/ 214 h 214"/>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56" h="214">
                <a:moveTo>
                  <a:pt x="44" y="1"/>
                </a:moveTo>
                <a:cubicBezTo>
                  <a:pt x="44" y="0"/>
                  <a:pt x="43" y="0"/>
                  <a:pt x="43" y="0"/>
                </a:cubicBezTo>
                <a:cubicBezTo>
                  <a:pt x="42" y="0"/>
                  <a:pt x="41" y="0"/>
                  <a:pt x="41" y="1"/>
                </a:cubicBezTo>
                <a:cubicBezTo>
                  <a:pt x="41" y="28"/>
                  <a:pt x="41" y="28"/>
                  <a:pt x="41" y="28"/>
                </a:cubicBezTo>
                <a:cubicBezTo>
                  <a:pt x="0" y="28"/>
                  <a:pt x="0" y="28"/>
                  <a:pt x="0" y="28"/>
                </a:cubicBezTo>
                <a:cubicBezTo>
                  <a:pt x="0" y="214"/>
                  <a:pt x="0" y="214"/>
                  <a:pt x="0" y="214"/>
                </a:cubicBezTo>
                <a:cubicBezTo>
                  <a:pt x="56" y="214"/>
                  <a:pt x="56" y="214"/>
                  <a:pt x="56" y="214"/>
                </a:cubicBezTo>
                <a:cubicBezTo>
                  <a:pt x="56" y="28"/>
                  <a:pt x="56" y="28"/>
                  <a:pt x="56" y="28"/>
                </a:cubicBezTo>
                <a:cubicBezTo>
                  <a:pt x="44" y="28"/>
                  <a:pt x="44" y="28"/>
                  <a:pt x="44" y="28"/>
                </a:cubicBezTo>
                <a:lnTo>
                  <a:pt x="44" y="1"/>
                </a:lnTo>
                <a:close/>
                <a:moveTo>
                  <a:pt x="11" y="208"/>
                </a:moveTo>
                <a:cubicBezTo>
                  <a:pt x="5" y="208"/>
                  <a:pt x="5" y="208"/>
                  <a:pt x="5" y="208"/>
                </a:cubicBezTo>
                <a:cubicBezTo>
                  <a:pt x="5" y="196"/>
                  <a:pt x="5" y="196"/>
                  <a:pt x="5" y="196"/>
                </a:cubicBezTo>
                <a:cubicBezTo>
                  <a:pt x="11" y="196"/>
                  <a:pt x="11" y="196"/>
                  <a:pt x="11" y="196"/>
                </a:cubicBezTo>
                <a:lnTo>
                  <a:pt x="11" y="208"/>
                </a:lnTo>
                <a:close/>
                <a:moveTo>
                  <a:pt x="11" y="191"/>
                </a:moveTo>
                <a:cubicBezTo>
                  <a:pt x="5" y="191"/>
                  <a:pt x="5" y="191"/>
                  <a:pt x="5" y="191"/>
                </a:cubicBezTo>
                <a:cubicBezTo>
                  <a:pt x="5" y="179"/>
                  <a:pt x="5" y="179"/>
                  <a:pt x="5" y="179"/>
                </a:cubicBezTo>
                <a:cubicBezTo>
                  <a:pt x="11" y="179"/>
                  <a:pt x="11" y="179"/>
                  <a:pt x="11" y="179"/>
                </a:cubicBezTo>
                <a:lnTo>
                  <a:pt x="11" y="191"/>
                </a:lnTo>
                <a:close/>
                <a:moveTo>
                  <a:pt x="11" y="173"/>
                </a:moveTo>
                <a:cubicBezTo>
                  <a:pt x="5" y="173"/>
                  <a:pt x="5" y="173"/>
                  <a:pt x="5" y="173"/>
                </a:cubicBezTo>
                <a:cubicBezTo>
                  <a:pt x="5" y="161"/>
                  <a:pt x="5" y="161"/>
                  <a:pt x="5" y="161"/>
                </a:cubicBezTo>
                <a:cubicBezTo>
                  <a:pt x="11" y="161"/>
                  <a:pt x="11" y="161"/>
                  <a:pt x="11" y="161"/>
                </a:cubicBezTo>
                <a:lnTo>
                  <a:pt x="11" y="173"/>
                </a:lnTo>
                <a:close/>
                <a:moveTo>
                  <a:pt x="11" y="155"/>
                </a:moveTo>
                <a:cubicBezTo>
                  <a:pt x="5" y="155"/>
                  <a:pt x="5" y="155"/>
                  <a:pt x="5" y="155"/>
                </a:cubicBezTo>
                <a:cubicBezTo>
                  <a:pt x="5" y="144"/>
                  <a:pt x="5" y="144"/>
                  <a:pt x="5" y="144"/>
                </a:cubicBezTo>
                <a:cubicBezTo>
                  <a:pt x="11" y="144"/>
                  <a:pt x="11" y="144"/>
                  <a:pt x="11" y="144"/>
                </a:cubicBezTo>
                <a:lnTo>
                  <a:pt x="11" y="155"/>
                </a:lnTo>
                <a:close/>
                <a:moveTo>
                  <a:pt x="11" y="138"/>
                </a:moveTo>
                <a:cubicBezTo>
                  <a:pt x="5" y="138"/>
                  <a:pt x="5" y="138"/>
                  <a:pt x="5" y="138"/>
                </a:cubicBezTo>
                <a:cubicBezTo>
                  <a:pt x="5" y="126"/>
                  <a:pt x="5" y="126"/>
                  <a:pt x="5" y="126"/>
                </a:cubicBezTo>
                <a:cubicBezTo>
                  <a:pt x="11" y="126"/>
                  <a:pt x="11" y="126"/>
                  <a:pt x="11" y="126"/>
                </a:cubicBezTo>
                <a:lnTo>
                  <a:pt x="11" y="138"/>
                </a:lnTo>
                <a:close/>
                <a:moveTo>
                  <a:pt x="11" y="120"/>
                </a:moveTo>
                <a:cubicBezTo>
                  <a:pt x="5" y="120"/>
                  <a:pt x="5" y="120"/>
                  <a:pt x="5" y="120"/>
                </a:cubicBezTo>
                <a:cubicBezTo>
                  <a:pt x="5" y="108"/>
                  <a:pt x="5" y="108"/>
                  <a:pt x="5" y="108"/>
                </a:cubicBezTo>
                <a:cubicBezTo>
                  <a:pt x="11" y="108"/>
                  <a:pt x="11" y="108"/>
                  <a:pt x="11" y="108"/>
                </a:cubicBezTo>
                <a:lnTo>
                  <a:pt x="11" y="120"/>
                </a:lnTo>
                <a:close/>
                <a:moveTo>
                  <a:pt x="11" y="103"/>
                </a:moveTo>
                <a:cubicBezTo>
                  <a:pt x="5" y="103"/>
                  <a:pt x="5" y="103"/>
                  <a:pt x="5" y="103"/>
                </a:cubicBezTo>
                <a:cubicBezTo>
                  <a:pt x="5" y="91"/>
                  <a:pt x="5" y="91"/>
                  <a:pt x="5" y="91"/>
                </a:cubicBezTo>
                <a:cubicBezTo>
                  <a:pt x="11" y="91"/>
                  <a:pt x="11" y="91"/>
                  <a:pt x="11" y="91"/>
                </a:cubicBezTo>
                <a:lnTo>
                  <a:pt x="11" y="103"/>
                </a:lnTo>
                <a:close/>
                <a:moveTo>
                  <a:pt x="11" y="85"/>
                </a:moveTo>
                <a:cubicBezTo>
                  <a:pt x="5" y="85"/>
                  <a:pt x="5" y="85"/>
                  <a:pt x="5" y="85"/>
                </a:cubicBezTo>
                <a:cubicBezTo>
                  <a:pt x="5" y="73"/>
                  <a:pt x="5" y="73"/>
                  <a:pt x="5" y="73"/>
                </a:cubicBezTo>
                <a:cubicBezTo>
                  <a:pt x="11" y="73"/>
                  <a:pt x="11" y="73"/>
                  <a:pt x="11" y="73"/>
                </a:cubicBezTo>
                <a:lnTo>
                  <a:pt x="11" y="85"/>
                </a:lnTo>
                <a:close/>
                <a:moveTo>
                  <a:pt x="11" y="68"/>
                </a:moveTo>
                <a:cubicBezTo>
                  <a:pt x="5" y="68"/>
                  <a:pt x="5" y="68"/>
                  <a:pt x="5" y="68"/>
                </a:cubicBezTo>
                <a:cubicBezTo>
                  <a:pt x="5" y="56"/>
                  <a:pt x="5" y="56"/>
                  <a:pt x="5" y="56"/>
                </a:cubicBezTo>
                <a:cubicBezTo>
                  <a:pt x="11" y="56"/>
                  <a:pt x="11" y="56"/>
                  <a:pt x="11" y="56"/>
                </a:cubicBezTo>
                <a:lnTo>
                  <a:pt x="11" y="68"/>
                </a:lnTo>
                <a:close/>
                <a:moveTo>
                  <a:pt x="11" y="50"/>
                </a:moveTo>
                <a:cubicBezTo>
                  <a:pt x="5" y="50"/>
                  <a:pt x="5" y="50"/>
                  <a:pt x="5" y="50"/>
                </a:cubicBezTo>
                <a:cubicBezTo>
                  <a:pt x="5" y="38"/>
                  <a:pt x="5" y="38"/>
                  <a:pt x="5" y="38"/>
                </a:cubicBezTo>
                <a:cubicBezTo>
                  <a:pt x="11" y="38"/>
                  <a:pt x="11" y="38"/>
                  <a:pt x="11" y="38"/>
                </a:cubicBezTo>
                <a:lnTo>
                  <a:pt x="11" y="50"/>
                </a:lnTo>
                <a:close/>
                <a:moveTo>
                  <a:pt x="21" y="208"/>
                </a:moveTo>
                <a:cubicBezTo>
                  <a:pt x="15" y="208"/>
                  <a:pt x="15" y="208"/>
                  <a:pt x="15" y="208"/>
                </a:cubicBezTo>
                <a:cubicBezTo>
                  <a:pt x="15" y="196"/>
                  <a:pt x="15" y="196"/>
                  <a:pt x="15" y="196"/>
                </a:cubicBezTo>
                <a:cubicBezTo>
                  <a:pt x="21" y="196"/>
                  <a:pt x="21" y="196"/>
                  <a:pt x="21" y="196"/>
                </a:cubicBezTo>
                <a:lnTo>
                  <a:pt x="21" y="208"/>
                </a:lnTo>
                <a:close/>
                <a:moveTo>
                  <a:pt x="21" y="191"/>
                </a:moveTo>
                <a:cubicBezTo>
                  <a:pt x="15" y="191"/>
                  <a:pt x="15" y="191"/>
                  <a:pt x="15" y="191"/>
                </a:cubicBezTo>
                <a:cubicBezTo>
                  <a:pt x="15" y="179"/>
                  <a:pt x="15" y="179"/>
                  <a:pt x="15" y="179"/>
                </a:cubicBezTo>
                <a:cubicBezTo>
                  <a:pt x="21" y="179"/>
                  <a:pt x="21" y="179"/>
                  <a:pt x="21" y="179"/>
                </a:cubicBezTo>
                <a:lnTo>
                  <a:pt x="21" y="191"/>
                </a:lnTo>
                <a:close/>
                <a:moveTo>
                  <a:pt x="21" y="173"/>
                </a:moveTo>
                <a:cubicBezTo>
                  <a:pt x="15" y="173"/>
                  <a:pt x="15" y="173"/>
                  <a:pt x="15" y="173"/>
                </a:cubicBezTo>
                <a:cubicBezTo>
                  <a:pt x="15" y="161"/>
                  <a:pt x="15" y="161"/>
                  <a:pt x="15" y="161"/>
                </a:cubicBezTo>
                <a:cubicBezTo>
                  <a:pt x="21" y="161"/>
                  <a:pt x="21" y="161"/>
                  <a:pt x="21" y="161"/>
                </a:cubicBezTo>
                <a:lnTo>
                  <a:pt x="21" y="173"/>
                </a:lnTo>
                <a:close/>
                <a:moveTo>
                  <a:pt x="21" y="155"/>
                </a:moveTo>
                <a:cubicBezTo>
                  <a:pt x="15" y="155"/>
                  <a:pt x="15" y="155"/>
                  <a:pt x="15" y="155"/>
                </a:cubicBezTo>
                <a:cubicBezTo>
                  <a:pt x="15" y="144"/>
                  <a:pt x="15" y="144"/>
                  <a:pt x="15" y="144"/>
                </a:cubicBezTo>
                <a:cubicBezTo>
                  <a:pt x="21" y="144"/>
                  <a:pt x="21" y="144"/>
                  <a:pt x="21" y="144"/>
                </a:cubicBezTo>
                <a:lnTo>
                  <a:pt x="21" y="155"/>
                </a:lnTo>
                <a:close/>
                <a:moveTo>
                  <a:pt x="21" y="138"/>
                </a:moveTo>
                <a:cubicBezTo>
                  <a:pt x="15" y="138"/>
                  <a:pt x="15" y="138"/>
                  <a:pt x="15" y="138"/>
                </a:cubicBezTo>
                <a:cubicBezTo>
                  <a:pt x="15" y="126"/>
                  <a:pt x="15" y="126"/>
                  <a:pt x="15" y="126"/>
                </a:cubicBezTo>
                <a:cubicBezTo>
                  <a:pt x="21" y="126"/>
                  <a:pt x="21" y="126"/>
                  <a:pt x="21" y="126"/>
                </a:cubicBezTo>
                <a:lnTo>
                  <a:pt x="21" y="138"/>
                </a:lnTo>
                <a:close/>
                <a:moveTo>
                  <a:pt x="21" y="120"/>
                </a:moveTo>
                <a:cubicBezTo>
                  <a:pt x="15" y="120"/>
                  <a:pt x="15" y="120"/>
                  <a:pt x="15" y="120"/>
                </a:cubicBezTo>
                <a:cubicBezTo>
                  <a:pt x="15" y="108"/>
                  <a:pt x="15" y="108"/>
                  <a:pt x="15" y="108"/>
                </a:cubicBezTo>
                <a:cubicBezTo>
                  <a:pt x="21" y="108"/>
                  <a:pt x="21" y="108"/>
                  <a:pt x="21" y="108"/>
                </a:cubicBezTo>
                <a:lnTo>
                  <a:pt x="21" y="120"/>
                </a:lnTo>
                <a:close/>
                <a:moveTo>
                  <a:pt x="21" y="103"/>
                </a:moveTo>
                <a:cubicBezTo>
                  <a:pt x="15" y="103"/>
                  <a:pt x="15" y="103"/>
                  <a:pt x="15" y="103"/>
                </a:cubicBezTo>
                <a:cubicBezTo>
                  <a:pt x="15" y="91"/>
                  <a:pt x="15" y="91"/>
                  <a:pt x="15" y="91"/>
                </a:cubicBezTo>
                <a:cubicBezTo>
                  <a:pt x="21" y="91"/>
                  <a:pt x="21" y="91"/>
                  <a:pt x="21" y="91"/>
                </a:cubicBezTo>
                <a:lnTo>
                  <a:pt x="21" y="103"/>
                </a:lnTo>
                <a:close/>
                <a:moveTo>
                  <a:pt x="21" y="85"/>
                </a:moveTo>
                <a:cubicBezTo>
                  <a:pt x="15" y="85"/>
                  <a:pt x="15" y="85"/>
                  <a:pt x="15" y="85"/>
                </a:cubicBezTo>
                <a:cubicBezTo>
                  <a:pt x="15" y="73"/>
                  <a:pt x="15" y="73"/>
                  <a:pt x="15" y="73"/>
                </a:cubicBezTo>
                <a:cubicBezTo>
                  <a:pt x="21" y="73"/>
                  <a:pt x="21" y="73"/>
                  <a:pt x="21" y="73"/>
                </a:cubicBezTo>
                <a:lnTo>
                  <a:pt x="21" y="85"/>
                </a:lnTo>
                <a:close/>
                <a:moveTo>
                  <a:pt x="21" y="68"/>
                </a:moveTo>
                <a:cubicBezTo>
                  <a:pt x="15" y="68"/>
                  <a:pt x="15" y="68"/>
                  <a:pt x="15" y="68"/>
                </a:cubicBezTo>
                <a:cubicBezTo>
                  <a:pt x="15" y="56"/>
                  <a:pt x="15" y="56"/>
                  <a:pt x="15" y="56"/>
                </a:cubicBezTo>
                <a:cubicBezTo>
                  <a:pt x="21" y="56"/>
                  <a:pt x="21" y="56"/>
                  <a:pt x="21" y="56"/>
                </a:cubicBezTo>
                <a:lnTo>
                  <a:pt x="21" y="68"/>
                </a:lnTo>
                <a:close/>
                <a:moveTo>
                  <a:pt x="21" y="50"/>
                </a:moveTo>
                <a:cubicBezTo>
                  <a:pt x="15" y="50"/>
                  <a:pt x="15" y="50"/>
                  <a:pt x="15" y="50"/>
                </a:cubicBezTo>
                <a:cubicBezTo>
                  <a:pt x="15" y="38"/>
                  <a:pt x="15" y="38"/>
                  <a:pt x="15" y="38"/>
                </a:cubicBezTo>
                <a:cubicBezTo>
                  <a:pt x="21" y="38"/>
                  <a:pt x="21" y="38"/>
                  <a:pt x="21" y="38"/>
                </a:cubicBezTo>
                <a:lnTo>
                  <a:pt x="21" y="50"/>
                </a:lnTo>
                <a:close/>
                <a:moveTo>
                  <a:pt x="31" y="208"/>
                </a:moveTo>
                <a:cubicBezTo>
                  <a:pt x="25" y="208"/>
                  <a:pt x="25" y="208"/>
                  <a:pt x="25" y="208"/>
                </a:cubicBezTo>
                <a:cubicBezTo>
                  <a:pt x="25" y="196"/>
                  <a:pt x="25" y="196"/>
                  <a:pt x="25" y="196"/>
                </a:cubicBezTo>
                <a:cubicBezTo>
                  <a:pt x="31" y="196"/>
                  <a:pt x="31" y="196"/>
                  <a:pt x="31" y="196"/>
                </a:cubicBezTo>
                <a:lnTo>
                  <a:pt x="31" y="208"/>
                </a:lnTo>
                <a:close/>
                <a:moveTo>
                  <a:pt x="31" y="191"/>
                </a:moveTo>
                <a:cubicBezTo>
                  <a:pt x="25" y="191"/>
                  <a:pt x="25" y="191"/>
                  <a:pt x="25" y="191"/>
                </a:cubicBezTo>
                <a:cubicBezTo>
                  <a:pt x="25" y="179"/>
                  <a:pt x="25" y="179"/>
                  <a:pt x="25" y="179"/>
                </a:cubicBezTo>
                <a:cubicBezTo>
                  <a:pt x="31" y="179"/>
                  <a:pt x="31" y="179"/>
                  <a:pt x="31" y="179"/>
                </a:cubicBezTo>
                <a:lnTo>
                  <a:pt x="31" y="191"/>
                </a:lnTo>
                <a:close/>
                <a:moveTo>
                  <a:pt x="31" y="173"/>
                </a:moveTo>
                <a:cubicBezTo>
                  <a:pt x="25" y="173"/>
                  <a:pt x="25" y="173"/>
                  <a:pt x="25" y="173"/>
                </a:cubicBezTo>
                <a:cubicBezTo>
                  <a:pt x="25" y="161"/>
                  <a:pt x="25" y="161"/>
                  <a:pt x="25" y="161"/>
                </a:cubicBezTo>
                <a:cubicBezTo>
                  <a:pt x="31" y="161"/>
                  <a:pt x="31" y="161"/>
                  <a:pt x="31" y="161"/>
                </a:cubicBezTo>
                <a:lnTo>
                  <a:pt x="31" y="173"/>
                </a:lnTo>
                <a:close/>
                <a:moveTo>
                  <a:pt x="31" y="155"/>
                </a:moveTo>
                <a:cubicBezTo>
                  <a:pt x="25" y="155"/>
                  <a:pt x="25" y="155"/>
                  <a:pt x="25" y="155"/>
                </a:cubicBezTo>
                <a:cubicBezTo>
                  <a:pt x="25" y="144"/>
                  <a:pt x="25" y="144"/>
                  <a:pt x="25" y="144"/>
                </a:cubicBezTo>
                <a:cubicBezTo>
                  <a:pt x="31" y="144"/>
                  <a:pt x="31" y="144"/>
                  <a:pt x="31" y="144"/>
                </a:cubicBezTo>
                <a:lnTo>
                  <a:pt x="31" y="155"/>
                </a:lnTo>
                <a:close/>
                <a:moveTo>
                  <a:pt x="31" y="138"/>
                </a:moveTo>
                <a:cubicBezTo>
                  <a:pt x="25" y="138"/>
                  <a:pt x="25" y="138"/>
                  <a:pt x="25" y="138"/>
                </a:cubicBezTo>
                <a:cubicBezTo>
                  <a:pt x="25" y="126"/>
                  <a:pt x="25" y="126"/>
                  <a:pt x="25" y="126"/>
                </a:cubicBezTo>
                <a:cubicBezTo>
                  <a:pt x="31" y="126"/>
                  <a:pt x="31" y="126"/>
                  <a:pt x="31" y="126"/>
                </a:cubicBezTo>
                <a:lnTo>
                  <a:pt x="31" y="138"/>
                </a:lnTo>
                <a:close/>
                <a:moveTo>
                  <a:pt x="31" y="120"/>
                </a:moveTo>
                <a:cubicBezTo>
                  <a:pt x="25" y="120"/>
                  <a:pt x="25" y="120"/>
                  <a:pt x="25" y="120"/>
                </a:cubicBezTo>
                <a:cubicBezTo>
                  <a:pt x="25" y="108"/>
                  <a:pt x="25" y="108"/>
                  <a:pt x="25" y="108"/>
                </a:cubicBezTo>
                <a:cubicBezTo>
                  <a:pt x="31" y="108"/>
                  <a:pt x="31" y="108"/>
                  <a:pt x="31" y="108"/>
                </a:cubicBezTo>
                <a:lnTo>
                  <a:pt x="31" y="120"/>
                </a:lnTo>
                <a:close/>
                <a:moveTo>
                  <a:pt x="31" y="103"/>
                </a:moveTo>
                <a:cubicBezTo>
                  <a:pt x="25" y="103"/>
                  <a:pt x="25" y="103"/>
                  <a:pt x="25" y="103"/>
                </a:cubicBezTo>
                <a:cubicBezTo>
                  <a:pt x="25" y="91"/>
                  <a:pt x="25" y="91"/>
                  <a:pt x="25" y="91"/>
                </a:cubicBezTo>
                <a:cubicBezTo>
                  <a:pt x="31" y="91"/>
                  <a:pt x="31" y="91"/>
                  <a:pt x="31" y="91"/>
                </a:cubicBezTo>
                <a:lnTo>
                  <a:pt x="31" y="103"/>
                </a:lnTo>
                <a:close/>
                <a:moveTo>
                  <a:pt x="31" y="85"/>
                </a:moveTo>
                <a:cubicBezTo>
                  <a:pt x="25" y="85"/>
                  <a:pt x="25" y="85"/>
                  <a:pt x="25" y="85"/>
                </a:cubicBezTo>
                <a:cubicBezTo>
                  <a:pt x="25" y="73"/>
                  <a:pt x="25" y="73"/>
                  <a:pt x="25" y="73"/>
                </a:cubicBezTo>
                <a:cubicBezTo>
                  <a:pt x="31" y="73"/>
                  <a:pt x="31" y="73"/>
                  <a:pt x="31" y="73"/>
                </a:cubicBezTo>
                <a:lnTo>
                  <a:pt x="31" y="85"/>
                </a:lnTo>
                <a:close/>
                <a:moveTo>
                  <a:pt x="31" y="68"/>
                </a:moveTo>
                <a:cubicBezTo>
                  <a:pt x="25" y="68"/>
                  <a:pt x="25" y="68"/>
                  <a:pt x="25" y="68"/>
                </a:cubicBezTo>
                <a:cubicBezTo>
                  <a:pt x="25" y="56"/>
                  <a:pt x="25" y="56"/>
                  <a:pt x="25" y="56"/>
                </a:cubicBezTo>
                <a:cubicBezTo>
                  <a:pt x="31" y="56"/>
                  <a:pt x="31" y="56"/>
                  <a:pt x="31" y="56"/>
                </a:cubicBezTo>
                <a:lnTo>
                  <a:pt x="31" y="68"/>
                </a:lnTo>
                <a:close/>
                <a:moveTo>
                  <a:pt x="31" y="50"/>
                </a:moveTo>
                <a:cubicBezTo>
                  <a:pt x="25" y="50"/>
                  <a:pt x="25" y="50"/>
                  <a:pt x="25" y="50"/>
                </a:cubicBezTo>
                <a:cubicBezTo>
                  <a:pt x="25" y="38"/>
                  <a:pt x="25" y="38"/>
                  <a:pt x="25" y="38"/>
                </a:cubicBezTo>
                <a:cubicBezTo>
                  <a:pt x="31" y="38"/>
                  <a:pt x="31" y="38"/>
                  <a:pt x="31" y="38"/>
                </a:cubicBezTo>
                <a:lnTo>
                  <a:pt x="31" y="50"/>
                </a:lnTo>
                <a:close/>
                <a:moveTo>
                  <a:pt x="41" y="208"/>
                </a:moveTo>
                <a:cubicBezTo>
                  <a:pt x="35" y="208"/>
                  <a:pt x="35" y="208"/>
                  <a:pt x="35" y="208"/>
                </a:cubicBezTo>
                <a:cubicBezTo>
                  <a:pt x="35" y="196"/>
                  <a:pt x="35" y="196"/>
                  <a:pt x="35" y="196"/>
                </a:cubicBezTo>
                <a:cubicBezTo>
                  <a:pt x="41" y="196"/>
                  <a:pt x="41" y="196"/>
                  <a:pt x="41" y="196"/>
                </a:cubicBezTo>
                <a:lnTo>
                  <a:pt x="41" y="208"/>
                </a:lnTo>
                <a:close/>
                <a:moveTo>
                  <a:pt x="41" y="191"/>
                </a:moveTo>
                <a:cubicBezTo>
                  <a:pt x="35" y="191"/>
                  <a:pt x="35" y="191"/>
                  <a:pt x="35" y="191"/>
                </a:cubicBezTo>
                <a:cubicBezTo>
                  <a:pt x="35" y="179"/>
                  <a:pt x="35" y="179"/>
                  <a:pt x="35" y="179"/>
                </a:cubicBezTo>
                <a:cubicBezTo>
                  <a:pt x="41" y="179"/>
                  <a:pt x="41" y="179"/>
                  <a:pt x="41" y="179"/>
                </a:cubicBezTo>
                <a:lnTo>
                  <a:pt x="41" y="191"/>
                </a:lnTo>
                <a:close/>
                <a:moveTo>
                  <a:pt x="41" y="173"/>
                </a:moveTo>
                <a:cubicBezTo>
                  <a:pt x="35" y="173"/>
                  <a:pt x="35" y="173"/>
                  <a:pt x="35" y="173"/>
                </a:cubicBezTo>
                <a:cubicBezTo>
                  <a:pt x="35" y="161"/>
                  <a:pt x="35" y="161"/>
                  <a:pt x="35" y="161"/>
                </a:cubicBezTo>
                <a:cubicBezTo>
                  <a:pt x="41" y="161"/>
                  <a:pt x="41" y="161"/>
                  <a:pt x="41" y="161"/>
                </a:cubicBezTo>
                <a:lnTo>
                  <a:pt x="41" y="173"/>
                </a:lnTo>
                <a:close/>
                <a:moveTo>
                  <a:pt x="41" y="155"/>
                </a:moveTo>
                <a:cubicBezTo>
                  <a:pt x="35" y="155"/>
                  <a:pt x="35" y="155"/>
                  <a:pt x="35" y="155"/>
                </a:cubicBezTo>
                <a:cubicBezTo>
                  <a:pt x="35" y="144"/>
                  <a:pt x="35" y="144"/>
                  <a:pt x="35" y="144"/>
                </a:cubicBezTo>
                <a:cubicBezTo>
                  <a:pt x="41" y="144"/>
                  <a:pt x="41" y="144"/>
                  <a:pt x="41" y="144"/>
                </a:cubicBezTo>
                <a:lnTo>
                  <a:pt x="41" y="155"/>
                </a:lnTo>
                <a:close/>
                <a:moveTo>
                  <a:pt x="41" y="138"/>
                </a:moveTo>
                <a:cubicBezTo>
                  <a:pt x="35" y="138"/>
                  <a:pt x="35" y="138"/>
                  <a:pt x="35" y="138"/>
                </a:cubicBezTo>
                <a:cubicBezTo>
                  <a:pt x="35" y="126"/>
                  <a:pt x="35" y="126"/>
                  <a:pt x="35" y="126"/>
                </a:cubicBezTo>
                <a:cubicBezTo>
                  <a:pt x="41" y="126"/>
                  <a:pt x="41" y="126"/>
                  <a:pt x="41" y="126"/>
                </a:cubicBezTo>
                <a:lnTo>
                  <a:pt x="41" y="138"/>
                </a:lnTo>
                <a:close/>
                <a:moveTo>
                  <a:pt x="41" y="120"/>
                </a:moveTo>
                <a:cubicBezTo>
                  <a:pt x="35" y="120"/>
                  <a:pt x="35" y="120"/>
                  <a:pt x="35" y="120"/>
                </a:cubicBezTo>
                <a:cubicBezTo>
                  <a:pt x="35" y="108"/>
                  <a:pt x="35" y="108"/>
                  <a:pt x="35" y="108"/>
                </a:cubicBezTo>
                <a:cubicBezTo>
                  <a:pt x="41" y="108"/>
                  <a:pt x="41" y="108"/>
                  <a:pt x="41" y="108"/>
                </a:cubicBezTo>
                <a:lnTo>
                  <a:pt x="41" y="120"/>
                </a:lnTo>
                <a:close/>
                <a:moveTo>
                  <a:pt x="41" y="103"/>
                </a:moveTo>
                <a:cubicBezTo>
                  <a:pt x="35" y="103"/>
                  <a:pt x="35" y="103"/>
                  <a:pt x="35" y="103"/>
                </a:cubicBezTo>
                <a:cubicBezTo>
                  <a:pt x="35" y="91"/>
                  <a:pt x="35" y="91"/>
                  <a:pt x="35" y="91"/>
                </a:cubicBezTo>
                <a:cubicBezTo>
                  <a:pt x="41" y="91"/>
                  <a:pt x="41" y="91"/>
                  <a:pt x="41" y="91"/>
                </a:cubicBezTo>
                <a:lnTo>
                  <a:pt x="41" y="103"/>
                </a:lnTo>
                <a:close/>
                <a:moveTo>
                  <a:pt x="41" y="85"/>
                </a:moveTo>
                <a:cubicBezTo>
                  <a:pt x="35" y="85"/>
                  <a:pt x="35" y="85"/>
                  <a:pt x="35" y="85"/>
                </a:cubicBezTo>
                <a:cubicBezTo>
                  <a:pt x="35" y="73"/>
                  <a:pt x="35" y="73"/>
                  <a:pt x="35" y="73"/>
                </a:cubicBezTo>
                <a:cubicBezTo>
                  <a:pt x="41" y="73"/>
                  <a:pt x="41" y="73"/>
                  <a:pt x="41" y="73"/>
                </a:cubicBezTo>
                <a:lnTo>
                  <a:pt x="41" y="85"/>
                </a:lnTo>
                <a:close/>
                <a:moveTo>
                  <a:pt x="41" y="68"/>
                </a:moveTo>
                <a:cubicBezTo>
                  <a:pt x="35" y="68"/>
                  <a:pt x="35" y="68"/>
                  <a:pt x="35" y="68"/>
                </a:cubicBezTo>
                <a:cubicBezTo>
                  <a:pt x="35" y="56"/>
                  <a:pt x="35" y="56"/>
                  <a:pt x="35" y="56"/>
                </a:cubicBezTo>
                <a:cubicBezTo>
                  <a:pt x="41" y="56"/>
                  <a:pt x="41" y="56"/>
                  <a:pt x="41" y="56"/>
                </a:cubicBezTo>
                <a:lnTo>
                  <a:pt x="41" y="68"/>
                </a:lnTo>
                <a:close/>
                <a:moveTo>
                  <a:pt x="41" y="50"/>
                </a:moveTo>
                <a:cubicBezTo>
                  <a:pt x="35" y="50"/>
                  <a:pt x="35" y="50"/>
                  <a:pt x="35" y="50"/>
                </a:cubicBezTo>
                <a:cubicBezTo>
                  <a:pt x="35" y="38"/>
                  <a:pt x="35" y="38"/>
                  <a:pt x="35" y="38"/>
                </a:cubicBezTo>
                <a:cubicBezTo>
                  <a:pt x="41" y="38"/>
                  <a:pt x="41" y="38"/>
                  <a:pt x="41" y="38"/>
                </a:cubicBezTo>
                <a:lnTo>
                  <a:pt x="41" y="50"/>
                </a:lnTo>
                <a:close/>
                <a:moveTo>
                  <a:pt x="45" y="38"/>
                </a:moveTo>
                <a:cubicBezTo>
                  <a:pt x="51" y="38"/>
                  <a:pt x="51" y="38"/>
                  <a:pt x="51" y="38"/>
                </a:cubicBezTo>
                <a:cubicBezTo>
                  <a:pt x="51" y="50"/>
                  <a:pt x="51" y="50"/>
                  <a:pt x="51" y="50"/>
                </a:cubicBezTo>
                <a:cubicBezTo>
                  <a:pt x="45" y="50"/>
                  <a:pt x="45" y="50"/>
                  <a:pt x="45" y="50"/>
                </a:cubicBezTo>
                <a:lnTo>
                  <a:pt x="45" y="38"/>
                </a:lnTo>
                <a:close/>
                <a:moveTo>
                  <a:pt x="45" y="56"/>
                </a:moveTo>
                <a:cubicBezTo>
                  <a:pt x="51" y="56"/>
                  <a:pt x="51" y="56"/>
                  <a:pt x="51" y="56"/>
                </a:cubicBezTo>
                <a:cubicBezTo>
                  <a:pt x="51" y="68"/>
                  <a:pt x="51" y="68"/>
                  <a:pt x="51" y="68"/>
                </a:cubicBezTo>
                <a:cubicBezTo>
                  <a:pt x="45" y="68"/>
                  <a:pt x="45" y="68"/>
                  <a:pt x="45" y="68"/>
                </a:cubicBezTo>
                <a:lnTo>
                  <a:pt x="45" y="56"/>
                </a:lnTo>
                <a:close/>
                <a:moveTo>
                  <a:pt x="45" y="73"/>
                </a:moveTo>
                <a:cubicBezTo>
                  <a:pt x="51" y="73"/>
                  <a:pt x="51" y="73"/>
                  <a:pt x="51" y="73"/>
                </a:cubicBezTo>
                <a:cubicBezTo>
                  <a:pt x="51" y="85"/>
                  <a:pt x="51" y="85"/>
                  <a:pt x="51" y="85"/>
                </a:cubicBezTo>
                <a:cubicBezTo>
                  <a:pt x="45" y="85"/>
                  <a:pt x="45" y="85"/>
                  <a:pt x="45" y="85"/>
                </a:cubicBezTo>
                <a:lnTo>
                  <a:pt x="45" y="73"/>
                </a:lnTo>
                <a:close/>
                <a:moveTo>
                  <a:pt x="45" y="91"/>
                </a:moveTo>
                <a:cubicBezTo>
                  <a:pt x="51" y="91"/>
                  <a:pt x="51" y="91"/>
                  <a:pt x="51" y="91"/>
                </a:cubicBezTo>
                <a:cubicBezTo>
                  <a:pt x="51" y="103"/>
                  <a:pt x="51" y="103"/>
                  <a:pt x="51" y="103"/>
                </a:cubicBezTo>
                <a:cubicBezTo>
                  <a:pt x="45" y="103"/>
                  <a:pt x="45" y="103"/>
                  <a:pt x="45" y="103"/>
                </a:cubicBezTo>
                <a:lnTo>
                  <a:pt x="45" y="91"/>
                </a:lnTo>
                <a:close/>
                <a:moveTo>
                  <a:pt x="45" y="108"/>
                </a:moveTo>
                <a:cubicBezTo>
                  <a:pt x="51" y="108"/>
                  <a:pt x="51" y="108"/>
                  <a:pt x="51" y="108"/>
                </a:cubicBezTo>
                <a:cubicBezTo>
                  <a:pt x="51" y="120"/>
                  <a:pt x="51" y="120"/>
                  <a:pt x="51" y="120"/>
                </a:cubicBezTo>
                <a:cubicBezTo>
                  <a:pt x="45" y="120"/>
                  <a:pt x="45" y="120"/>
                  <a:pt x="45" y="120"/>
                </a:cubicBezTo>
                <a:lnTo>
                  <a:pt x="45" y="108"/>
                </a:lnTo>
                <a:close/>
                <a:moveTo>
                  <a:pt x="45" y="126"/>
                </a:moveTo>
                <a:cubicBezTo>
                  <a:pt x="51" y="126"/>
                  <a:pt x="51" y="126"/>
                  <a:pt x="51" y="126"/>
                </a:cubicBezTo>
                <a:cubicBezTo>
                  <a:pt x="51" y="138"/>
                  <a:pt x="51" y="138"/>
                  <a:pt x="51" y="138"/>
                </a:cubicBezTo>
                <a:cubicBezTo>
                  <a:pt x="45" y="138"/>
                  <a:pt x="45" y="138"/>
                  <a:pt x="45" y="138"/>
                </a:cubicBezTo>
                <a:lnTo>
                  <a:pt x="45" y="126"/>
                </a:lnTo>
                <a:close/>
                <a:moveTo>
                  <a:pt x="45" y="144"/>
                </a:moveTo>
                <a:cubicBezTo>
                  <a:pt x="51" y="144"/>
                  <a:pt x="51" y="144"/>
                  <a:pt x="51" y="144"/>
                </a:cubicBezTo>
                <a:cubicBezTo>
                  <a:pt x="51" y="155"/>
                  <a:pt x="51" y="155"/>
                  <a:pt x="51" y="155"/>
                </a:cubicBezTo>
                <a:cubicBezTo>
                  <a:pt x="45" y="155"/>
                  <a:pt x="45" y="155"/>
                  <a:pt x="45" y="155"/>
                </a:cubicBezTo>
                <a:lnTo>
                  <a:pt x="45" y="144"/>
                </a:lnTo>
                <a:close/>
                <a:moveTo>
                  <a:pt x="45" y="161"/>
                </a:moveTo>
                <a:cubicBezTo>
                  <a:pt x="51" y="161"/>
                  <a:pt x="51" y="161"/>
                  <a:pt x="51" y="161"/>
                </a:cubicBezTo>
                <a:cubicBezTo>
                  <a:pt x="51" y="173"/>
                  <a:pt x="51" y="173"/>
                  <a:pt x="51" y="173"/>
                </a:cubicBezTo>
                <a:cubicBezTo>
                  <a:pt x="45" y="173"/>
                  <a:pt x="45" y="173"/>
                  <a:pt x="45" y="173"/>
                </a:cubicBezTo>
                <a:lnTo>
                  <a:pt x="45" y="161"/>
                </a:lnTo>
                <a:close/>
                <a:moveTo>
                  <a:pt x="45" y="179"/>
                </a:moveTo>
                <a:cubicBezTo>
                  <a:pt x="51" y="179"/>
                  <a:pt x="51" y="179"/>
                  <a:pt x="51" y="179"/>
                </a:cubicBezTo>
                <a:cubicBezTo>
                  <a:pt x="51" y="191"/>
                  <a:pt x="51" y="191"/>
                  <a:pt x="51" y="191"/>
                </a:cubicBezTo>
                <a:cubicBezTo>
                  <a:pt x="45" y="191"/>
                  <a:pt x="45" y="191"/>
                  <a:pt x="45" y="191"/>
                </a:cubicBezTo>
                <a:lnTo>
                  <a:pt x="45" y="179"/>
                </a:lnTo>
                <a:close/>
                <a:moveTo>
                  <a:pt x="45" y="196"/>
                </a:moveTo>
                <a:cubicBezTo>
                  <a:pt x="51" y="196"/>
                  <a:pt x="51" y="196"/>
                  <a:pt x="51" y="196"/>
                </a:cubicBezTo>
                <a:cubicBezTo>
                  <a:pt x="51" y="208"/>
                  <a:pt x="51" y="208"/>
                  <a:pt x="51" y="208"/>
                </a:cubicBezTo>
                <a:cubicBezTo>
                  <a:pt x="45" y="208"/>
                  <a:pt x="45" y="208"/>
                  <a:pt x="45" y="208"/>
                </a:cubicBezTo>
                <a:lnTo>
                  <a:pt x="45" y="196"/>
                </a:ln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214" name="Freeform 23"/>
          <p:cNvSpPr>
            <a:spLocks noEditPoints="1" noChangeArrowheads="1"/>
          </p:cNvSpPr>
          <p:nvPr/>
        </p:nvSpPr>
        <p:spPr bwMode="auto">
          <a:xfrm>
            <a:off x="6318250" y="1257300"/>
            <a:ext cx="1339850" cy="1339850"/>
          </a:xfrm>
          <a:custGeom>
            <a:avLst/>
            <a:gdLst>
              <a:gd name="T0" fmla="*/ 2147483647 w 289"/>
              <a:gd name="T1" fmla="*/ 2147483647 h 289"/>
              <a:gd name="T2" fmla="*/ 2147483647 w 289"/>
              <a:gd name="T3" fmla="*/ 2147483647 h 289"/>
              <a:gd name="T4" fmla="*/ 2147483647 w 289"/>
              <a:gd name="T5" fmla="*/ 2147483647 h 289"/>
              <a:gd name="T6" fmla="*/ 2147483647 w 289"/>
              <a:gd name="T7" fmla="*/ 2147483647 h 289"/>
              <a:gd name="T8" fmla="*/ 2147483647 w 289"/>
              <a:gd name="T9" fmla="*/ 2147483647 h 289"/>
              <a:gd name="T10" fmla="*/ 2147483647 w 289"/>
              <a:gd name="T11" fmla="*/ 2147483647 h 289"/>
              <a:gd name="T12" fmla="*/ 2147483647 w 289"/>
              <a:gd name="T13" fmla="*/ 2147483647 h 289"/>
              <a:gd name="T14" fmla="*/ 2147483647 w 289"/>
              <a:gd name="T15" fmla="*/ 2147483647 h 289"/>
              <a:gd name="T16" fmla="*/ 2147483647 w 289"/>
              <a:gd name="T17" fmla="*/ 2147483647 h 289"/>
              <a:gd name="T18" fmla="*/ 2147483647 w 289"/>
              <a:gd name="T19" fmla="*/ 2147483647 h 28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89"/>
              <a:gd name="T31" fmla="*/ 0 h 289"/>
              <a:gd name="T32" fmla="*/ 289 w 289"/>
              <a:gd name="T33" fmla="*/ 289 h 28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89" h="289">
                <a:moveTo>
                  <a:pt x="32" y="203"/>
                </a:moveTo>
                <a:cubicBezTo>
                  <a:pt x="0" y="141"/>
                  <a:pt x="24" y="65"/>
                  <a:pt x="86" y="33"/>
                </a:cubicBezTo>
                <a:cubicBezTo>
                  <a:pt x="148" y="0"/>
                  <a:pt x="225" y="24"/>
                  <a:pt x="257" y="86"/>
                </a:cubicBezTo>
                <a:cubicBezTo>
                  <a:pt x="289" y="148"/>
                  <a:pt x="265" y="225"/>
                  <a:pt x="203" y="257"/>
                </a:cubicBezTo>
                <a:cubicBezTo>
                  <a:pt x="141" y="289"/>
                  <a:pt x="65" y="265"/>
                  <a:pt x="32" y="203"/>
                </a:cubicBezTo>
                <a:close/>
                <a:moveTo>
                  <a:pt x="249" y="91"/>
                </a:moveTo>
                <a:cubicBezTo>
                  <a:pt x="219" y="33"/>
                  <a:pt x="148" y="11"/>
                  <a:pt x="90" y="41"/>
                </a:cubicBezTo>
                <a:cubicBezTo>
                  <a:pt x="33" y="71"/>
                  <a:pt x="11" y="142"/>
                  <a:pt x="41" y="199"/>
                </a:cubicBezTo>
                <a:cubicBezTo>
                  <a:pt x="70" y="256"/>
                  <a:pt x="141" y="279"/>
                  <a:pt x="199" y="249"/>
                </a:cubicBezTo>
                <a:cubicBezTo>
                  <a:pt x="256" y="219"/>
                  <a:pt x="279" y="148"/>
                  <a:pt x="249" y="91"/>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215" name="Freeform 24"/>
          <p:cNvSpPr>
            <a:spLocks noChangeArrowheads="1"/>
          </p:cNvSpPr>
          <p:nvPr/>
        </p:nvSpPr>
        <p:spPr bwMode="auto">
          <a:xfrm>
            <a:off x="6462713" y="1362075"/>
            <a:ext cx="969962" cy="660400"/>
          </a:xfrm>
          <a:custGeom>
            <a:avLst/>
            <a:gdLst>
              <a:gd name="T0" fmla="*/ 2147483647 w 209"/>
              <a:gd name="T1" fmla="*/ 2147483647 h 142"/>
              <a:gd name="T2" fmla="*/ 2147483647 w 209"/>
              <a:gd name="T3" fmla="*/ 2147483647 h 142"/>
              <a:gd name="T4" fmla="*/ 2147483647 w 209"/>
              <a:gd name="T5" fmla="*/ 2147483647 h 142"/>
              <a:gd name="T6" fmla="*/ 2147483647 w 209"/>
              <a:gd name="T7" fmla="*/ 2147483647 h 142"/>
              <a:gd name="T8" fmla="*/ 2147483647 w 209"/>
              <a:gd name="T9" fmla="*/ 2147483647 h 142"/>
              <a:gd name="T10" fmla="*/ 0 60000 65536"/>
              <a:gd name="T11" fmla="*/ 0 60000 65536"/>
              <a:gd name="T12" fmla="*/ 0 60000 65536"/>
              <a:gd name="T13" fmla="*/ 0 60000 65536"/>
              <a:gd name="T14" fmla="*/ 0 60000 65536"/>
              <a:gd name="T15" fmla="*/ 0 w 209"/>
              <a:gd name="T16" fmla="*/ 0 h 142"/>
              <a:gd name="T17" fmla="*/ 209 w 209"/>
              <a:gd name="T18" fmla="*/ 142 h 142"/>
            </a:gdLst>
            <a:ahLst/>
            <a:cxnLst>
              <a:cxn ang="T10">
                <a:pos x="T0" y="T1"/>
              </a:cxn>
              <a:cxn ang="T11">
                <a:pos x="T2" y="T3"/>
              </a:cxn>
              <a:cxn ang="T12">
                <a:pos x="T4" y="T5"/>
              </a:cxn>
              <a:cxn ang="T13">
                <a:pos x="T6" y="T7"/>
              </a:cxn>
              <a:cxn ang="T14">
                <a:pos x="T8" y="T9"/>
              </a:cxn>
            </a:cxnLst>
            <a:rect l="T15" t="T16" r="T17" b="T18"/>
            <a:pathLst>
              <a:path w="209" h="142">
                <a:moveTo>
                  <a:pt x="209" y="72"/>
                </a:moveTo>
                <a:cubicBezTo>
                  <a:pt x="181" y="20"/>
                  <a:pt x="117" y="0"/>
                  <a:pt x="64" y="27"/>
                </a:cubicBezTo>
                <a:cubicBezTo>
                  <a:pt x="21" y="49"/>
                  <a:pt x="0" y="97"/>
                  <a:pt x="9" y="142"/>
                </a:cubicBezTo>
                <a:cubicBezTo>
                  <a:pt x="114" y="122"/>
                  <a:pt x="114" y="122"/>
                  <a:pt x="114" y="122"/>
                </a:cubicBezTo>
                <a:lnTo>
                  <a:pt x="209" y="72"/>
                </a:ln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216" name="Freeform 25"/>
          <p:cNvSpPr>
            <a:spLocks noEditPoints="1" noChangeArrowheads="1"/>
          </p:cNvSpPr>
          <p:nvPr/>
        </p:nvSpPr>
        <p:spPr bwMode="auto">
          <a:xfrm>
            <a:off x="6503988" y="1927225"/>
            <a:ext cx="820737" cy="498475"/>
          </a:xfrm>
          <a:custGeom>
            <a:avLst/>
            <a:gdLst>
              <a:gd name="T0" fmla="*/ 2147483647 w 177"/>
              <a:gd name="T1" fmla="*/ 2147483647 h 107"/>
              <a:gd name="T2" fmla="*/ 2147483647 w 177"/>
              <a:gd name="T3" fmla="*/ 2147483647 h 107"/>
              <a:gd name="T4" fmla="*/ 2147483647 w 177"/>
              <a:gd name="T5" fmla="*/ 2147483647 h 107"/>
              <a:gd name="T6" fmla="*/ 2147483647 w 177"/>
              <a:gd name="T7" fmla="*/ 2147483647 h 107"/>
              <a:gd name="T8" fmla="*/ 2147483647 w 177"/>
              <a:gd name="T9" fmla="*/ 2147483647 h 107"/>
              <a:gd name="T10" fmla="*/ 2147483647 w 177"/>
              <a:gd name="T11" fmla="*/ 2147483647 h 107"/>
              <a:gd name="T12" fmla="*/ 2147483647 w 177"/>
              <a:gd name="T13" fmla="*/ 2147483647 h 107"/>
              <a:gd name="T14" fmla="*/ 2147483647 w 177"/>
              <a:gd name="T15" fmla="*/ 2147483647 h 107"/>
              <a:gd name="T16" fmla="*/ 2147483647 w 177"/>
              <a:gd name="T17" fmla="*/ 2147483647 h 107"/>
              <a:gd name="T18" fmla="*/ 2147483647 w 177"/>
              <a:gd name="T19" fmla="*/ 2147483647 h 107"/>
              <a:gd name="T20" fmla="*/ 2147483647 w 177"/>
              <a:gd name="T21" fmla="*/ 2147483647 h 107"/>
              <a:gd name="T22" fmla="*/ 2147483647 w 177"/>
              <a:gd name="T23" fmla="*/ 2147483647 h 107"/>
              <a:gd name="T24" fmla="*/ 2147483647 w 177"/>
              <a:gd name="T25" fmla="*/ 2147483647 h 107"/>
              <a:gd name="T26" fmla="*/ 2147483647 w 177"/>
              <a:gd name="T27" fmla="*/ 2147483647 h 107"/>
              <a:gd name="T28" fmla="*/ 2147483647 w 177"/>
              <a:gd name="T29" fmla="*/ 2147483647 h 107"/>
              <a:gd name="T30" fmla="*/ 2147483647 w 177"/>
              <a:gd name="T31" fmla="*/ 2147483647 h 107"/>
              <a:gd name="T32" fmla="*/ 2147483647 w 177"/>
              <a:gd name="T33" fmla="*/ 2147483647 h 107"/>
              <a:gd name="T34" fmla="*/ 2147483647 w 177"/>
              <a:gd name="T35" fmla="*/ 2147483647 h 107"/>
              <a:gd name="T36" fmla="*/ 2147483647 w 177"/>
              <a:gd name="T37" fmla="*/ 2147483647 h 107"/>
              <a:gd name="T38" fmla="*/ 2147483647 w 177"/>
              <a:gd name="T39" fmla="*/ 2147483647 h 107"/>
              <a:gd name="T40" fmla="*/ 2147483647 w 177"/>
              <a:gd name="T41" fmla="*/ 2147483647 h 107"/>
              <a:gd name="T42" fmla="*/ 2147483647 w 177"/>
              <a:gd name="T43" fmla="*/ 2147483647 h 107"/>
              <a:gd name="T44" fmla="*/ 2147483647 w 177"/>
              <a:gd name="T45" fmla="*/ 2147483647 h 107"/>
              <a:gd name="T46" fmla="*/ 2147483647 w 177"/>
              <a:gd name="T47" fmla="*/ 2147483647 h 107"/>
              <a:gd name="T48" fmla="*/ 2147483647 w 177"/>
              <a:gd name="T49" fmla="*/ 2147483647 h 107"/>
              <a:gd name="T50" fmla="*/ 2147483647 w 177"/>
              <a:gd name="T51" fmla="*/ 2147483647 h 107"/>
              <a:gd name="T52" fmla="*/ 2147483647 w 177"/>
              <a:gd name="T53" fmla="*/ 2147483647 h 107"/>
              <a:gd name="T54" fmla="*/ 2147483647 w 177"/>
              <a:gd name="T55" fmla="*/ 2147483647 h 107"/>
              <a:gd name="T56" fmla="*/ 2147483647 w 177"/>
              <a:gd name="T57" fmla="*/ 2147483647 h 107"/>
              <a:gd name="T58" fmla="*/ 2147483647 w 177"/>
              <a:gd name="T59" fmla="*/ 2147483647 h 107"/>
              <a:gd name="T60" fmla="*/ 2147483647 w 177"/>
              <a:gd name="T61" fmla="*/ 2147483647 h 107"/>
              <a:gd name="T62" fmla="*/ 2147483647 w 177"/>
              <a:gd name="T63" fmla="*/ 2147483647 h 107"/>
              <a:gd name="T64" fmla="*/ 2147483647 w 177"/>
              <a:gd name="T65" fmla="*/ 2147483647 h 107"/>
              <a:gd name="T66" fmla="*/ 2147483647 w 177"/>
              <a:gd name="T67" fmla="*/ 2147483647 h 107"/>
              <a:gd name="T68" fmla="*/ 2147483647 w 177"/>
              <a:gd name="T69" fmla="*/ 2147483647 h 107"/>
              <a:gd name="T70" fmla="*/ 2147483647 w 177"/>
              <a:gd name="T71" fmla="*/ 2147483647 h 107"/>
              <a:gd name="T72" fmla="*/ 2147483647 w 177"/>
              <a:gd name="T73" fmla="*/ 2147483647 h 107"/>
              <a:gd name="T74" fmla="*/ 2147483647 w 177"/>
              <a:gd name="T75" fmla="*/ 2147483647 h 107"/>
              <a:gd name="T76" fmla="*/ 2147483647 w 177"/>
              <a:gd name="T77" fmla="*/ 2147483647 h 107"/>
              <a:gd name="T78" fmla="*/ 2147483647 w 177"/>
              <a:gd name="T79" fmla="*/ 2147483647 h 107"/>
              <a:gd name="T80" fmla="*/ 2147483647 w 177"/>
              <a:gd name="T81" fmla="*/ 2147483647 h 107"/>
              <a:gd name="T82" fmla="*/ 2147483647 w 177"/>
              <a:gd name="T83" fmla="*/ 2147483647 h 107"/>
              <a:gd name="T84" fmla="*/ 2147483647 w 177"/>
              <a:gd name="T85" fmla="*/ 2147483647 h 107"/>
              <a:gd name="T86" fmla="*/ 2147483647 w 177"/>
              <a:gd name="T87" fmla="*/ 2147483647 h 107"/>
              <a:gd name="T88" fmla="*/ 2147483647 w 177"/>
              <a:gd name="T89" fmla="*/ 2147483647 h 107"/>
              <a:gd name="T90" fmla="*/ 2147483647 w 177"/>
              <a:gd name="T91" fmla="*/ 2147483647 h 107"/>
              <a:gd name="T92" fmla="*/ 2147483647 w 177"/>
              <a:gd name="T93" fmla="*/ 2147483647 h 107"/>
              <a:gd name="T94" fmla="*/ 2147483647 w 177"/>
              <a:gd name="T95" fmla="*/ 2147483647 h 107"/>
              <a:gd name="T96" fmla="*/ 2147483647 w 177"/>
              <a:gd name="T97" fmla="*/ 2147483647 h 107"/>
              <a:gd name="T98" fmla="*/ 2147483647 w 177"/>
              <a:gd name="T99" fmla="*/ 2147483647 h 107"/>
              <a:gd name="T100" fmla="*/ 2147483647 w 177"/>
              <a:gd name="T101" fmla="*/ 2147483647 h 107"/>
              <a:gd name="T102" fmla="*/ 2147483647 w 177"/>
              <a:gd name="T103" fmla="*/ 2147483647 h 107"/>
              <a:gd name="T104" fmla="*/ 2147483647 w 177"/>
              <a:gd name="T105" fmla="*/ 2147483647 h 107"/>
              <a:gd name="T106" fmla="*/ 2147483647 w 177"/>
              <a:gd name="T107" fmla="*/ 2147483647 h 107"/>
              <a:gd name="T108" fmla="*/ 2147483647 w 177"/>
              <a:gd name="T109" fmla="*/ 2147483647 h 107"/>
              <a:gd name="T110" fmla="*/ 2147483647 w 177"/>
              <a:gd name="T111" fmla="*/ 2147483647 h 107"/>
              <a:gd name="T112" fmla="*/ 2147483647 w 177"/>
              <a:gd name="T113" fmla="*/ 2147483647 h 107"/>
              <a:gd name="T114" fmla="*/ 2147483647 w 177"/>
              <a:gd name="T115" fmla="*/ 2147483647 h 107"/>
              <a:gd name="T116" fmla="*/ 2147483647 w 177"/>
              <a:gd name="T117" fmla="*/ 2147483647 h 107"/>
              <a:gd name="T118" fmla="*/ 2147483647 w 177"/>
              <a:gd name="T119" fmla="*/ 2147483647 h 107"/>
              <a:gd name="T120" fmla="*/ 2147483647 w 177"/>
              <a:gd name="T121" fmla="*/ 2147483647 h 107"/>
              <a:gd name="T122" fmla="*/ 2147483647 w 177"/>
              <a:gd name="T123" fmla="*/ 2147483647 h 10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77"/>
              <a:gd name="T187" fmla="*/ 0 h 107"/>
              <a:gd name="T188" fmla="*/ 177 w 177"/>
              <a:gd name="T189" fmla="*/ 107 h 10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77" h="107">
                <a:moveTo>
                  <a:pt x="57" y="9"/>
                </a:moveTo>
                <a:cubicBezTo>
                  <a:pt x="35" y="81"/>
                  <a:pt x="35" y="81"/>
                  <a:pt x="35" y="81"/>
                </a:cubicBezTo>
                <a:cubicBezTo>
                  <a:pt x="35" y="81"/>
                  <a:pt x="36" y="82"/>
                  <a:pt x="36" y="82"/>
                </a:cubicBezTo>
                <a:cubicBezTo>
                  <a:pt x="59" y="8"/>
                  <a:pt x="59" y="8"/>
                  <a:pt x="59" y="8"/>
                </a:cubicBezTo>
                <a:lnTo>
                  <a:pt x="57" y="9"/>
                </a:lnTo>
                <a:close/>
                <a:moveTo>
                  <a:pt x="52" y="10"/>
                </a:moveTo>
                <a:cubicBezTo>
                  <a:pt x="31" y="77"/>
                  <a:pt x="31" y="77"/>
                  <a:pt x="31" y="77"/>
                </a:cubicBezTo>
                <a:cubicBezTo>
                  <a:pt x="31" y="77"/>
                  <a:pt x="32" y="78"/>
                  <a:pt x="32" y="78"/>
                </a:cubicBezTo>
                <a:cubicBezTo>
                  <a:pt x="54" y="9"/>
                  <a:pt x="54" y="9"/>
                  <a:pt x="54" y="9"/>
                </a:cubicBezTo>
                <a:lnTo>
                  <a:pt x="52" y="10"/>
                </a:lnTo>
                <a:close/>
                <a:moveTo>
                  <a:pt x="46" y="11"/>
                </a:moveTo>
                <a:cubicBezTo>
                  <a:pt x="26" y="73"/>
                  <a:pt x="26" y="73"/>
                  <a:pt x="26" y="73"/>
                </a:cubicBezTo>
                <a:cubicBezTo>
                  <a:pt x="27" y="73"/>
                  <a:pt x="27" y="74"/>
                  <a:pt x="28" y="74"/>
                </a:cubicBezTo>
                <a:cubicBezTo>
                  <a:pt x="48" y="11"/>
                  <a:pt x="48" y="11"/>
                  <a:pt x="48" y="11"/>
                </a:cubicBezTo>
                <a:lnTo>
                  <a:pt x="46" y="11"/>
                </a:lnTo>
                <a:close/>
                <a:moveTo>
                  <a:pt x="40" y="12"/>
                </a:moveTo>
                <a:cubicBezTo>
                  <a:pt x="23" y="68"/>
                  <a:pt x="23" y="68"/>
                  <a:pt x="23" y="68"/>
                </a:cubicBezTo>
                <a:cubicBezTo>
                  <a:pt x="23" y="69"/>
                  <a:pt x="23" y="69"/>
                  <a:pt x="24" y="70"/>
                </a:cubicBezTo>
                <a:cubicBezTo>
                  <a:pt x="42" y="12"/>
                  <a:pt x="42" y="12"/>
                  <a:pt x="42" y="12"/>
                </a:cubicBezTo>
                <a:lnTo>
                  <a:pt x="40" y="12"/>
                </a:lnTo>
                <a:close/>
                <a:moveTo>
                  <a:pt x="63" y="8"/>
                </a:moveTo>
                <a:cubicBezTo>
                  <a:pt x="39" y="84"/>
                  <a:pt x="39" y="84"/>
                  <a:pt x="39" y="84"/>
                </a:cubicBezTo>
                <a:cubicBezTo>
                  <a:pt x="39" y="85"/>
                  <a:pt x="40" y="85"/>
                  <a:pt x="40" y="85"/>
                </a:cubicBezTo>
                <a:cubicBezTo>
                  <a:pt x="65" y="7"/>
                  <a:pt x="65" y="7"/>
                  <a:pt x="65" y="7"/>
                </a:cubicBezTo>
                <a:lnTo>
                  <a:pt x="63" y="8"/>
                </a:lnTo>
                <a:close/>
                <a:moveTo>
                  <a:pt x="69" y="7"/>
                </a:moveTo>
                <a:cubicBezTo>
                  <a:pt x="43" y="87"/>
                  <a:pt x="43" y="87"/>
                  <a:pt x="43" y="87"/>
                </a:cubicBezTo>
                <a:cubicBezTo>
                  <a:pt x="44" y="88"/>
                  <a:pt x="44" y="88"/>
                  <a:pt x="45" y="88"/>
                </a:cubicBezTo>
                <a:cubicBezTo>
                  <a:pt x="71" y="6"/>
                  <a:pt x="71" y="6"/>
                  <a:pt x="71" y="6"/>
                </a:cubicBezTo>
                <a:lnTo>
                  <a:pt x="69" y="7"/>
                </a:lnTo>
                <a:close/>
                <a:moveTo>
                  <a:pt x="80" y="4"/>
                </a:moveTo>
                <a:cubicBezTo>
                  <a:pt x="52" y="93"/>
                  <a:pt x="52" y="93"/>
                  <a:pt x="52" y="93"/>
                </a:cubicBezTo>
                <a:cubicBezTo>
                  <a:pt x="53" y="93"/>
                  <a:pt x="53" y="94"/>
                  <a:pt x="54" y="94"/>
                </a:cubicBezTo>
                <a:cubicBezTo>
                  <a:pt x="82" y="4"/>
                  <a:pt x="82" y="4"/>
                  <a:pt x="82" y="4"/>
                </a:cubicBezTo>
                <a:lnTo>
                  <a:pt x="80" y="4"/>
                </a:lnTo>
                <a:close/>
                <a:moveTo>
                  <a:pt x="86" y="3"/>
                </a:moveTo>
                <a:cubicBezTo>
                  <a:pt x="57" y="95"/>
                  <a:pt x="57" y="95"/>
                  <a:pt x="57" y="95"/>
                </a:cubicBezTo>
                <a:cubicBezTo>
                  <a:pt x="57" y="96"/>
                  <a:pt x="58" y="96"/>
                  <a:pt x="58" y="96"/>
                </a:cubicBezTo>
                <a:cubicBezTo>
                  <a:pt x="88" y="3"/>
                  <a:pt x="88" y="3"/>
                  <a:pt x="88" y="3"/>
                </a:cubicBezTo>
                <a:lnTo>
                  <a:pt x="86" y="3"/>
                </a:lnTo>
                <a:close/>
                <a:moveTo>
                  <a:pt x="74" y="6"/>
                </a:moveTo>
                <a:cubicBezTo>
                  <a:pt x="48" y="90"/>
                  <a:pt x="48" y="90"/>
                  <a:pt x="48" y="90"/>
                </a:cubicBezTo>
                <a:cubicBezTo>
                  <a:pt x="48" y="91"/>
                  <a:pt x="49" y="91"/>
                  <a:pt x="49" y="91"/>
                </a:cubicBezTo>
                <a:cubicBezTo>
                  <a:pt x="76" y="5"/>
                  <a:pt x="76" y="5"/>
                  <a:pt x="76" y="5"/>
                </a:cubicBezTo>
                <a:lnTo>
                  <a:pt x="74" y="6"/>
                </a:lnTo>
                <a:close/>
                <a:moveTo>
                  <a:pt x="1" y="20"/>
                </a:moveTo>
                <a:cubicBezTo>
                  <a:pt x="0" y="22"/>
                  <a:pt x="0" y="22"/>
                  <a:pt x="0" y="22"/>
                </a:cubicBezTo>
                <a:cubicBezTo>
                  <a:pt x="0" y="23"/>
                  <a:pt x="0" y="24"/>
                  <a:pt x="1" y="25"/>
                </a:cubicBezTo>
                <a:cubicBezTo>
                  <a:pt x="3" y="19"/>
                  <a:pt x="3" y="19"/>
                  <a:pt x="3" y="19"/>
                </a:cubicBezTo>
                <a:lnTo>
                  <a:pt x="1" y="20"/>
                </a:lnTo>
                <a:close/>
                <a:moveTo>
                  <a:pt x="6" y="18"/>
                </a:moveTo>
                <a:cubicBezTo>
                  <a:pt x="2" y="31"/>
                  <a:pt x="2" y="31"/>
                  <a:pt x="2" y="31"/>
                </a:cubicBezTo>
                <a:cubicBezTo>
                  <a:pt x="3" y="32"/>
                  <a:pt x="3" y="33"/>
                  <a:pt x="3" y="34"/>
                </a:cubicBezTo>
                <a:cubicBezTo>
                  <a:pt x="8" y="18"/>
                  <a:pt x="8" y="18"/>
                  <a:pt x="8" y="18"/>
                </a:cubicBezTo>
                <a:lnTo>
                  <a:pt x="6" y="18"/>
                </a:lnTo>
                <a:close/>
                <a:moveTo>
                  <a:pt x="91" y="2"/>
                </a:moveTo>
                <a:cubicBezTo>
                  <a:pt x="61" y="98"/>
                  <a:pt x="61" y="98"/>
                  <a:pt x="61" y="98"/>
                </a:cubicBezTo>
                <a:cubicBezTo>
                  <a:pt x="62" y="98"/>
                  <a:pt x="62" y="98"/>
                  <a:pt x="63" y="98"/>
                </a:cubicBezTo>
                <a:cubicBezTo>
                  <a:pt x="93" y="2"/>
                  <a:pt x="93" y="2"/>
                  <a:pt x="93" y="2"/>
                </a:cubicBezTo>
                <a:lnTo>
                  <a:pt x="91" y="2"/>
                </a:lnTo>
                <a:close/>
                <a:moveTo>
                  <a:pt x="105" y="0"/>
                </a:moveTo>
                <a:cubicBezTo>
                  <a:pt x="103" y="0"/>
                  <a:pt x="103" y="0"/>
                  <a:pt x="103" y="0"/>
                </a:cubicBezTo>
                <a:cubicBezTo>
                  <a:pt x="71" y="101"/>
                  <a:pt x="71" y="101"/>
                  <a:pt x="71" y="101"/>
                </a:cubicBezTo>
                <a:cubicBezTo>
                  <a:pt x="71" y="101"/>
                  <a:pt x="72" y="102"/>
                  <a:pt x="73" y="102"/>
                </a:cubicBezTo>
                <a:cubicBezTo>
                  <a:pt x="105" y="0"/>
                  <a:pt x="105" y="0"/>
                  <a:pt x="105" y="0"/>
                </a:cubicBezTo>
                <a:close/>
                <a:moveTo>
                  <a:pt x="155" y="94"/>
                </a:moveTo>
                <a:cubicBezTo>
                  <a:pt x="165" y="62"/>
                  <a:pt x="165" y="62"/>
                  <a:pt x="165" y="62"/>
                </a:cubicBezTo>
                <a:cubicBezTo>
                  <a:pt x="164" y="60"/>
                  <a:pt x="164" y="60"/>
                  <a:pt x="164" y="60"/>
                </a:cubicBezTo>
                <a:cubicBezTo>
                  <a:pt x="153" y="95"/>
                  <a:pt x="153" y="95"/>
                  <a:pt x="153" y="95"/>
                </a:cubicBezTo>
                <a:cubicBezTo>
                  <a:pt x="153" y="95"/>
                  <a:pt x="154" y="95"/>
                  <a:pt x="154" y="95"/>
                </a:cubicBezTo>
                <a:cubicBezTo>
                  <a:pt x="154" y="94"/>
                  <a:pt x="155" y="94"/>
                  <a:pt x="155" y="94"/>
                </a:cubicBezTo>
                <a:close/>
                <a:moveTo>
                  <a:pt x="35" y="13"/>
                </a:moveTo>
                <a:cubicBezTo>
                  <a:pt x="19" y="64"/>
                  <a:pt x="19" y="64"/>
                  <a:pt x="19" y="64"/>
                </a:cubicBezTo>
                <a:cubicBezTo>
                  <a:pt x="19" y="64"/>
                  <a:pt x="20" y="65"/>
                  <a:pt x="20" y="65"/>
                </a:cubicBezTo>
                <a:cubicBezTo>
                  <a:pt x="37" y="13"/>
                  <a:pt x="37" y="13"/>
                  <a:pt x="37" y="13"/>
                </a:cubicBezTo>
                <a:lnTo>
                  <a:pt x="35" y="13"/>
                </a:lnTo>
                <a:close/>
                <a:moveTo>
                  <a:pt x="29" y="14"/>
                </a:moveTo>
                <a:cubicBezTo>
                  <a:pt x="15" y="58"/>
                  <a:pt x="15" y="58"/>
                  <a:pt x="15" y="58"/>
                </a:cubicBezTo>
                <a:cubicBezTo>
                  <a:pt x="15" y="59"/>
                  <a:pt x="16" y="60"/>
                  <a:pt x="16" y="60"/>
                </a:cubicBezTo>
                <a:cubicBezTo>
                  <a:pt x="31" y="14"/>
                  <a:pt x="31" y="14"/>
                  <a:pt x="31" y="14"/>
                </a:cubicBezTo>
                <a:lnTo>
                  <a:pt x="29" y="14"/>
                </a:lnTo>
                <a:close/>
                <a:moveTo>
                  <a:pt x="23" y="15"/>
                </a:moveTo>
                <a:cubicBezTo>
                  <a:pt x="12" y="52"/>
                  <a:pt x="12" y="52"/>
                  <a:pt x="12" y="52"/>
                </a:cubicBezTo>
                <a:cubicBezTo>
                  <a:pt x="12" y="53"/>
                  <a:pt x="12" y="54"/>
                  <a:pt x="13" y="55"/>
                </a:cubicBezTo>
                <a:cubicBezTo>
                  <a:pt x="25" y="15"/>
                  <a:pt x="25" y="15"/>
                  <a:pt x="25" y="15"/>
                </a:cubicBezTo>
                <a:lnTo>
                  <a:pt x="23" y="15"/>
                </a:lnTo>
                <a:close/>
                <a:moveTo>
                  <a:pt x="18" y="16"/>
                </a:moveTo>
                <a:cubicBezTo>
                  <a:pt x="8" y="46"/>
                  <a:pt x="8" y="46"/>
                  <a:pt x="8" y="46"/>
                </a:cubicBezTo>
                <a:cubicBezTo>
                  <a:pt x="9" y="47"/>
                  <a:pt x="9" y="48"/>
                  <a:pt x="9" y="48"/>
                </a:cubicBezTo>
                <a:cubicBezTo>
                  <a:pt x="20" y="16"/>
                  <a:pt x="20" y="16"/>
                  <a:pt x="20" y="16"/>
                </a:cubicBezTo>
                <a:lnTo>
                  <a:pt x="18" y="16"/>
                </a:lnTo>
                <a:close/>
                <a:moveTo>
                  <a:pt x="12" y="17"/>
                </a:moveTo>
                <a:cubicBezTo>
                  <a:pt x="5" y="39"/>
                  <a:pt x="5" y="39"/>
                  <a:pt x="5" y="39"/>
                </a:cubicBezTo>
                <a:cubicBezTo>
                  <a:pt x="5" y="40"/>
                  <a:pt x="6" y="41"/>
                  <a:pt x="6" y="42"/>
                </a:cubicBezTo>
                <a:cubicBezTo>
                  <a:pt x="14" y="17"/>
                  <a:pt x="14" y="17"/>
                  <a:pt x="14" y="17"/>
                </a:cubicBezTo>
                <a:lnTo>
                  <a:pt x="12" y="17"/>
                </a:lnTo>
                <a:close/>
                <a:moveTo>
                  <a:pt x="156" y="52"/>
                </a:moveTo>
                <a:cubicBezTo>
                  <a:pt x="140" y="101"/>
                  <a:pt x="140" y="101"/>
                  <a:pt x="140" y="101"/>
                </a:cubicBezTo>
                <a:cubicBezTo>
                  <a:pt x="141" y="100"/>
                  <a:pt x="142" y="100"/>
                  <a:pt x="143" y="100"/>
                </a:cubicBezTo>
                <a:cubicBezTo>
                  <a:pt x="157" y="53"/>
                  <a:pt x="157" y="53"/>
                  <a:pt x="157" y="53"/>
                </a:cubicBezTo>
                <a:lnTo>
                  <a:pt x="156" y="52"/>
                </a:lnTo>
                <a:close/>
                <a:moveTo>
                  <a:pt x="97" y="1"/>
                </a:moveTo>
                <a:cubicBezTo>
                  <a:pt x="66" y="100"/>
                  <a:pt x="66" y="100"/>
                  <a:pt x="66" y="100"/>
                </a:cubicBezTo>
                <a:cubicBezTo>
                  <a:pt x="67" y="100"/>
                  <a:pt x="67" y="100"/>
                  <a:pt x="68" y="100"/>
                </a:cubicBezTo>
                <a:cubicBezTo>
                  <a:pt x="99" y="1"/>
                  <a:pt x="99" y="1"/>
                  <a:pt x="99" y="1"/>
                </a:cubicBezTo>
                <a:lnTo>
                  <a:pt x="97" y="1"/>
                </a:lnTo>
                <a:close/>
                <a:moveTo>
                  <a:pt x="148" y="44"/>
                </a:moveTo>
                <a:cubicBezTo>
                  <a:pt x="129" y="104"/>
                  <a:pt x="129" y="104"/>
                  <a:pt x="129" y="104"/>
                </a:cubicBezTo>
                <a:cubicBezTo>
                  <a:pt x="129" y="104"/>
                  <a:pt x="130" y="104"/>
                  <a:pt x="131" y="104"/>
                </a:cubicBezTo>
                <a:cubicBezTo>
                  <a:pt x="149" y="45"/>
                  <a:pt x="149" y="45"/>
                  <a:pt x="149" y="45"/>
                </a:cubicBezTo>
                <a:lnTo>
                  <a:pt x="148" y="44"/>
                </a:lnTo>
                <a:close/>
                <a:moveTo>
                  <a:pt x="144" y="40"/>
                </a:moveTo>
                <a:cubicBezTo>
                  <a:pt x="123" y="105"/>
                  <a:pt x="123" y="105"/>
                  <a:pt x="123" y="105"/>
                </a:cubicBezTo>
                <a:cubicBezTo>
                  <a:pt x="124" y="105"/>
                  <a:pt x="124" y="105"/>
                  <a:pt x="125" y="105"/>
                </a:cubicBezTo>
                <a:cubicBezTo>
                  <a:pt x="145" y="41"/>
                  <a:pt x="145" y="41"/>
                  <a:pt x="145" y="41"/>
                </a:cubicBezTo>
                <a:lnTo>
                  <a:pt x="144" y="40"/>
                </a:lnTo>
                <a:close/>
                <a:moveTo>
                  <a:pt x="176" y="80"/>
                </a:moveTo>
                <a:cubicBezTo>
                  <a:pt x="177" y="74"/>
                  <a:pt x="177" y="74"/>
                  <a:pt x="177" y="74"/>
                </a:cubicBezTo>
                <a:cubicBezTo>
                  <a:pt x="176" y="72"/>
                  <a:pt x="176" y="72"/>
                  <a:pt x="176" y="72"/>
                </a:cubicBezTo>
                <a:cubicBezTo>
                  <a:pt x="173" y="82"/>
                  <a:pt x="173" y="82"/>
                  <a:pt x="173" y="82"/>
                </a:cubicBezTo>
                <a:cubicBezTo>
                  <a:pt x="174" y="81"/>
                  <a:pt x="175" y="81"/>
                  <a:pt x="176" y="80"/>
                </a:cubicBezTo>
                <a:close/>
                <a:moveTo>
                  <a:pt x="140" y="35"/>
                </a:moveTo>
                <a:cubicBezTo>
                  <a:pt x="117" y="106"/>
                  <a:pt x="117" y="106"/>
                  <a:pt x="117" y="106"/>
                </a:cubicBezTo>
                <a:cubicBezTo>
                  <a:pt x="118" y="106"/>
                  <a:pt x="119" y="106"/>
                  <a:pt x="119" y="106"/>
                </a:cubicBezTo>
                <a:cubicBezTo>
                  <a:pt x="141" y="37"/>
                  <a:pt x="141" y="37"/>
                  <a:pt x="141" y="37"/>
                </a:cubicBezTo>
                <a:lnTo>
                  <a:pt x="140" y="35"/>
                </a:lnTo>
                <a:close/>
                <a:moveTo>
                  <a:pt x="160" y="56"/>
                </a:moveTo>
                <a:cubicBezTo>
                  <a:pt x="147" y="98"/>
                  <a:pt x="147" y="98"/>
                  <a:pt x="147" y="98"/>
                </a:cubicBezTo>
                <a:cubicBezTo>
                  <a:pt x="147" y="98"/>
                  <a:pt x="148" y="98"/>
                  <a:pt x="149" y="97"/>
                </a:cubicBezTo>
                <a:cubicBezTo>
                  <a:pt x="161" y="58"/>
                  <a:pt x="161" y="58"/>
                  <a:pt x="161" y="58"/>
                </a:cubicBezTo>
                <a:lnTo>
                  <a:pt x="160" y="56"/>
                </a:lnTo>
                <a:close/>
                <a:moveTo>
                  <a:pt x="168" y="86"/>
                </a:moveTo>
                <a:cubicBezTo>
                  <a:pt x="173" y="70"/>
                  <a:pt x="173" y="70"/>
                  <a:pt x="173" y="70"/>
                </a:cubicBezTo>
                <a:cubicBezTo>
                  <a:pt x="172" y="68"/>
                  <a:pt x="172" y="68"/>
                  <a:pt x="172" y="68"/>
                </a:cubicBezTo>
                <a:cubicBezTo>
                  <a:pt x="166" y="87"/>
                  <a:pt x="166" y="87"/>
                  <a:pt x="166" y="87"/>
                </a:cubicBezTo>
                <a:cubicBezTo>
                  <a:pt x="167" y="87"/>
                  <a:pt x="168" y="86"/>
                  <a:pt x="168" y="86"/>
                </a:cubicBezTo>
                <a:close/>
                <a:moveTo>
                  <a:pt x="162" y="90"/>
                </a:moveTo>
                <a:cubicBezTo>
                  <a:pt x="169" y="66"/>
                  <a:pt x="169" y="66"/>
                  <a:pt x="169" y="66"/>
                </a:cubicBezTo>
                <a:cubicBezTo>
                  <a:pt x="168" y="64"/>
                  <a:pt x="168" y="64"/>
                  <a:pt x="168" y="64"/>
                </a:cubicBezTo>
                <a:cubicBezTo>
                  <a:pt x="159" y="92"/>
                  <a:pt x="159" y="92"/>
                  <a:pt x="159" y="92"/>
                </a:cubicBezTo>
                <a:cubicBezTo>
                  <a:pt x="160" y="91"/>
                  <a:pt x="161" y="91"/>
                  <a:pt x="162" y="90"/>
                </a:cubicBezTo>
                <a:close/>
                <a:moveTo>
                  <a:pt x="152" y="48"/>
                </a:moveTo>
                <a:cubicBezTo>
                  <a:pt x="135" y="103"/>
                  <a:pt x="135" y="103"/>
                  <a:pt x="135" y="103"/>
                </a:cubicBezTo>
                <a:cubicBezTo>
                  <a:pt x="135" y="102"/>
                  <a:pt x="136" y="102"/>
                  <a:pt x="137" y="102"/>
                </a:cubicBezTo>
                <a:cubicBezTo>
                  <a:pt x="153" y="49"/>
                  <a:pt x="153" y="49"/>
                  <a:pt x="153" y="49"/>
                </a:cubicBezTo>
                <a:lnTo>
                  <a:pt x="152" y="48"/>
                </a:lnTo>
                <a:close/>
                <a:moveTo>
                  <a:pt x="136" y="31"/>
                </a:moveTo>
                <a:cubicBezTo>
                  <a:pt x="112" y="107"/>
                  <a:pt x="112" y="107"/>
                  <a:pt x="112" y="107"/>
                </a:cubicBezTo>
                <a:cubicBezTo>
                  <a:pt x="113" y="106"/>
                  <a:pt x="113" y="106"/>
                  <a:pt x="114" y="106"/>
                </a:cubicBezTo>
                <a:cubicBezTo>
                  <a:pt x="137" y="33"/>
                  <a:pt x="137" y="33"/>
                  <a:pt x="137" y="33"/>
                </a:cubicBezTo>
                <a:lnTo>
                  <a:pt x="136" y="31"/>
                </a:lnTo>
                <a:close/>
                <a:moveTo>
                  <a:pt x="115" y="11"/>
                </a:moveTo>
                <a:cubicBezTo>
                  <a:pt x="86" y="105"/>
                  <a:pt x="86" y="105"/>
                  <a:pt x="86" y="105"/>
                </a:cubicBezTo>
                <a:cubicBezTo>
                  <a:pt x="86" y="105"/>
                  <a:pt x="87" y="105"/>
                  <a:pt x="88" y="105"/>
                </a:cubicBezTo>
                <a:cubicBezTo>
                  <a:pt x="117" y="12"/>
                  <a:pt x="117" y="12"/>
                  <a:pt x="117" y="12"/>
                </a:cubicBezTo>
                <a:lnTo>
                  <a:pt x="115" y="11"/>
                </a:lnTo>
                <a:close/>
                <a:moveTo>
                  <a:pt x="119" y="15"/>
                </a:moveTo>
                <a:cubicBezTo>
                  <a:pt x="91" y="106"/>
                  <a:pt x="91" y="106"/>
                  <a:pt x="91" y="106"/>
                </a:cubicBezTo>
                <a:cubicBezTo>
                  <a:pt x="91" y="106"/>
                  <a:pt x="92" y="106"/>
                  <a:pt x="93" y="106"/>
                </a:cubicBezTo>
                <a:cubicBezTo>
                  <a:pt x="121" y="16"/>
                  <a:pt x="121" y="16"/>
                  <a:pt x="121" y="16"/>
                </a:cubicBezTo>
                <a:lnTo>
                  <a:pt x="119" y="15"/>
                </a:lnTo>
                <a:close/>
                <a:moveTo>
                  <a:pt x="107" y="2"/>
                </a:moveTo>
                <a:cubicBezTo>
                  <a:pt x="76" y="103"/>
                  <a:pt x="76" y="103"/>
                  <a:pt x="76" y="103"/>
                </a:cubicBezTo>
                <a:cubicBezTo>
                  <a:pt x="76" y="103"/>
                  <a:pt x="77" y="103"/>
                  <a:pt x="78" y="103"/>
                </a:cubicBezTo>
                <a:cubicBezTo>
                  <a:pt x="109" y="4"/>
                  <a:pt x="109" y="4"/>
                  <a:pt x="109" y="4"/>
                </a:cubicBezTo>
                <a:lnTo>
                  <a:pt x="107" y="2"/>
                </a:lnTo>
                <a:close/>
                <a:moveTo>
                  <a:pt x="111" y="7"/>
                </a:moveTo>
                <a:cubicBezTo>
                  <a:pt x="81" y="104"/>
                  <a:pt x="81" y="104"/>
                  <a:pt x="81" y="104"/>
                </a:cubicBezTo>
                <a:cubicBezTo>
                  <a:pt x="81" y="104"/>
                  <a:pt x="82" y="104"/>
                  <a:pt x="82" y="104"/>
                </a:cubicBezTo>
                <a:cubicBezTo>
                  <a:pt x="113" y="8"/>
                  <a:pt x="113" y="8"/>
                  <a:pt x="113" y="8"/>
                </a:cubicBezTo>
                <a:lnTo>
                  <a:pt x="111" y="7"/>
                </a:lnTo>
                <a:close/>
                <a:moveTo>
                  <a:pt x="132" y="27"/>
                </a:moveTo>
                <a:cubicBezTo>
                  <a:pt x="107" y="107"/>
                  <a:pt x="107" y="107"/>
                  <a:pt x="107" y="107"/>
                </a:cubicBezTo>
                <a:cubicBezTo>
                  <a:pt x="107" y="107"/>
                  <a:pt x="108" y="107"/>
                  <a:pt x="108" y="107"/>
                </a:cubicBezTo>
                <a:cubicBezTo>
                  <a:pt x="133" y="29"/>
                  <a:pt x="133" y="29"/>
                  <a:pt x="133" y="29"/>
                </a:cubicBezTo>
                <a:lnTo>
                  <a:pt x="132" y="27"/>
                </a:lnTo>
                <a:close/>
                <a:moveTo>
                  <a:pt x="128" y="23"/>
                </a:moveTo>
                <a:cubicBezTo>
                  <a:pt x="101" y="107"/>
                  <a:pt x="101" y="107"/>
                  <a:pt x="101" y="107"/>
                </a:cubicBezTo>
                <a:cubicBezTo>
                  <a:pt x="102" y="107"/>
                  <a:pt x="102" y="107"/>
                  <a:pt x="103" y="107"/>
                </a:cubicBezTo>
                <a:cubicBezTo>
                  <a:pt x="129" y="25"/>
                  <a:pt x="129" y="25"/>
                  <a:pt x="129" y="25"/>
                </a:cubicBezTo>
                <a:lnTo>
                  <a:pt x="128" y="23"/>
                </a:lnTo>
                <a:close/>
                <a:moveTo>
                  <a:pt x="124" y="19"/>
                </a:moveTo>
                <a:cubicBezTo>
                  <a:pt x="96" y="106"/>
                  <a:pt x="96" y="106"/>
                  <a:pt x="96" y="106"/>
                </a:cubicBezTo>
                <a:cubicBezTo>
                  <a:pt x="97" y="106"/>
                  <a:pt x="97" y="107"/>
                  <a:pt x="98" y="107"/>
                </a:cubicBezTo>
                <a:cubicBezTo>
                  <a:pt x="125" y="20"/>
                  <a:pt x="125" y="20"/>
                  <a:pt x="125" y="20"/>
                </a:cubicBezTo>
                <a:lnTo>
                  <a:pt x="124" y="19"/>
                </a:ln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217" name="Freeform 26"/>
          <p:cNvSpPr>
            <a:spLocks noEditPoints="1" noChangeArrowheads="1"/>
          </p:cNvSpPr>
          <p:nvPr/>
        </p:nvSpPr>
        <p:spPr bwMode="auto">
          <a:xfrm>
            <a:off x="8497888" y="1209675"/>
            <a:ext cx="1289050" cy="1177925"/>
          </a:xfrm>
          <a:custGeom>
            <a:avLst/>
            <a:gdLst>
              <a:gd name="T0" fmla="*/ 2147483647 w 278"/>
              <a:gd name="T1" fmla="*/ 0 h 254"/>
              <a:gd name="T2" fmla="*/ 2147483647 w 278"/>
              <a:gd name="T3" fmla="*/ 0 h 254"/>
              <a:gd name="T4" fmla="*/ 2147483647 w 278"/>
              <a:gd name="T5" fmla="*/ 0 h 254"/>
              <a:gd name="T6" fmla="*/ 0 w 278"/>
              <a:gd name="T7" fmla="*/ 2147483647 h 254"/>
              <a:gd name="T8" fmla="*/ 0 w 278"/>
              <a:gd name="T9" fmla="*/ 2147483647 h 254"/>
              <a:gd name="T10" fmla="*/ 0 w 278"/>
              <a:gd name="T11" fmla="*/ 2147483647 h 254"/>
              <a:gd name="T12" fmla="*/ 2147483647 w 278"/>
              <a:gd name="T13" fmla="*/ 2147483647 h 254"/>
              <a:gd name="T14" fmla="*/ 2147483647 w 278"/>
              <a:gd name="T15" fmla="*/ 2147483647 h 254"/>
              <a:gd name="T16" fmla="*/ 2147483647 w 278"/>
              <a:gd name="T17" fmla="*/ 2147483647 h 254"/>
              <a:gd name="T18" fmla="*/ 2147483647 w 278"/>
              <a:gd name="T19" fmla="*/ 2147483647 h 254"/>
              <a:gd name="T20" fmla="*/ 2147483647 w 278"/>
              <a:gd name="T21" fmla="*/ 2147483647 h 254"/>
              <a:gd name="T22" fmla="*/ 2147483647 w 278"/>
              <a:gd name="T23" fmla="*/ 2147483647 h 254"/>
              <a:gd name="T24" fmla="*/ 2147483647 w 278"/>
              <a:gd name="T25" fmla="*/ 2147483647 h 254"/>
              <a:gd name="T26" fmla="*/ 2147483647 w 278"/>
              <a:gd name="T27" fmla="*/ 0 h 254"/>
              <a:gd name="T28" fmla="*/ 2147483647 w 278"/>
              <a:gd name="T29" fmla="*/ 2147483647 h 254"/>
              <a:gd name="T30" fmla="*/ 2147483647 w 278"/>
              <a:gd name="T31" fmla="*/ 2147483647 h 254"/>
              <a:gd name="T32" fmla="*/ 2147483647 w 278"/>
              <a:gd name="T33" fmla="*/ 2147483647 h 254"/>
              <a:gd name="T34" fmla="*/ 2147483647 w 278"/>
              <a:gd name="T35" fmla="*/ 2147483647 h 254"/>
              <a:gd name="T36" fmla="*/ 2147483647 w 278"/>
              <a:gd name="T37" fmla="*/ 2147483647 h 254"/>
              <a:gd name="T38" fmla="*/ 2147483647 w 278"/>
              <a:gd name="T39" fmla="*/ 2147483647 h 254"/>
              <a:gd name="T40" fmla="*/ 2147483647 w 278"/>
              <a:gd name="T41" fmla="*/ 2147483647 h 254"/>
              <a:gd name="T42" fmla="*/ 2147483647 w 278"/>
              <a:gd name="T43" fmla="*/ 2147483647 h 254"/>
              <a:gd name="T44" fmla="*/ 2147483647 w 278"/>
              <a:gd name="T45" fmla="*/ 2147483647 h 254"/>
              <a:gd name="T46" fmla="*/ 2147483647 w 278"/>
              <a:gd name="T47" fmla="*/ 2147483647 h 254"/>
              <a:gd name="T48" fmla="*/ 2147483647 w 278"/>
              <a:gd name="T49" fmla="*/ 2147483647 h 254"/>
              <a:gd name="T50" fmla="*/ 2147483647 w 278"/>
              <a:gd name="T51" fmla="*/ 2147483647 h 254"/>
              <a:gd name="T52" fmla="*/ 2147483647 w 278"/>
              <a:gd name="T53" fmla="*/ 2147483647 h 254"/>
              <a:gd name="T54" fmla="*/ 2147483647 w 278"/>
              <a:gd name="T55" fmla="*/ 2147483647 h 254"/>
              <a:gd name="T56" fmla="*/ 2147483647 w 278"/>
              <a:gd name="T57" fmla="*/ 2147483647 h 254"/>
              <a:gd name="T58" fmla="*/ 2147483647 w 278"/>
              <a:gd name="T59" fmla="*/ 2147483647 h 254"/>
              <a:gd name="T60" fmla="*/ 2147483647 w 278"/>
              <a:gd name="T61" fmla="*/ 2147483647 h 254"/>
              <a:gd name="T62" fmla="*/ 2147483647 w 278"/>
              <a:gd name="T63" fmla="*/ 2147483647 h 254"/>
              <a:gd name="T64" fmla="*/ 2147483647 w 278"/>
              <a:gd name="T65" fmla="*/ 2147483647 h 254"/>
              <a:gd name="T66" fmla="*/ 2147483647 w 278"/>
              <a:gd name="T67" fmla="*/ 2147483647 h 25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78"/>
              <a:gd name="T103" fmla="*/ 0 h 254"/>
              <a:gd name="T104" fmla="*/ 278 w 278"/>
              <a:gd name="T105" fmla="*/ 254 h 254"/>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78" h="254">
                <a:moveTo>
                  <a:pt x="212" y="0"/>
                </a:moveTo>
                <a:cubicBezTo>
                  <a:pt x="173" y="0"/>
                  <a:pt x="173" y="0"/>
                  <a:pt x="173" y="0"/>
                </a:cubicBezTo>
                <a:cubicBezTo>
                  <a:pt x="65" y="0"/>
                  <a:pt x="65" y="0"/>
                  <a:pt x="65" y="0"/>
                </a:cubicBezTo>
                <a:cubicBezTo>
                  <a:pt x="29" y="0"/>
                  <a:pt x="0" y="30"/>
                  <a:pt x="0" y="66"/>
                </a:cubicBezTo>
                <a:cubicBezTo>
                  <a:pt x="0" y="76"/>
                  <a:pt x="0" y="76"/>
                  <a:pt x="0" y="76"/>
                </a:cubicBezTo>
                <a:cubicBezTo>
                  <a:pt x="0" y="128"/>
                  <a:pt x="0" y="128"/>
                  <a:pt x="0" y="128"/>
                </a:cubicBezTo>
                <a:cubicBezTo>
                  <a:pt x="0" y="164"/>
                  <a:pt x="29" y="194"/>
                  <a:pt x="65" y="194"/>
                </a:cubicBezTo>
                <a:cubicBezTo>
                  <a:pt x="118" y="194"/>
                  <a:pt x="118" y="194"/>
                  <a:pt x="118" y="194"/>
                </a:cubicBezTo>
                <a:cubicBezTo>
                  <a:pt x="229" y="254"/>
                  <a:pt x="229" y="254"/>
                  <a:pt x="229" y="254"/>
                </a:cubicBezTo>
                <a:cubicBezTo>
                  <a:pt x="210" y="194"/>
                  <a:pt x="210" y="194"/>
                  <a:pt x="210" y="194"/>
                </a:cubicBezTo>
                <a:cubicBezTo>
                  <a:pt x="212" y="194"/>
                  <a:pt x="212" y="194"/>
                  <a:pt x="212" y="194"/>
                </a:cubicBezTo>
                <a:cubicBezTo>
                  <a:pt x="248" y="194"/>
                  <a:pt x="278" y="164"/>
                  <a:pt x="278" y="128"/>
                </a:cubicBezTo>
                <a:cubicBezTo>
                  <a:pt x="278" y="66"/>
                  <a:pt x="278" y="66"/>
                  <a:pt x="278" y="66"/>
                </a:cubicBezTo>
                <a:cubicBezTo>
                  <a:pt x="278" y="30"/>
                  <a:pt x="248" y="0"/>
                  <a:pt x="212" y="0"/>
                </a:cubicBezTo>
                <a:close/>
                <a:moveTo>
                  <a:pt x="69" y="114"/>
                </a:moveTo>
                <a:cubicBezTo>
                  <a:pt x="61" y="114"/>
                  <a:pt x="54" y="107"/>
                  <a:pt x="54" y="99"/>
                </a:cubicBezTo>
                <a:cubicBezTo>
                  <a:pt x="54" y="90"/>
                  <a:pt x="61" y="84"/>
                  <a:pt x="69" y="84"/>
                </a:cubicBezTo>
                <a:cubicBezTo>
                  <a:pt x="78" y="84"/>
                  <a:pt x="85" y="90"/>
                  <a:pt x="85" y="99"/>
                </a:cubicBezTo>
                <a:cubicBezTo>
                  <a:pt x="85" y="107"/>
                  <a:pt x="78" y="114"/>
                  <a:pt x="69" y="114"/>
                </a:cubicBezTo>
                <a:close/>
                <a:moveTo>
                  <a:pt x="114" y="114"/>
                </a:moveTo>
                <a:cubicBezTo>
                  <a:pt x="105" y="114"/>
                  <a:pt x="99" y="107"/>
                  <a:pt x="99" y="99"/>
                </a:cubicBezTo>
                <a:cubicBezTo>
                  <a:pt x="99" y="90"/>
                  <a:pt x="105" y="84"/>
                  <a:pt x="114" y="84"/>
                </a:cubicBezTo>
                <a:cubicBezTo>
                  <a:pt x="122" y="84"/>
                  <a:pt x="129" y="90"/>
                  <a:pt x="129" y="99"/>
                </a:cubicBezTo>
                <a:cubicBezTo>
                  <a:pt x="129" y="107"/>
                  <a:pt x="122" y="114"/>
                  <a:pt x="114" y="114"/>
                </a:cubicBezTo>
                <a:close/>
                <a:moveTo>
                  <a:pt x="161" y="114"/>
                </a:moveTo>
                <a:cubicBezTo>
                  <a:pt x="153" y="114"/>
                  <a:pt x="146" y="107"/>
                  <a:pt x="146" y="99"/>
                </a:cubicBezTo>
                <a:cubicBezTo>
                  <a:pt x="146" y="90"/>
                  <a:pt x="153" y="84"/>
                  <a:pt x="161" y="84"/>
                </a:cubicBezTo>
                <a:cubicBezTo>
                  <a:pt x="170" y="84"/>
                  <a:pt x="177" y="90"/>
                  <a:pt x="177" y="99"/>
                </a:cubicBezTo>
                <a:cubicBezTo>
                  <a:pt x="177" y="107"/>
                  <a:pt x="170" y="114"/>
                  <a:pt x="161" y="114"/>
                </a:cubicBezTo>
                <a:close/>
                <a:moveTo>
                  <a:pt x="206" y="114"/>
                </a:moveTo>
                <a:cubicBezTo>
                  <a:pt x="197" y="114"/>
                  <a:pt x="191" y="107"/>
                  <a:pt x="191" y="99"/>
                </a:cubicBezTo>
                <a:cubicBezTo>
                  <a:pt x="191" y="90"/>
                  <a:pt x="197" y="84"/>
                  <a:pt x="206" y="84"/>
                </a:cubicBezTo>
                <a:cubicBezTo>
                  <a:pt x="214" y="84"/>
                  <a:pt x="221" y="90"/>
                  <a:pt x="221" y="99"/>
                </a:cubicBezTo>
                <a:cubicBezTo>
                  <a:pt x="221" y="107"/>
                  <a:pt x="214" y="114"/>
                  <a:pt x="206" y="114"/>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218" name="Freeform 27"/>
          <p:cNvSpPr>
            <a:spLocks noEditPoints="1" noChangeArrowheads="1"/>
          </p:cNvSpPr>
          <p:nvPr/>
        </p:nvSpPr>
        <p:spPr bwMode="auto">
          <a:xfrm>
            <a:off x="6151563" y="3960813"/>
            <a:ext cx="611187" cy="611187"/>
          </a:xfrm>
          <a:custGeom>
            <a:avLst/>
            <a:gdLst>
              <a:gd name="T0" fmla="*/ 2147483647 w 132"/>
              <a:gd name="T1" fmla="*/ 2147483647 h 132"/>
              <a:gd name="T2" fmla="*/ 2147483647 w 132"/>
              <a:gd name="T3" fmla="*/ 2147483647 h 132"/>
              <a:gd name="T4" fmla="*/ 2147483647 w 132"/>
              <a:gd name="T5" fmla="*/ 2147483647 h 132"/>
              <a:gd name="T6" fmla="*/ 2147483647 w 132"/>
              <a:gd name="T7" fmla="*/ 2147483647 h 132"/>
              <a:gd name="T8" fmla="*/ 2147483647 w 132"/>
              <a:gd name="T9" fmla="*/ 2147483647 h 132"/>
              <a:gd name="T10" fmla="*/ 2147483647 w 132"/>
              <a:gd name="T11" fmla="*/ 0 h 132"/>
              <a:gd name="T12" fmla="*/ 2147483647 w 132"/>
              <a:gd name="T13" fmla="*/ 0 h 132"/>
              <a:gd name="T14" fmla="*/ 2147483647 w 132"/>
              <a:gd name="T15" fmla="*/ 2147483647 h 132"/>
              <a:gd name="T16" fmla="*/ 2147483647 w 132"/>
              <a:gd name="T17" fmla="*/ 2147483647 h 132"/>
              <a:gd name="T18" fmla="*/ 2147483647 w 132"/>
              <a:gd name="T19" fmla="*/ 2147483647 h 132"/>
              <a:gd name="T20" fmla="*/ 2147483647 w 132"/>
              <a:gd name="T21" fmla="*/ 2147483647 h 132"/>
              <a:gd name="T22" fmla="*/ 2147483647 w 132"/>
              <a:gd name="T23" fmla="*/ 2147483647 h 132"/>
              <a:gd name="T24" fmla="*/ 2147483647 w 132"/>
              <a:gd name="T25" fmla="*/ 2147483647 h 132"/>
              <a:gd name="T26" fmla="*/ 2147483647 w 132"/>
              <a:gd name="T27" fmla="*/ 2147483647 h 132"/>
              <a:gd name="T28" fmla="*/ 2147483647 w 132"/>
              <a:gd name="T29" fmla="*/ 2147483647 h 132"/>
              <a:gd name="T30" fmla="*/ 2147483647 w 132"/>
              <a:gd name="T31" fmla="*/ 2147483647 h 132"/>
              <a:gd name="T32" fmla="*/ 2147483647 w 132"/>
              <a:gd name="T33" fmla="*/ 2147483647 h 132"/>
              <a:gd name="T34" fmla="*/ 2147483647 w 132"/>
              <a:gd name="T35" fmla="*/ 2147483647 h 132"/>
              <a:gd name="T36" fmla="*/ 2147483647 w 132"/>
              <a:gd name="T37" fmla="*/ 2147483647 h 132"/>
              <a:gd name="T38" fmla="*/ 2147483647 w 132"/>
              <a:gd name="T39" fmla="*/ 2147483647 h 132"/>
              <a:gd name="T40" fmla="*/ 2147483647 w 132"/>
              <a:gd name="T41" fmla="*/ 2147483647 h 132"/>
              <a:gd name="T42" fmla="*/ 2147483647 w 132"/>
              <a:gd name="T43" fmla="*/ 2147483647 h 132"/>
              <a:gd name="T44" fmla="*/ 2147483647 w 132"/>
              <a:gd name="T45" fmla="*/ 2147483647 h 132"/>
              <a:gd name="T46" fmla="*/ 2147483647 w 132"/>
              <a:gd name="T47" fmla="*/ 2147483647 h 132"/>
              <a:gd name="T48" fmla="*/ 2147483647 w 132"/>
              <a:gd name="T49" fmla="*/ 2147483647 h 132"/>
              <a:gd name="T50" fmla="*/ 2147483647 w 132"/>
              <a:gd name="T51" fmla="*/ 2147483647 h 132"/>
              <a:gd name="T52" fmla="*/ 2147483647 w 132"/>
              <a:gd name="T53" fmla="*/ 2147483647 h 132"/>
              <a:gd name="T54" fmla="*/ 2147483647 w 132"/>
              <a:gd name="T55" fmla="*/ 2147483647 h 132"/>
              <a:gd name="T56" fmla="*/ 2147483647 w 132"/>
              <a:gd name="T57" fmla="*/ 2147483647 h 132"/>
              <a:gd name="T58" fmla="*/ 2147483647 w 132"/>
              <a:gd name="T59" fmla="*/ 2147483647 h 13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32"/>
              <a:gd name="T91" fmla="*/ 0 h 132"/>
              <a:gd name="T92" fmla="*/ 132 w 132"/>
              <a:gd name="T93" fmla="*/ 132 h 13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32" h="132">
                <a:moveTo>
                  <a:pt x="132" y="60"/>
                </a:moveTo>
                <a:cubicBezTo>
                  <a:pt x="124" y="60"/>
                  <a:pt x="116" y="55"/>
                  <a:pt x="113" y="47"/>
                </a:cubicBezTo>
                <a:cubicBezTo>
                  <a:pt x="110" y="39"/>
                  <a:pt x="112" y="31"/>
                  <a:pt x="118" y="25"/>
                </a:cubicBezTo>
                <a:cubicBezTo>
                  <a:pt x="115" y="21"/>
                  <a:pt x="112" y="18"/>
                  <a:pt x="108" y="15"/>
                </a:cubicBezTo>
                <a:cubicBezTo>
                  <a:pt x="102" y="19"/>
                  <a:pt x="94" y="21"/>
                  <a:pt x="87" y="18"/>
                </a:cubicBezTo>
                <a:cubicBezTo>
                  <a:pt x="79" y="15"/>
                  <a:pt x="75" y="8"/>
                  <a:pt x="74" y="0"/>
                </a:cubicBezTo>
                <a:cubicBezTo>
                  <a:pt x="68" y="0"/>
                  <a:pt x="62" y="0"/>
                  <a:pt x="57" y="0"/>
                </a:cubicBezTo>
                <a:cubicBezTo>
                  <a:pt x="56" y="7"/>
                  <a:pt x="51" y="14"/>
                  <a:pt x="44" y="17"/>
                </a:cubicBezTo>
                <a:cubicBezTo>
                  <a:pt x="37" y="19"/>
                  <a:pt x="30" y="18"/>
                  <a:pt x="25" y="14"/>
                </a:cubicBezTo>
                <a:cubicBezTo>
                  <a:pt x="21" y="17"/>
                  <a:pt x="18" y="21"/>
                  <a:pt x="15" y="24"/>
                </a:cubicBezTo>
                <a:cubicBezTo>
                  <a:pt x="19" y="30"/>
                  <a:pt x="21" y="38"/>
                  <a:pt x="18" y="45"/>
                </a:cubicBezTo>
                <a:cubicBezTo>
                  <a:pt x="15" y="52"/>
                  <a:pt x="8" y="56"/>
                  <a:pt x="1" y="57"/>
                </a:cubicBezTo>
                <a:cubicBezTo>
                  <a:pt x="0" y="62"/>
                  <a:pt x="0" y="68"/>
                  <a:pt x="1" y="73"/>
                </a:cubicBezTo>
                <a:cubicBezTo>
                  <a:pt x="8" y="74"/>
                  <a:pt x="14" y="79"/>
                  <a:pt x="16" y="86"/>
                </a:cubicBezTo>
                <a:cubicBezTo>
                  <a:pt x="19" y="93"/>
                  <a:pt x="18" y="100"/>
                  <a:pt x="14" y="106"/>
                </a:cubicBezTo>
                <a:cubicBezTo>
                  <a:pt x="17" y="110"/>
                  <a:pt x="21" y="114"/>
                  <a:pt x="25" y="117"/>
                </a:cubicBezTo>
                <a:cubicBezTo>
                  <a:pt x="31" y="113"/>
                  <a:pt x="38" y="112"/>
                  <a:pt x="45" y="115"/>
                </a:cubicBezTo>
                <a:cubicBezTo>
                  <a:pt x="52" y="118"/>
                  <a:pt x="56" y="124"/>
                  <a:pt x="57" y="131"/>
                </a:cubicBezTo>
                <a:cubicBezTo>
                  <a:pt x="63" y="132"/>
                  <a:pt x="70" y="132"/>
                  <a:pt x="75" y="131"/>
                </a:cubicBezTo>
                <a:cubicBezTo>
                  <a:pt x="77" y="125"/>
                  <a:pt x="81" y="120"/>
                  <a:pt x="88" y="117"/>
                </a:cubicBezTo>
                <a:cubicBezTo>
                  <a:pt x="94" y="115"/>
                  <a:pt x="100" y="116"/>
                  <a:pt x="105" y="119"/>
                </a:cubicBezTo>
                <a:cubicBezTo>
                  <a:pt x="110" y="115"/>
                  <a:pt x="114" y="111"/>
                  <a:pt x="118" y="107"/>
                </a:cubicBezTo>
                <a:cubicBezTo>
                  <a:pt x="113" y="101"/>
                  <a:pt x="112" y="94"/>
                  <a:pt x="115" y="87"/>
                </a:cubicBezTo>
                <a:cubicBezTo>
                  <a:pt x="118" y="80"/>
                  <a:pt x="125" y="75"/>
                  <a:pt x="132" y="74"/>
                </a:cubicBezTo>
                <a:cubicBezTo>
                  <a:pt x="132" y="70"/>
                  <a:pt x="132" y="65"/>
                  <a:pt x="132" y="60"/>
                </a:cubicBezTo>
                <a:close/>
                <a:moveTo>
                  <a:pt x="90" y="76"/>
                </a:moveTo>
                <a:cubicBezTo>
                  <a:pt x="84" y="89"/>
                  <a:pt x="69" y="95"/>
                  <a:pt x="56" y="90"/>
                </a:cubicBezTo>
                <a:cubicBezTo>
                  <a:pt x="43" y="84"/>
                  <a:pt x="37" y="69"/>
                  <a:pt x="42" y="56"/>
                </a:cubicBezTo>
                <a:cubicBezTo>
                  <a:pt x="48" y="42"/>
                  <a:pt x="63" y="36"/>
                  <a:pt x="76" y="42"/>
                </a:cubicBezTo>
                <a:cubicBezTo>
                  <a:pt x="90" y="48"/>
                  <a:pt x="96" y="63"/>
                  <a:pt x="90" y="76"/>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219" name="Freeform 28"/>
          <p:cNvSpPr>
            <a:spLocks noChangeArrowheads="1"/>
          </p:cNvSpPr>
          <p:nvPr/>
        </p:nvSpPr>
        <p:spPr bwMode="auto">
          <a:xfrm>
            <a:off x="5586413" y="4173538"/>
            <a:ext cx="444500" cy="338137"/>
          </a:xfrm>
          <a:custGeom>
            <a:avLst/>
            <a:gdLst>
              <a:gd name="T0" fmla="*/ 2147483647 w 96"/>
              <a:gd name="T1" fmla="*/ 2147483647 h 73"/>
              <a:gd name="T2" fmla="*/ 2147483647 w 96"/>
              <a:gd name="T3" fmla="*/ 2147483647 h 73"/>
              <a:gd name="T4" fmla="*/ 2147483647 w 96"/>
              <a:gd name="T5" fmla="*/ 2147483647 h 73"/>
              <a:gd name="T6" fmla="*/ 2147483647 w 96"/>
              <a:gd name="T7" fmla="*/ 2147483647 h 73"/>
              <a:gd name="T8" fmla="*/ 2147483647 w 96"/>
              <a:gd name="T9" fmla="*/ 2147483647 h 73"/>
              <a:gd name="T10" fmla="*/ 2147483647 w 96"/>
              <a:gd name="T11" fmla="*/ 2147483647 h 73"/>
              <a:gd name="T12" fmla="*/ 2147483647 w 96"/>
              <a:gd name="T13" fmla="*/ 2147483647 h 73"/>
              <a:gd name="T14" fmla="*/ 2147483647 w 96"/>
              <a:gd name="T15" fmla="*/ 2147483647 h 73"/>
              <a:gd name="T16" fmla="*/ 2147483647 w 96"/>
              <a:gd name="T17" fmla="*/ 2147483647 h 73"/>
              <a:gd name="T18" fmla="*/ 2147483647 w 96"/>
              <a:gd name="T19" fmla="*/ 2147483647 h 73"/>
              <a:gd name="T20" fmla="*/ 2147483647 w 96"/>
              <a:gd name="T21" fmla="*/ 2147483647 h 73"/>
              <a:gd name="T22" fmla="*/ 2147483647 w 96"/>
              <a:gd name="T23" fmla="*/ 2147483647 h 73"/>
              <a:gd name="T24" fmla="*/ 2147483647 w 96"/>
              <a:gd name="T25" fmla="*/ 2147483647 h 73"/>
              <a:gd name="T26" fmla="*/ 2147483647 w 96"/>
              <a:gd name="T27" fmla="*/ 2147483647 h 73"/>
              <a:gd name="T28" fmla="*/ 2147483647 w 96"/>
              <a:gd name="T29" fmla="*/ 2147483647 h 73"/>
              <a:gd name="T30" fmla="*/ 2147483647 w 96"/>
              <a:gd name="T31" fmla="*/ 2147483647 h 73"/>
              <a:gd name="T32" fmla="*/ 2147483647 w 96"/>
              <a:gd name="T33" fmla="*/ 2147483647 h 73"/>
              <a:gd name="T34" fmla="*/ 2147483647 w 96"/>
              <a:gd name="T35" fmla="*/ 2147483647 h 73"/>
              <a:gd name="T36" fmla="*/ 2147483647 w 96"/>
              <a:gd name="T37" fmla="*/ 2147483647 h 73"/>
              <a:gd name="T38" fmla="*/ 2147483647 w 96"/>
              <a:gd name="T39" fmla="*/ 2147483647 h 73"/>
              <a:gd name="T40" fmla="*/ 2147483647 w 96"/>
              <a:gd name="T41" fmla="*/ 2147483647 h 73"/>
              <a:gd name="T42" fmla="*/ 2147483647 w 96"/>
              <a:gd name="T43" fmla="*/ 2147483647 h 73"/>
              <a:gd name="T44" fmla="*/ 2147483647 w 96"/>
              <a:gd name="T45" fmla="*/ 2147483647 h 73"/>
              <a:gd name="T46" fmla="*/ 2147483647 w 96"/>
              <a:gd name="T47" fmla="*/ 2147483647 h 73"/>
              <a:gd name="T48" fmla="*/ 2147483647 w 96"/>
              <a:gd name="T49" fmla="*/ 2147483647 h 73"/>
              <a:gd name="T50" fmla="*/ 2147483647 w 96"/>
              <a:gd name="T51" fmla="*/ 2147483647 h 73"/>
              <a:gd name="T52" fmla="*/ 2147483647 w 96"/>
              <a:gd name="T53" fmla="*/ 2147483647 h 73"/>
              <a:gd name="T54" fmla="*/ 2147483647 w 96"/>
              <a:gd name="T55" fmla="*/ 2147483647 h 73"/>
              <a:gd name="T56" fmla="*/ 2147483647 w 96"/>
              <a:gd name="T57" fmla="*/ 2147483647 h 7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
              <a:gd name="T88" fmla="*/ 0 h 73"/>
              <a:gd name="T89" fmla="*/ 96 w 96"/>
              <a:gd name="T90" fmla="*/ 73 h 73"/>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 h="73">
                <a:moveTo>
                  <a:pt x="28" y="58"/>
                </a:moveTo>
                <a:cubicBezTo>
                  <a:pt x="28" y="56"/>
                  <a:pt x="27" y="53"/>
                  <a:pt x="25" y="51"/>
                </a:cubicBezTo>
                <a:cubicBezTo>
                  <a:pt x="33" y="41"/>
                  <a:pt x="33" y="41"/>
                  <a:pt x="33" y="41"/>
                </a:cubicBezTo>
                <a:cubicBezTo>
                  <a:pt x="37" y="43"/>
                  <a:pt x="40" y="44"/>
                  <a:pt x="44" y="43"/>
                </a:cubicBezTo>
                <a:cubicBezTo>
                  <a:pt x="49" y="43"/>
                  <a:pt x="53" y="42"/>
                  <a:pt x="56" y="39"/>
                </a:cubicBezTo>
                <a:cubicBezTo>
                  <a:pt x="68" y="51"/>
                  <a:pt x="68" y="51"/>
                  <a:pt x="68" y="51"/>
                </a:cubicBezTo>
                <a:cubicBezTo>
                  <a:pt x="67" y="53"/>
                  <a:pt x="67" y="55"/>
                  <a:pt x="67" y="56"/>
                </a:cubicBezTo>
                <a:cubicBezTo>
                  <a:pt x="67" y="62"/>
                  <a:pt x="72" y="66"/>
                  <a:pt x="77" y="65"/>
                </a:cubicBezTo>
                <a:cubicBezTo>
                  <a:pt x="83" y="65"/>
                  <a:pt x="87" y="60"/>
                  <a:pt x="86" y="55"/>
                </a:cubicBezTo>
                <a:cubicBezTo>
                  <a:pt x="86" y="52"/>
                  <a:pt x="85" y="49"/>
                  <a:pt x="82" y="48"/>
                </a:cubicBezTo>
                <a:cubicBezTo>
                  <a:pt x="87" y="36"/>
                  <a:pt x="87" y="36"/>
                  <a:pt x="87" y="36"/>
                </a:cubicBezTo>
                <a:cubicBezTo>
                  <a:pt x="88" y="37"/>
                  <a:pt x="90" y="36"/>
                  <a:pt x="91" y="36"/>
                </a:cubicBezTo>
                <a:cubicBezTo>
                  <a:pt x="95" y="34"/>
                  <a:pt x="96" y="29"/>
                  <a:pt x="94" y="25"/>
                </a:cubicBezTo>
                <a:cubicBezTo>
                  <a:pt x="92" y="22"/>
                  <a:pt x="88" y="20"/>
                  <a:pt x="84" y="22"/>
                </a:cubicBezTo>
                <a:cubicBezTo>
                  <a:pt x="80" y="24"/>
                  <a:pt x="79" y="29"/>
                  <a:pt x="81" y="32"/>
                </a:cubicBezTo>
                <a:cubicBezTo>
                  <a:pt x="81" y="34"/>
                  <a:pt x="82" y="35"/>
                  <a:pt x="83" y="35"/>
                </a:cubicBezTo>
                <a:cubicBezTo>
                  <a:pt x="79" y="46"/>
                  <a:pt x="79" y="46"/>
                  <a:pt x="79" y="46"/>
                </a:cubicBezTo>
                <a:cubicBezTo>
                  <a:pt x="78" y="46"/>
                  <a:pt x="77" y="46"/>
                  <a:pt x="76" y="46"/>
                </a:cubicBezTo>
                <a:cubicBezTo>
                  <a:pt x="74" y="46"/>
                  <a:pt x="72" y="47"/>
                  <a:pt x="71" y="48"/>
                </a:cubicBezTo>
                <a:cubicBezTo>
                  <a:pt x="59" y="36"/>
                  <a:pt x="59" y="36"/>
                  <a:pt x="59" y="36"/>
                </a:cubicBezTo>
                <a:cubicBezTo>
                  <a:pt x="63" y="31"/>
                  <a:pt x="65" y="26"/>
                  <a:pt x="64" y="20"/>
                </a:cubicBezTo>
                <a:cubicBezTo>
                  <a:pt x="63" y="9"/>
                  <a:pt x="53" y="0"/>
                  <a:pt x="41" y="1"/>
                </a:cubicBezTo>
                <a:cubicBezTo>
                  <a:pt x="29" y="2"/>
                  <a:pt x="21" y="12"/>
                  <a:pt x="21" y="24"/>
                </a:cubicBezTo>
                <a:cubicBezTo>
                  <a:pt x="22" y="29"/>
                  <a:pt x="25" y="35"/>
                  <a:pt x="29" y="38"/>
                </a:cubicBezTo>
                <a:cubicBezTo>
                  <a:pt x="21" y="48"/>
                  <a:pt x="21" y="48"/>
                  <a:pt x="21" y="48"/>
                </a:cubicBezTo>
                <a:cubicBezTo>
                  <a:pt x="19" y="46"/>
                  <a:pt x="16" y="46"/>
                  <a:pt x="13" y="46"/>
                </a:cubicBezTo>
                <a:cubicBezTo>
                  <a:pt x="6" y="46"/>
                  <a:pt x="0" y="53"/>
                  <a:pt x="1" y="60"/>
                </a:cubicBezTo>
                <a:cubicBezTo>
                  <a:pt x="1" y="68"/>
                  <a:pt x="8" y="73"/>
                  <a:pt x="15" y="73"/>
                </a:cubicBezTo>
                <a:cubicBezTo>
                  <a:pt x="23" y="72"/>
                  <a:pt x="28" y="66"/>
                  <a:pt x="28" y="58"/>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220" name="Freeform 29"/>
          <p:cNvSpPr>
            <a:spLocks noEditPoints="1" noChangeArrowheads="1"/>
          </p:cNvSpPr>
          <p:nvPr/>
        </p:nvSpPr>
        <p:spPr bwMode="auto">
          <a:xfrm>
            <a:off x="7723188" y="4006850"/>
            <a:ext cx="1020762" cy="674688"/>
          </a:xfrm>
          <a:custGeom>
            <a:avLst/>
            <a:gdLst>
              <a:gd name="T0" fmla="*/ 2147483647 w 220"/>
              <a:gd name="T1" fmla="*/ 2147483647 h 146"/>
              <a:gd name="T2" fmla="*/ 2147483647 w 220"/>
              <a:gd name="T3" fmla="*/ 2147483647 h 146"/>
              <a:gd name="T4" fmla="*/ 2147483647 w 220"/>
              <a:gd name="T5" fmla="*/ 2147483647 h 146"/>
              <a:gd name="T6" fmla="*/ 2147483647 w 220"/>
              <a:gd name="T7" fmla="*/ 2147483647 h 146"/>
              <a:gd name="T8" fmla="*/ 2147483647 w 220"/>
              <a:gd name="T9" fmla="*/ 2147483647 h 146"/>
              <a:gd name="T10" fmla="*/ 2147483647 w 220"/>
              <a:gd name="T11" fmla="*/ 2147483647 h 146"/>
              <a:gd name="T12" fmla="*/ 2147483647 w 220"/>
              <a:gd name="T13" fmla="*/ 2147483647 h 146"/>
              <a:gd name="T14" fmla="*/ 2147483647 w 220"/>
              <a:gd name="T15" fmla="*/ 0 h 146"/>
              <a:gd name="T16" fmla="*/ 2147483647 w 220"/>
              <a:gd name="T17" fmla="*/ 0 h 146"/>
              <a:gd name="T18" fmla="*/ 0 w 220"/>
              <a:gd name="T19" fmla="*/ 2147483647 h 146"/>
              <a:gd name="T20" fmla="*/ 0 w 220"/>
              <a:gd name="T21" fmla="*/ 2147483647 h 146"/>
              <a:gd name="T22" fmla="*/ 0 w 220"/>
              <a:gd name="T23" fmla="*/ 2147483647 h 146"/>
              <a:gd name="T24" fmla="*/ 2147483647 w 220"/>
              <a:gd name="T25" fmla="*/ 2147483647 h 146"/>
              <a:gd name="T26" fmla="*/ 2147483647 w 220"/>
              <a:gd name="T27" fmla="*/ 2147483647 h 146"/>
              <a:gd name="T28" fmla="*/ 2147483647 w 220"/>
              <a:gd name="T29" fmla="*/ 2147483647 h 146"/>
              <a:gd name="T30" fmla="*/ 2147483647 w 220"/>
              <a:gd name="T31" fmla="*/ 2147483647 h 146"/>
              <a:gd name="T32" fmla="*/ 2147483647 w 220"/>
              <a:gd name="T33" fmla="*/ 2147483647 h 146"/>
              <a:gd name="T34" fmla="*/ 2147483647 w 220"/>
              <a:gd name="T35" fmla="*/ 2147483647 h 146"/>
              <a:gd name="T36" fmla="*/ 2147483647 w 220"/>
              <a:gd name="T37" fmla="*/ 2147483647 h 146"/>
              <a:gd name="T38" fmla="*/ 2147483647 w 220"/>
              <a:gd name="T39" fmla="*/ 2147483647 h 146"/>
              <a:gd name="T40" fmla="*/ 2147483647 w 220"/>
              <a:gd name="T41" fmla="*/ 2147483647 h 146"/>
              <a:gd name="T42" fmla="*/ 2147483647 w 220"/>
              <a:gd name="T43" fmla="*/ 2147483647 h 146"/>
              <a:gd name="T44" fmla="*/ 2147483647 w 220"/>
              <a:gd name="T45" fmla="*/ 2147483647 h 146"/>
              <a:gd name="T46" fmla="*/ 2147483647 w 220"/>
              <a:gd name="T47" fmla="*/ 2147483647 h 146"/>
              <a:gd name="T48" fmla="*/ 2147483647 w 220"/>
              <a:gd name="T49" fmla="*/ 2147483647 h 14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20"/>
              <a:gd name="T76" fmla="*/ 0 h 146"/>
              <a:gd name="T77" fmla="*/ 220 w 220"/>
              <a:gd name="T78" fmla="*/ 146 h 14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20" h="146">
                <a:moveTo>
                  <a:pt x="5" y="130"/>
                </a:moveTo>
                <a:cubicBezTo>
                  <a:pt x="5" y="128"/>
                  <a:pt x="5" y="126"/>
                  <a:pt x="5" y="124"/>
                </a:cubicBezTo>
                <a:cubicBezTo>
                  <a:pt x="23" y="48"/>
                  <a:pt x="23" y="48"/>
                  <a:pt x="23" y="48"/>
                </a:cubicBezTo>
                <a:cubicBezTo>
                  <a:pt x="26" y="34"/>
                  <a:pt x="40" y="22"/>
                  <a:pt x="54" y="22"/>
                </a:cubicBezTo>
                <a:cubicBezTo>
                  <a:pt x="194" y="22"/>
                  <a:pt x="194" y="22"/>
                  <a:pt x="194" y="22"/>
                </a:cubicBezTo>
                <a:cubicBezTo>
                  <a:pt x="190" y="15"/>
                  <a:pt x="183" y="11"/>
                  <a:pt x="175" y="11"/>
                </a:cubicBezTo>
                <a:cubicBezTo>
                  <a:pt x="82" y="11"/>
                  <a:pt x="82" y="11"/>
                  <a:pt x="82" y="11"/>
                </a:cubicBezTo>
                <a:cubicBezTo>
                  <a:pt x="78" y="4"/>
                  <a:pt x="70" y="0"/>
                  <a:pt x="61" y="0"/>
                </a:cubicBezTo>
                <a:cubicBezTo>
                  <a:pt x="25" y="0"/>
                  <a:pt x="25" y="0"/>
                  <a:pt x="25" y="0"/>
                </a:cubicBezTo>
                <a:cubicBezTo>
                  <a:pt x="11" y="0"/>
                  <a:pt x="0" y="11"/>
                  <a:pt x="0" y="25"/>
                </a:cubicBezTo>
                <a:cubicBezTo>
                  <a:pt x="0" y="125"/>
                  <a:pt x="0" y="125"/>
                  <a:pt x="0" y="125"/>
                </a:cubicBezTo>
                <a:cubicBezTo>
                  <a:pt x="0" y="126"/>
                  <a:pt x="0" y="126"/>
                  <a:pt x="0" y="127"/>
                </a:cubicBezTo>
                <a:cubicBezTo>
                  <a:pt x="1" y="134"/>
                  <a:pt x="4" y="142"/>
                  <a:pt x="12" y="146"/>
                </a:cubicBezTo>
                <a:cubicBezTo>
                  <a:pt x="7" y="142"/>
                  <a:pt x="5" y="137"/>
                  <a:pt x="5" y="130"/>
                </a:cubicBezTo>
                <a:close/>
                <a:moveTo>
                  <a:pt x="218" y="36"/>
                </a:moveTo>
                <a:cubicBezTo>
                  <a:pt x="216" y="34"/>
                  <a:pt x="214" y="33"/>
                  <a:pt x="210" y="33"/>
                </a:cubicBezTo>
                <a:cubicBezTo>
                  <a:pt x="55" y="33"/>
                  <a:pt x="55" y="33"/>
                  <a:pt x="55" y="33"/>
                </a:cubicBezTo>
                <a:cubicBezTo>
                  <a:pt x="46" y="33"/>
                  <a:pt x="36" y="41"/>
                  <a:pt x="34" y="50"/>
                </a:cubicBezTo>
                <a:cubicBezTo>
                  <a:pt x="16" y="127"/>
                  <a:pt x="16" y="127"/>
                  <a:pt x="16" y="127"/>
                </a:cubicBezTo>
                <a:cubicBezTo>
                  <a:pt x="16" y="130"/>
                  <a:pt x="16" y="134"/>
                  <a:pt x="18" y="136"/>
                </a:cubicBezTo>
                <a:cubicBezTo>
                  <a:pt x="19" y="138"/>
                  <a:pt x="22" y="139"/>
                  <a:pt x="25" y="139"/>
                </a:cubicBezTo>
                <a:cubicBezTo>
                  <a:pt x="179" y="139"/>
                  <a:pt x="179" y="139"/>
                  <a:pt x="179" y="139"/>
                </a:cubicBezTo>
                <a:cubicBezTo>
                  <a:pt x="187" y="139"/>
                  <a:pt x="197" y="131"/>
                  <a:pt x="200" y="122"/>
                </a:cubicBezTo>
                <a:cubicBezTo>
                  <a:pt x="219" y="45"/>
                  <a:pt x="219" y="45"/>
                  <a:pt x="219" y="45"/>
                </a:cubicBezTo>
                <a:cubicBezTo>
                  <a:pt x="220" y="41"/>
                  <a:pt x="219" y="38"/>
                  <a:pt x="218" y="36"/>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221" name="Freeform 30"/>
          <p:cNvSpPr>
            <a:spLocks noEditPoints="1" noChangeArrowheads="1"/>
          </p:cNvSpPr>
          <p:nvPr/>
        </p:nvSpPr>
        <p:spPr bwMode="auto">
          <a:xfrm>
            <a:off x="7681913" y="1673225"/>
            <a:ext cx="690562" cy="171450"/>
          </a:xfrm>
          <a:custGeom>
            <a:avLst/>
            <a:gdLst>
              <a:gd name="T0" fmla="*/ 2147483647 w 149"/>
              <a:gd name="T1" fmla="*/ 0 h 37"/>
              <a:gd name="T2" fmla="*/ 2147483647 w 149"/>
              <a:gd name="T3" fmla="*/ 0 h 37"/>
              <a:gd name="T4" fmla="*/ 0 w 149"/>
              <a:gd name="T5" fmla="*/ 2147483647 h 37"/>
              <a:gd name="T6" fmla="*/ 0 w 149"/>
              <a:gd name="T7" fmla="*/ 2147483647 h 37"/>
              <a:gd name="T8" fmla="*/ 2147483647 w 149"/>
              <a:gd name="T9" fmla="*/ 2147483647 h 37"/>
              <a:gd name="T10" fmla="*/ 2147483647 w 149"/>
              <a:gd name="T11" fmla="*/ 2147483647 h 37"/>
              <a:gd name="T12" fmla="*/ 2147483647 w 149"/>
              <a:gd name="T13" fmla="*/ 0 h 37"/>
              <a:gd name="T14" fmla="*/ 2147483647 w 149"/>
              <a:gd name="T15" fmla="*/ 2147483647 h 37"/>
              <a:gd name="T16" fmla="*/ 2147483647 w 149"/>
              <a:gd name="T17" fmla="*/ 2147483647 h 37"/>
              <a:gd name="T18" fmla="*/ 2147483647 w 149"/>
              <a:gd name="T19" fmla="*/ 2147483647 h 37"/>
              <a:gd name="T20" fmla="*/ 2147483647 w 149"/>
              <a:gd name="T21" fmla="*/ 2147483647 h 37"/>
              <a:gd name="T22" fmla="*/ 2147483647 w 149"/>
              <a:gd name="T23" fmla="*/ 2147483647 h 37"/>
              <a:gd name="T24" fmla="*/ 2147483647 w 149"/>
              <a:gd name="T25" fmla="*/ 2147483647 h 37"/>
              <a:gd name="T26" fmla="*/ 2147483647 w 149"/>
              <a:gd name="T27" fmla="*/ 2147483647 h 37"/>
              <a:gd name="T28" fmla="*/ 2147483647 w 149"/>
              <a:gd name="T29" fmla="*/ 2147483647 h 37"/>
              <a:gd name="T30" fmla="*/ 2147483647 w 149"/>
              <a:gd name="T31" fmla="*/ 2147483647 h 37"/>
              <a:gd name="T32" fmla="*/ 2147483647 w 149"/>
              <a:gd name="T33" fmla="*/ 2147483647 h 3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49"/>
              <a:gd name="T52" fmla="*/ 0 h 37"/>
              <a:gd name="T53" fmla="*/ 149 w 149"/>
              <a:gd name="T54" fmla="*/ 37 h 3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49" h="37">
                <a:moveTo>
                  <a:pt x="128" y="0"/>
                </a:moveTo>
                <a:cubicBezTo>
                  <a:pt x="21" y="0"/>
                  <a:pt x="21" y="0"/>
                  <a:pt x="21" y="0"/>
                </a:cubicBezTo>
                <a:cubicBezTo>
                  <a:pt x="10" y="0"/>
                  <a:pt x="0" y="10"/>
                  <a:pt x="0" y="21"/>
                </a:cubicBezTo>
                <a:cubicBezTo>
                  <a:pt x="0" y="37"/>
                  <a:pt x="0" y="37"/>
                  <a:pt x="0" y="37"/>
                </a:cubicBezTo>
                <a:cubicBezTo>
                  <a:pt x="149" y="37"/>
                  <a:pt x="149" y="37"/>
                  <a:pt x="149" y="37"/>
                </a:cubicBezTo>
                <a:cubicBezTo>
                  <a:pt x="149" y="21"/>
                  <a:pt x="149" y="21"/>
                  <a:pt x="149" y="21"/>
                </a:cubicBezTo>
                <a:cubicBezTo>
                  <a:pt x="149" y="10"/>
                  <a:pt x="140" y="0"/>
                  <a:pt x="128" y="0"/>
                </a:cubicBezTo>
                <a:close/>
                <a:moveTo>
                  <a:pt x="47" y="31"/>
                </a:moveTo>
                <a:cubicBezTo>
                  <a:pt x="41" y="31"/>
                  <a:pt x="36" y="26"/>
                  <a:pt x="36" y="20"/>
                </a:cubicBezTo>
                <a:cubicBezTo>
                  <a:pt x="36" y="14"/>
                  <a:pt x="41" y="9"/>
                  <a:pt x="47" y="9"/>
                </a:cubicBezTo>
                <a:cubicBezTo>
                  <a:pt x="53" y="9"/>
                  <a:pt x="58" y="14"/>
                  <a:pt x="58" y="20"/>
                </a:cubicBezTo>
                <a:cubicBezTo>
                  <a:pt x="58" y="26"/>
                  <a:pt x="53" y="31"/>
                  <a:pt x="47" y="31"/>
                </a:cubicBezTo>
                <a:close/>
                <a:moveTo>
                  <a:pt x="100" y="31"/>
                </a:moveTo>
                <a:cubicBezTo>
                  <a:pt x="94" y="31"/>
                  <a:pt x="89" y="26"/>
                  <a:pt x="89" y="20"/>
                </a:cubicBezTo>
                <a:cubicBezTo>
                  <a:pt x="89" y="14"/>
                  <a:pt x="94" y="9"/>
                  <a:pt x="100" y="9"/>
                </a:cubicBezTo>
                <a:cubicBezTo>
                  <a:pt x="106" y="9"/>
                  <a:pt x="111" y="14"/>
                  <a:pt x="111" y="20"/>
                </a:cubicBezTo>
                <a:cubicBezTo>
                  <a:pt x="111" y="26"/>
                  <a:pt x="106" y="31"/>
                  <a:pt x="100" y="31"/>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222" name="Freeform 31"/>
          <p:cNvSpPr>
            <a:spLocks noEditPoints="1" noChangeArrowheads="1"/>
          </p:cNvSpPr>
          <p:nvPr/>
        </p:nvSpPr>
        <p:spPr bwMode="auto">
          <a:xfrm>
            <a:off x="7681913" y="1885950"/>
            <a:ext cx="690562" cy="477838"/>
          </a:xfrm>
          <a:custGeom>
            <a:avLst/>
            <a:gdLst>
              <a:gd name="T0" fmla="*/ 2147483647 w 149"/>
              <a:gd name="T1" fmla="*/ 2147483647 h 103"/>
              <a:gd name="T2" fmla="*/ 2147483647 w 149"/>
              <a:gd name="T3" fmla="*/ 2147483647 h 103"/>
              <a:gd name="T4" fmla="*/ 0 w 149"/>
              <a:gd name="T5" fmla="*/ 0 h 103"/>
              <a:gd name="T6" fmla="*/ 2147483647 w 149"/>
              <a:gd name="T7" fmla="*/ 2147483647 h 103"/>
              <a:gd name="T8" fmla="*/ 2147483647 w 149"/>
              <a:gd name="T9" fmla="*/ 2147483647 h 103"/>
              <a:gd name="T10" fmla="*/ 2147483647 w 149"/>
              <a:gd name="T11" fmla="*/ 2147483647 h 103"/>
              <a:gd name="T12" fmla="*/ 2147483647 w 149"/>
              <a:gd name="T13" fmla="*/ 2147483647 h 103"/>
              <a:gd name="T14" fmla="*/ 2147483647 w 149"/>
              <a:gd name="T15" fmla="*/ 2147483647 h 103"/>
              <a:gd name="T16" fmla="*/ 2147483647 w 149"/>
              <a:gd name="T17" fmla="*/ 2147483647 h 103"/>
              <a:gd name="T18" fmla="*/ 2147483647 w 149"/>
              <a:gd name="T19" fmla="*/ 2147483647 h 103"/>
              <a:gd name="T20" fmla="*/ 2147483647 w 149"/>
              <a:gd name="T21" fmla="*/ 2147483647 h 103"/>
              <a:gd name="T22" fmla="*/ 2147483647 w 149"/>
              <a:gd name="T23" fmla="*/ 2147483647 h 103"/>
              <a:gd name="T24" fmla="*/ 2147483647 w 149"/>
              <a:gd name="T25" fmla="*/ 2147483647 h 103"/>
              <a:gd name="T26" fmla="*/ 2147483647 w 149"/>
              <a:gd name="T27" fmla="*/ 2147483647 h 103"/>
              <a:gd name="T28" fmla="*/ 2147483647 w 149"/>
              <a:gd name="T29" fmla="*/ 2147483647 h 103"/>
              <a:gd name="T30" fmla="*/ 2147483647 w 149"/>
              <a:gd name="T31" fmla="*/ 2147483647 h 103"/>
              <a:gd name="T32" fmla="*/ 2147483647 w 149"/>
              <a:gd name="T33" fmla="*/ 2147483647 h 103"/>
              <a:gd name="T34" fmla="*/ 2147483647 w 149"/>
              <a:gd name="T35" fmla="*/ 2147483647 h 103"/>
              <a:gd name="T36" fmla="*/ 2147483647 w 149"/>
              <a:gd name="T37" fmla="*/ 2147483647 h 103"/>
              <a:gd name="T38" fmla="*/ 2147483647 w 149"/>
              <a:gd name="T39" fmla="*/ 2147483647 h 103"/>
              <a:gd name="T40" fmla="*/ 2147483647 w 149"/>
              <a:gd name="T41" fmla="*/ 2147483647 h 103"/>
              <a:gd name="T42" fmla="*/ 2147483647 w 149"/>
              <a:gd name="T43" fmla="*/ 2147483647 h 103"/>
              <a:gd name="T44" fmla="*/ 2147483647 w 149"/>
              <a:gd name="T45" fmla="*/ 2147483647 h 103"/>
              <a:gd name="T46" fmla="*/ 2147483647 w 149"/>
              <a:gd name="T47" fmla="*/ 2147483647 h 103"/>
              <a:gd name="T48" fmla="*/ 2147483647 w 149"/>
              <a:gd name="T49" fmla="*/ 2147483647 h 103"/>
              <a:gd name="T50" fmla="*/ 2147483647 w 149"/>
              <a:gd name="T51" fmla="*/ 2147483647 h 103"/>
              <a:gd name="T52" fmla="*/ 2147483647 w 149"/>
              <a:gd name="T53" fmla="*/ 2147483647 h 103"/>
              <a:gd name="T54" fmla="*/ 2147483647 w 149"/>
              <a:gd name="T55" fmla="*/ 2147483647 h 103"/>
              <a:gd name="T56" fmla="*/ 2147483647 w 149"/>
              <a:gd name="T57" fmla="*/ 2147483647 h 103"/>
              <a:gd name="T58" fmla="*/ 2147483647 w 149"/>
              <a:gd name="T59" fmla="*/ 2147483647 h 103"/>
              <a:gd name="T60" fmla="*/ 2147483647 w 149"/>
              <a:gd name="T61" fmla="*/ 2147483647 h 103"/>
              <a:gd name="T62" fmla="*/ 2147483647 w 149"/>
              <a:gd name="T63" fmla="*/ 2147483647 h 10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49"/>
              <a:gd name="T97" fmla="*/ 0 h 103"/>
              <a:gd name="T98" fmla="*/ 149 w 149"/>
              <a:gd name="T99" fmla="*/ 103 h 10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49" h="103">
                <a:moveTo>
                  <a:pt x="0" y="82"/>
                </a:moveTo>
                <a:cubicBezTo>
                  <a:pt x="0" y="94"/>
                  <a:pt x="10" y="103"/>
                  <a:pt x="21" y="103"/>
                </a:cubicBezTo>
                <a:cubicBezTo>
                  <a:pt x="128" y="103"/>
                  <a:pt x="128" y="103"/>
                  <a:pt x="128" y="103"/>
                </a:cubicBezTo>
                <a:cubicBezTo>
                  <a:pt x="140" y="103"/>
                  <a:pt x="149" y="94"/>
                  <a:pt x="149" y="82"/>
                </a:cubicBezTo>
                <a:cubicBezTo>
                  <a:pt x="149" y="0"/>
                  <a:pt x="149" y="0"/>
                  <a:pt x="149" y="0"/>
                </a:cubicBezTo>
                <a:cubicBezTo>
                  <a:pt x="0" y="0"/>
                  <a:pt x="0" y="0"/>
                  <a:pt x="0" y="0"/>
                </a:cubicBezTo>
                <a:lnTo>
                  <a:pt x="0" y="82"/>
                </a:lnTo>
                <a:close/>
                <a:moveTo>
                  <a:pt x="72" y="76"/>
                </a:moveTo>
                <a:cubicBezTo>
                  <a:pt x="72" y="76"/>
                  <a:pt x="72" y="76"/>
                  <a:pt x="72" y="76"/>
                </a:cubicBezTo>
                <a:cubicBezTo>
                  <a:pt x="72" y="76"/>
                  <a:pt x="72" y="76"/>
                  <a:pt x="72" y="76"/>
                </a:cubicBezTo>
                <a:cubicBezTo>
                  <a:pt x="74" y="72"/>
                  <a:pt x="76" y="69"/>
                  <a:pt x="78" y="66"/>
                </a:cubicBezTo>
                <a:cubicBezTo>
                  <a:pt x="81" y="63"/>
                  <a:pt x="84" y="60"/>
                  <a:pt x="89" y="56"/>
                </a:cubicBezTo>
                <a:cubicBezTo>
                  <a:pt x="96" y="50"/>
                  <a:pt x="100" y="46"/>
                  <a:pt x="102" y="43"/>
                </a:cubicBezTo>
                <a:cubicBezTo>
                  <a:pt x="104" y="40"/>
                  <a:pt x="105" y="38"/>
                  <a:pt x="105" y="36"/>
                </a:cubicBezTo>
                <a:cubicBezTo>
                  <a:pt x="105" y="34"/>
                  <a:pt x="104" y="32"/>
                  <a:pt x="103" y="31"/>
                </a:cubicBezTo>
                <a:cubicBezTo>
                  <a:pt x="101" y="29"/>
                  <a:pt x="100" y="29"/>
                  <a:pt x="97" y="29"/>
                </a:cubicBezTo>
                <a:cubicBezTo>
                  <a:pt x="95" y="29"/>
                  <a:pt x="94" y="29"/>
                  <a:pt x="93" y="29"/>
                </a:cubicBezTo>
                <a:cubicBezTo>
                  <a:pt x="92" y="30"/>
                  <a:pt x="91" y="30"/>
                  <a:pt x="91" y="31"/>
                </a:cubicBezTo>
                <a:cubicBezTo>
                  <a:pt x="90" y="32"/>
                  <a:pt x="89" y="33"/>
                  <a:pt x="89" y="34"/>
                </a:cubicBezTo>
                <a:cubicBezTo>
                  <a:pt x="89" y="35"/>
                  <a:pt x="88" y="36"/>
                  <a:pt x="88" y="38"/>
                </a:cubicBezTo>
                <a:cubicBezTo>
                  <a:pt x="88" y="39"/>
                  <a:pt x="88" y="40"/>
                  <a:pt x="87" y="41"/>
                </a:cubicBezTo>
                <a:cubicBezTo>
                  <a:pt x="86" y="41"/>
                  <a:pt x="85" y="42"/>
                  <a:pt x="84" y="41"/>
                </a:cubicBezTo>
                <a:cubicBezTo>
                  <a:pt x="76" y="41"/>
                  <a:pt x="76" y="41"/>
                  <a:pt x="76" y="41"/>
                </a:cubicBezTo>
                <a:cubicBezTo>
                  <a:pt x="74" y="40"/>
                  <a:pt x="72" y="39"/>
                  <a:pt x="73" y="37"/>
                </a:cubicBezTo>
                <a:cubicBezTo>
                  <a:pt x="73" y="33"/>
                  <a:pt x="74" y="30"/>
                  <a:pt x="75" y="27"/>
                </a:cubicBezTo>
                <a:cubicBezTo>
                  <a:pt x="76" y="25"/>
                  <a:pt x="78" y="22"/>
                  <a:pt x="80" y="20"/>
                </a:cubicBezTo>
                <a:cubicBezTo>
                  <a:pt x="85" y="16"/>
                  <a:pt x="90" y="15"/>
                  <a:pt x="97" y="15"/>
                </a:cubicBezTo>
                <a:cubicBezTo>
                  <a:pt x="101" y="15"/>
                  <a:pt x="104" y="15"/>
                  <a:pt x="107" y="16"/>
                </a:cubicBezTo>
                <a:cubicBezTo>
                  <a:pt x="109" y="17"/>
                  <a:pt x="112" y="19"/>
                  <a:pt x="114" y="21"/>
                </a:cubicBezTo>
                <a:cubicBezTo>
                  <a:pt x="119" y="25"/>
                  <a:pt x="121" y="30"/>
                  <a:pt x="121" y="36"/>
                </a:cubicBezTo>
                <a:cubicBezTo>
                  <a:pt x="121" y="39"/>
                  <a:pt x="120" y="42"/>
                  <a:pt x="119" y="45"/>
                </a:cubicBezTo>
                <a:cubicBezTo>
                  <a:pt x="118" y="48"/>
                  <a:pt x="116" y="51"/>
                  <a:pt x="113" y="54"/>
                </a:cubicBezTo>
                <a:cubicBezTo>
                  <a:pt x="110" y="57"/>
                  <a:pt x="106" y="61"/>
                  <a:pt x="101" y="66"/>
                </a:cubicBezTo>
                <a:cubicBezTo>
                  <a:pt x="98" y="67"/>
                  <a:pt x="96" y="69"/>
                  <a:pt x="95" y="70"/>
                </a:cubicBezTo>
                <a:cubicBezTo>
                  <a:pt x="95" y="71"/>
                  <a:pt x="94" y="71"/>
                  <a:pt x="94" y="71"/>
                </a:cubicBezTo>
                <a:cubicBezTo>
                  <a:pt x="117" y="71"/>
                  <a:pt x="117" y="71"/>
                  <a:pt x="117" y="71"/>
                </a:cubicBezTo>
                <a:cubicBezTo>
                  <a:pt x="118" y="71"/>
                  <a:pt x="119" y="71"/>
                  <a:pt x="120" y="72"/>
                </a:cubicBezTo>
                <a:cubicBezTo>
                  <a:pt x="120" y="73"/>
                  <a:pt x="121" y="74"/>
                  <a:pt x="121" y="75"/>
                </a:cubicBezTo>
                <a:cubicBezTo>
                  <a:pt x="121" y="82"/>
                  <a:pt x="121" y="82"/>
                  <a:pt x="121" y="82"/>
                </a:cubicBezTo>
                <a:cubicBezTo>
                  <a:pt x="121" y="83"/>
                  <a:pt x="120" y="84"/>
                  <a:pt x="120" y="85"/>
                </a:cubicBezTo>
                <a:cubicBezTo>
                  <a:pt x="119" y="86"/>
                  <a:pt x="118" y="86"/>
                  <a:pt x="117" y="86"/>
                </a:cubicBezTo>
                <a:cubicBezTo>
                  <a:pt x="75" y="86"/>
                  <a:pt x="75" y="86"/>
                  <a:pt x="75" y="86"/>
                </a:cubicBezTo>
                <a:cubicBezTo>
                  <a:pt x="73" y="86"/>
                  <a:pt x="71" y="85"/>
                  <a:pt x="71" y="83"/>
                </a:cubicBezTo>
                <a:cubicBezTo>
                  <a:pt x="71" y="82"/>
                  <a:pt x="71" y="82"/>
                  <a:pt x="71" y="82"/>
                </a:cubicBezTo>
                <a:cubicBezTo>
                  <a:pt x="71" y="80"/>
                  <a:pt x="72" y="78"/>
                  <a:pt x="72" y="76"/>
                </a:cubicBezTo>
                <a:close/>
                <a:moveTo>
                  <a:pt x="29" y="34"/>
                </a:moveTo>
                <a:cubicBezTo>
                  <a:pt x="29" y="33"/>
                  <a:pt x="30" y="32"/>
                  <a:pt x="31" y="31"/>
                </a:cubicBezTo>
                <a:cubicBezTo>
                  <a:pt x="35" y="29"/>
                  <a:pt x="38" y="27"/>
                  <a:pt x="41" y="24"/>
                </a:cubicBezTo>
                <a:cubicBezTo>
                  <a:pt x="44" y="21"/>
                  <a:pt x="46" y="19"/>
                  <a:pt x="47" y="17"/>
                </a:cubicBezTo>
                <a:cubicBezTo>
                  <a:pt x="48" y="15"/>
                  <a:pt x="49" y="15"/>
                  <a:pt x="51" y="15"/>
                </a:cubicBezTo>
                <a:cubicBezTo>
                  <a:pt x="56" y="15"/>
                  <a:pt x="56" y="15"/>
                  <a:pt x="56" y="15"/>
                </a:cubicBezTo>
                <a:cubicBezTo>
                  <a:pt x="57" y="15"/>
                  <a:pt x="58" y="15"/>
                  <a:pt x="59" y="16"/>
                </a:cubicBezTo>
                <a:cubicBezTo>
                  <a:pt x="59" y="16"/>
                  <a:pt x="60" y="17"/>
                  <a:pt x="60" y="18"/>
                </a:cubicBezTo>
                <a:cubicBezTo>
                  <a:pt x="60" y="82"/>
                  <a:pt x="60" y="82"/>
                  <a:pt x="60" y="82"/>
                </a:cubicBezTo>
                <a:cubicBezTo>
                  <a:pt x="60" y="83"/>
                  <a:pt x="59" y="84"/>
                  <a:pt x="59" y="85"/>
                </a:cubicBezTo>
                <a:cubicBezTo>
                  <a:pt x="58" y="86"/>
                  <a:pt x="57" y="86"/>
                  <a:pt x="56" y="86"/>
                </a:cubicBezTo>
                <a:cubicBezTo>
                  <a:pt x="48" y="86"/>
                  <a:pt x="48" y="86"/>
                  <a:pt x="48" y="86"/>
                </a:cubicBezTo>
                <a:cubicBezTo>
                  <a:pt x="47" y="86"/>
                  <a:pt x="46" y="86"/>
                  <a:pt x="45" y="85"/>
                </a:cubicBezTo>
                <a:cubicBezTo>
                  <a:pt x="45" y="84"/>
                  <a:pt x="44" y="83"/>
                  <a:pt x="44" y="82"/>
                </a:cubicBezTo>
                <a:cubicBezTo>
                  <a:pt x="44" y="40"/>
                  <a:pt x="44" y="40"/>
                  <a:pt x="44" y="40"/>
                </a:cubicBezTo>
                <a:cubicBezTo>
                  <a:pt x="44" y="41"/>
                  <a:pt x="43" y="41"/>
                  <a:pt x="43" y="41"/>
                </a:cubicBezTo>
                <a:cubicBezTo>
                  <a:pt x="39" y="43"/>
                  <a:pt x="36" y="45"/>
                  <a:pt x="34" y="46"/>
                </a:cubicBezTo>
                <a:cubicBezTo>
                  <a:pt x="33" y="46"/>
                  <a:pt x="31" y="46"/>
                  <a:pt x="30" y="45"/>
                </a:cubicBezTo>
                <a:cubicBezTo>
                  <a:pt x="29" y="44"/>
                  <a:pt x="29" y="43"/>
                  <a:pt x="29" y="42"/>
                </a:cubicBezTo>
                <a:lnTo>
                  <a:pt x="29" y="34"/>
                </a:ln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223" name="Freeform 32"/>
          <p:cNvSpPr>
            <a:spLocks noChangeArrowheads="1"/>
          </p:cNvSpPr>
          <p:nvPr/>
        </p:nvSpPr>
        <p:spPr bwMode="auto">
          <a:xfrm>
            <a:off x="5767388" y="441325"/>
            <a:ext cx="1770062" cy="1244600"/>
          </a:xfrm>
          <a:custGeom>
            <a:avLst/>
            <a:gdLst>
              <a:gd name="T0" fmla="*/ 2147483647 w 382"/>
              <a:gd name="T1" fmla="*/ 2147483647 h 269"/>
              <a:gd name="T2" fmla="*/ 2147483647 w 382"/>
              <a:gd name="T3" fmla="*/ 2147483647 h 269"/>
              <a:gd name="T4" fmla="*/ 2147483647 w 382"/>
              <a:gd name="T5" fmla="*/ 2147483647 h 269"/>
              <a:gd name="T6" fmla="*/ 2147483647 w 382"/>
              <a:gd name="T7" fmla="*/ 2147483647 h 269"/>
              <a:gd name="T8" fmla="*/ 2147483647 w 382"/>
              <a:gd name="T9" fmla="*/ 2147483647 h 269"/>
              <a:gd name="T10" fmla="*/ 2147483647 w 382"/>
              <a:gd name="T11" fmla="*/ 2147483647 h 269"/>
              <a:gd name="T12" fmla="*/ 2147483647 w 382"/>
              <a:gd name="T13" fmla="*/ 2147483647 h 269"/>
              <a:gd name="T14" fmla="*/ 2147483647 w 382"/>
              <a:gd name="T15" fmla="*/ 2147483647 h 269"/>
              <a:gd name="T16" fmla="*/ 2147483647 w 382"/>
              <a:gd name="T17" fmla="*/ 2147483647 h 269"/>
              <a:gd name="T18" fmla="*/ 2147483647 w 382"/>
              <a:gd name="T19" fmla="*/ 2147483647 h 269"/>
              <a:gd name="T20" fmla="*/ 2147483647 w 382"/>
              <a:gd name="T21" fmla="*/ 2147483647 h 269"/>
              <a:gd name="T22" fmla="*/ 2147483647 w 382"/>
              <a:gd name="T23" fmla="*/ 2147483647 h 269"/>
              <a:gd name="T24" fmla="*/ 2147483647 w 382"/>
              <a:gd name="T25" fmla="*/ 2147483647 h 269"/>
              <a:gd name="T26" fmla="*/ 2147483647 w 382"/>
              <a:gd name="T27" fmla="*/ 2147483647 h 269"/>
              <a:gd name="T28" fmla="*/ 2147483647 w 382"/>
              <a:gd name="T29" fmla="*/ 2147483647 h 269"/>
              <a:gd name="T30" fmla="*/ 2147483647 w 382"/>
              <a:gd name="T31" fmla="*/ 2147483647 h 26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82"/>
              <a:gd name="T49" fmla="*/ 0 h 269"/>
              <a:gd name="T50" fmla="*/ 382 w 382"/>
              <a:gd name="T51" fmla="*/ 269 h 26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82" h="269">
                <a:moveTo>
                  <a:pt x="286" y="4"/>
                </a:moveTo>
                <a:cubicBezTo>
                  <a:pt x="278" y="0"/>
                  <a:pt x="269" y="3"/>
                  <a:pt x="265" y="10"/>
                </a:cubicBezTo>
                <a:cubicBezTo>
                  <a:pt x="261" y="18"/>
                  <a:pt x="264" y="27"/>
                  <a:pt x="272" y="31"/>
                </a:cubicBezTo>
                <a:cubicBezTo>
                  <a:pt x="308" y="49"/>
                  <a:pt x="308" y="49"/>
                  <a:pt x="308" y="49"/>
                </a:cubicBezTo>
                <a:cubicBezTo>
                  <a:pt x="254" y="61"/>
                  <a:pt x="202" y="81"/>
                  <a:pt x="155" y="109"/>
                </a:cubicBezTo>
                <a:cubicBezTo>
                  <a:pt x="96" y="144"/>
                  <a:pt x="46" y="189"/>
                  <a:pt x="5" y="244"/>
                </a:cubicBezTo>
                <a:cubicBezTo>
                  <a:pt x="0" y="251"/>
                  <a:pt x="2" y="261"/>
                  <a:pt x="9" y="266"/>
                </a:cubicBezTo>
                <a:cubicBezTo>
                  <a:pt x="11" y="268"/>
                  <a:pt x="15" y="269"/>
                  <a:pt x="18" y="269"/>
                </a:cubicBezTo>
                <a:cubicBezTo>
                  <a:pt x="23" y="269"/>
                  <a:pt x="27" y="267"/>
                  <a:pt x="30" y="263"/>
                </a:cubicBezTo>
                <a:cubicBezTo>
                  <a:pt x="101" y="167"/>
                  <a:pt x="207" y="101"/>
                  <a:pt x="323" y="78"/>
                </a:cubicBezTo>
                <a:cubicBezTo>
                  <a:pt x="289" y="121"/>
                  <a:pt x="289" y="121"/>
                  <a:pt x="289" y="121"/>
                </a:cubicBezTo>
                <a:cubicBezTo>
                  <a:pt x="284" y="128"/>
                  <a:pt x="285" y="138"/>
                  <a:pt x="292" y="143"/>
                </a:cubicBezTo>
                <a:cubicBezTo>
                  <a:pt x="294" y="145"/>
                  <a:pt x="298" y="146"/>
                  <a:pt x="301" y="146"/>
                </a:cubicBezTo>
                <a:cubicBezTo>
                  <a:pt x="306" y="146"/>
                  <a:pt x="310" y="144"/>
                  <a:pt x="313" y="140"/>
                </a:cubicBezTo>
                <a:cubicBezTo>
                  <a:pt x="382" y="53"/>
                  <a:pt x="382" y="53"/>
                  <a:pt x="382" y="53"/>
                </a:cubicBezTo>
                <a:lnTo>
                  <a:pt x="286" y="4"/>
                </a:ln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224" name="Freeform 33"/>
          <p:cNvSpPr>
            <a:spLocks noChangeArrowheads="1"/>
          </p:cNvSpPr>
          <p:nvPr/>
        </p:nvSpPr>
        <p:spPr bwMode="auto">
          <a:xfrm>
            <a:off x="7491413" y="3844925"/>
            <a:ext cx="2428875" cy="1714500"/>
          </a:xfrm>
          <a:custGeom>
            <a:avLst/>
            <a:gdLst>
              <a:gd name="T0" fmla="*/ 2147483647 w 524"/>
              <a:gd name="T1" fmla="*/ 2147483647 h 370"/>
              <a:gd name="T2" fmla="*/ 2147483647 w 524"/>
              <a:gd name="T3" fmla="*/ 2147483647 h 370"/>
              <a:gd name="T4" fmla="*/ 2147483647 w 524"/>
              <a:gd name="T5" fmla="*/ 2147483647 h 370"/>
              <a:gd name="T6" fmla="*/ 2147483647 w 524"/>
              <a:gd name="T7" fmla="*/ 2147483647 h 370"/>
              <a:gd name="T8" fmla="*/ 2147483647 w 524"/>
              <a:gd name="T9" fmla="*/ 2147483647 h 370"/>
              <a:gd name="T10" fmla="*/ 2147483647 w 524"/>
              <a:gd name="T11" fmla="*/ 2147483647 h 370"/>
              <a:gd name="T12" fmla="*/ 0 w 524"/>
              <a:gd name="T13" fmla="*/ 2147483647 h 370"/>
              <a:gd name="T14" fmla="*/ 2147483647 w 524"/>
              <a:gd name="T15" fmla="*/ 2147483647 h 370"/>
              <a:gd name="T16" fmla="*/ 2147483647 w 524"/>
              <a:gd name="T17" fmla="*/ 2147483647 h 370"/>
              <a:gd name="T18" fmla="*/ 2147483647 w 524"/>
              <a:gd name="T19" fmla="*/ 2147483647 h 370"/>
              <a:gd name="T20" fmla="*/ 2147483647 w 524"/>
              <a:gd name="T21" fmla="*/ 2147483647 h 370"/>
              <a:gd name="T22" fmla="*/ 2147483647 w 524"/>
              <a:gd name="T23" fmla="*/ 2147483647 h 370"/>
              <a:gd name="T24" fmla="*/ 2147483647 w 524"/>
              <a:gd name="T25" fmla="*/ 2147483647 h 370"/>
              <a:gd name="T26" fmla="*/ 2147483647 w 524"/>
              <a:gd name="T27" fmla="*/ 2147483647 h 370"/>
              <a:gd name="T28" fmla="*/ 2147483647 w 524"/>
              <a:gd name="T29" fmla="*/ 2147483647 h 37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24"/>
              <a:gd name="T46" fmla="*/ 0 h 370"/>
              <a:gd name="T47" fmla="*/ 524 w 524"/>
              <a:gd name="T48" fmla="*/ 370 h 37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24" h="370">
                <a:moveTo>
                  <a:pt x="509" y="5"/>
                </a:moveTo>
                <a:cubicBezTo>
                  <a:pt x="498" y="0"/>
                  <a:pt x="485" y="4"/>
                  <a:pt x="480" y="15"/>
                </a:cubicBezTo>
                <a:cubicBezTo>
                  <a:pt x="408" y="164"/>
                  <a:pt x="259" y="264"/>
                  <a:pt x="94" y="273"/>
                </a:cubicBezTo>
                <a:cubicBezTo>
                  <a:pt x="112" y="254"/>
                  <a:pt x="112" y="254"/>
                  <a:pt x="112" y="254"/>
                </a:cubicBezTo>
                <a:cubicBezTo>
                  <a:pt x="120" y="245"/>
                  <a:pt x="120" y="232"/>
                  <a:pt x="111" y="223"/>
                </a:cubicBezTo>
                <a:cubicBezTo>
                  <a:pt x="103" y="215"/>
                  <a:pt x="89" y="216"/>
                  <a:pt x="81" y="224"/>
                </a:cubicBezTo>
                <a:cubicBezTo>
                  <a:pt x="0" y="311"/>
                  <a:pt x="0" y="311"/>
                  <a:pt x="0" y="311"/>
                </a:cubicBezTo>
                <a:cubicBezTo>
                  <a:pt x="95" y="367"/>
                  <a:pt x="95" y="367"/>
                  <a:pt x="95" y="367"/>
                </a:cubicBezTo>
                <a:cubicBezTo>
                  <a:pt x="99" y="369"/>
                  <a:pt x="102" y="370"/>
                  <a:pt x="106" y="370"/>
                </a:cubicBezTo>
                <a:cubicBezTo>
                  <a:pt x="113" y="370"/>
                  <a:pt x="121" y="366"/>
                  <a:pt x="125" y="360"/>
                </a:cubicBezTo>
                <a:cubicBezTo>
                  <a:pt x="131" y="350"/>
                  <a:pt x="127" y="336"/>
                  <a:pt x="117" y="330"/>
                </a:cubicBezTo>
                <a:cubicBezTo>
                  <a:pt x="93" y="316"/>
                  <a:pt x="93" y="316"/>
                  <a:pt x="93" y="316"/>
                </a:cubicBezTo>
                <a:cubicBezTo>
                  <a:pt x="180" y="312"/>
                  <a:pt x="265" y="285"/>
                  <a:pt x="338" y="238"/>
                </a:cubicBezTo>
                <a:cubicBezTo>
                  <a:pt x="416" y="188"/>
                  <a:pt x="479" y="117"/>
                  <a:pt x="519" y="33"/>
                </a:cubicBezTo>
                <a:cubicBezTo>
                  <a:pt x="524" y="23"/>
                  <a:pt x="520" y="10"/>
                  <a:pt x="509" y="5"/>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225" name="Freeform 34"/>
          <p:cNvSpPr>
            <a:spLocks noEditPoints="1" noChangeArrowheads="1"/>
          </p:cNvSpPr>
          <p:nvPr/>
        </p:nvSpPr>
        <p:spPr bwMode="auto">
          <a:xfrm>
            <a:off x="9625013" y="2081213"/>
            <a:ext cx="633412" cy="593725"/>
          </a:xfrm>
          <a:custGeom>
            <a:avLst/>
            <a:gdLst>
              <a:gd name="T0" fmla="*/ 2147483647 w 137"/>
              <a:gd name="T1" fmla="*/ 2147483647 h 128"/>
              <a:gd name="T2" fmla="*/ 2147483647 w 137"/>
              <a:gd name="T3" fmla="*/ 2147483647 h 128"/>
              <a:gd name="T4" fmla="*/ 2147483647 w 137"/>
              <a:gd name="T5" fmla="*/ 2147483647 h 128"/>
              <a:gd name="T6" fmla="*/ 2147483647 w 137"/>
              <a:gd name="T7" fmla="*/ 2147483647 h 128"/>
              <a:gd name="T8" fmla="*/ 2147483647 w 137"/>
              <a:gd name="T9" fmla="*/ 2147483647 h 128"/>
              <a:gd name="T10" fmla="*/ 2147483647 w 137"/>
              <a:gd name="T11" fmla="*/ 2147483647 h 128"/>
              <a:gd name="T12" fmla="*/ 2147483647 w 137"/>
              <a:gd name="T13" fmla="*/ 2147483647 h 128"/>
              <a:gd name="T14" fmla="*/ 2147483647 w 137"/>
              <a:gd name="T15" fmla="*/ 2147483647 h 128"/>
              <a:gd name="T16" fmla="*/ 2147483647 w 137"/>
              <a:gd name="T17" fmla="*/ 2147483647 h 128"/>
              <a:gd name="T18" fmla="*/ 2147483647 w 137"/>
              <a:gd name="T19" fmla="*/ 2147483647 h 128"/>
              <a:gd name="T20" fmla="*/ 2147483647 w 137"/>
              <a:gd name="T21" fmla="*/ 2147483647 h 128"/>
              <a:gd name="T22" fmla="*/ 2147483647 w 137"/>
              <a:gd name="T23" fmla="*/ 2147483647 h 128"/>
              <a:gd name="T24" fmla="*/ 2147483647 w 137"/>
              <a:gd name="T25" fmla="*/ 2147483647 h 128"/>
              <a:gd name="T26" fmla="*/ 2147483647 w 137"/>
              <a:gd name="T27" fmla="*/ 2147483647 h 128"/>
              <a:gd name="T28" fmla="*/ 2147483647 w 137"/>
              <a:gd name="T29" fmla="*/ 2147483647 h 128"/>
              <a:gd name="T30" fmla="*/ 2147483647 w 137"/>
              <a:gd name="T31" fmla="*/ 2147483647 h 128"/>
              <a:gd name="T32" fmla="*/ 2147483647 w 137"/>
              <a:gd name="T33" fmla="*/ 2147483647 h 128"/>
              <a:gd name="T34" fmla="*/ 2147483647 w 137"/>
              <a:gd name="T35" fmla="*/ 2147483647 h 128"/>
              <a:gd name="T36" fmla="*/ 2147483647 w 137"/>
              <a:gd name="T37" fmla="*/ 2147483647 h 128"/>
              <a:gd name="T38" fmla="*/ 2147483647 w 137"/>
              <a:gd name="T39" fmla="*/ 2147483647 h 128"/>
              <a:gd name="T40" fmla="*/ 2147483647 w 137"/>
              <a:gd name="T41" fmla="*/ 2147483647 h 128"/>
              <a:gd name="T42" fmla="*/ 2147483647 w 137"/>
              <a:gd name="T43" fmla="*/ 2147483647 h 128"/>
              <a:gd name="T44" fmla="*/ 2147483647 w 137"/>
              <a:gd name="T45" fmla="*/ 2147483647 h 128"/>
              <a:gd name="T46" fmla="*/ 2147483647 w 137"/>
              <a:gd name="T47" fmla="*/ 2147483647 h 128"/>
              <a:gd name="T48" fmla="*/ 2147483647 w 137"/>
              <a:gd name="T49" fmla="*/ 2147483647 h 128"/>
              <a:gd name="T50" fmla="*/ 2147483647 w 137"/>
              <a:gd name="T51" fmla="*/ 2147483647 h 128"/>
              <a:gd name="T52" fmla="*/ 2147483647 w 137"/>
              <a:gd name="T53" fmla="*/ 2147483647 h 128"/>
              <a:gd name="T54" fmla="*/ 2147483647 w 137"/>
              <a:gd name="T55" fmla="*/ 2147483647 h 128"/>
              <a:gd name="T56" fmla="*/ 2147483647 w 137"/>
              <a:gd name="T57" fmla="*/ 2147483647 h 128"/>
              <a:gd name="T58" fmla="*/ 2147483647 w 137"/>
              <a:gd name="T59" fmla="*/ 2147483647 h 128"/>
              <a:gd name="T60" fmla="*/ 2147483647 w 137"/>
              <a:gd name="T61" fmla="*/ 2147483647 h 128"/>
              <a:gd name="T62" fmla="*/ 2147483647 w 137"/>
              <a:gd name="T63" fmla="*/ 2147483647 h 128"/>
              <a:gd name="T64" fmla="*/ 2147483647 w 137"/>
              <a:gd name="T65" fmla="*/ 2147483647 h 12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28"/>
              <a:gd name="T101" fmla="*/ 137 w 137"/>
              <a:gd name="T102" fmla="*/ 128 h 12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28">
                <a:moveTo>
                  <a:pt x="132" y="50"/>
                </a:moveTo>
                <a:cubicBezTo>
                  <a:pt x="114" y="36"/>
                  <a:pt x="114" y="36"/>
                  <a:pt x="114" y="36"/>
                </a:cubicBezTo>
                <a:cubicBezTo>
                  <a:pt x="114" y="36"/>
                  <a:pt x="114" y="35"/>
                  <a:pt x="114" y="35"/>
                </a:cubicBezTo>
                <a:cubicBezTo>
                  <a:pt x="114" y="14"/>
                  <a:pt x="114" y="14"/>
                  <a:pt x="114" y="14"/>
                </a:cubicBezTo>
                <a:cubicBezTo>
                  <a:pt x="114" y="9"/>
                  <a:pt x="110" y="5"/>
                  <a:pt x="105" y="5"/>
                </a:cubicBezTo>
                <a:cubicBezTo>
                  <a:pt x="98" y="5"/>
                  <a:pt x="98" y="5"/>
                  <a:pt x="98" y="5"/>
                </a:cubicBezTo>
                <a:cubicBezTo>
                  <a:pt x="93" y="5"/>
                  <a:pt x="89" y="9"/>
                  <a:pt x="89" y="14"/>
                </a:cubicBezTo>
                <a:cubicBezTo>
                  <a:pt x="89" y="15"/>
                  <a:pt x="89" y="15"/>
                  <a:pt x="89" y="15"/>
                </a:cubicBezTo>
                <a:cubicBezTo>
                  <a:pt x="74" y="3"/>
                  <a:pt x="74" y="3"/>
                  <a:pt x="74" y="3"/>
                </a:cubicBezTo>
                <a:cubicBezTo>
                  <a:pt x="71" y="0"/>
                  <a:pt x="66" y="0"/>
                  <a:pt x="62" y="3"/>
                </a:cubicBezTo>
                <a:cubicBezTo>
                  <a:pt x="5" y="49"/>
                  <a:pt x="5" y="49"/>
                  <a:pt x="5" y="49"/>
                </a:cubicBezTo>
                <a:cubicBezTo>
                  <a:pt x="1" y="52"/>
                  <a:pt x="0" y="58"/>
                  <a:pt x="4" y="62"/>
                </a:cubicBezTo>
                <a:cubicBezTo>
                  <a:pt x="7" y="67"/>
                  <a:pt x="13" y="67"/>
                  <a:pt x="18" y="64"/>
                </a:cubicBezTo>
                <a:cubicBezTo>
                  <a:pt x="68" y="23"/>
                  <a:pt x="68" y="23"/>
                  <a:pt x="68" y="23"/>
                </a:cubicBezTo>
                <a:cubicBezTo>
                  <a:pt x="120" y="66"/>
                  <a:pt x="120" y="66"/>
                  <a:pt x="120" y="66"/>
                </a:cubicBezTo>
                <a:cubicBezTo>
                  <a:pt x="124" y="69"/>
                  <a:pt x="130" y="68"/>
                  <a:pt x="133" y="64"/>
                </a:cubicBezTo>
                <a:cubicBezTo>
                  <a:pt x="137" y="60"/>
                  <a:pt x="136" y="54"/>
                  <a:pt x="132" y="50"/>
                </a:cubicBezTo>
                <a:close/>
                <a:moveTo>
                  <a:pt x="20" y="67"/>
                </a:moveTo>
                <a:cubicBezTo>
                  <a:pt x="20" y="118"/>
                  <a:pt x="20" y="118"/>
                  <a:pt x="20" y="118"/>
                </a:cubicBezTo>
                <a:cubicBezTo>
                  <a:pt x="20" y="124"/>
                  <a:pt x="25" y="128"/>
                  <a:pt x="30" y="128"/>
                </a:cubicBezTo>
                <a:cubicBezTo>
                  <a:pt x="65" y="128"/>
                  <a:pt x="65" y="128"/>
                  <a:pt x="65" y="128"/>
                </a:cubicBezTo>
                <a:cubicBezTo>
                  <a:pt x="65" y="127"/>
                  <a:pt x="64" y="127"/>
                  <a:pt x="64" y="126"/>
                </a:cubicBezTo>
                <a:cubicBezTo>
                  <a:pt x="64" y="88"/>
                  <a:pt x="64" y="88"/>
                  <a:pt x="64" y="88"/>
                </a:cubicBezTo>
                <a:cubicBezTo>
                  <a:pt x="64" y="83"/>
                  <a:pt x="69" y="79"/>
                  <a:pt x="75" y="79"/>
                </a:cubicBezTo>
                <a:cubicBezTo>
                  <a:pt x="84" y="79"/>
                  <a:pt x="84" y="79"/>
                  <a:pt x="84" y="79"/>
                </a:cubicBezTo>
                <a:cubicBezTo>
                  <a:pt x="90" y="79"/>
                  <a:pt x="95" y="83"/>
                  <a:pt x="95" y="88"/>
                </a:cubicBezTo>
                <a:cubicBezTo>
                  <a:pt x="95" y="126"/>
                  <a:pt x="95" y="126"/>
                  <a:pt x="95" y="126"/>
                </a:cubicBezTo>
                <a:cubicBezTo>
                  <a:pt x="95" y="127"/>
                  <a:pt x="95" y="127"/>
                  <a:pt x="95" y="128"/>
                </a:cubicBezTo>
                <a:cubicBezTo>
                  <a:pt x="106" y="128"/>
                  <a:pt x="106" y="128"/>
                  <a:pt x="106" y="128"/>
                </a:cubicBezTo>
                <a:cubicBezTo>
                  <a:pt x="111" y="128"/>
                  <a:pt x="115" y="124"/>
                  <a:pt x="115" y="118"/>
                </a:cubicBezTo>
                <a:cubicBezTo>
                  <a:pt x="115" y="68"/>
                  <a:pt x="115" y="68"/>
                  <a:pt x="115" y="68"/>
                </a:cubicBezTo>
                <a:cubicBezTo>
                  <a:pt x="68" y="31"/>
                  <a:pt x="68" y="31"/>
                  <a:pt x="68" y="31"/>
                </a:cubicBezTo>
                <a:lnTo>
                  <a:pt x="20" y="67"/>
                </a:ln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226" name="Freeform 35"/>
          <p:cNvSpPr>
            <a:spLocks noChangeArrowheads="1"/>
          </p:cNvSpPr>
          <p:nvPr/>
        </p:nvSpPr>
        <p:spPr bwMode="auto">
          <a:xfrm>
            <a:off x="5099050" y="3063875"/>
            <a:ext cx="482600" cy="427038"/>
          </a:xfrm>
          <a:custGeom>
            <a:avLst/>
            <a:gdLst>
              <a:gd name="T0" fmla="*/ 2147483647 w 104"/>
              <a:gd name="T1" fmla="*/ 0 h 92"/>
              <a:gd name="T2" fmla="*/ 2147483647 w 104"/>
              <a:gd name="T3" fmla="*/ 2147483647 h 92"/>
              <a:gd name="T4" fmla="*/ 2147483647 w 104"/>
              <a:gd name="T5" fmla="*/ 2147483647 h 92"/>
              <a:gd name="T6" fmla="*/ 2147483647 w 104"/>
              <a:gd name="T7" fmla="*/ 2147483647 h 92"/>
              <a:gd name="T8" fmla="*/ 2147483647 w 104"/>
              <a:gd name="T9" fmla="*/ 0 h 92"/>
              <a:gd name="T10" fmla="*/ 0 w 104"/>
              <a:gd name="T11" fmla="*/ 2147483647 h 92"/>
              <a:gd name="T12" fmla="*/ 0 w 104"/>
              <a:gd name="T13" fmla="*/ 2147483647 h 92"/>
              <a:gd name="T14" fmla="*/ 2147483647 w 104"/>
              <a:gd name="T15" fmla="*/ 2147483647 h 92"/>
              <a:gd name="T16" fmla="*/ 2147483647 w 104"/>
              <a:gd name="T17" fmla="*/ 2147483647 h 92"/>
              <a:gd name="T18" fmla="*/ 2147483647 w 104"/>
              <a:gd name="T19" fmla="*/ 2147483647 h 92"/>
              <a:gd name="T20" fmla="*/ 2147483647 w 104"/>
              <a:gd name="T21" fmla="*/ 0 h 9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4"/>
              <a:gd name="T34" fmla="*/ 0 h 92"/>
              <a:gd name="T35" fmla="*/ 104 w 104"/>
              <a:gd name="T36" fmla="*/ 92 h 9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4" h="92">
                <a:moveTo>
                  <a:pt x="78" y="0"/>
                </a:moveTo>
                <a:cubicBezTo>
                  <a:pt x="64" y="0"/>
                  <a:pt x="52" y="12"/>
                  <a:pt x="52" y="28"/>
                </a:cubicBezTo>
                <a:cubicBezTo>
                  <a:pt x="52" y="28"/>
                  <a:pt x="52" y="28"/>
                  <a:pt x="52" y="28"/>
                </a:cubicBezTo>
                <a:cubicBezTo>
                  <a:pt x="52" y="28"/>
                  <a:pt x="52" y="28"/>
                  <a:pt x="52" y="28"/>
                </a:cubicBezTo>
                <a:cubicBezTo>
                  <a:pt x="51" y="12"/>
                  <a:pt x="40" y="0"/>
                  <a:pt x="26" y="0"/>
                </a:cubicBezTo>
                <a:cubicBezTo>
                  <a:pt x="12" y="0"/>
                  <a:pt x="0" y="13"/>
                  <a:pt x="0" y="29"/>
                </a:cubicBezTo>
                <a:cubicBezTo>
                  <a:pt x="0" y="29"/>
                  <a:pt x="0" y="30"/>
                  <a:pt x="0" y="31"/>
                </a:cubicBezTo>
                <a:cubicBezTo>
                  <a:pt x="0" y="64"/>
                  <a:pt x="52" y="92"/>
                  <a:pt x="52" y="92"/>
                </a:cubicBezTo>
                <a:cubicBezTo>
                  <a:pt x="52" y="92"/>
                  <a:pt x="103" y="64"/>
                  <a:pt x="104" y="31"/>
                </a:cubicBezTo>
                <a:cubicBezTo>
                  <a:pt x="104" y="30"/>
                  <a:pt x="104" y="29"/>
                  <a:pt x="104" y="29"/>
                </a:cubicBezTo>
                <a:cubicBezTo>
                  <a:pt x="104" y="13"/>
                  <a:pt x="92" y="0"/>
                  <a:pt x="78"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227" name="Freeform 36"/>
          <p:cNvSpPr>
            <a:spLocks noChangeArrowheads="1"/>
          </p:cNvSpPr>
          <p:nvPr/>
        </p:nvSpPr>
        <p:spPr bwMode="auto">
          <a:xfrm>
            <a:off x="9772650" y="2897188"/>
            <a:ext cx="560388" cy="515937"/>
          </a:xfrm>
          <a:custGeom>
            <a:avLst/>
            <a:gdLst>
              <a:gd name="T0" fmla="*/ 2147483647 w 121"/>
              <a:gd name="T1" fmla="*/ 2147483647 h 111"/>
              <a:gd name="T2" fmla="*/ 2147483647 w 121"/>
              <a:gd name="T3" fmla="*/ 2147483647 h 111"/>
              <a:gd name="T4" fmla="*/ 2147483647 w 121"/>
              <a:gd name="T5" fmla="*/ 2147483647 h 111"/>
              <a:gd name="T6" fmla="*/ 2147483647 w 121"/>
              <a:gd name="T7" fmla="*/ 2147483647 h 111"/>
              <a:gd name="T8" fmla="*/ 2147483647 w 121"/>
              <a:gd name="T9" fmla="*/ 2147483647 h 111"/>
              <a:gd name="T10" fmla="*/ 2147483647 w 121"/>
              <a:gd name="T11" fmla="*/ 2147483647 h 111"/>
              <a:gd name="T12" fmla="*/ 2147483647 w 121"/>
              <a:gd name="T13" fmla="*/ 2147483647 h 111"/>
              <a:gd name="T14" fmla="*/ 2147483647 w 121"/>
              <a:gd name="T15" fmla="*/ 2147483647 h 111"/>
              <a:gd name="T16" fmla="*/ 2147483647 w 121"/>
              <a:gd name="T17" fmla="*/ 2147483647 h 111"/>
              <a:gd name="T18" fmla="*/ 2147483647 w 121"/>
              <a:gd name="T19" fmla="*/ 2147483647 h 111"/>
              <a:gd name="T20" fmla="*/ 2147483647 w 121"/>
              <a:gd name="T21" fmla="*/ 2147483647 h 111"/>
              <a:gd name="T22" fmla="*/ 2147483647 w 121"/>
              <a:gd name="T23" fmla="*/ 2147483647 h 111"/>
              <a:gd name="T24" fmla="*/ 2147483647 w 121"/>
              <a:gd name="T25" fmla="*/ 2147483647 h 111"/>
              <a:gd name="T26" fmla="*/ 2147483647 w 121"/>
              <a:gd name="T27" fmla="*/ 2147483647 h 111"/>
              <a:gd name="T28" fmla="*/ 0 w 121"/>
              <a:gd name="T29" fmla="*/ 2147483647 h 111"/>
              <a:gd name="T30" fmla="*/ 0 w 121"/>
              <a:gd name="T31" fmla="*/ 2147483647 h 111"/>
              <a:gd name="T32" fmla="*/ 2147483647 w 121"/>
              <a:gd name="T33" fmla="*/ 2147483647 h 111"/>
              <a:gd name="T34" fmla="*/ 2147483647 w 121"/>
              <a:gd name="T35" fmla="*/ 2147483647 h 111"/>
              <a:gd name="T36" fmla="*/ 2147483647 w 121"/>
              <a:gd name="T37" fmla="*/ 2147483647 h 111"/>
              <a:gd name="T38" fmla="*/ 2147483647 w 121"/>
              <a:gd name="T39" fmla="*/ 2147483647 h 111"/>
              <a:gd name="T40" fmla="*/ 2147483647 w 121"/>
              <a:gd name="T41" fmla="*/ 2147483647 h 111"/>
              <a:gd name="T42" fmla="*/ 2147483647 w 121"/>
              <a:gd name="T43" fmla="*/ 2147483647 h 111"/>
              <a:gd name="T44" fmla="*/ 2147483647 w 121"/>
              <a:gd name="T45" fmla="*/ 2147483647 h 111"/>
              <a:gd name="T46" fmla="*/ 2147483647 w 121"/>
              <a:gd name="T47" fmla="*/ 2147483647 h 11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21"/>
              <a:gd name="T73" fmla="*/ 0 h 111"/>
              <a:gd name="T74" fmla="*/ 121 w 121"/>
              <a:gd name="T75" fmla="*/ 111 h 11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21" h="111">
                <a:moveTo>
                  <a:pt x="113" y="65"/>
                </a:moveTo>
                <a:cubicBezTo>
                  <a:pt x="113" y="65"/>
                  <a:pt x="113" y="65"/>
                  <a:pt x="113" y="65"/>
                </a:cubicBezTo>
                <a:cubicBezTo>
                  <a:pt x="112" y="64"/>
                  <a:pt x="111" y="64"/>
                  <a:pt x="110" y="64"/>
                </a:cubicBezTo>
                <a:cubicBezTo>
                  <a:pt x="110" y="64"/>
                  <a:pt x="110" y="64"/>
                  <a:pt x="110" y="64"/>
                </a:cubicBezTo>
                <a:cubicBezTo>
                  <a:pt x="112" y="63"/>
                  <a:pt x="113" y="60"/>
                  <a:pt x="114" y="56"/>
                </a:cubicBezTo>
                <a:cubicBezTo>
                  <a:pt x="114" y="51"/>
                  <a:pt x="109" y="49"/>
                  <a:pt x="105" y="48"/>
                </a:cubicBezTo>
                <a:cubicBezTo>
                  <a:pt x="104" y="48"/>
                  <a:pt x="103" y="48"/>
                  <a:pt x="103" y="48"/>
                </a:cubicBezTo>
                <a:cubicBezTo>
                  <a:pt x="100" y="48"/>
                  <a:pt x="97" y="48"/>
                  <a:pt x="97" y="48"/>
                </a:cubicBezTo>
                <a:cubicBezTo>
                  <a:pt x="84" y="47"/>
                  <a:pt x="62" y="49"/>
                  <a:pt x="62" y="49"/>
                </a:cubicBezTo>
                <a:cubicBezTo>
                  <a:pt x="65" y="43"/>
                  <a:pt x="67" y="27"/>
                  <a:pt x="64" y="14"/>
                </a:cubicBezTo>
                <a:cubicBezTo>
                  <a:pt x="61" y="0"/>
                  <a:pt x="49" y="3"/>
                  <a:pt x="49" y="3"/>
                </a:cubicBezTo>
                <a:cubicBezTo>
                  <a:pt x="49" y="3"/>
                  <a:pt x="49" y="15"/>
                  <a:pt x="49" y="23"/>
                </a:cubicBezTo>
                <a:cubicBezTo>
                  <a:pt x="48" y="31"/>
                  <a:pt x="39" y="46"/>
                  <a:pt x="34" y="47"/>
                </a:cubicBezTo>
                <a:cubicBezTo>
                  <a:pt x="29" y="49"/>
                  <a:pt x="26" y="52"/>
                  <a:pt x="17" y="59"/>
                </a:cubicBezTo>
                <a:cubicBezTo>
                  <a:pt x="13" y="62"/>
                  <a:pt x="6" y="63"/>
                  <a:pt x="0" y="63"/>
                </a:cubicBezTo>
                <a:cubicBezTo>
                  <a:pt x="0" y="107"/>
                  <a:pt x="0" y="107"/>
                  <a:pt x="0" y="107"/>
                </a:cubicBezTo>
                <a:cubicBezTo>
                  <a:pt x="2" y="107"/>
                  <a:pt x="3" y="106"/>
                  <a:pt x="4" y="106"/>
                </a:cubicBezTo>
                <a:cubicBezTo>
                  <a:pt x="11" y="105"/>
                  <a:pt x="29" y="107"/>
                  <a:pt x="41" y="109"/>
                </a:cubicBezTo>
                <a:cubicBezTo>
                  <a:pt x="52" y="111"/>
                  <a:pt x="72" y="109"/>
                  <a:pt x="84" y="106"/>
                </a:cubicBezTo>
                <a:cubicBezTo>
                  <a:pt x="97" y="103"/>
                  <a:pt x="93" y="95"/>
                  <a:pt x="93" y="95"/>
                </a:cubicBezTo>
                <a:cubicBezTo>
                  <a:pt x="93" y="95"/>
                  <a:pt x="100" y="95"/>
                  <a:pt x="104" y="91"/>
                </a:cubicBezTo>
                <a:cubicBezTo>
                  <a:pt x="108" y="86"/>
                  <a:pt x="103" y="80"/>
                  <a:pt x="103" y="80"/>
                </a:cubicBezTo>
                <a:cubicBezTo>
                  <a:pt x="106" y="80"/>
                  <a:pt x="109" y="79"/>
                  <a:pt x="111" y="78"/>
                </a:cubicBezTo>
                <a:cubicBezTo>
                  <a:pt x="121" y="70"/>
                  <a:pt x="113" y="65"/>
                  <a:pt x="113" y="65"/>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228" name="Freeform 37"/>
          <p:cNvSpPr>
            <a:spLocks noChangeArrowheads="1"/>
          </p:cNvSpPr>
          <p:nvPr/>
        </p:nvSpPr>
        <p:spPr bwMode="auto">
          <a:xfrm>
            <a:off x="8432800" y="582613"/>
            <a:ext cx="468313" cy="569912"/>
          </a:xfrm>
          <a:custGeom>
            <a:avLst/>
            <a:gdLst>
              <a:gd name="T0" fmla="*/ 2147483647 w 101"/>
              <a:gd name="T1" fmla="*/ 0 h 123"/>
              <a:gd name="T2" fmla="*/ 2147483647 w 101"/>
              <a:gd name="T3" fmla="*/ 2147483647 h 123"/>
              <a:gd name="T4" fmla="*/ 2147483647 w 101"/>
              <a:gd name="T5" fmla="*/ 2147483647 h 123"/>
              <a:gd name="T6" fmla="*/ 2147483647 w 101"/>
              <a:gd name="T7" fmla="*/ 2147483647 h 123"/>
              <a:gd name="T8" fmla="*/ 2147483647 w 101"/>
              <a:gd name="T9" fmla="*/ 2147483647 h 123"/>
              <a:gd name="T10" fmla="*/ 2147483647 w 101"/>
              <a:gd name="T11" fmla="*/ 2147483647 h 123"/>
              <a:gd name="T12" fmla="*/ 2147483647 w 101"/>
              <a:gd name="T13" fmla="*/ 2147483647 h 123"/>
              <a:gd name="T14" fmla="*/ 2147483647 w 101"/>
              <a:gd name="T15" fmla="*/ 2147483647 h 123"/>
              <a:gd name="T16" fmla="*/ 2147483647 w 101"/>
              <a:gd name="T17" fmla="*/ 2147483647 h 123"/>
              <a:gd name="T18" fmla="*/ 0 w 101"/>
              <a:gd name="T19" fmla="*/ 2147483647 h 123"/>
              <a:gd name="T20" fmla="*/ 2147483647 w 101"/>
              <a:gd name="T21" fmla="*/ 2147483647 h 123"/>
              <a:gd name="T22" fmla="*/ 2147483647 w 101"/>
              <a:gd name="T23" fmla="*/ 2147483647 h 123"/>
              <a:gd name="T24" fmla="*/ 2147483647 w 101"/>
              <a:gd name="T25" fmla="*/ 2147483647 h 123"/>
              <a:gd name="T26" fmla="*/ 2147483647 w 101"/>
              <a:gd name="T27" fmla="*/ 2147483647 h 123"/>
              <a:gd name="T28" fmla="*/ 2147483647 w 101"/>
              <a:gd name="T29" fmla="*/ 2147483647 h 123"/>
              <a:gd name="T30" fmla="*/ 2147483647 w 101"/>
              <a:gd name="T31" fmla="*/ 0 h 123"/>
              <a:gd name="T32" fmla="*/ 2147483647 w 101"/>
              <a:gd name="T33" fmla="*/ 0 h 123"/>
              <a:gd name="T34" fmla="*/ 2147483647 w 101"/>
              <a:gd name="T35" fmla="*/ 0 h 12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1"/>
              <a:gd name="T55" fmla="*/ 0 h 123"/>
              <a:gd name="T56" fmla="*/ 101 w 101"/>
              <a:gd name="T57" fmla="*/ 123 h 12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1" h="123">
                <a:moveTo>
                  <a:pt x="51" y="0"/>
                </a:moveTo>
                <a:cubicBezTo>
                  <a:pt x="58" y="0"/>
                  <a:pt x="65" y="1"/>
                  <a:pt x="69" y="5"/>
                </a:cubicBezTo>
                <a:cubicBezTo>
                  <a:pt x="79" y="12"/>
                  <a:pt x="76" y="29"/>
                  <a:pt x="74" y="48"/>
                </a:cubicBezTo>
                <a:cubicBezTo>
                  <a:pt x="72" y="59"/>
                  <a:pt x="68" y="65"/>
                  <a:pt x="64" y="68"/>
                </a:cubicBezTo>
                <a:cubicBezTo>
                  <a:pt x="65" y="72"/>
                  <a:pt x="67" y="80"/>
                  <a:pt x="67" y="81"/>
                </a:cubicBezTo>
                <a:cubicBezTo>
                  <a:pt x="70" y="87"/>
                  <a:pt x="76" y="89"/>
                  <a:pt x="83" y="90"/>
                </a:cubicBezTo>
                <a:cubicBezTo>
                  <a:pt x="91" y="92"/>
                  <a:pt x="100" y="96"/>
                  <a:pt x="101" y="96"/>
                </a:cubicBezTo>
                <a:cubicBezTo>
                  <a:pt x="95" y="123"/>
                  <a:pt x="95" y="123"/>
                  <a:pt x="95" y="123"/>
                </a:cubicBezTo>
                <a:cubicBezTo>
                  <a:pt x="6" y="122"/>
                  <a:pt x="6" y="122"/>
                  <a:pt x="6" y="122"/>
                </a:cubicBezTo>
                <a:cubicBezTo>
                  <a:pt x="0" y="96"/>
                  <a:pt x="0" y="96"/>
                  <a:pt x="0" y="96"/>
                </a:cubicBezTo>
                <a:cubicBezTo>
                  <a:pt x="10" y="92"/>
                  <a:pt x="10" y="92"/>
                  <a:pt x="17" y="90"/>
                </a:cubicBezTo>
                <a:cubicBezTo>
                  <a:pt x="25" y="89"/>
                  <a:pt x="30" y="86"/>
                  <a:pt x="34" y="81"/>
                </a:cubicBezTo>
                <a:cubicBezTo>
                  <a:pt x="34" y="80"/>
                  <a:pt x="36" y="72"/>
                  <a:pt x="37" y="68"/>
                </a:cubicBezTo>
                <a:cubicBezTo>
                  <a:pt x="33" y="65"/>
                  <a:pt x="28" y="59"/>
                  <a:pt x="27" y="48"/>
                </a:cubicBezTo>
                <a:cubicBezTo>
                  <a:pt x="25" y="29"/>
                  <a:pt x="22" y="12"/>
                  <a:pt x="32" y="5"/>
                </a:cubicBezTo>
                <a:cubicBezTo>
                  <a:pt x="36" y="1"/>
                  <a:pt x="43" y="0"/>
                  <a:pt x="50" y="0"/>
                </a:cubicBezTo>
                <a:cubicBezTo>
                  <a:pt x="50" y="0"/>
                  <a:pt x="50" y="0"/>
                  <a:pt x="50" y="0"/>
                </a:cubicBezTo>
                <a:cubicBezTo>
                  <a:pt x="51" y="0"/>
                  <a:pt x="51" y="0"/>
                  <a:pt x="51"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229" name="Freeform 38"/>
          <p:cNvSpPr>
            <a:spLocks noChangeArrowheads="1"/>
          </p:cNvSpPr>
          <p:nvPr/>
        </p:nvSpPr>
        <p:spPr bwMode="auto">
          <a:xfrm>
            <a:off x="6837363" y="5064125"/>
            <a:ext cx="549275" cy="220663"/>
          </a:xfrm>
          <a:custGeom>
            <a:avLst/>
            <a:gdLst>
              <a:gd name="T0" fmla="*/ 2147483647 w 118"/>
              <a:gd name="T1" fmla="*/ 2147483647 h 48"/>
              <a:gd name="T2" fmla="*/ 2147483647 w 118"/>
              <a:gd name="T3" fmla="*/ 0 h 48"/>
              <a:gd name="T4" fmla="*/ 2147483647 w 118"/>
              <a:gd name="T5" fmla="*/ 0 h 48"/>
              <a:gd name="T6" fmla="*/ 0 w 118"/>
              <a:gd name="T7" fmla="*/ 2147483647 h 48"/>
              <a:gd name="T8" fmla="*/ 2147483647 w 118"/>
              <a:gd name="T9" fmla="*/ 2147483647 h 48"/>
              <a:gd name="T10" fmla="*/ 2147483647 w 118"/>
              <a:gd name="T11" fmla="*/ 2147483647 h 48"/>
              <a:gd name="T12" fmla="*/ 0 60000 65536"/>
              <a:gd name="T13" fmla="*/ 0 60000 65536"/>
              <a:gd name="T14" fmla="*/ 0 60000 65536"/>
              <a:gd name="T15" fmla="*/ 0 60000 65536"/>
              <a:gd name="T16" fmla="*/ 0 60000 65536"/>
              <a:gd name="T17" fmla="*/ 0 60000 65536"/>
              <a:gd name="T18" fmla="*/ 0 w 118"/>
              <a:gd name="T19" fmla="*/ 0 h 48"/>
              <a:gd name="T20" fmla="*/ 118 w 118"/>
              <a:gd name="T21" fmla="*/ 48 h 48"/>
            </a:gdLst>
            <a:ahLst/>
            <a:cxnLst>
              <a:cxn ang="T12">
                <a:pos x="T0" y="T1"/>
              </a:cxn>
              <a:cxn ang="T13">
                <a:pos x="T2" y="T3"/>
              </a:cxn>
              <a:cxn ang="T14">
                <a:pos x="T4" y="T5"/>
              </a:cxn>
              <a:cxn ang="T15">
                <a:pos x="T6" y="T7"/>
              </a:cxn>
              <a:cxn ang="T16">
                <a:pos x="T8" y="T9"/>
              </a:cxn>
              <a:cxn ang="T17">
                <a:pos x="T10" y="T11"/>
              </a:cxn>
            </a:cxnLst>
            <a:rect l="T18" t="T19" r="T20" b="T21"/>
            <a:pathLst>
              <a:path w="118" h="48">
                <a:moveTo>
                  <a:pt x="118" y="3"/>
                </a:moveTo>
                <a:cubicBezTo>
                  <a:pt x="115" y="1"/>
                  <a:pt x="112" y="0"/>
                  <a:pt x="108" y="0"/>
                </a:cubicBezTo>
                <a:cubicBezTo>
                  <a:pt x="9" y="0"/>
                  <a:pt x="9" y="0"/>
                  <a:pt x="9" y="0"/>
                </a:cubicBezTo>
                <a:cubicBezTo>
                  <a:pt x="6" y="0"/>
                  <a:pt x="3" y="1"/>
                  <a:pt x="0" y="3"/>
                </a:cubicBezTo>
                <a:cubicBezTo>
                  <a:pt x="58" y="48"/>
                  <a:pt x="58" y="48"/>
                  <a:pt x="58" y="48"/>
                </a:cubicBezTo>
                <a:lnTo>
                  <a:pt x="118" y="3"/>
                </a:ln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230" name="Freeform 39"/>
          <p:cNvSpPr>
            <a:spLocks noChangeArrowheads="1"/>
          </p:cNvSpPr>
          <p:nvPr/>
        </p:nvSpPr>
        <p:spPr bwMode="auto">
          <a:xfrm>
            <a:off x="7227888" y="5110163"/>
            <a:ext cx="184150" cy="315912"/>
          </a:xfrm>
          <a:custGeom>
            <a:avLst/>
            <a:gdLst>
              <a:gd name="T0" fmla="*/ 2147483647 w 40"/>
              <a:gd name="T1" fmla="*/ 0 h 68"/>
              <a:gd name="T2" fmla="*/ 0 w 40"/>
              <a:gd name="T3" fmla="*/ 2147483647 h 68"/>
              <a:gd name="T4" fmla="*/ 2147483647 w 40"/>
              <a:gd name="T5" fmla="*/ 2147483647 h 68"/>
              <a:gd name="T6" fmla="*/ 2147483647 w 40"/>
              <a:gd name="T7" fmla="*/ 2147483647 h 68"/>
              <a:gd name="T8" fmla="*/ 2147483647 w 40"/>
              <a:gd name="T9" fmla="*/ 2147483647 h 68"/>
              <a:gd name="T10" fmla="*/ 2147483647 w 40"/>
              <a:gd name="T11" fmla="*/ 0 h 68"/>
              <a:gd name="T12" fmla="*/ 0 60000 65536"/>
              <a:gd name="T13" fmla="*/ 0 60000 65536"/>
              <a:gd name="T14" fmla="*/ 0 60000 65536"/>
              <a:gd name="T15" fmla="*/ 0 60000 65536"/>
              <a:gd name="T16" fmla="*/ 0 60000 65536"/>
              <a:gd name="T17" fmla="*/ 0 60000 65536"/>
              <a:gd name="T18" fmla="*/ 0 w 40"/>
              <a:gd name="T19" fmla="*/ 0 h 68"/>
              <a:gd name="T20" fmla="*/ 40 w 40"/>
              <a:gd name="T21" fmla="*/ 68 h 68"/>
            </a:gdLst>
            <a:ahLst/>
            <a:cxnLst>
              <a:cxn ang="T12">
                <a:pos x="T0" y="T1"/>
              </a:cxn>
              <a:cxn ang="T13">
                <a:pos x="T2" y="T3"/>
              </a:cxn>
              <a:cxn ang="T14">
                <a:pos x="T4" y="T5"/>
              </a:cxn>
              <a:cxn ang="T15">
                <a:pos x="T6" y="T7"/>
              </a:cxn>
              <a:cxn ang="T16">
                <a:pos x="T8" y="T9"/>
              </a:cxn>
              <a:cxn ang="T17">
                <a:pos x="T10" y="T11"/>
              </a:cxn>
            </a:cxnLst>
            <a:rect l="T18" t="T19" r="T20" b="T21"/>
            <a:pathLst>
              <a:path w="40" h="68">
                <a:moveTo>
                  <a:pt x="39" y="0"/>
                </a:moveTo>
                <a:cubicBezTo>
                  <a:pt x="0" y="29"/>
                  <a:pt x="0" y="29"/>
                  <a:pt x="0" y="29"/>
                </a:cubicBezTo>
                <a:cubicBezTo>
                  <a:pt x="38" y="68"/>
                  <a:pt x="38" y="68"/>
                  <a:pt x="38" y="68"/>
                </a:cubicBezTo>
                <a:cubicBezTo>
                  <a:pt x="39" y="66"/>
                  <a:pt x="40" y="64"/>
                  <a:pt x="40" y="61"/>
                </a:cubicBezTo>
                <a:cubicBezTo>
                  <a:pt x="40" y="5"/>
                  <a:pt x="40" y="5"/>
                  <a:pt x="40" y="5"/>
                </a:cubicBezTo>
                <a:cubicBezTo>
                  <a:pt x="40" y="3"/>
                  <a:pt x="39" y="2"/>
                  <a:pt x="39"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231" name="Freeform 40"/>
          <p:cNvSpPr>
            <a:spLocks noChangeArrowheads="1"/>
          </p:cNvSpPr>
          <p:nvPr/>
        </p:nvSpPr>
        <p:spPr bwMode="auto">
          <a:xfrm>
            <a:off x="6808788" y="5105400"/>
            <a:ext cx="192087" cy="328613"/>
          </a:xfrm>
          <a:custGeom>
            <a:avLst/>
            <a:gdLst>
              <a:gd name="T0" fmla="*/ 2147483647 w 41"/>
              <a:gd name="T1" fmla="*/ 0 h 71"/>
              <a:gd name="T2" fmla="*/ 0 w 41"/>
              <a:gd name="T3" fmla="*/ 2147483647 h 71"/>
              <a:gd name="T4" fmla="*/ 0 w 41"/>
              <a:gd name="T5" fmla="*/ 2147483647 h 71"/>
              <a:gd name="T6" fmla="*/ 2147483647 w 41"/>
              <a:gd name="T7" fmla="*/ 2147483647 h 71"/>
              <a:gd name="T8" fmla="*/ 2147483647 w 41"/>
              <a:gd name="T9" fmla="*/ 2147483647 h 71"/>
              <a:gd name="T10" fmla="*/ 2147483647 w 41"/>
              <a:gd name="T11" fmla="*/ 0 h 71"/>
              <a:gd name="T12" fmla="*/ 0 60000 65536"/>
              <a:gd name="T13" fmla="*/ 0 60000 65536"/>
              <a:gd name="T14" fmla="*/ 0 60000 65536"/>
              <a:gd name="T15" fmla="*/ 0 60000 65536"/>
              <a:gd name="T16" fmla="*/ 0 60000 65536"/>
              <a:gd name="T17" fmla="*/ 0 60000 65536"/>
              <a:gd name="T18" fmla="*/ 0 w 41"/>
              <a:gd name="T19" fmla="*/ 0 h 71"/>
              <a:gd name="T20" fmla="*/ 41 w 41"/>
              <a:gd name="T21" fmla="*/ 71 h 71"/>
            </a:gdLst>
            <a:ahLst/>
            <a:cxnLst>
              <a:cxn ang="T12">
                <a:pos x="T0" y="T1"/>
              </a:cxn>
              <a:cxn ang="T13">
                <a:pos x="T2" y="T3"/>
              </a:cxn>
              <a:cxn ang="T14">
                <a:pos x="T4" y="T5"/>
              </a:cxn>
              <a:cxn ang="T15">
                <a:pos x="T6" y="T7"/>
              </a:cxn>
              <a:cxn ang="T16">
                <a:pos x="T8" y="T9"/>
              </a:cxn>
              <a:cxn ang="T17">
                <a:pos x="T10" y="T11"/>
              </a:cxn>
            </a:cxnLst>
            <a:rect l="T18" t="T19" r="T20" b="T21"/>
            <a:pathLst>
              <a:path w="41" h="71">
                <a:moveTo>
                  <a:pt x="1" y="0"/>
                </a:moveTo>
                <a:cubicBezTo>
                  <a:pt x="0" y="2"/>
                  <a:pt x="0" y="5"/>
                  <a:pt x="0" y="7"/>
                </a:cubicBezTo>
                <a:cubicBezTo>
                  <a:pt x="0" y="63"/>
                  <a:pt x="0" y="63"/>
                  <a:pt x="0" y="63"/>
                </a:cubicBezTo>
                <a:cubicBezTo>
                  <a:pt x="0" y="66"/>
                  <a:pt x="1" y="69"/>
                  <a:pt x="3" y="71"/>
                </a:cubicBezTo>
                <a:cubicBezTo>
                  <a:pt x="41" y="31"/>
                  <a:pt x="41" y="31"/>
                  <a:pt x="41" y="31"/>
                </a:cubicBezTo>
                <a:lnTo>
                  <a:pt x="1" y="0"/>
                </a:ln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232" name="Freeform 41"/>
          <p:cNvSpPr>
            <a:spLocks noChangeArrowheads="1"/>
          </p:cNvSpPr>
          <p:nvPr/>
        </p:nvSpPr>
        <p:spPr bwMode="auto">
          <a:xfrm>
            <a:off x="6851650" y="5267325"/>
            <a:ext cx="527050" cy="200025"/>
          </a:xfrm>
          <a:custGeom>
            <a:avLst/>
            <a:gdLst>
              <a:gd name="T0" fmla="*/ 2147483647 w 114"/>
              <a:gd name="T1" fmla="*/ 2147483647 h 43"/>
              <a:gd name="T2" fmla="*/ 2147483647 w 114"/>
              <a:gd name="T3" fmla="*/ 2147483647 h 43"/>
              <a:gd name="T4" fmla="*/ 2147483647 w 114"/>
              <a:gd name="T5" fmla="*/ 2147483647 h 43"/>
              <a:gd name="T6" fmla="*/ 0 w 114"/>
              <a:gd name="T7" fmla="*/ 2147483647 h 43"/>
              <a:gd name="T8" fmla="*/ 2147483647 w 114"/>
              <a:gd name="T9" fmla="*/ 2147483647 h 43"/>
              <a:gd name="T10" fmla="*/ 2147483647 w 114"/>
              <a:gd name="T11" fmla="*/ 2147483647 h 43"/>
              <a:gd name="T12" fmla="*/ 2147483647 w 114"/>
              <a:gd name="T13" fmla="*/ 2147483647 h 43"/>
              <a:gd name="T14" fmla="*/ 2147483647 w 114"/>
              <a:gd name="T15" fmla="*/ 0 h 43"/>
              <a:gd name="T16" fmla="*/ 2147483647 w 114"/>
              <a:gd name="T17" fmla="*/ 2147483647 h 4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4"/>
              <a:gd name="T28" fmla="*/ 0 h 43"/>
              <a:gd name="T29" fmla="*/ 114 w 114"/>
              <a:gd name="T30" fmla="*/ 43 h 4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4" h="43">
                <a:moveTo>
                  <a:pt x="58" y="13"/>
                </a:moveTo>
                <a:cubicBezTo>
                  <a:pt x="56" y="14"/>
                  <a:pt x="54" y="14"/>
                  <a:pt x="53" y="13"/>
                </a:cubicBezTo>
                <a:cubicBezTo>
                  <a:pt x="38" y="1"/>
                  <a:pt x="38" y="1"/>
                  <a:pt x="38" y="1"/>
                </a:cubicBezTo>
                <a:cubicBezTo>
                  <a:pt x="0" y="42"/>
                  <a:pt x="0" y="42"/>
                  <a:pt x="0" y="42"/>
                </a:cubicBezTo>
                <a:cubicBezTo>
                  <a:pt x="2" y="43"/>
                  <a:pt x="4" y="43"/>
                  <a:pt x="7" y="43"/>
                </a:cubicBezTo>
                <a:cubicBezTo>
                  <a:pt x="106" y="43"/>
                  <a:pt x="106" y="43"/>
                  <a:pt x="106" y="43"/>
                </a:cubicBezTo>
                <a:cubicBezTo>
                  <a:pt x="109" y="43"/>
                  <a:pt x="111" y="42"/>
                  <a:pt x="114" y="40"/>
                </a:cubicBezTo>
                <a:cubicBezTo>
                  <a:pt x="74" y="0"/>
                  <a:pt x="74" y="0"/>
                  <a:pt x="74" y="0"/>
                </a:cubicBezTo>
                <a:lnTo>
                  <a:pt x="58" y="13"/>
                </a:ln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233" name="Freeform 42"/>
          <p:cNvSpPr>
            <a:spLocks noChangeArrowheads="1"/>
          </p:cNvSpPr>
          <p:nvPr/>
        </p:nvSpPr>
        <p:spPr bwMode="auto">
          <a:xfrm>
            <a:off x="8872538" y="3927475"/>
            <a:ext cx="598487" cy="407988"/>
          </a:xfrm>
          <a:custGeom>
            <a:avLst/>
            <a:gdLst>
              <a:gd name="T0" fmla="*/ 2147483647 w 129"/>
              <a:gd name="T1" fmla="*/ 2147483647 h 88"/>
              <a:gd name="T2" fmla="*/ 2147483647 w 129"/>
              <a:gd name="T3" fmla="*/ 2147483647 h 88"/>
              <a:gd name="T4" fmla="*/ 2147483647 w 129"/>
              <a:gd name="T5" fmla="*/ 2147483647 h 88"/>
              <a:gd name="T6" fmla="*/ 2147483647 w 129"/>
              <a:gd name="T7" fmla="*/ 2147483647 h 88"/>
              <a:gd name="T8" fmla="*/ 2147483647 w 129"/>
              <a:gd name="T9" fmla="*/ 0 h 88"/>
              <a:gd name="T10" fmla="*/ 2147483647 w 129"/>
              <a:gd name="T11" fmla="*/ 2147483647 h 88"/>
              <a:gd name="T12" fmla="*/ 2147483647 w 129"/>
              <a:gd name="T13" fmla="*/ 2147483647 h 88"/>
              <a:gd name="T14" fmla="*/ 2147483647 w 129"/>
              <a:gd name="T15" fmla="*/ 2147483647 h 88"/>
              <a:gd name="T16" fmla="*/ 2147483647 w 129"/>
              <a:gd name="T17" fmla="*/ 2147483647 h 88"/>
              <a:gd name="T18" fmla="*/ 2147483647 w 129"/>
              <a:gd name="T19" fmla="*/ 2147483647 h 88"/>
              <a:gd name="T20" fmla="*/ 0 w 129"/>
              <a:gd name="T21" fmla="*/ 2147483647 h 88"/>
              <a:gd name="T22" fmla="*/ 2147483647 w 129"/>
              <a:gd name="T23" fmla="*/ 2147483647 h 88"/>
              <a:gd name="T24" fmla="*/ 2147483647 w 129"/>
              <a:gd name="T25" fmla="*/ 2147483647 h 88"/>
              <a:gd name="T26" fmla="*/ 2147483647 w 129"/>
              <a:gd name="T27" fmla="*/ 2147483647 h 88"/>
              <a:gd name="T28" fmla="*/ 2147483647 w 129"/>
              <a:gd name="T29" fmla="*/ 2147483647 h 88"/>
              <a:gd name="T30" fmla="*/ 2147483647 w 129"/>
              <a:gd name="T31" fmla="*/ 2147483647 h 88"/>
              <a:gd name="T32" fmla="*/ 2147483647 w 129"/>
              <a:gd name="T33" fmla="*/ 2147483647 h 88"/>
              <a:gd name="T34" fmla="*/ 2147483647 w 129"/>
              <a:gd name="T35" fmla="*/ 2147483647 h 88"/>
              <a:gd name="T36" fmla="*/ 2147483647 w 129"/>
              <a:gd name="T37" fmla="*/ 2147483647 h 88"/>
              <a:gd name="T38" fmla="*/ 2147483647 w 129"/>
              <a:gd name="T39" fmla="*/ 2147483647 h 88"/>
              <a:gd name="T40" fmla="*/ 2147483647 w 129"/>
              <a:gd name="T41" fmla="*/ 2147483647 h 88"/>
              <a:gd name="T42" fmla="*/ 2147483647 w 129"/>
              <a:gd name="T43" fmla="*/ 2147483647 h 88"/>
              <a:gd name="T44" fmla="*/ 2147483647 w 129"/>
              <a:gd name="T45" fmla="*/ 2147483647 h 88"/>
              <a:gd name="T46" fmla="*/ 2147483647 w 129"/>
              <a:gd name="T47" fmla="*/ 2147483647 h 88"/>
              <a:gd name="T48" fmla="*/ 2147483647 w 129"/>
              <a:gd name="T49" fmla="*/ 2147483647 h 88"/>
              <a:gd name="T50" fmla="*/ 2147483647 w 129"/>
              <a:gd name="T51" fmla="*/ 2147483647 h 88"/>
              <a:gd name="T52" fmla="*/ 2147483647 w 129"/>
              <a:gd name="T53" fmla="*/ 2147483647 h 88"/>
              <a:gd name="T54" fmla="*/ 2147483647 w 129"/>
              <a:gd name="T55" fmla="*/ 2147483647 h 88"/>
              <a:gd name="T56" fmla="*/ 2147483647 w 129"/>
              <a:gd name="T57" fmla="*/ 2147483647 h 88"/>
              <a:gd name="T58" fmla="*/ 2147483647 w 129"/>
              <a:gd name="T59" fmla="*/ 2147483647 h 88"/>
              <a:gd name="T60" fmla="*/ 2147483647 w 129"/>
              <a:gd name="T61" fmla="*/ 2147483647 h 88"/>
              <a:gd name="T62" fmla="*/ 2147483647 w 129"/>
              <a:gd name="T63" fmla="*/ 2147483647 h 8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29"/>
              <a:gd name="T97" fmla="*/ 0 h 88"/>
              <a:gd name="T98" fmla="*/ 129 w 129"/>
              <a:gd name="T99" fmla="*/ 88 h 8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29" h="88">
                <a:moveTo>
                  <a:pt x="122" y="24"/>
                </a:moveTo>
                <a:cubicBezTo>
                  <a:pt x="128" y="11"/>
                  <a:pt x="128" y="11"/>
                  <a:pt x="128" y="11"/>
                </a:cubicBezTo>
                <a:cubicBezTo>
                  <a:pt x="129" y="10"/>
                  <a:pt x="129" y="9"/>
                  <a:pt x="128" y="9"/>
                </a:cubicBezTo>
                <a:cubicBezTo>
                  <a:pt x="128" y="8"/>
                  <a:pt x="127" y="8"/>
                  <a:pt x="126" y="8"/>
                </a:cubicBezTo>
                <a:cubicBezTo>
                  <a:pt x="58" y="0"/>
                  <a:pt x="58" y="0"/>
                  <a:pt x="58" y="0"/>
                </a:cubicBezTo>
                <a:cubicBezTo>
                  <a:pt x="57" y="0"/>
                  <a:pt x="56" y="1"/>
                  <a:pt x="56" y="2"/>
                </a:cubicBezTo>
                <a:cubicBezTo>
                  <a:pt x="51" y="13"/>
                  <a:pt x="51" y="13"/>
                  <a:pt x="51" y="13"/>
                </a:cubicBezTo>
                <a:cubicBezTo>
                  <a:pt x="30" y="58"/>
                  <a:pt x="30" y="58"/>
                  <a:pt x="30" y="58"/>
                </a:cubicBezTo>
                <a:cubicBezTo>
                  <a:pt x="27" y="56"/>
                  <a:pt x="23" y="55"/>
                  <a:pt x="19" y="55"/>
                </a:cubicBezTo>
                <a:cubicBezTo>
                  <a:pt x="14" y="55"/>
                  <a:pt x="10" y="56"/>
                  <a:pt x="6" y="59"/>
                </a:cubicBezTo>
                <a:cubicBezTo>
                  <a:pt x="3" y="61"/>
                  <a:pt x="1" y="65"/>
                  <a:pt x="0" y="69"/>
                </a:cubicBezTo>
                <a:cubicBezTo>
                  <a:pt x="0" y="72"/>
                  <a:pt x="2" y="75"/>
                  <a:pt x="4" y="78"/>
                </a:cubicBezTo>
                <a:cubicBezTo>
                  <a:pt x="6" y="79"/>
                  <a:pt x="7" y="81"/>
                  <a:pt x="9" y="82"/>
                </a:cubicBezTo>
                <a:cubicBezTo>
                  <a:pt x="12" y="83"/>
                  <a:pt x="15" y="83"/>
                  <a:pt x="19" y="84"/>
                </a:cubicBezTo>
                <a:cubicBezTo>
                  <a:pt x="25" y="84"/>
                  <a:pt x="30" y="81"/>
                  <a:pt x="34" y="77"/>
                </a:cubicBezTo>
                <a:cubicBezTo>
                  <a:pt x="35" y="77"/>
                  <a:pt x="35" y="76"/>
                  <a:pt x="35" y="75"/>
                </a:cubicBezTo>
                <a:cubicBezTo>
                  <a:pt x="36" y="75"/>
                  <a:pt x="36" y="75"/>
                  <a:pt x="36" y="75"/>
                </a:cubicBezTo>
                <a:cubicBezTo>
                  <a:pt x="36" y="74"/>
                  <a:pt x="36" y="74"/>
                  <a:pt x="36" y="74"/>
                </a:cubicBezTo>
                <a:cubicBezTo>
                  <a:pt x="36" y="74"/>
                  <a:pt x="36" y="74"/>
                  <a:pt x="36" y="74"/>
                </a:cubicBezTo>
                <a:cubicBezTo>
                  <a:pt x="37" y="72"/>
                  <a:pt x="41" y="63"/>
                  <a:pt x="62" y="19"/>
                </a:cubicBezTo>
                <a:cubicBezTo>
                  <a:pt x="109" y="24"/>
                  <a:pt x="109" y="24"/>
                  <a:pt x="109" y="24"/>
                </a:cubicBezTo>
                <a:cubicBezTo>
                  <a:pt x="91" y="62"/>
                  <a:pt x="91" y="62"/>
                  <a:pt x="91" y="62"/>
                </a:cubicBezTo>
                <a:cubicBezTo>
                  <a:pt x="88" y="60"/>
                  <a:pt x="84" y="59"/>
                  <a:pt x="80" y="59"/>
                </a:cubicBezTo>
                <a:cubicBezTo>
                  <a:pt x="70" y="59"/>
                  <a:pt x="62" y="66"/>
                  <a:pt x="61" y="73"/>
                </a:cubicBezTo>
                <a:cubicBezTo>
                  <a:pt x="61" y="79"/>
                  <a:pt x="65" y="83"/>
                  <a:pt x="71" y="86"/>
                </a:cubicBezTo>
                <a:cubicBezTo>
                  <a:pt x="73" y="87"/>
                  <a:pt x="76" y="88"/>
                  <a:pt x="80" y="88"/>
                </a:cubicBezTo>
                <a:cubicBezTo>
                  <a:pt x="86" y="88"/>
                  <a:pt x="92" y="85"/>
                  <a:pt x="95" y="81"/>
                </a:cubicBezTo>
                <a:cubicBezTo>
                  <a:pt x="96" y="81"/>
                  <a:pt x="96" y="80"/>
                  <a:pt x="97" y="79"/>
                </a:cubicBezTo>
                <a:cubicBezTo>
                  <a:pt x="97" y="79"/>
                  <a:pt x="97" y="78"/>
                  <a:pt x="97" y="78"/>
                </a:cubicBezTo>
                <a:cubicBezTo>
                  <a:pt x="97" y="78"/>
                  <a:pt x="97" y="78"/>
                  <a:pt x="97" y="78"/>
                </a:cubicBezTo>
                <a:cubicBezTo>
                  <a:pt x="98" y="76"/>
                  <a:pt x="103" y="66"/>
                  <a:pt x="122" y="24"/>
                </a:cubicBezTo>
                <a:cubicBezTo>
                  <a:pt x="122" y="24"/>
                  <a:pt x="122" y="24"/>
                  <a:pt x="122" y="24"/>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234" name="Freeform 43"/>
          <p:cNvSpPr>
            <a:spLocks noChangeArrowheads="1"/>
          </p:cNvSpPr>
          <p:nvPr/>
        </p:nvSpPr>
        <p:spPr bwMode="auto">
          <a:xfrm>
            <a:off x="5926138" y="4660900"/>
            <a:ext cx="536575" cy="449263"/>
          </a:xfrm>
          <a:custGeom>
            <a:avLst/>
            <a:gdLst>
              <a:gd name="T0" fmla="*/ 2147483647 w 116"/>
              <a:gd name="T1" fmla="*/ 0 h 97"/>
              <a:gd name="T2" fmla="*/ 2147483647 w 116"/>
              <a:gd name="T3" fmla="*/ 2147483647 h 97"/>
              <a:gd name="T4" fmla="*/ 2147483647 w 116"/>
              <a:gd name="T5" fmla="*/ 2147483647 h 97"/>
              <a:gd name="T6" fmla="*/ 2147483647 w 116"/>
              <a:gd name="T7" fmla="*/ 2147483647 h 97"/>
              <a:gd name="T8" fmla="*/ 2147483647 w 116"/>
              <a:gd name="T9" fmla="*/ 2147483647 h 97"/>
              <a:gd name="T10" fmla="*/ 2147483647 w 116"/>
              <a:gd name="T11" fmla="*/ 2147483647 h 97"/>
              <a:gd name="T12" fmla="*/ 0 w 116"/>
              <a:gd name="T13" fmla="*/ 2147483647 h 97"/>
              <a:gd name="T14" fmla="*/ 2147483647 w 116"/>
              <a:gd name="T15" fmla="*/ 0 h 97"/>
              <a:gd name="T16" fmla="*/ 0 60000 65536"/>
              <a:gd name="T17" fmla="*/ 0 60000 65536"/>
              <a:gd name="T18" fmla="*/ 0 60000 65536"/>
              <a:gd name="T19" fmla="*/ 0 60000 65536"/>
              <a:gd name="T20" fmla="*/ 0 60000 65536"/>
              <a:gd name="T21" fmla="*/ 0 60000 65536"/>
              <a:gd name="T22" fmla="*/ 0 60000 65536"/>
              <a:gd name="T23" fmla="*/ 0 60000 65536"/>
              <a:gd name="T24" fmla="*/ 0 w 116"/>
              <a:gd name="T25" fmla="*/ 0 h 97"/>
              <a:gd name="T26" fmla="*/ 116 w 116"/>
              <a:gd name="T27" fmla="*/ 97 h 9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6" h="97">
                <a:moveTo>
                  <a:pt x="58" y="0"/>
                </a:moveTo>
                <a:cubicBezTo>
                  <a:pt x="90" y="0"/>
                  <a:pt x="116" y="18"/>
                  <a:pt x="116" y="39"/>
                </a:cubicBezTo>
                <a:cubicBezTo>
                  <a:pt x="116" y="52"/>
                  <a:pt x="106" y="64"/>
                  <a:pt x="91" y="71"/>
                </a:cubicBezTo>
                <a:cubicBezTo>
                  <a:pt x="92" y="87"/>
                  <a:pt x="109" y="97"/>
                  <a:pt x="109" y="97"/>
                </a:cubicBezTo>
                <a:cubicBezTo>
                  <a:pt x="83" y="96"/>
                  <a:pt x="74" y="84"/>
                  <a:pt x="71" y="77"/>
                </a:cubicBezTo>
                <a:cubicBezTo>
                  <a:pt x="67" y="77"/>
                  <a:pt x="62" y="78"/>
                  <a:pt x="58" y="78"/>
                </a:cubicBezTo>
                <a:cubicBezTo>
                  <a:pt x="26" y="78"/>
                  <a:pt x="0" y="60"/>
                  <a:pt x="0" y="39"/>
                </a:cubicBezTo>
                <a:cubicBezTo>
                  <a:pt x="0" y="18"/>
                  <a:pt x="26" y="0"/>
                  <a:pt x="58"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235" name="Freeform 44"/>
          <p:cNvSpPr>
            <a:spLocks noChangeArrowheads="1"/>
          </p:cNvSpPr>
          <p:nvPr/>
        </p:nvSpPr>
        <p:spPr bwMode="auto">
          <a:xfrm>
            <a:off x="7394575" y="2330450"/>
            <a:ext cx="320675" cy="246063"/>
          </a:xfrm>
          <a:custGeom>
            <a:avLst/>
            <a:gdLst>
              <a:gd name="T0" fmla="*/ 2147483647 w 69"/>
              <a:gd name="T1" fmla="*/ 0 h 53"/>
              <a:gd name="T2" fmla="*/ 2147483647 w 69"/>
              <a:gd name="T3" fmla="*/ 2147483647 h 53"/>
              <a:gd name="T4" fmla="*/ 2147483647 w 69"/>
              <a:gd name="T5" fmla="*/ 0 h 53"/>
              <a:gd name="T6" fmla="*/ 0 60000 65536"/>
              <a:gd name="T7" fmla="*/ 0 60000 65536"/>
              <a:gd name="T8" fmla="*/ 0 60000 65536"/>
              <a:gd name="T9" fmla="*/ 0 w 69"/>
              <a:gd name="T10" fmla="*/ 0 h 53"/>
              <a:gd name="T11" fmla="*/ 69 w 69"/>
              <a:gd name="T12" fmla="*/ 53 h 53"/>
            </a:gdLst>
            <a:ahLst/>
            <a:cxnLst>
              <a:cxn ang="T6">
                <a:pos x="T0" y="T1"/>
              </a:cxn>
              <a:cxn ang="T7">
                <a:pos x="T2" y="T3"/>
              </a:cxn>
              <a:cxn ang="T8">
                <a:pos x="T4" y="T5"/>
              </a:cxn>
            </a:cxnLst>
            <a:rect l="T9" t="T10" r="T11" b="T12"/>
            <a:pathLst>
              <a:path w="69" h="53">
                <a:moveTo>
                  <a:pt x="34" y="0"/>
                </a:moveTo>
                <a:cubicBezTo>
                  <a:pt x="0" y="0"/>
                  <a:pt x="0" y="53"/>
                  <a:pt x="34" y="53"/>
                </a:cubicBezTo>
                <a:cubicBezTo>
                  <a:pt x="69" y="53"/>
                  <a:pt x="69" y="0"/>
                  <a:pt x="34"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236" name="Freeform 45"/>
          <p:cNvSpPr>
            <a:spLocks noChangeArrowheads="1"/>
          </p:cNvSpPr>
          <p:nvPr/>
        </p:nvSpPr>
        <p:spPr bwMode="auto">
          <a:xfrm>
            <a:off x="7208838" y="1120775"/>
            <a:ext cx="277812" cy="219075"/>
          </a:xfrm>
          <a:custGeom>
            <a:avLst/>
            <a:gdLst>
              <a:gd name="T0" fmla="*/ 2147483647 w 60"/>
              <a:gd name="T1" fmla="*/ 0 h 47"/>
              <a:gd name="T2" fmla="*/ 2147483647 w 60"/>
              <a:gd name="T3" fmla="*/ 2147483647 h 47"/>
              <a:gd name="T4" fmla="*/ 2147483647 w 60"/>
              <a:gd name="T5" fmla="*/ 0 h 47"/>
              <a:gd name="T6" fmla="*/ 0 60000 65536"/>
              <a:gd name="T7" fmla="*/ 0 60000 65536"/>
              <a:gd name="T8" fmla="*/ 0 60000 65536"/>
              <a:gd name="T9" fmla="*/ 0 w 60"/>
              <a:gd name="T10" fmla="*/ 0 h 47"/>
              <a:gd name="T11" fmla="*/ 60 w 60"/>
              <a:gd name="T12" fmla="*/ 47 h 47"/>
            </a:gdLst>
            <a:ahLst/>
            <a:cxnLst>
              <a:cxn ang="T6">
                <a:pos x="T0" y="T1"/>
              </a:cxn>
              <a:cxn ang="T7">
                <a:pos x="T2" y="T3"/>
              </a:cxn>
              <a:cxn ang="T8">
                <a:pos x="T4" y="T5"/>
              </a:cxn>
            </a:cxnLst>
            <a:rect l="T9" t="T10" r="T11" b="T12"/>
            <a:pathLst>
              <a:path w="60" h="47">
                <a:moveTo>
                  <a:pt x="30" y="0"/>
                </a:moveTo>
                <a:cubicBezTo>
                  <a:pt x="0" y="0"/>
                  <a:pt x="0" y="47"/>
                  <a:pt x="30" y="47"/>
                </a:cubicBezTo>
                <a:cubicBezTo>
                  <a:pt x="60" y="47"/>
                  <a:pt x="60" y="0"/>
                  <a:pt x="30"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237" name="Freeform 46"/>
          <p:cNvSpPr>
            <a:spLocks noChangeArrowheads="1"/>
          </p:cNvSpPr>
          <p:nvPr/>
        </p:nvSpPr>
        <p:spPr bwMode="auto">
          <a:xfrm>
            <a:off x="8975725" y="911225"/>
            <a:ext cx="263525" cy="209550"/>
          </a:xfrm>
          <a:custGeom>
            <a:avLst/>
            <a:gdLst>
              <a:gd name="T0" fmla="*/ 2147483647 w 57"/>
              <a:gd name="T1" fmla="*/ 0 h 45"/>
              <a:gd name="T2" fmla="*/ 2147483647 w 57"/>
              <a:gd name="T3" fmla="*/ 2147483647 h 45"/>
              <a:gd name="T4" fmla="*/ 2147483647 w 57"/>
              <a:gd name="T5" fmla="*/ 0 h 45"/>
              <a:gd name="T6" fmla="*/ 0 60000 65536"/>
              <a:gd name="T7" fmla="*/ 0 60000 65536"/>
              <a:gd name="T8" fmla="*/ 0 60000 65536"/>
              <a:gd name="T9" fmla="*/ 0 w 57"/>
              <a:gd name="T10" fmla="*/ 0 h 45"/>
              <a:gd name="T11" fmla="*/ 57 w 57"/>
              <a:gd name="T12" fmla="*/ 45 h 45"/>
            </a:gdLst>
            <a:ahLst/>
            <a:cxnLst>
              <a:cxn ang="T6">
                <a:pos x="T0" y="T1"/>
              </a:cxn>
              <a:cxn ang="T7">
                <a:pos x="T2" y="T3"/>
              </a:cxn>
              <a:cxn ang="T8">
                <a:pos x="T4" y="T5"/>
              </a:cxn>
            </a:cxnLst>
            <a:rect l="T9" t="T10" r="T11" b="T12"/>
            <a:pathLst>
              <a:path w="57" h="45">
                <a:moveTo>
                  <a:pt x="28" y="0"/>
                </a:moveTo>
                <a:cubicBezTo>
                  <a:pt x="0" y="0"/>
                  <a:pt x="0" y="45"/>
                  <a:pt x="28" y="45"/>
                </a:cubicBezTo>
                <a:cubicBezTo>
                  <a:pt x="57" y="45"/>
                  <a:pt x="57" y="0"/>
                  <a:pt x="28"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238" name="Freeform 47"/>
          <p:cNvSpPr>
            <a:spLocks noChangeArrowheads="1"/>
          </p:cNvSpPr>
          <p:nvPr/>
        </p:nvSpPr>
        <p:spPr bwMode="auto">
          <a:xfrm>
            <a:off x="6092825" y="1377950"/>
            <a:ext cx="392113" cy="304800"/>
          </a:xfrm>
          <a:custGeom>
            <a:avLst/>
            <a:gdLst>
              <a:gd name="T0" fmla="*/ 2147483647 w 85"/>
              <a:gd name="T1" fmla="*/ 0 h 66"/>
              <a:gd name="T2" fmla="*/ 2147483647 w 85"/>
              <a:gd name="T3" fmla="*/ 2147483647 h 66"/>
              <a:gd name="T4" fmla="*/ 2147483647 w 85"/>
              <a:gd name="T5" fmla="*/ 0 h 66"/>
              <a:gd name="T6" fmla="*/ 0 60000 65536"/>
              <a:gd name="T7" fmla="*/ 0 60000 65536"/>
              <a:gd name="T8" fmla="*/ 0 60000 65536"/>
              <a:gd name="T9" fmla="*/ 0 w 85"/>
              <a:gd name="T10" fmla="*/ 0 h 66"/>
              <a:gd name="T11" fmla="*/ 85 w 85"/>
              <a:gd name="T12" fmla="*/ 66 h 66"/>
            </a:gdLst>
            <a:ahLst/>
            <a:cxnLst>
              <a:cxn ang="T6">
                <a:pos x="T0" y="T1"/>
              </a:cxn>
              <a:cxn ang="T7">
                <a:pos x="T2" y="T3"/>
              </a:cxn>
              <a:cxn ang="T8">
                <a:pos x="T4" y="T5"/>
              </a:cxn>
            </a:cxnLst>
            <a:rect l="T9" t="T10" r="T11" b="T12"/>
            <a:pathLst>
              <a:path w="85" h="66">
                <a:moveTo>
                  <a:pt x="42" y="0"/>
                </a:moveTo>
                <a:cubicBezTo>
                  <a:pt x="0" y="0"/>
                  <a:pt x="0" y="66"/>
                  <a:pt x="42" y="66"/>
                </a:cubicBezTo>
                <a:cubicBezTo>
                  <a:pt x="85" y="66"/>
                  <a:pt x="85" y="0"/>
                  <a:pt x="42"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239" name="Freeform 48"/>
          <p:cNvSpPr>
            <a:spLocks noChangeArrowheads="1"/>
          </p:cNvSpPr>
          <p:nvPr/>
        </p:nvSpPr>
        <p:spPr bwMode="auto">
          <a:xfrm>
            <a:off x="5029200" y="2692400"/>
            <a:ext cx="357188" cy="274638"/>
          </a:xfrm>
          <a:custGeom>
            <a:avLst/>
            <a:gdLst>
              <a:gd name="T0" fmla="*/ 2147483647 w 77"/>
              <a:gd name="T1" fmla="*/ 0 h 59"/>
              <a:gd name="T2" fmla="*/ 2147483647 w 77"/>
              <a:gd name="T3" fmla="*/ 2147483647 h 59"/>
              <a:gd name="T4" fmla="*/ 2147483647 w 77"/>
              <a:gd name="T5" fmla="*/ 0 h 59"/>
              <a:gd name="T6" fmla="*/ 0 60000 65536"/>
              <a:gd name="T7" fmla="*/ 0 60000 65536"/>
              <a:gd name="T8" fmla="*/ 0 60000 65536"/>
              <a:gd name="T9" fmla="*/ 0 w 77"/>
              <a:gd name="T10" fmla="*/ 0 h 59"/>
              <a:gd name="T11" fmla="*/ 77 w 77"/>
              <a:gd name="T12" fmla="*/ 59 h 59"/>
            </a:gdLst>
            <a:ahLst/>
            <a:cxnLst>
              <a:cxn ang="T6">
                <a:pos x="T0" y="T1"/>
              </a:cxn>
              <a:cxn ang="T7">
                <a:pos x="T2" y="T3"/>
              </a:cxn>
              <a:cxn ang="T8">
                <a:pos x="T4" y="T5"/>
              </a:cxn>
            </a:cxnLst>
            <a:rect l="T9" t="T10" r="T11" b="T12"/>
            <a:pathLst>
              <a:path w="77" h="59">
                <a:moveTo>
                  <a:pt x="38" y="0"/>
                </a:moveTo>
                <a:cubicBezTo>
                  <a:pt x="0" y="0"/>
                  <a:pt x="0" y="59"/>
                  <a:pt x="38" y="59"/>
                </a:cubicBezTo>
                <a:cubicBezTo>
                  <a:pt x="77" y="59"/>
                  <a:pt x="77" y="0"/>
                  <a:pt x="38"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240" name="Freeform 49"/>
          <p:cNvSpPr>
            <a:spLocks noChangeArrowheads="1"/>
          </p:cNvSpPr>
          <p:nvPr/>
        </p:nvSpPr>
        <p:spPr bwMode="auto">
          <a:xfrm>
            <a:off x="5065713" y="2535238"/>
            <a:ext cx="144462" cy="111125"/>
          </a:xfrm>
          <a:custGeom>
            <a:avLst/>
            <a:gdLst>
              <a:gd name="T0" fmla="*/ 2147483647 w 31"/>
              <a:gd name="T1" fmla="*/ 0 h 24"/>
              <a:gd name="T2" fmla="*/ 2147483647 w 31"/>
              <a:gd name="T3" fmla="*/ 2147483647 h 24"/>
              <a:gd name="T4" fmla="*/ 2147483647 w 31"/>
              <a:gd name="T5" fmla="*/ 0 h 24"/>
              <a:gd name="T6" fmla="*/ 0 60000 65536"/>
              <a:gd name="T7" fmla="*/ 0 60000 65536"/>
              <a:gd name="T8" fmla="*/ 0 60000 65536"/>
              <a:gd name="T9" fmla="*/ 0 w 31"/>
              <a:gd name="T10" fmla="*/ 0 h 24"/>
              <a:gd name="T11" fmla="*/ 31 w 31"/>
              <a:gd name="T12" fmla="*/ 24 h 24"/>
            </a:gdLst>
            <a:ahLst/>
            <a:cxnLst>
              <a:cxn ang="T6">
                <a:pos x="T0" y="T1"/>
              </a:cxn>
              <a:cxn ang="T7">
                <a:pos x="T2" y="T3"/>
              </a:cxn>
              <a:cxn ang="T8">
                <a:pos x="T4" y="T5"/>
              </a:cxn>
            </a:cxnLst>
            <a:rect l="T9" t="T10" r="T11" b="T12"/>
            <a:pathLst>
              <a:path w="31" h="24">
                <a:moveTo>
                  <a:pt x="16" y="0"/>
                </a:moveTo>
                <a:cubicBezTo>
                  <a:pt x="0" y="0"/>
                  <a:pt x="0" y="24"/>
                  <a:pt x="16" y="24"/>
                </a:cubicBezTo>
                <a:cubicBezTo>
                  <a:pt x="31" y="24"/>
                  <a:pt x="31" y="0"/>
                  <a:pt x="16"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241" name="Freeform 50"/>
          <p:cNvSpPr>
            <a:spLocks noChangeArrowheads="1"/>
          </p:cNvSpPr>
          <p:nvPr/>
        </p:nvSpPr>
        <p:spPr bwMode="auto">
          <a:xfrm>
            <a:off x="5197475" y="2530475"/>
            <a:ext cx="171450" cy="136525"/>
          </a:xfrm>
          <a:custGeom>
            <a:avLst/>
            <a:gdLst>
              <a:gd name="T0" fmla="*/ 2147483647 w 37"/>
              <a:gd name="T1" fmla="*/ 0 h 29"/>
              <a:gd name="T2" fmla="*/ 2147483647 w 37"/>
              <a:gd name="T3" fmla="*/ 2147483647 h 29"/>
              <a:gd name="T4" fmla="*/ 2147483647 w 37"/>
              <a:gd name="T5" fmla="*/ 0 h 29"/>
              <a:gd name="T6" fmla="*/ 0 60000 65536"/>
              <a:gd name="T7" fmla="*/ 0 60000 65536"/>
              <a:gd name="T8" fmla="*/ 0 60000 65536"/>
              <a:gd name="T9" fmla="*/ 0 w 37"/>
              <a:gd name="T10" fmla="*/ 0 h 29"/>
              <a:gd name="T11" fmla="*/ 37 w 37"/>
              <a:gd name="T12" fmla="*/ 29 h 29"/>
            </a:gdLst>
            <a:ahLst/>
            <a:cxnLst>
              <a:cxn ang="T6">
                <a:pos x="T0" y="T1"/>
              </a:cxn>
              <a:cxn ang="T7">
                <a:pos x="T2" y="T3"/>
              </a:cxn>
              <a:cxn ang="T8">
                <a:pos x="T4" y="T5"/>
              </a:cxn>
            </a:cxnLst>
            <a:rect l="T9" t="T10" r="T11" b="T12"/>
            <a:pathLst>
              <a:path w="37" h="29">
                <a:moveTo>
                  <a:pt x="19" y="0"/>
                </a:moveTo>
                <a:cubicBezTo>
                  <a:pt x="0" y="0"/>
                  <a:pt x="0" y="29"/>
                  <a:pt x="19" y="29"/>
                </a:cubicBezTo>
                <a:cubicBezTo>
                  <a:pt x="37" y="29"/>
                  <a:pt x="37" y="0"/>
                  <a:pt x="19"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242" name="Freeform 51"/>
          <p:cNvSpPr>
            <a:spLocks noChangeArrowheads="1"/>
          </p:cNvSpPr>
          <p:nvPr/>
        </p:nvSpPr>
        <p:spPr bwMode="auto">
          <a:xfrm>
            <a:off x="5137150" y="2397125"/>
            <a:ext cx="144463" cy="115888"/>
          </a:xfrm>
          <a:custGeom>
            <a:avLst/>
            <a:gdLst>
              <a:gd name="T0" fmla="*/ 2147483647 w 31"/>
              <a:gd name="T1" fmla="*/ 0 h 25"/>
              <a:gd name="T2" fmla="*/ 2147483647 w 31"/>
              <a:gd name="T3" fmla="*/ 2147483647 h 25"/>
              <a:gd name="T4" fmla="*/ 2147483647 w 31"/>
              <a:gd name="T5" fmla="*/ 0 h 25"/>
              <a:gd name="T6" fmla="*/ 0 60000 65536"/>
              <a:gd name="T7" fmla="*/ 0 60000 65536"/>
              <a:gd name="T8" fmla="*/ 0 60000 65536"/>
              <a:gd name="T9" fmla="*/ 0 w 31"/>
              <a:gd name="T10" fmla="*/ 0 h 25"/>
              <a:gd name="T11" fmla="*/ 31 w 31"/>
              <a:gd name="T12" fmla="*/ 25 h 25"/>
            </a:gdLst>
            <a:ahLst/>
            <a:cxnLst>
              <a:cxn ang="T6">
                <a:pos x="T0" y="T1"/>
              </a:cxn>
              <a:cxn ang="T7">
                <a:pos x="T2" y="T3"/>
              </a:cxn>
              <a:cxn ang="T8">
                <a:pos x="T4" y="T5"/>
              </a:cxn>
            </a:cxnLst>
            <a:rect l="T9" t="T10" r="T11" b="T12"/>
            <a:pathLst>
              <a:path w="31" h="25">
                <a:moveTo>
                  <a:pt x="15" y="0"/>
                </a:moveTo>
                <a:cubicBezTo>
                  <a:pt x="0" y="0"/>
                  <a:pt x="0" y="25"/>
                  <a:pt x="15" y="25"/>
                </a:cubicBezTo>
                <a:cubicBezTo>
                  <a:pt x="31" y="25"/>
                  <a:pt x="31" y="0"/>
                  <a:pt x="15"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243" name="Freeform 52"/>
          <p:cNvSpPr>
            <a:spLocks noChangeArrowheads="1"/>
          </p:cNvSpPr>
          <p:nvPr/>
        </p:nvSpPr>
        <p:spPr bwMode="auto">
          <a:xfrm>
            <a:off x="5137150" y="2184400"/>
            <a:ext cx="222250" cy="171450"/>
          </a:xfrm>
          <a:custGeom>
            <a:avLst/>
            <a:gdLst>
              <a:gd name="T0" fmla="*/ 2147483647 w 48"/>
              <a:gd name="T1" fmla="*/ 0 h 37"/>
              <a:gd name="T2" fmla="*/ 2147483647 w 48"/>
              <a:gd name="T3" fmla="*/ 2147483647 h 37"/>
              <a:gd name="T4" fmla="*/ 2147483647 w 48"/>
              <a:gd name="T5" fmla="*/ 0 h 37"/>
              <a:gd name="T6" fmla="*/ 0 60000 65536"/>
              <a:gd name="T7" fmla="*/ 0 60000 65536"/>
              <a:gd name="T8" fmla="*/ 0 60000 65536"/>
              <a:gd name="T9" fmla="*/ 0 w 48"/>
              <a:gd name="T10" fmla="*/ 0 h 37"/>
              <a:gd name="T11" fmla="*/ 48 w 48"/>
              <a:gd name="T12" fmla="*/ 37 h 37"/>
            </a:gdLst>
            <a:ahLst/>
            <a:cxnLst>
              <a:cxn ang="T6">
                <a:pos x="T0" y="T1"/>
              </a:cxn>
              <a:cxn ang="T7">
                <a:pos x="T2" y="T3"/>
              </a:cxn>
              <a:cxn ang="T8">
                <a:pos x="T4" y="T5"/>
              </a:cxn>
            </a:cxnLst>
            <a:rect l="T9" t="T10" r="T11" b="T12"/>
            <a:pathLst>
              <a:path w="48" h="37">
                <a:moveTo>
                  <a:pt x="24" y="0"/>
                </a:moveTo>
                <a:cubicBezTo>
                  <a:pt x="0" y="0"/>
                  <a:pt x="0" y="37"/>
                  <a:pt x="24" y="37"/>
                </a:cubicBezTo>
                <a:cubicBezTo>
                  <a:pt x="48" y="37"/>
                  <a:pt x="48" y="0"/>
                  <a:pt x="24"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244" name="Freeform 53"/>
          <p:cNvSpPr>
            <a:spLocks noChangeArrowheads="1"/>
          </p:cNvSpPr>
          <p:nvPr/>
        </p:nvSpPr>
        <p:spPr bwMode="auto">
          <a:xfrm>
            <a:off x="5257800" y="2387600"/>
            <a:ext cx="106363" cy="79375"/>
          </a:xfrm>
          <a:custGeom>
            <a:avLst/>
            <a:gdLst>
              <a:gd name="T0" fmla="*/ 2147483647 w 23"/>
              <a:gd name="T1" fmla="*/ 0 h 17"/>
              <a:gd name="T2" fmla="*/ 2147483647 w 23"/>
              <a:gd name="T3" fmla="*/ 2147483647 h 17"/>
              <a:gd name="T4" fmla="*/ 2147483647 w 23"/>
              <a:gd name="T5" fmla="*/ 0 h 17"/>
              <a:gd name="T6" fmla="*/ 0 60000 65536"/>
              <a:gd name="T7" fmla="*/ 0 60000 65536"/>
              <a:gd name="T8" fmla="*/ 0 60000 65536"/>
              <a:gd name="T9" fmla="*/ 0 w 23"/>
              <a:gd name="T10" fmla="*/ 0 h 17"/>
              <a:gd name="T11" fmla="*/ 23 w 23"/>
              <a:gd name="T12" fmla="*/ 17 h 17"/>
            </a:gdLst>
            <a:ahLst/>
            <a:cxnLst>
              <a:cxn ang="T6">
                <a:pos x="T0" y="T1"/>
              </a:cxn>
              <a:cxn ang="T7">
                <a:pos x="T2" y="T3"/>
              </a:cxn>
              <a:cxn ang="T8">
                <a:pos x="T4" y="T5"/>
              </a:cxn>
            </a:cxnLst>
            <a:rect l="T9" t="T10" r="T11" b="T12"/>
            <a:pathLst>
              <a:path w="23" h="17">
                <a:moveTo>
                  <a:pt x="11" y="0"/>
                </a:moveTo>
                <a:cubicBezTo>
                  <a:pt x="0" y="0"/>
                  <a:pt x="0" y="17"/>
                  <a:pt x="11" y="17"/>
                </a:cubicBezTo>
                <a:cubicBezTo>
                  <a:pt x="23" y="17"/>
                  <a:pt x="23" y="0"/>
                  <a:pt x="11"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245" name="Freeform 54"/>
          <p:cNvSpPr>
            <a:spLocks noChangeArrowheads="1"/>
          </p:cNvSpPr>
          <p:nvPr/>
        </p:nvSpPr>
        <p:spPr bwMode="auto">
          <a:xfrm>
            <a:off x="5099050" y="2322513"/>
            <a:ext cx="79375" cy="61912"/>
          </a:xfrm>
          <a:custGeom>
            <a:avLst/>
            <a:gdLst>
              <a:gd name="T0" fmla="*/ 2147483647 w 17"/>
              <a:gd name="T1" fmla="*/ 0 h 13"/>
              <a:gd name="T2" fmla="*/ 2147483647 w 17"/>
              <a:gd name="T3" fmla="*/ 2147483647 h 13"/>
              <a:gd name="T4" fmla="*/ 2147483647 w 17"/>
              <a:gd name="T5" fmla="*/ 0 h 13"/>
              <a:gd name="T6" fmla="*/ 0 60000 65536"/>
              <a:gd name="T7" fmla="*/ 0 60000 65536"/>
              <a:gd name="T8" fmla="*/ 0 60000 65536"/>
              <a:gd name="T9" fmla="*/ 0 w 17"/>
              <a:gd name="T10" fmla="*/ 0 h 13"/>
              <a:gd name="T11" fmla="*/ 17 w 17"/>
              <a:gd name="T12" fmla="*/ 13 h 13"/>
            </a:gdLst>
            <a:ahLst/>
            <a:cxnLst>
              <a:cxn ang="T6">
                <a:pos x="T0" y="T1"/>
              </a:cxn>
              <a:cxn ang="T7">
                <a:pos x="T2" y="T3"/>
              </a:cxn>
              <a:cxn ang="T8">
                <a:pos x="T4" y="T5"/>
              </a:cxn>
            </a:cxnLst>
            <a:rect l="T9" t="T10" r="T11" b="T12"/>
            <a:pathLst>
              <a:path w="17" h="13">
                <a:moveTo>
                  <a:pt x="9" y="0"/>
                </a:moveTo>
                <a:cubicBezTo>
                  <a:pt x="0" y="0"/>
                  <a:pt x="0" y="13"/>
                  <a:pt x="9" y="13"/>
                </a:cubicBezTo>
                <a:cubicBezTo>
                  <a:pt x="17" y="13"/>
                  <a:pt x="17" y="0"/>
                  <a:pt x="9"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246" name="Freeform 55"/>
          <p:cNvSpPr>
            <a:spLocks noChangeArrowheads="1"/>
          </p:cNvSpPr>
          <p:nvPr/>
        </p:nvSpPr>
        <p:spPr bwMode="auto">
          <a:xfrm>
            <a:off x="5086350" y="2455863"/>
            <a:ext cx="79375" cy="61912"/>
          </a:xfrm>
          <a:custGeom>
            <a:avLst/>
            <a:gdLst>
              <a:gd name="T0" fmla="*/ 2147483647 w 17"/>
              <a:gd name="T1" fmla="*/ 0 h 13"/>
              <a:gd name="T2" fmla="*/ 2147483647 w 17"/>
              <a:gd name="T3" fmla="*/ 2147483647 h 13"/>
              <a:gd name="T4" fmla="*/ 2147483647 w 17"/>
              <a:gd name="T5" fmla="*/ 0 h 13"/>
              <a:gd name="T6" fmla="*/ 0 60000 65536"/>
              <a:gd name="T7" fmla="*/ 0 60000 65536"/>
              <a:gd name="T8" fmla="*/ 0 60000 65536"/>
              <a:gd name="T9" fmla="*/ 0 w 17"/>
              <a:gd name="T10" fmla="*/ 0 h 13"/>
              <a:gd name="T11" fmla="*/ 17 w 17"/>
              <a:gd name="T12" fmla="*/ 13 h 13"/>
            </a:gdLst>
            <a:ahLst/>
            <a:cxnLst>
              <a:cxn ang="T6">
                <a:pos x="T0" y="T1"/>
              </a:cxn>
              <a:cxn ang="T7">
                <a:pos x="T2" y="T3"/>
              </a:cxn>
              <a:cxn ang="T8">
                <a:pos x="T4" y="T5"/>
              </a:cxn>
            </a:cxnLst>
            <a:rect l="T9" t="T10" r="T11" b="T12"/>
            <a:pathLst>
              <a:path w="17" h="13">
                <a:moveTo>
                  <a:pt x="9" y="0"/>
                </a:moveTo>
                <a:cubicBezTo>
                  <a:pt x="0" y="0"/>
                  <a:pt x="0" y="13"/>
                  <a:pt x="9" y="13"/>
                </a:cubicBezTo>
                <a:cubicBezTo>
                  <a:pt x="17" y="13"/>
                  <a:pt x="17" y="0"/>
                  <a:pt x="9"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247" name="Freeform 56"/>
          <p:cNvSpPr>
            <a:spLocks noChangeArrowheads="1"/>
          </p:cNvSpPr>
          <p:nvPr/>
        </p:nvSpPr>
        <p:spPr bwMode="auto">
          <a:xfrm>
            <a:off x="5173663" y="2044700"/>
            <a:ext cx="149225" cy="111125"/>
          </a:xfrm>
          <a:custGeom>
            <a:avLst/>
            <a:gdLst>
              <a:gd name="T0" fmla="*/ 2147483647 w 32"/>
              <a:gd name="T1" fmla="*/ 0 h 24"/>
              <a:gd name="T2" fmla="*/ 2147483647 w 32"/>
              <a:gd name="T3" fmla="*/ 2147483647 h 24"/>
              <a:gd name="T4" fmla="*/ 2147483647 w 32"/>
              <a:gd name="T5" fmla="*/ 0 h 24"/>
              <a:gd name="T6" fmla="*/ 0 60000 65536"/>
              <a:gd name="T7" fmla="*/ 0 60000 65536"/>
              <a:gd name="T8" fmla="*/ 0 60000 65536"/>
              <a:gd name="T9" fmla="*/ 0 w 32"/>
              <a:gd name="T10" fmla="*/ 0 h 24"/>
              <a:gd name="T11" fmla="*/ 32 w 32"/>
              <a:gd name="T12" fmla="*/ 24 h 24"/>
            </a:gdLst>
            <a:ahLst/>
            <a:cxnLst>
              <a:cxn ang="T6">
                <a:pos x="T0" y="T1"/>
              </a:cxn>
              <a:cxn ang="T7">
                <a:pos x="T2" y="T3"/>
              </a:cxn>
              <a:cxn ang="T8">
                <a:pos x="T4" y="T5"/>
              </a:cxn>
            </a:cxnLst>
            <a:rect l="T9" t="T10" r="T11" b="T12"/>
            <a:pathLst>
              <a:path w="32" h="24">
                <a:moveTo>
                  <a:pt x="16" y="0"/>
                </a:moveTo>
                <a:cubicBezTo>
                  <a:pt x="0" y="0"/>
                  <a:pt x="0" y="24"/>
                  <a:pt x="16" y="24"/>
                </a:cubicBezTo>
                <a:cubicBezTo>
                  <a:pt x="32" y="24"/>
                  <a:pt x="32" y="0"/>
                  <a:pt x="16"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248" name="Freeform 57"/>
          <p:cNvSpPr>
            <a:spLocks noChangeArrowheads="1"/>
          </p:cNvSpPr>
          <p:nvPr/>
        </p:nvSpPr>
        <p:spPr bwMode="auto">
          <a:xfrm>
            <a:off x="5299075" y="2127250"/>
            <a:ext cx="65088" cy="52388"/>
          </a:xfrm>
          <a:custGeom>
            <a:avLst/>
            <a:gdLst>
              <a:gd name="T0" fmla="*/ 2147483647 w 14"/>
              <a:gd name="T1" fmla="*/ 0 h 11"/>
              <a:gd name="T2" fmla="*/ 2147483647 w 14"/>
              <a:gd name="T3" fmla="*/ 2147483647 h 11"/>
              <a:gd name="T4" fmla="*/ 2147483647 w 14"/>
              <a:gd name="T5" fmla="*/ 0 h 11"/>
              <a:gd name="T6" fmla="*/ 0 60000 65536"/>
              <a:gd name="T7" fmla="*/ 0 60000 65536"/>
              <a:gd name="T8" fmla="*/ 0 60000 65536"/>
              <a:gd name="T9" fmla="*/ 0 w 14"/>
              <a:gd name="T10" fmla="*/ 0 h 11"/>
              <a:gd name="T11" fmla="*/ 14 w 14"/>
              <a:gd name="T12" fmla="*/ 11 h 11"/>
            </a:gdLst>
            <a:ahLst/>
            <a:cxnLst>
              <a:cxn ang="T6">
                <a:pos x="T0" y="T1"/>
              </a:cxn>
              <a:cxn ang="T7">
                <a:pos x="T2" y="T3"/>
              </a:cxn>
              <a:cxn ang="T8">
                <a:pos x="T4" y="T5"/>
              </a:cxn>
            </a:cxnLst>
            <a:rect l="T9" t="T10" r="T11" b="T12"/>
            <a:pathLst>
              <a:path w="14" h="11">
                <a:moveTo>
                  <a:pt x="7" y="0"/>
                </a:moveTo>
                <a:cubicBezTo>
                  <a:pt x="0" y="0"/>
                  <a:pt x="0" y="11"/>
                  <a:pt x="7" y="11"/>
                </a:cubicBezTo>
                <a:cubicBezTo>
                  <a:pt x="14" y="11"/>
                  <a:pt x="14" y="0"/>
                  <a:pt x="7"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249" name="Freeform 58"/>
          <p:cNvSpPr>
            <a:spLocks noChangeArrowheads="1"/>
          </p:cNvSpPr>
          <p:nvPr/>
        </p:nvSpPr>
        <p:spPr bwMode="auto">
          <a:xfrm>
            <a:off x="5238750" y="1924050"/>
            <a:ext cx="130175" cy="101600"/>
          </a:xfrm>
          <a:custGeom>
            <a:avLst/>
            <a:gdLst>
              <a:gd name="T0" fmla="*/ 2147483647 w 28"/>
              <a:gd name="T1" fmla="*/ 0 h 22"/>
              <a:gd name="T2" fmla="*/ 2147483647 w 28"/>
              <a:gd name="T3" fmla="*/ 2147483647 h 22"/>
              <a:gd name="T4" fmla="*/ 2147483647 w 28"/>
              <a:gd name="T5" fmla="*/ 0 h 22"/>
              <a:gd name="T6" fmla="*/ 0 60000 65536"/>
              <a:gd name="T7" fmla="*/ 0 60000 65536"/>
              <a:gd name="T8" fmla="*/ 0 60000 65536"/>
              <a:gd name="T9" fmla="*/ 0 w 28"/>
              <a:gd name="T10" fmla="*/ 0 h 22"/>
              <a:gd name="T11" fmla="*/ 28 w 28"/>
              <a:gd name="T12" fmla="*/ 22 h 22"/>
            </a:gdLst>
            <a:ahLst/>
            <a:cxnLst>
              <a:cxn ang="T6">
                <a:pos x="T0" y="T1"/>
              </a:cxn>
              <a:cxn ang="T7">
                <a:pos x="T2" y="T3"/>
              </a:cxn>
              <a:cxn ang="T8">
                <a:pos x="T4" y="T5"/>
              </a:cxn>
            </a:cxnLst>
            <a:rect l="T9" t="T10" r="T11" b="T12"/>
            <a:pathLst>
              <a:path w="28" h="22">
                <a:moveTo>
                  <a:pt x="14" y="0"/>
                </a:moveTo>
                <a:cubicBezTo>
                  <a:pt x="0" y="0"/>
                  <a:pt x="0" y="22"/>
                  <a:pt x="14" y="22"/>
                </a:cubicBezTo>
                <a:cubicBezTo>
                  <a:pt x="28" y="22"/>
                  <a:pt x="28" y="0"/>
                  <a:pt x="14"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250" name="Freeform 59"/>
          <p:cNvSpPr>
            <a:spLocks noChangeArrowheads="1"/>
          </p:cNvSpPr>
          <p:nvPr/>
        </p:nvSpPr>
        <p:spPr bwMode="auto">
          <a:xfrm>
            <a:off x="5289550" y="1839913"/>
            <a:ext cx="69850" cy="50800"/>
          </a:xfrm>
          <a:custGeom>
            <a:avLst/>
            <a:gdLst>
              <a:gd name="T0" fmla="*/ 2147483647 w 15"/>
              <a:gd name="T1" fmla="*/ 0 h 11"/>
              <a:gd name="T2" fmla="*/ 2147483647 w 15"/>
              <a:gd name="T3" fmla="*/ 2147483647 h 11"/>
              <a:gd name="T4" fmla="*/ 2147483647 w 15"/>
              <a:gd name="T5" fmla="*/ 0 h 11"/>
              <a:gd name="T6" fmla="*/ 0 60000 65536"/>
              <a:gd name="T7" fmla="*/ 0 60000 65536"/>
              <a:gd name="T8" fmla="*/ 0 60000 65536"/>
              <a:gd name="T9" fmla="*/ 0 w 15"/>
              <a:gd name="T10" fmla="*/ 0 h 11"/>
              <a:gd name="T11" fmla="*/ 15 w 15"/>
              <a:gd name="T12" fmla="*/ 11 h 11"/>
            </a:gdLst>
            <a:ahLst/>
            <a:cxnLst>
              <a:cxn ang="T6">
                <a:pos x="T0" y="T1"/>
              </a:cxn>
              <a:cxn ang="T7">
                <a:pos x="T2" y="T3"/>
              </a:cxn>
              <a:cxn ang="T8">
                <a:pos x="T4" y="T5"/>
              </a:cxn>
            </a:cxnLst>
            <a:rect l="T9" t="T10" r="T11" b="T12"/>
            <a:pathLst>
              <a:path w="15" h="11">
                <a:moveTo>
                  <a:pt x="7" y="0"/>
                </a:moveTo>
                <a:cubicBezTo>
                  <a:pt x="0" y="0"/>
                  <a:pt x="0" y="11"/>
                  <a:pt x="7" y="11"/>
                </a:cubicBezTo>
                <a:cubicBezTo>
                  <a:pt x="15" y="11"/>
                  <a:pt x="15" y="0"/>
                  <a:pt x="7"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251" name="Freeform 60"/>
          <p:cNvSpPr>
            <a:spLocks noChangeArrowheads="1"/>
          </p:cNvSpPr>
          <p:nvPr/>
        </p:nvSpPr>
        <p:spPr bwMode="auto">
          <a:xfrm>
            <a:off x="6226175" y="2293938"/>
            <a:ext cx="357188" cy="277812"/>
          </a:xfrm>
          <a:custGeom>
            <a:avLst/>
            <a:gdLst>
              <a:gd name="T0" fmla="*/ 2147483647 w 77"/>
              <a:gd name="T1" fmla="*/ 0 h 60"/>
              <a:gd name="T2" fmla="*/ 2147483647 w 77"/>
              <a:gd name="T3" fmla="*/ 2147483647 h 60"/>
              <a:gd name="T4" fmla="*/ 2147483647 w 77"/>
              <a:gd name="T5" fmla="*/ 0 h 60"/>
              <a:gd name="T6" fmla="*/ 0 60000 65536"/>
              <a:gd name="T7" fmla="*/ 0 60000 65536"/>
              <a:gd name="T8" fmla="*/ 0 60000 65536"/>
              <a:gd name="T9" fmla="*/ 0 w 77"/>
              <a:gd name="T10" fmla="*/ 0 h 60"/>
              <a:gd name="T11" fmla="*/ 77 w 77"/>
              <a:gd name="T12" fmla="*/ 60 h 60"/>
            </a:gdLst>
            <a:ahLst/>
            <a:cxnLst>
              <a:cxn ang="T6">
                <a:pos x="T0" y="T1"/>
              </a:cxn>
              <a:cxn ang="T7">
                <a:pos x="T2" y="T3"/>
              </a:cxn>
              <a:cxn ang="T8">
                <a:pos x="T4" y="T5"/>
              </a:cxn>
            </a:cxnLst>
            <a:rect l="T9" t="T10" r="T11" b="T12"/>
            <a:pathLst>
              <a:path w="77" h="60">
                <a:moveTo>
                  <a:pt x="39" y="0"/>
                </a:moveTo>
                <a:cubicBezTo>
                  <a:pt x="0" y="0"/>
                  <a:pt x="0" y="60"/>
                  <a:pt x="39" y="60"/>
                </a:cubicBezTo>
                <a:cubicBezTo>
                  <a:pt x="77" y="60"/>
                  <a:pt x="77" y="0"/>
                  <a:pt x="39"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252" name="Freeform 61"/>
          <p:cNvSpPr>
            <a:spLocks noChangeArrowheads="1"/>
          </p:cNvSpPr>
          <p:nvPr/>
        </p:nvSpPr>
        <p:spPr bwMode="auto">
          <a:xfrm>
            <a:off x="6346825" y="2179638"/>
            <a:ext cx="101600" cy="84137"/>
          </a:xfrm>
          <a:custGeom>
            <a:avLst/>
            <a:gdLst>
              <a:gd name="T0" fmla="*/ 2147483647 w 22"/>
              <a:gd name="T1" fmla="*/ 0 h 18"/>
              <a:gd name="T2" fmla="*/ 2147483647 w 22"/>
              <a:gd name="T3" fmla="*/ 2147483647 h 18"/>
              <a:gd name="T4" fmla="*/ 2147483647 w 22"/>
              <a:gd name="T5" fmla="*/ 0 h 18"/>
              <a:gd name="T6" fmla="*/ 0 60000 65536"/>
              <a:gd name="T7" fmla="*/ 0 60000 65536"/>
              <a:gd name="T8" fmla="*/ 0 60000 65536"/>
              <a:gd name="T9" fmla="*/ 0 w 22"/>
              <a:gd name="T10" fmla="*/ 0 h 18"/>
              <a:gd name="T11" fmla="*/ 22 w 22"/>
              <a:gd name="T12" fmla="*/ 18 h 18"/>
            </a:gdLst>
            <a:ahLst/>
            <a:cxnLst>
              <a:cxn ang="T6">
                <a:pos x="T0" y="T1"/>
              </a:cxn>
              <a:cxn ang="T7">
                <a:pos x="T2" y="T3"/>
              </a:cxn>
              <a:cxn ang="T8">
                <a:pos x="T4" y="T5"/>
              </a:cxn>
            </a:cxnLst>
            <a:rect l="T9" t="T10" r="T11" b="T12"/>
            <a:pathLst>
              <a:path w="22" h="18">
                <a:moveTo>
                  <a:pt x="11" y="0"/>
                </a:moveTo>
                <a:cubicBezTo>
                  <a:pt x="0" y="0"/>
                  <a:pt x="0" y="18"/>
                  <a:pt x="11" y="18"/>
                </a:cubicBezTo>
                <a:cubicBezTo>
                  <a:pt x="22" y="18"/>
                  <a:pt x="22" y="0"/>
                  <a:pt x="11"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253" name="Freeform 62"/>
          <p:cNvSpPr>
            <a:spLocks noChangeArrowheads="1"/>
          </p:cNvSpPr>
          <p:nvPr/>
        </p:nvSpPr>
        <p:spPr bwMode="auto">
          <a:xfrm>
            <a:off x="6243638" y="2030413"/>
            <a:ext cx="157162" cy="120650"/>
          </a:xfrm>
          <a:custGeom>
            <a:avLst/>
            <a:gdLst>
              <a:gd name="T0" fmla="*/ 2147483647 w 34"/>
              <a:gd name="T1" fmla="*/ 0 h 26"/>
              <a:gd name="T2" fmla="*/ 2147483647 w 34"/>
              <a:gd name="T3" fmla="*/ 2147483647 h 26"/>
              <a:gd name="T4" fmla="*/ 2147483647 w 34"/>
              <a:gd name="T5" fmla="*/ 0 h 26"/>
              <a:gd name="T6" fmla="*/ 0 60000 65536"/>
              <a:gd name="T7" fmla="*/ 0 60000 65536"/>
              <a:gd name="T8" fmla="*/ 0 60000 65536"/>
              <a:gd name="T9" fmla="*/ 0 w 34"/>
              <a:gd name="T10" fmla="*/ 0 h 26"/>
              <a:gd name="T11" fmla="*/ 34 w 34"/>
              <a:gd name="T12" fmla="*/ 26 h 26"/>
            </a:gdLst>
            <a:ahLst/>
            <a:cxnLst>
              <a:cxn ang="T6">
                <a:pos x="T0" y="T1"/>
              </a:cxn>
              <a:cxn ang="T7">
                <a:pos x="T2" y="T3"/>
              </a:cxn>
              <a:cxn ang="T8">
                <a:pos x="T4" y="T5"/>
              </a:cxn>
            </a:cxnLst>
            <a:rect l="T9" t="T10" r="T11" b="T12"/>
            <a:pathLst>
              <a:path w="34" h="26">
                <a:moveTo>
                  <a:pt x="17" y="0"/>
                </a:moveTo>
                <a:cubicBezTo>
                  <a:pt x="0" y="0"/>
                  <a:pt x="0" y="26"/>
                  <a:pt x="17" y="26"/>
                </a:cubicBezTo>
                <a:cubicBezTo>
                  <a:pt x="34" y="26"/>
                  <a:pt x="34" y="0"/>
                  <a:pt x="17"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254" name="Freeform 63"/>
          <p:cNvSpPr>
            <a:spLocks noChangeArrowheads="1"/>
          </p:cNvSpPr>
          <p:nvPr/>
        </p:nvSpPr>
        <p:spPr bwMode="auto">
          <a:xfrm>
            <a:off x="6249988" y="2184400"/>
            <a:ext cx="77787" cy="58738"/>
          </a:xfrm>
          <a:custGeom>
            <a:avLst/>
            <a:gdLst>
              <a:gd name="T0" fmla="*/ 2147483647 w 17"/>
              <a:gd name="T1" fmla="*/ 0 h 13"/>
              <a:gd name="T2" fmla="*/ 2147483647 w 17"/>
              <a:gd name="T3" fmla="*/ 2147483647 h 13"/>
              <a:gd name="T4" fmla="*/ 2147483647 w 17"/>
              <a:gd name="T5" fmla="*/ 0 h 13"/>
              <a:gd name="T6" fmla="*/ 0 60000 65536"/>
              <a:gd name="T7" fmla="*/ 0 60000 65536"/>
              <a:gd name="T8" fmla="*/ 0 60000 65536"/>
              <a:gd name="T9" fmla="*/ 0 w 17"/>
              <a:gd name="T10" fmla="*/ 0 h 13"/>
              <a:gd name="T11" fmla="*/ 17 w 17"/>
              <a:gd name="T12" fmla="*/ 13 h 13"/>
            </a:gdLst>
            <a:ahLst/>
            <a:cxnLst>
              <a:cxn ang="T6">
                <a:pos x="T0" y="T1"/>
              </a:cxn>
              <a:cxn ang="T7">
                <a:pos x="T2" y="T3"/>
              </a:cxn>
              <a:cxn ang="T8">
                <a:pos x="T4" y="T5"/>
              </a:cxn>
            </a:cxnLst>
            <a:rect l="T9" t="T10" r="T11" b="T12"/>
            <a:pathLst>
              <a:path w="17" h="13">
                <a:moveTo>
                  <a:pt x="8" y="0"/>
                </a:moveTo>
                <a:cubicBezTo>
                  <a:pt x="0" y="0"/>
                  <a:pt x="0" y="13"/>
                  <a:pt x="8" y="13"/>
                </a:cubicBezTo>
                <a:cubicBezTo>
                  <a:pt x="17" y="13"/>
                  <a:pt x="17" y="0"/>
                  <a:pt x="8"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255" name="Freeform 64"/>
          <p:cNvSpPr>
            <a:spLocks noChangeArrowheads="1"/>
          </p:cNvSpPr>
          <p:nvPr/>
        </p:nvSpPr>
        <p:spPr bwMode="auto">
          <a:xfrm>
            <a:off x="6532563" y="2455863"/>
            <a:ext cx="184150" cy="144462"/>
          </a:xfrm>
          <a:custGeom>
            <a:avLst/>
            <a:gdLst>
              <a:gd name="T0" fmla="*/ 2147483647 w 40"/>
              <a:gd name="T1" fmla="*/ 0 h 31"/>
              <a:gd name="T2" fmla="*/ 2147483647 w 40"/>
              <a:gd name="T3" fmla="*/ 2147483647 h 31"/>
              <a:gd name="T4" fmla="*/ 2147483647 w 40"/>
              <a:gd name="T5" fmla="*/ 0 h 31"/>
              <a:gd name="T6" fmla="*/ 0 60000 65536"/>
              <a:gd name="T7" fmla="*/ 0 60000 65536"/>
              <a:gd name="T8" fmla="*/ 0 60000 65536"/>
              <a:gd name="T9" fmla="*/ 0 w 40"/>
              <a:gd name="T10" fmla="*/ 0 h 31"/>
              <a:gd name="T11" fmla="*/ 40 w 40"/>
              <a:gd name="T12" fmla="*/ 31 h 31"/>
            </a:gdLst>
            <a:ahLst/>
            <a:cxnLst>
              <a:cxn ang="T6">
                <a:pos x="T0" y="T1"/>
              </a:cxn>
              <a:cxn ang="T7">
                <a:pos x="T2" y="T3"/>
              </a:cxn>
              <a:cxn ang="T8">
                <a:pos x="T4" y="T5"/>
              </a:cxn>
            </a:cxnLst>
            <a:rect l="T9" t="T10" r="T11" b="T12"/>
            <a:pathLst>
              <a:path w="40" h="31">
                <a:moveTo>
                  <a:pt x="20" y="0"/>
                </a:moveTo>
                <a:cubicBezTo>
                  <a:pt x="0" y="0"/>
                  <a:pt x="0" y="31"/>
                  <a:pt x="20" y="31"/>
                </a:cubicBezTo>
                <a:cubicBezTo>
                  <a:pt x="40" y="31"/>
                  <a:pt x="40" y="0"/>
                  <a:pt x="20"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256" name="Freeform 65"/>
          <p:cNvSpPr>
            <a:spLocks noChangeArrowheads="1"/>
          </p:cNvSpPr>
          <p:nvPr/>
        </p:nvSpPr>
        <p:spPr bwMode="auto">
          <a:xfrm>
            <a:off x="5627688" y="1247775"/>
            <a:ext cx="277812" cy="212725"/>
          </a:xfrm>
          <a:custGeom>
            <a:avLst/>
            <a:gdLst>
              <a:gd name="T0" fmla="*/ 2147483647 w 60"/>
              <a:gd name="T1" fmla="*/ 0 h 46"/>
              <a:gd name="T2" fmla="*/ 2147483647 w 60"/>
              <a:gd name="T3" fmla="*/ 2147483647 h 46"/>
              <a:gd name="T4" fmla="*/ 2147483647 w 60"/>
              <a:gd name="T5" fmla="*/ 0 h 46"/>
              <a:gd name="T6" fmla="*/ 0 60000 65536"/>
              <a:gd name="T7" fmla="*/ 0 60000 65536"/>
              <a:gd name="T8" fmla="*/ 0 60000 65536"/>
              <a:gd name="T9" fmla="*/ 0 w 60"/>
              <a:gd name="T10" fmla="*/ 0 h 46"/>
              <a:gd name="T11" fmla="*/ 60 w 60"/>
              <a:gd name="T12" fmla="*/ 46 h 46"/>
            </a:gdLst>
            <a:ahLst/>
            <a:cxnLst>
              <a:cxn ang="T6">
                <a:pos x="T0" y="T1"/>
              </a:cxn>
              <a:cxn ang="T7">
                <a:pos x="T2" y="T3"/>
              </a:cxn>
              <a:cxn ang="T8">
                <a:pos x="T4" y="T5"/>
              </a:cxn>
            </a:cxnLst>
            <a:rect l="T9" t="T10" r="T11" b="T12"/>
            <a:pathLst>
              <a:path w="60" h="46">
                <a:moveTo>
                  <a:pt x="30" y="0"/>
                </a:moveTo>
                <a:cubicBezTo>
                  <a:pt x="0" y="0"/>
                  <a:pt x="0" y="46"/>
                  <a:pt x="30" y="46"/>
                </a:cubicBezTo>
                <a:cubicBezTo>
                  <a:pt x="60" y="46"/>
                  <a:pt x="60" y="0"/>
                  <a:pt x="30"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257" name="Freeform 66"/>
          <p:cNvSpPr>
            <a:spLocks noChangeArrowheads="1"/>
          </p:cNvSpPr>
          <p:nvPr/>
        </p:nvSpPr>
        <p:spPr bwMode="auto">
          <a:xfrm>
            <a:off x="5568950" y="1552575"/>
            <a:ext cx="184150" cy="144463"/>
          </a:xfrm>
          <a:custGeom>
            <a:avLst/>
            <a:gdLst>
              <a:gd name="T0" fmla="*/ 2147483647 w 40"/>
              <a:gd name="T1" fmla="*/ 0 h 31"/>
              <a:gd name="T2" fmla="*/ 2147483647 w 40"/>
              <a:gd name="T3" fmla="*/ 2147483647 h 31"/>
              <a:gd name="T4" fmla="*/ 2147483647 w 40"/>
              <a:gd name="T5" fmla="*/ 0 h 31"/>
              <a:gd name="T6" fmla="*/ 0 60000 65536"/>
              <a:gd name="T7" fmla="*/ 0 60000 65536"/>
              <a:gd name="T8" fmla="*/ 0 60000 65536"/>
              <a:gd name="T9" fmla="*/ 0 w 40"/>
              <a:gd name="T10" fmla="*/ 0 h 31"/>
              <a:gd name="T11" fmla="*/ 40 w 40"/>
              <a:gd name="T12" fmla="*/ 31 h 31"/>
            </a:gdLst>
            <a:ahLst/>
            <a:cxnLst>
              <a:cxn ang="T6">
                <a:pos x="T0" y="T1"/>
              </a:cxn>
              <a:cxn ang="T7">
                <a:pos x="T2" y="T3"/>
              </a:cxn>
              <a:cxn ang="T8">
                <a:pos x="T4" y="T5"/>
              </a:cxn>
            </a:cxnLst>
            <a:rect l="T9" t="T10" r="T11" b="T12"/>
            <a:pathLst>
              <a:path w="40" h="31">
                <a:moveTo>
                  <a:pt x="20" y="0"/>
                </a:moveTo>
                <a:cubicBezTo>
                  <a:pt x="0" y="0"/>
                  <a:pt x="0" y="31"/>
                  <a:pt x="20" y="31"/>
                </a:cubicBezTo>
                <a:cubicBezTo>
                  <a:pt x="40" y="31"/>
                  <a:pt x="40" y="0"/>
                  <a:pt x="20"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258" name="Freeform 67"/>
          <p:cNvSpPr>
            <a:spLocks noChangeArrowheads="1"/>
          </p:cNvSpPr>
          <p:nvPr/>
        </p:nvSpPr>
        <p:spPr bwMode="auto">
          <a:xfrm>
            <a:off x="5422900" y="1585913"/>
            <a:ext cx="146050" cy="111125"/>
          </a:xfrm>
          <a:custGeom>
            <a:avLst/>
            <a:gdLst>
              <a:gd name="T0" fmla="*/ 2147483647 w 31"/>
              <a:gd name="T1" fmla="*/ 0 h 24"/>
              <a:gd name="T2" fmla="*/ 2147483647 w 31"/>
              <a:gd name="T3" fmla="*/ 2147483647 h 24"/>
              <a:gd name="T4" fmla="*/ 2147483647 w 31"/>
              <a:gd name="T5" fmla="*/ 0 h 24"/>
              <a:gd name="T6" fmla="*/ 0 60000 65536"/>
              <a:gd name="T7" fmla="*/ 0 60000 65536"/>
              <a:gd name="T8" fmla="*/ 0 60000 65536"/>
              <a:gd name="T9" fmla="*/ 0 w 31"/>
              <a:gd name="T10" fmla="*/ 0 h 24"/>
              <a:gd name="T11" fmla="*/ 31 w 31"/>
              <a:gd name="T12" fmla="*/ 24 h 24"/>
            </a:gdLst>
            <a:ahLst/>
            <a:cxnLst>
              <a:cxn ang="T6">
                <a:pos x="T0" y="T1"/>
              </a:cxn>
              <a:cxn ang="T7">
                <a:pos x="T2" y="T3"/>
              </a:cxn>
              <a:cxn ang="T8">
                <a:pos x="T4" y="T5"/>
              </a:cxn>
            </a:cxnLst>
            <a:rect l="T9" t="T10" r="T11" b="T12"/>
            <a:pathLst>
              <a:path w="31" h="24">
                <a:moveTo>
                  <a:pt x="15" y="0"/>
                </a:moveTo>
                <a:cubicBezTo>
                  <a:pt x="0" y="0"/>
                  <a:pt x="0" y="24"/>
                  <a:pt x="15" y="24"/>
                </a:cubicBezTo>
                <a:cubicBezTo>
                  <a:pt x="31" y="24"/>
                  <a:pt x="31" y="0"/>
                  <a:pt x="15"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259" name="Freeform 68"/>
          <p:cNvSpPr>
            <a:spLocks noChangeArrowheads="1"/>
          </p:cNvSpPr>
          <p:nvPr/>
        </p:nvSpPr>
        <p:spPr bwMode="auto">
          <a:xfrm>
            <a:off x="5530850" y="1422400"/>
            <a:ext cx="120650" cy="92075"/>
          </a:xfrm>
          <a:custGeom>
            <a:avLst/>
            <a:gdLst>
              <a:gd name="T0" fmla="*/ 2147483647 w 26"/>
              <a:gd name="T1" fmla="*/ 0 h 20"/>
              <a:gd name="T2" fmla="*/ 2147483647 w 26"/>
              <a:gd name="T3" fmla="*/ 2147483647 h 20"/>
              <a:gd name="T4" fmla="*/ 2147483647 w 26"/>
              <a:gd name="T5" fmla="*/ 0 h 20"/>
              <a:gd name="T6" fmla="*/ 0 60000 65536"/>
              <a:gd name="T7" fmla="*/ 0 60000 65536"/>
              <a:gd name="T8" fmla="*/ 0 60000 65536"/>
              <a:gd name="T9" fmla="*/ 0 w 26"/>
              <a:gd name="T10" fmla="*/ 0 h 20"/>
              <a:gd name="T11" fmla="*/ 26 w 26"/>
              <a:gd name="T12" fmla="*/ 20 h 20"/>
            </a:gdLst>
            <a:ahLst/>
            <a:cxnLst>
              <a:cxn ang="T6">
                <a:pos x="T0" y="T1"/>
              </a:cxn>
              <a:cxn ang="T7">
                <a:pos x="T2" y="T3"/>
              </a:cxn>
              <a:cxn ang="T8">
                <a:pos x="T4" y="T5"/>
              </a:cxn>
            </a:cxnLst>
            <a:rect l="T9" t="T10" r="T11" b="T12"/>
            <a:pathLst>
              <a:path w="26" h="20">
                <a:moveTo>
                  <a:pt x="13" y="0"/>
                </a:moveTo>
                <a:cubicBezTo>
                  <a:pt x="0" y="0"/>
                  <a:pt x="0" y="20"/>
                  <a:pt x="13" y="20"/>
                </a:cubicBezTo>
                <a:cubicBezTo>
                  <a:pt x="26" y="20"/>
                  <a:pt x="26" y="0"/>
                  <a:pt x="13"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260" name="Freeform 69"/>
          <p:cNvSpPr>
            <a:spLocks noChangeArrowheads="1"/>
          </p:cNvSpPr>
          <p:nvPr/>
        </p:nvSpPr>
        <p:spPr bwMode="auto">
          <a:xfrm>
            <a:off x="5553075" y="2979738"/>
            <a:ext cx="115888" cy="95250"/>
          </a:xfrm>
          <a:custGeom>
            <a:avLst/>
            <a:gdLst>
              <a:gd name="T0" fmla="*/ 2147483647 w 25"/>
              <a:gd name="T1" fmla="*/ 0 h 20"/>
              <a:gd name="T2" fmla="*/ 2147483647 w 25"/>
              <a:gd name="T3" fmla="*/ 2147483647 h 20"/>
              <a:gd name="T4" fmla="*/ 2147483647 w 25"/>
              <a:gd name="T5" fmla="*/ 0 h 20"/>
              <a:gd name="T6" fmla="*/ 0 60000 65536"/>
              <a:gd name="T7" fmla="*/ 0 60000 65536"/>
              <a:gd name="T8" fmla="*/ 0 60000 65536"/>
              <a:gd name="T9" fmla="*/ 0 w 25"/>
              <a:gd name="T10" fmla="*/ 0 h 20"/>
              <a:gd name="T11" fmla="*/ 25 w 25"/>
              <a:gd name="T12" fmla="*/ 20 h 20"/>
            </a:gdLst>
            <a:ahLst/>
            <a:cxnLst>
              <a:cxn ang="T6">
                <a:pos x="T0" y="T1"/>
              </a:cxn>
              <a:cxn ang="T7">
                <a:pos x="T2" y="T3"/>
              </a:cxn>
              <a:cxn ang="T8">
                <a:pos x="T4" y="T5"/>
              </a:cxn>
            </a:cxnLst>
            <a:rect l="T9" t="T10" r="T11" b="T12"/>
            <a:pathLst>
              <a:path w="25" h="20">
                <a:moveTo>
                  <a:pt x="12" y="0"/>
                </a:moveTo>
                <a:cubicBezTo>
                  <a:pt x="0" y="0"/>
                  <a:pt x="0" y="20"/>
                  <a:pt x="12" y="20"/>
                </a:cubicBezTo>
                <a:cubicBezTo>
                  <a:pt x="25" y="20"/>
                  <a:pt x="25" y="0"/>
                  <a:pt x="12"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261" name="Freeform 70"/>
          <p:cNvSpPr>
            <a:spLocks noChangeArrowheads="1"/>
          </p:cNvSpPr>
          <p:nvPr/>
        </p:nvSpPr>
        <p:spPr bwMode="auto">
          <a:xfrm>
            <a:off x="5410200" y="3444875"/>
            <a:ext cx="250825" cy="195263"/>
          </a:xfrm>
          <a:custGeom>
            <a:avLst/>
            <a:gdLst>
              <a:gd name="T0" fmla="*/ 2147483647 w 54"/>
              <a:gd name="T1" fmla="*/ 0 h 42"/>
              <a:gd name="T2" fmla="*/ 2147483647 w 54"/>
              <a:gd name="T3" fmla="*/ 2147483647 h 42"/>
              <a:gd name="T4" fmla="*/ 2147483647 w 54"/>
              <a:gd name="T5" fmla="*/ 0 h 42"/>
              <a:gd name="T6" fmla="*/ 0 60000 65536"/>
              <a:gd name="T7" fmla="*/ 0 60000 65536"/>
              <a:gd name="T8" fmla="*/ 0 60000 65536"/>
              <a:gd name="T9" fmla="*/ 0 w 54"/>
              <a:gd name="T10" fmla="*/ 0 h 42"/>
              <a:gd name="T11" fmla="*/ 54 w 54"/>
              <a:gd name="T12" fmla="*/ 42 h 42"/>
            </a:gdLst>
            <a:ahLst/>
            <a:cxnLst>
              <a:cxn ang="T6">
                <a:pos x="T0" y="T1"/>
              </a:cxn>
              <a:cxn ang="T7">
                <a:pos x="T2" y="T3"/>
              </a:cxn>
              <a:cxn ang="T8">
                <a:pos x="T4" y="T5"/>
              </a:cxn>
            </a:cxnLst>
            <a:rect l="T9" t="T10" r="T11" b="T12"/>
            <a:pathLst>
              <a:path w="54" h="42">
                <a:moveTo>
                  <a:pt x="27" y="0"/>
                </a:moveTo>
                <a:cubicBezTo>
                  <a:pt x="0" y="0"/>
                  <a:pt x="0" y="42"/>
                  <a:pt x="27" y="42"/>
                </a:cubicBezTo>
                <a:cubicBezTo>
                  <a:pt x="54" y="42"/>
                  <a:pt x="54" y="0"/>
                  <a:pt x="27"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262" name="Freeform 71"/>
          <p:cNvSpPr>
            <a:spLocks noChangeArrowheads="1"/>
          </p:cNvSpPr>
          <p:nvPr/>
        </p:nvSpPr>
        <p:spPr bwMode="auto">
          <a:xfrm>
            <a:off x="5089525" y="3500438"/>
            <a:ext cx="250825" cy="195262"/>
          </a:xfrm>
          <a:custGeom>
            <a:avLst/>
            <a:gdLst>
              <a:gd name="T0" fmla="*/ 2147483647 w 54"/>
              <a:gd name="T1" fmla="*/ 0 h 42"/>
              <a:gd name="T2" fmla="*/ 2147483647 w 54"/>
              <a:gd name="T3" fmla="*/ 2147483647 h 42"/>
              <a:gd name="T4" fmla="*/ 2147483647 w 54"/>
              <a:gd name="T5" fmla="*/ 0 h 42"/>
              <a:gd name="T6" fmla="*/ 0 60000 65536"/>
              <a:gd name="T7" fmla="*/ 0 60000 65536"/>
              <a:gd name="T8" fmla="*/ 0 60000 65536"/>
              <a:gd name="T9" fmla="*/ 0 w 54"/>
              <a:gd name="T10" fmla="*/ 0 h 42"/>
              <a:gd name="T11" fmla="*/ 54 w 54"/>
              <a:gd name="T12" fmla="*/ 42 h 42"/>
            </a:gdLst>
            <a:ahLst/>
            <a:cxnLst>
              <a:cxn ang="T6">
                <a:pos x="T0" y="T1"/>
              </a:cxn>
              <a:cxn ang="T7">
                <a:pos x="T2" y="T3"/>
              </a:cxn>
              <a:cxn ang="T8">
                <a:pos x="T4" y="T5"/>
              </a:cxn>
            </a:cxnLst>
            <a:rect l="T9" t="T10" r="T11" b="T12"/>
            <a:pathLst>
              <a:path w="54" h="42">
                <a:moveTo>
                  <a:pt x="27" y="0"/>
                </a:moveTo>
                <a:cubicBezTo>
                  <a:pt x="0" y="0"/>
                  <a:pt x="0" y="42"/>
                  <a:pt x="27" y="42"/>
                </a:cubicBezTo>
                <a:cubicBezTo>
                  <a:pt x="54" y="42"/>
                  <a:pt x="54" y="0"/>
                  <a:pt x="27"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263" name="Freeform 72"/>
          <p:cNvSpPr>
            <a:spLocks noChangeArrowheads="1"/>
          </p:cNvSpPr>
          <p:nvPr/>
        </p:nvSpPr>
        <p:spPr bwMode="auto">
          <a:xfrm>
            <a:off x="5281613" y="3990975"/>
            <a:ext cx="249237" cy="195263"/>
          </a:xfrm>
          <a:custGeom>
            <a:avLst/>
            <a:gdLst>
              <a:gd name="T0" fmla="*/ 2147483647 w 54"/>
              <a:gd name="T1" fmla="*/ 0 h 42"/>
              <a:gd name="T2" fmla="*/ 2147483647 w 54"/>
              <a:gd name="T3" fmla="*/ 2147483647 h 42"/>
              <a:gd name="T4" fmla="*/ 2147483647 w 54"/>
              <a:gd name="T5" fmla="*/ 0 h 42"/>
              <a:gd name="T6" fmla="*/ 0 60000 65536"/>
              <a:gd name="T7" fmla="*/ 0 60000 65536"/>
              <a:gd name="T8" fmla="*/ 0 60000 65536"/>
              <a:gd name="T9" fmla="*/ 0 w 54"/>
              <a:gd name="T10" fmla="*/ 0 h 42"/>
              <a:gd name="T11" fmla="*/ 54 w 54"/>
              <a:gd name="T12" fmla="*/ 42 h 42"/>
            </a:gdLst>
            <a:ahLst/>
            <a:cxnLst>
              <a:cxn ang="T6">
                <a:pos x="T0" y="T1"/>
              </a:cxn>
              <a:cxn ang="T7">
                <a:pos x="T2" y="T3"/>
              </a:cxn>
              <a:cxn ang="T8">
                <a:pos x="T4" y="T5"/>
              </a:cxn>
            </a:cxnLst>
            <a:rect l="T9" t="T10" r="T11" b="T12"/>
            <a:pathLst>
              <a:path w="54" h="42">
                <a:moveTo>
                  <a:pt x="27" y="0"/>
                </a:moveTo>
                <a:cubicBezTo>
                  <a:pt x="0" y="0"/>
                  <a:pt x="0" y="42"/>
                  <a:pt x="27" y="42"/>
                </a:cubicBezTo>
                <a:cubicBezTo>
                  <a:pt x="54" y="42"/>
                  <a:pt x="54" y="0"/>
                  <a:pt x="27"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264" name="Oval 73"/>
          <p:cNvSpPr>
            <a:spLocks noChangeArrowheads="1"/>
          </p:cNvSpPr>
          <p:nvPr/>
        </p:nvSpPr>
        <p:spPr bwMode="auto">
          <a:xfrm>
            <a:off x="5248275" y="3654425"/>
            <a:ext cx="300038" cy="295275"/>
          </a:xfrm>
          <a:prstGeom prst="ellipse">
            <a:avLst/>
          </a:prstGeom>
          <a:solidFill>
            <a:srgbClr val="F53DB6"/>
          </a:solidFill>
          <a:ln>
            <a:noFill/>
          </a:ln>
          <a:extLst>
            <a:ext uri="{91240B29-F687-4F45-9708-019B960494DF}">
              <a14:hiddenLine xmlns:a14="http://schemas.microsoft.com/office/drawing/2010/main" xmlns="" w="9525">
                <a:solidFill>
                  <a:srgbClr val="000000"/>
                </a:solidFill>
                <a:bevel/>
                <a:headEnd/>
                <a:tailEnd/>
              </a14:hiddenLine>
            </a:ext>
          </a:extLst>
        </p:spPr>
        <p:txBody>
          <a:bodyPr lIns="90170" tIns="46990" rIns="90170" bIns="46990"/>
          <a:lstStyle/>
          <a:p>
            <a:pPr>
              <a:buFontTx/>
              <a:buNone/>
            </a:pPr>
            <a:endParaRPr lang="zh-CN" altLang="zh-CN" sz="1800">
              <a:solidFill>
                <a:srgbClr val="000000"/>
              </a:solidFill>
              <a:latin typeface="Calibri" pitchFamily="34" charset="0"/>
              <a:sym typeface="宋体" pitchFamily="2" charset="-122"/>
            </a:endParaRPr>
          </a:p>
        </p:txBody>
      </p:sp>
      <p:sp>
        <p:nvSpPr>
          <p:cNvPr id="8265" name="Freeform 74"/>
          <p:cNvSpPr>
            <a:spLocks noChangeArrowheads="1"/>
          </p:cNvSpPr>
          <p:nvPr/>
        </p:nvSpPr>
        <p:spPr bwMode="auto">
          <a:xfrm>
            <a:off x="5229225" y="3965575"/>
            <a:ext cx="77788" cy="58738"/>
          </a:xfrm>
          <a:custGeom>
            <a:avLst/>
            <a:gdLst>
              <a:gd name="T0" fmla="*/ 2147483647 w 17"/>
              <a:gd name="T1" fmla="*/ 0 h 13"/>
              <a:gd name="T2" fmla="*/ 2147483647 w 17"/>
              <a:gd name="T3" fmla="*/ 2147483647 h 13"/>
              <a:gd name="T4" fmla="*/ 2147483647 w 17"/>
              <a:gd name="T5" fmla="*/ 0 h 13"/>
              <a:gd name="T6" fmla="*/ 0 60000 65536"/>
              <a:gd name="T7" fmla="*/ 0 60000 65536"/>
              <a:gd name="T8" fmla="*/ 0 60000 65536"/>
              <a:gd name="T9" fmla="*/ 0 w 17"/>
              <a:gd name="T10" fmla="*/ 0 h 13"/>
              <a:gd name="T11" fmla="*/ 17 w 17"/>
              <a:gd name="T12" fmla="*/ 13 h 13"/>
            </a:gdLst>
            <a:ahLst/>
            <a:cxnLst>
              <a:cxn ang="T6">
                <a:pos x="T0" y="T1"/>
              </a:cxn>
              <a:cxn ang="T7">
                <a:pos x="T2" y="T3"/>
              </a:cxn>
              <a:cxn ang="T8">
                <a:pos x="T4" y="T5"/>
              </a:cxn>
            </a:cxnLst>
            <a:rect l="T9" t="T10" r="T11" b="T12"/>
            <a:pathLst>
              <a:path w="17" h="13">
                <a:moveTo>
                  <a:pt x="9" y="0"/>
                </a:moveTo>
                <a:cubicBezTo>
                  <a:pt x="0" y="0"/>
                  <a:pt x="0" y="13"/>
                  <a:pt x="9" y="13"/>
                </a:cubicBezTo>
                <a:cubicBezTo>
                  <a:pt x="17" y="13"/>
                  <a:pt x="17" y="0"/>
                  <a:pt x="9"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266" name="Freeform 75"/>
          <p:cNvSpPr>
            <a:spLocks noChangeArrowheads="1"/>
          </p:cNvSpPr>
          <p:nvPr/>
        </p:nvSpPr>
        <p:spPr bwMode="auto">
          <a:xfrm>
            <a:off x="5140325" y="3713163"/>
            <a:ext cx="95250" cy="69850"/>
          </a:xfrm>
          <a:custGeom>
            <a:avLst/>
            <a:gdLst>
              <a:gd name="T0" fmla="*/ 2147483647 w 20"/>
              <a:gd name="T1" fmla="*/ 0 h 15"/>
              <a:gd name="T2" fmla="*/ 2147483647 w 20"/>
              <a:gd name="T3" fmla="*/ 2147483647 h 15"/>
              <a:gd name="T4" fmla="*/ 2147483647 w 20"/>
              <a:gd name="T5" fmla="*/ 0 h 15"/>
              <a:gd name="T6" fmla="*/ 0 60000 65536"/>
              <a:gd name="T7" fmla="*/ 0 60000 65536"/>
              <a:gd name="T8" fmla="*/ 0 60000 65536"/>
              <a:gd name="T9" fmla="*/ 0 w 20"/>
              <a:gd name="T10" fmla="*/ 0 h 15"/>
              <a:gd name="T11" fmla="*/ 20 w 20"/>
              <a:gd name="T12" fmla="*/ 15 h 15"/>
            </a:gdLst>
            <a:ahLst/>
            <a:cxnLst>
              <a:cxn ang="T6">
                <a:pos x="T0" y="T1"/>
              </a:cxn>
              <a:cxn ang="T7">
                <a:pos x="T2" y="T3"/>
              </a:cxn>
              <a:cxn ang="T8">
                <a:pos x="T4" y="T5"/>
              </a:cxn>
            </a:cxnLst>
            <a:rect l="T9" t="T10" r="T11" b="T12"/>
            <a:pathLst>
              <a:path w="20" h="15">
                <a:moveTo>
                  <a:pt x="10" y="0"/>
                </a:moveTo>
                <a:cubicBezTo>
                  <a:pt x="0" y="0"/>
                  <a:pt x="0" y="15"/>
                  <a:pt x="10" y="15"/>
                </a:cubicBezTo>
                <a:cubicBezTo>
                  <a:pt x="20" y="15"/>
                  <a:pt x="20" y="0"/>
                  <a:pt x="10"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267" name="Freeform 76"/>
          <p:cNvSpPr>
            <a:spLocks noChangeArrowheads="1"/>
          </p:cNvSpPr>
          <p:nvPr/>
        </p:nvSpPr>
        <p:spPr bwMode="auto">
          <a:xfrm>
            <a:off x="5065713" y="3398838"/>
            <a:ext cx="115887" cy="92075"/>
          </a:xfrm>
          <a:custGeom>
            <a:avLst/>
            <a:gdLst>
              <a:gd name="T0" fmla="*/ 2147483647 w 25"/>
              <a:gd name="T1" fmla="*/ 0 h 20"/>
              <a:gd name="T2" fmla="*/ 2147483647 w 25"/>
              <a:gd name="T3" fmla="*/ 2147483647 h 20"/>
              <a:gd name="T4" fmla="*/ 2147483647 w 25"/>
              <a:gd name="T5" fmla="*/ 0 h 20"/>
              <a:gd name="T6" fmla="*/ 0 60000 65536"/>
              <a:gd name="T7" fmla="*/ 0 60000 65536"/>
              <a:gd name="T8" fmla="*/ 0 60000 65536"/>
              <a:gd name="T9" fmla="*/ 0 w 25"/>
              <a:gd name="T10" fmla="*/ 0 h 20"/>
              <a:gd name="T11" fmla="*/ 25 w 25"/>
              <a:gd name="T12" fmla="*/ 20 h 20"/>
            </a:gdLst>
            <a:ahLst/>
            <a:cxnLst>
              <a:cxn ang="T6">
                <a:pos x="T0" y="T1"/>
              </a:cxn>
              <a:cxn ang="T7">
                <a:pos x="T2" y="T3"/>
              </a:cxn>
              <a:cxn ang="T8">
                <a:pos x="T4" y="T5"/>
              </a:cxn>
            </a:cxnLst>
            <a:rect l="T9" t="T10" r="T11" b="T12"/>
            <a:pathLst>
              <a:path w="25" h="20">
                <a:moveTo>
                  <a:pt x="13" y="0"/>
                </a:moveTo>
                <a:cubicBezTo>
                  <a:pt x="0" y="0"/>
                  <a:pt x="0" y="20"/>
                  <a:pt x="13" y="20"/>
                </a:cubicBezTo>
                <a:cubicBezTo>
                  <a:pt x="25" y="20"/>
                  <a:pt x="25" y="0"/>
                  <a:pt x="13"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268" name="Freeform 77"/>
          <p:cNvSpPr>
            <a:spLocks noChangeArrowheads="1"/>
          </p:cNvSpPr>
          <p:nvPr/>
        </p:nvSpPr>
        <p:spPr bwMode="auto">
          <a:xfrm>
            <a:off x="5029200" y="2974975"/>
            <a:ext cx="120650" cy="95250"/>
          </a:xfrm>
          <a:custGeom>
            <a:avLst/>
            <a:gdLst>
              <a:gd name="T0" fmla="*/ 2147483647 w 26"/>
              <a:gd name="T1" fmla="*/ 0 h 20"/>
              <a:gd name="T2" fmla="*/ 2147483647 w 26"/>
              <a:gd name="T3" fmla="*/ 2147483647 h 20"/>
              <a:gd name="T4" fmla="*/ 2147483647 w 26"/>
              <a:gd name="T5" fmla="*/ 0 h 20"/>
              <a:gd name="T6" fmla="*/ 0 60000 65536"/>
              <a:gd name="T7" fmla="*/ 0 60000 65536"/>
              <a:gd name="T8" fmla="*/ 0 60000 65536"/>
              <a:gd name="T9" fmla="*/ 0 w 26"/>
              <a:gd name="T10" fmla="*/ 0 h 20"/>
              <a:gd name="T11" fmla="*/ 26 w 26"/>
              <a:gd name="T12" fmla="*/ 20 h 20"/>
            </a:gdLst>
            <a:ahLst/>
            <a:cxnLst>
              <a:cxn ang="T6">
                <a:pos x="T0" y="T1"/>
              </a:cxn>
              <a:cxn ang="T7">
                <a:pos x="T2" y="T3"/>
              </a:cxn>
              <a:cxn ang="T8">
                <a:pos x="T4" y="T5"/>
              </a:cxn>
            </a:cxnLst>
            <a:rect l="T9" t="T10" r="T11" b="T12"/>
            <a:pathLst>
              <a:path w="26" h="20">
                <a:moveTo>
                  <a:pt x="13" y="0"/>
                </a:moveTo>
                <a:cubicBezTo>
                  <a:pt x="0" y="0"/>
                  <a:pt x="0" y="20"/>
                  <a:pt x="13" y="20"/>
                </a:cubicBezTo>
                <a:cubicBezTo>
                  <a:pt x="26" y="20"/>
                  <a:pt x="26" y="0"/>
                  <a:pt x="13"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269" name="Freeform 78"/>
          <p:cNvSpPr>
            <a:spLocks noChangeArrowheads="1"/>
          </p:cNvSpPr>
          <p:nvPr/>
        </p:nvSpPr>
        <p:spPr bwMode="auto">
          <a:xfrm>
            <a:off x="5327650" y="3541713"/>
            <a:ext cx="92075" cy="69850"/>
          </a:xfrm>
          <a:custGeom>
            <a:avLst/>
            <a:gdLst>
              <a:gd name="T0" fmla="*/ 2147483647 w 20"/>
              <a:gd name="T1" fmla="*/ 0 h 15"/>
              <a:gd name="T2" fmla="*/ 2147483647 w 20"/>
              <a:gd name="T3" fmla="*/ 2147483647 h 15"/>
              <a:gd name="T4" fmla="*/ 2147483647 w 20"/>
              <a:gd name="T5" fmla="*/ 0 h 15"/>
              <a:gd name="T6" fmla="*/ 0 60000 65536"/>
              <a:gd name="T7" fmla="*/ 0 60000 65536"/>
              <a:gd name="T8" fmla="*/ 0 60000 65536"/>
              <a:gd name="T9" fmla="*/ 0 w 20"/>
              <a:gd name="T10" fmla="*/ 0 h 15"/>
              <a:gd name="T11" fmla="*/ 20 w 20"/>
              <a:gd name="T12" fmla="*/ 15 h 15"/>
            </a:gdLst>
            <a:ahLst/>
            <a:cxnLst>
              <a:cxn ang="T6">
                <a:pos x="T0" y="T1"/>
              </a:cxn>
              <a:cxn ang="T7">
                <a:pos x="T2" y="T3"/>
              </a:cxn>
              <a:cxn ang="T8">
                <a:pos x="T4" y="T5"/>
              </a:cxn>
            </a:cxnLst>
            <a:rect l="T9" t="T10" r="T11" b="T12"/>
            <a:pathLst>
              <a:path w="20" h="15">
                <a:moveTo>
                  <a:pt x="10" y="0"/>
                </a:moveTo>
                <a:cubicBezTo>
                  <a:pt x="0" y="0"/>
                  <a:pt x="0" y="15"/>
                  <a:pt x="10" y="15"/>
                </a:cubicBezTo>
                <a:cubicBezTo>
                  <a:pt x="20" y="15"/>
                  <a:pt x="20" y="0"/>
                  <a:pt x="10"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270" name="Freeform 79"/>
          <p:cNvSpPr>
            <a:spLocks noChangeArrowheads="1"/>
          </p:cNvSpPr>
          <p:nvPr/>
        </p:nvSpPr>
        <p:spPr bwMode="auto">
          <a:xfrm>
            <a:off x="5526088" y="3662363"/>
            <a:ext cx="115887" cy="87312"/>
          </a:xfrm>
          <a:custGeom>
            <a:avLst/>
            <a:gdLst>
              <a:gd name="T0" fmla="*/ 2147483647 w 25"/>
              <a:gd name="T1" fmla="*/ 0 h 19"/>
              <a:gd name="T2" fmla="*/ 2147483647 w 25"/>
              <a:gd name="T3" fmla="*/ 2147483647 h 19"/>
              <a:gd name="T4" fmla="*/ 2147483647 w 25"/>
              <a:gd name="T5" fmla="*/ 0 h 19"/>
              <a:gd name="T6" fmla="*/ 0 60000 65536"/>
              <a:gd name="T7" fmla="*/ 0 60000 65536"/>
              <a:gd name="T8" fmla="*/ 0 60000 65536"/>
              <a:gd name="T9" fmla="*/ 0 w 25"/>
              <a:gd name="T10" fmla="*/ 0 h 19"/>
              <a:gd name="T11" fmla="*/ 25 w 25"/>
              <a:gd name="T12" fmla="*/ 19 h 19"/>
            </a:gdLst>
            <a:ahLst/>
            <a:cxnLst>
              <a:cxn ang="T6">
                <a:pos x="T0" y="T1"/>
              </a:cxn>
              <a:cxn ang="T7">
                <a:pos x="T2" y="T3"/>
              </a:cxn>
              <a:cxn ang="T8">
                <a:pos x="T4" y="T5"/>
              </a:cxn>
            </a:cxnLst>
            <a:rect l="T9" t="T10" r="T11" b="T12"/>
            <a:pathLst>
              <a:path w="25" h="19">
                <a:moveTo>
                  <a:pt x="12" y="0"/>
                </a:moveTo>
                <a:cubicBezTo>
                  <a:pt x="0" y="0"/>
                  <a:pt x="0" y="19"/>
                  <a:pt x="12" y="19"/>
                </a:cubicBezTo>
                <a:cubicBezTo>
                  <a:pt x="25" y="19"/>
                  <a:pt x="25" y="0"/>
                  <a:pt x="12"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271" name="Freeform 80"/>
          <p:cNvSpPr>
            <a:spLocks noChangeArrowheads="1"/>
          </p:cNvSpPr>
          <p:nvPr/>
        </p:nvSpPr>
        <p:spPr bwMode="auto">
          <a:xfrm>
            <a:off x="5470525" y="3919538"/>
            <a:ext cx="198438" cy="150812"/>
          </a:xfrm>
          <a:custGeom>
            <a:avLst/>
            <a:gdLst>
              <a:gd name="T0" fmla="*/ 2147483647 w 43"/>
              <a:gd name="T1" fmla="*/ 0 h 33"/>
              <a:gd name="T2" fmla="*/ 2147483647 w 43"/>
              <a:gd name="T3" fmla="*/ 2147483647 h 33"/>
              <a:gd name="T4" fmla="*/ 2147483647 w 43"/>
              <a:gd name="T5" fmla="*/ 0 h 33"/>
              <a:gd name="T6" fmla="*/ 0 60000 65536"/>
              <a:gd name="T7" fmla="*/ 0 60000 65536"/>
              <a:gd name="T8" fmla="*/ 0 60000 65536"/>
              <a:gd name="T9" fmla="*/ 0 w 43"/>
              <a:gd name="T10" fmla="*/ 0 h 33"/>
              <a:gd name="T11" fmla="*/ 43 w 43"/>
              <a:gd name="T12" fmla="*/ 33 h 33"/>
            </a:gdLst>
            <a:ahLst/>
            <a:cxnLst>
              <a:cxn ang="T6">
                <a:pos x="T0" y="T1"/>
              </a:cxn>
              <a:cxn ang="T7">
                <a:pos x="T2" y="T3"/>
              </a:cxn>
              <a:cxn ang="T8">
                <a:pos x="T4" y="T5"/>
              </a:cxn>
            </a:cxnLst>
            <a:rect l="T9" t="T10" r="T11" b="T12"/>
            <a:pathLst>
              <a:path w="43" h="33">
                <a:moveTo>
                  <a:pt x="21" y="0"/>
                </a:moveTo>
                <a:cubicBezTo>
                  <a:pt x="0" y="0"/>
                  <a:pt x="0" y="33"/>
                  <a:pt x="21" y="33"/>
                </a:cubicBezTo>
                <a:cubicBezTo>
                  <a:pt x="43" y="33"/>
                  <a:pt x="43" y="0"/>
                  <a:pt x="21"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272" name="Freeform 81"/>
          <p:cNvSpPr>
            <a:spLocks noChangeArrowheads="1"/>
          </p:cNvSpPr>
          <p:nvPr/>
        </p:nvSpPr>
        <p:spPr bwMode="auto">
          <a:xfrm>
            <a:off x="5397500" y="4224338"/>
            <a:ext cx="184150" cy="144462"/>
          </a:xfrm>
          <a:custGeom>
            <a:avLst/>
            <a:gdLst>
              <a:gd name="T0" fmla="*/ 2147483647 w 40"/>
              <a:gd name="T1" fmla="*/ 0 h 31"/>
              <a:gd name="T2" fmla="*/ 2147483647 w 40"/>
              <a:gd name="T3" fmla="*/ 2147483647 h 31"/>
              <a:gd name="T4" fmla="*/ 2147483647 w 40"/>
              <a:gd name="T5" fmla="*/ 0 h 31"/>
              <a:gd name="T6" fmla="*/ 0 60000 65536"/>
              <a:gd name="T7" fmla="*/ 0 60000 65536"/>
              <a:gd name="T8" fmla="*/ 0 60000 65536"/>
              <a:gd name="T9" fmla="*/ 0 w 40"/>
              <a:gd name="T10" fmla="*/ 0 h 31"/>
              <a:gd name="T11" fmla="*/ 40 w 40"/>
              <a:gd name="T12" fmla="*/ 31 h 31"/>
            </a:gdLst>
            <a:ahLst/>
            <a:cxnLst>
              <a:cxn ang="T6">
                <a:pos x="T0" y="T1"/>
              </a:cxn>
              <a:cxn ang="T7">
                <a:pos x="T2" y="T3"/>
              </a:cxn>
              <a:cxn ang="T8">
                <a:pos x="T4" y="T5"/>
              </a:cxn>
            </a:cxnLst>
            <a:rect l="T9" t="T10" r="T11" b="T12"/>
            <a:pathLst>
              <a:path w="40" h="31">
                <a:moveTo>
                  <a:pt x="20" y="0"/>
                </a:moveTo>
                <a:cubicBezTo>
                  <a:pt x="0" y="0"/>
                  <a:pt x="0" y="31"/>
                  <a:pt x="20" y="31"/>
                </a:cubicBezTo>
                <a:cubicBezTo>
                  <a:pt x="40" y="31"/>
                  <a:pt x="40" y="0"/>
                  <a:pt x="20"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273" name="Freeform 82"/>
          <p:cNvSpPr>
            <a:spLocks noChangeArrowheads="1"/>
          </p:cNvSpPr>
          <p:nvPr/>
        </p:nvSpPr>
        <p:spPr bwMode="auto">
          <a:xfrm>
            <a:off x="5622925" y="4502150"/>
            <a:ext cx="344488" cy="269875"/>
          </a:xfrm>
          <a:custGeom>
            <a:avLst/>
            <a:gdLst>
              <a:gd name="T0" fmla="*/ 2147483647 w 74"/>
              <a:gd name="T1" fmla="*/ 0 h 58"/>
              <a:gd name="T2" fmla="*/ 2147483647 w 74"/>
              <a:gd name="T3" fmla="*/ 2147483647 h 58"/>
              <a:gd name="T4" fmla="*/ 2147483647 w 74"/>
              <a:gd name="T5" fmla="*/ 0 h 58"/>
              <a:gd name="T6" fmla="*/ 0 60000 65536"/>
              <a:gd name="T7" fmla="*/ 0 60000 65536"/>
              <a:gd name="T8" fmla="*/ 0 60000 65536"/>
              <a:gd name="T9" fmla="*/ 0 w 74"/>
              <a:gd name="T10" fmla="*/ 0 h 58"/>
              <a:gd name="T11" fmla="*/ 74 w 74"/>
              <a:gd name="T12" fmla="*/ 58 h 58"/>
            </a:gdLst>
            <a:ahLst/>
            <a:cxnLst>
              <a:cxn ang="T6">
                <a:pos x="T0" y="T1"/>
              </a:cxn>
              <a:cxn ang="T7">
                <a:pos x="T2" y="T3"/>
              </a:cxn>
              <a:cxn ang="T8">
                <a:pos x="T4" y="T5"/>
              </a:cxn>
            </a:cxnLst>
            <a:rect l="T9" t="T10" r="T11" b="T12"/>
            <a:pathLst>
              <a:path w="74" h="58">
                <a:moveTo>
                  <a:pt x="37" y="0"/>
                </a:moveTo>
                <a:cubicBezTo>
                  <a:pt x="0" y="0"/>
                  <a:pt x="0" y="58"/>
                  <a:pt x="37" y="58"/>
                </a:cubicBezTo>
                <a:cubicBezTo>
                  <a:pt x="74" y="58"/>
                  <a:pt x="74" y="0"/>
                  <a:pt x="37"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274" name="Freeform 83"/>
          <p:cNvSpPr>
            <a:spLocks noChangeArrowheads="1"/>
          </p:cNvSpPr>
          <p:nvPr/>
        </p:nvSpPr>
        <p:spPr bwMode="auto">
          <a:xfrm>
            <a:off x="5470525" y="4394200"/>
            <a:ext cx="93663" cy="74613"/>
          </a:xfrm>
          <a:custGeom>
            <a:avLst/>
            <a:gdLst>
              <a:gd name="T0" fmla="*/ 2147483647 w 20"/>
              <a:gd name="T1" fmla="*/ 0 h 16"/>
              <a:gd name="T2" fmla="*/ 2147483647 w 20"/>
              <a:gd name="T3" fmla="*/ 2147483647 h 16"/>
              <a:gd name="T4" fmla="*/ 2147483647 w 20"/>
              <a:gd name="T5" fmla="*/ 0 h 16"/>
              <a:gd name="T6" fmla="*/ 0 60000 65536"/>
              <a:gd name="T7" fmla="*/ 0 60000 65536"/>
              <a:gd name="T8" fmla="*/ 0 60000 65536"/>
              <a:gd name="T9" fmla="*/ 0 w 20"/>
              <a:gd name="T10" fmla="*/ 0 h 16"/>
              <a:gd name="T11" fmla="*/ 20 w 20"/>
              <a:gd name="T12" fmla="*/ 16 h 16"/>
            </a:gdLst>
            <a:ahLst/>
            <a:cxnLst>
              <a:cxn ang="T6">
                <a:pos x="T0" y="T1"/>
              </a:cxn>
              <a:cxn ang="T7">
                <a:pos x="T2" y="T3"/>
              </a:cxn>
              <a:cxn ang="T8">
                <a:pos x="T4" y="T5"/>
              </a:cxn>
            </a:cxnLst>
            <a:rect l="T9" t="T10" r="T11" b="T12"/>
            <a:pathLst>
              <a:path w="20" h="16">
                <a:moveTo>
                  <a:pt x="10" y="0"/>
                </a:moveTo>
                <a:cubicBezTo>
                  <a:pt x="0" y="0"/>
                  <a:pt x="0" y="16"/>
                  <a:pt x="10" y="16"/>
                </a:cubicBezTo>
                <a:cubicBezTo>
                  <a:pt x="20" y="16"/>
                  <a:pt x="20" y="0"/>
                  <a:pt x="10"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275" name="Freeform 84"/>
          <p:cNvSpPr>
            <a:spLocks noChangeArrowheads="1"/>
          </p:cNvSpPr>
          <p:nvPr/>
        </p:nvSpPr>
        <p:spPr bwMode="auto">
          <a:xfrm>
            <a:off x="5784850" y="4794250"/>
            <a:ext cx="92075" cy="69850"/>
          </a:xfrm>
          <a:custGeom>
            <a:avLst/>
            <a:gdLst>
              <a:gd name="T0" fmla="*/ 2147483647 w 20"/>
              <a:gd name="T1" fmla="*/ 0 h 15"/>
              <a:gd name="T2" fmla="*/ 2147483647 w 20"/>
              <a:gd name="T3" fmla="*/ 2147483647 h 15"/>
              <a:gd name="T4" fmla="*/ 2147483647 w 20"/>
              <a:gd name="T5" fmla="*/ 0 h 15"/>
              <a:gd name="T6" fmla="*/ 0 60000 65536"/>
              <a:gd name="T7" fmla="*/ 0 60000 65536"/>
              <a:gd name="T8" fmla="*/ 0 60000 65536"/>
              <a:gd name="T9" fmla="*/ 0 w 20"/>
              <a:gd name="T10" fmla="*/ 0 h 15"/>
              <a:gd name="T11" fmla="*/ 20 w 20"/>
              <a:gd name="T12" fmla="*/ 15 h 15"/>
            </a:gdLst>
            <a:ahLst/>
            <a:cxnLst>
              <a:cxn ang="T6">
                <a:pos x="T0" y="T1"/>
              </a:cxn>
              <a:cxn ang="T7">
                <a:pos x="T2" y="T3"/>
              </a:cxn>
              <a:cxn ang="T8">
                <a:pos x="T4" y="T5"/>
              </a:cxn>
            </a:cxnLst>
            <a:rect l="T9" t="T10" r="T11" b="T12"/>
            <a:pathLst>
              <a:path w="20" h="15">
                <a:moveTo>
                  <a:pt x="10" y="0"/>
                </a:moveTo>
                <a:cubicBezTo>
                  <a:pt x="0" y="0"/>
                  <a:pt x="0" y="15"/>
                  <a:pt x="10" y="15"/>
                </a:cubicBezTo>
                <a:cubicBezTo>
                  <a:pt x="20" y="15"/>
                  <a:pt x="20" y="0"/>
                  <a:pt x="10"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276" name="Freeform 85"/>
          <p:cNvSpPr>
            <a:spLocks noChangeArrowheads="1"/>
          </p:cNvSpPr>
          <p:nvPr/>
        </p:nvSpPr>
        <p:spPr bwMode="auto">
          <a:xfrm>
            <a:off x="5564188" y="4540250"/>
            <a:ext cx="92075" cy="73025"/>
          </a:xfrm>
          <a:custGeom>
            <a:avLst/>
            <a:gdLst>
              <a:gd name="T0" fmla="*/ 2147483647 w 20"/>
              <a:gd name="T1" fmla="*/ 0 h 16"/>
              <a:gd name="T2" fmla="*/ 2147483647 w 20"/>
              <a:gd name="T3" fmla="*/ 2147483647 h 16"/>
              <a:gd name="T4" fmla="*/ 2147483647 w 20"/>
              <a:gd name="T5" fmla="*/ 0 h 16"/>
              <a:gd name="T6" fmla="*/ 0 60000 65536"/>
              <a:gd name="T7" fmla="*/ 0 60000 65536"/>
              <a:gd name="T8" fmla="*/ 0 60000 65536"/>
              <a:gd name="T9" fmla="*/ 0 w 20"/>
              <a:gd name="T10" fmla="*/ 0 h 16"/>
              <a:gd name="T11" fmla="*/ 20 w 20"/>
              <a:gd name="T12" fmla="*/ 16 h 16"/>
            </a:gdLst>
            <a:ahLst/>
            <a:cxnLst>
              <a:cxn ang="T6">
                <a:pos x="T0" y="T1"/>
              </a:cxn>
              <a:cxn ang="T7">
                <a:pos x="T2" y="T3"/>
              </a:cxn>
              <a:cxn ang="T8">
                <a:pos x="T4" y="T5"/>
              </a:cxn>
            </a:cxnLst>
            <a:rect l="T9" t="T10" r="T11" b="T12"/>
            <a:pathLst>
              <a:path w="20" h="16">
                <a:moveTo>
                  <a:pt x="10" y="0"/>
                </a:moveTo>
                <a:cubicBezTo>
                  <a:pt x="0" y="0"/>
                  <a:pt x="0" y="16"/>
                  <a:pt x="10" y="16"/>
                </a:cubicBezTo>
                <a:cubicBezTo>
                  <a:pt x="20" y="16"/>
                  <a:pt x="20" y="0"/>
                  <a:pt x="10"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277" name="Oval 86"/>
          <p:cNvSpPr>
            <a:spLocks noChangeArrowheads="1"/>
          </p:cNvSpPr>
          <p:nvPr/>
        </p:nvSpPr>
        <p:spPr bwMode="auto">
          <a:xfrm>
            <a:off x="6426200" y="5043488"/>
            <a:ext cx="336550" cy="341312"/>
          </a:xfrm>
          <a:prstGeom prst="ellipse">
            <a:avLst/>
          </a:prstGeom>
          <a:solidFill>
            <a:srgbClr val="F53DB6"/>
          </a:solidFill>
          <a:ln>
            <a:noFill/>
          </a:ln>
          <a:extLst>
            <a:ext uri="{91240B29-F687-4F45-9708-019B960494DF}">
              <a14:hiddenLine xmlns:a14="http://schemas.microsoft.com/office/drawing/2010/main" xmlns="" w="9525">
                <a:solidFill>
                  <a:srgbClr val="000000"/>
                </a:solidFill>
                <a:bevel/>
                <a:headEnd/>
                <a:tailEnd/>
              </a14:hiddenLine>
            </a:ext>
          </a:extLst>
        </p:spPr>
        <p:txBody>
          <a:bodyPr lIns="90170" tIns="46990" rIns="90170" bIns="46990"/>
          <a:lstStyle/>
          <a:p>
            <a:pPr>
              <a:buFontTx/>
              <a:buNone/>
            </a:pPr>
            <a:endParaRPr lang="zh-CN" altLang="zh-CN" sz="1800">
              <a:solidFill>
                <a:srgbClr val="000000"/>
              </a:solidFill>
              <a:latin typeface="Calibri" pitchFamily="34" charset="0"/>
              <a:sym typeface="宋体" pitchFamily="2" charset="-122"/>
            </a:endParaRPr>
          </a:p>
        </p:txBody>
      </p:sp>
      <p:sp>
        <p:nvSpPr>
          <p:cNvPr id="8278" name="Freeform 87"/>
          <p:cNvSpPr>
            <a:spLocks noChangeArrowheads="1"/>
          </p:cNvSpPr>
          <p:nvPr/>
        </p:nvSpPr>
        <p:spPr bwMode="auto">
          <a:xfrm>
            <a:off x="6259513" y="5143500"/>
            <a:ext cx="141287" cy="111125"/>
          </a:xfrm>
          <a:custGeom>
            <a:avLst/>
            <a:gdLst>
              <a:gd name="T0" fmla="*/ 2147483647 w 31"/>
              <a:gd name="T1" fmla="*/ 0 h 24"/>
              <a:gd name="T2" fmla="*/ 2147483647 w 31"/>
              <a:gd name="T3" fmla="*/ 2147483647 h 24"/>
              <a:gd name="T4" fmla="*/ 2147483647 w 31"/>
              <a:gd name="T5" fmla="*/ 0 h 24"/>
              <a:gd name="T6" fmla="*/ 0 60000 65536"/>
              <a:gd name="T7" fmla="*/ 0 60000 65536"/>
              <a:gd name="T8" fmla="*/ 0 60000 65536"/>
              <a:gd name="T9" fmla="*/ 0 w 31"/>
              <a:gd name="T10" fmla="*/ 0 h 24"/>
              <a:gd name="T11" fmla="*/ 31 w 31"/>
              <a:gd name="T12" fmla="*/ 24 h 24"/>
            </a:gdLst>
            <a:ahLst/>
            <a:cxnLst>
              <a:cxn ang="T6">
                <a:pos x="T0" y="T1"/>
              </a:cxn>
              <a:cxn ang="T7">
                <a:pos x="T2" y="T3"/>
              </a:cxn>
              <a:cxn ang="T8">
                <a:pos x="T4" y="T5"/>
              </a:cxn>
            </a:cxnLst>
            <a:rect l="T9" t="T10" r="T11" b="T12"/>
            <a:pathLst>
              <a:path w="31" h="24">
                <a:moveTo>
                  <a:pt x="15" y="0"/>
                </a:moveTo>
                <a:cubicBezTo>
                  <a:pt x="0" y="0"/>
                  <a:pt x="0" y="24"/>
                  <a:pt x="15" y="24"/>
                </a:cubicBezTo>
                <a:cubicBezTo>
                  <a:pt x="31" y="24"/>
                  <a:pt x="31" y="0"/>
                  <a:pt x="15"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279" name="Freeform 88"/>
          <p:cNvSpPr>
            <a:spLocks noChangeArrowheads="1"/>
          </p:cNvSpPr>
          <p:nvPr/>
        </p:nvSpPr>
        <p:spPr bwMode="auto">
          <a:xfrm>
            <a:off x="6675438" y="5359400"/>
            <a:ext cx="115887" cy="88900"/>
          </a:xfrm>
          <a:custGeom>
            <a:avLst/>
            <a:gdLst>
              <a:gd name="T0" fmla="*/ 2147483647 w 25"/>
              <a:gd name="T1" fmla="*/ 0 h 19"/>
              <a:gd name="T2" fmla="*/ 2147483647 w 25"/>
              <a:gd name="T3" fmla="*/ 2147483647 h 19"/>
              <a:gd name="T4" fmla="*/ 2147483647 w 25"/>
              <a:gd name="T5" fmla="*/ 0 h 19"/>
              <a:gd name="T6" fmla="*/ 0 60000 65536"/>
              <a:gd name="T7" fmla="*/ 0 60000 65536"/>
              <a:gd name="T8" fmla="*/ 0 60000 65536"/>
              <a:gd name="T9" fmla="*/ 0 w 25"/>
              <a:gd name="T10" fmla="*/ 0 h 19"/>
              <a:gd name="T11" fmla="*/ 25 w 25"/>
              <a:gd name="T12" fmla="*/ 19 h 19"/>
            </a:gdLst>
            <a:ahLst/>
            <a:cxnLst>
              <a:cxn ang="T6">
                <a:pos x="T0" y="T1"/>
              </a:cxn>
              <a:cxn ang="T7">
                <a:pos x="T2" y="T3"/>
              </a:cxn>
              <a:cxn ang="T8">
                <a:pos x="T4" y="T5"/>
              </a:cxn>
            </a:cxnLst>
            <a:rect l="T9" t="T10" r="T11" b="T12"/>
            <a:pathLst>
              <a:path w="25" h="19">
                <a:moveTo>
                  <a:pt x="12" y="0"/>
                </a:moveTo>
                <a:cubicBezTo>
                  <a:pt x="0" y="0"/>
                  <a:pt x="0" y="19"/>
                  <a:pt x="12" y="19"/>
                </a:cubicBezTo>
                <a:cubicBezTo>
                  <a:pt x="25" y="19"/>
                  <a:pt x="25" y="0"/>
                  <a:pt x="12"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280" name="Freeform 89"/>
          <p:cNvSpPr>
            <a:spLocks noChangeArrowheads="1"/>
          </p:cNvSpPr>
          <p:nvPr/>
        </p:nvSpPr>
        <p:spPr bwMode="auto">
          <a:xfrm>
            <a:off x="7129463" y="5489575"/>
            <a:ext cx="136525" cy="103188"/>
          </a:xfrm>
          <a:custGeom>
            <a:avLst/>
            <a:gdLst>
              <a:gd name="T0" fmla="*/ 2147483647 w 29"/>
              <a:gd name="T1" fmla="*/ 0 h 22"/>
              <a:gd name="T2" fmla="*/ 2147483647 w 29"/>
              <a:gd name="T3" fmla="*/ 2147483647 h 22"/>
              <a:gd name="T4" fmla="*/ 2147483647 w 29"/>
              <a:gd name="T5" fmla="*/ 0 h 22"/>
              <a:gd name="T6" fmla="*/ 0 60000 65536"/>
              <a:gd name="T7" fmla="*/ 0 60000 65536"/>
              <a:gd name="T8" fmla="*/ 0 60000 65536"/>
              <a:gd name="T9" fmla="*/ 0 w 29"/>
              <a:gd name="T10" fmla="*/ 0 h 22"/>
              <a:gd name="T11" fmla="*/ 29 w 29"/>
              <a:gd name="T12" fmla="*/ 22 h 22"/>
            </a:gdLst>
            <a:ahLst/>
            <a:cxnLst>
              <a:cxn ang="T6">
                <a:pos x="T0" y="T1"/>
              </a:cxn>
              <a:cxn ang="T7">
                <a:pos x="T2" y="T3"/>
              </a:cxn>
              <a:cxn ang="T8">
                <a:pos x="T4" y="T5"/>
              </a:cxn>
            </a:cxnLst>
            <a:rect l="T9" t="T10" r="T11" b="T12"/>
            <a:pathLst>
              <a:path w="29" h="22">
                <a:moveTo>
                  <a:pt x="15" y="0"/>
                </a:moveTo>
                <a:cubicBezTo>
                  <a:pt x="0" y="0"/>
                  <a:pt x="0" y="22"/>
                  <a:pt x="15" y="22"/>
                </a:cubicBezTo>
                <a:cubicBezTo>
                  <a:pt x="29" y="22"/>
                  <a:pt x="29" y="0"/>
                  <a:pt x="15"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281" name="Freeform 90"/>
          <p:cNvSpPr>
            <a:spLocks noChangeArrowheads="1"/>
          </p:cNvSpPr>
          <p:nvPr/>
        </p:nvSpPr>
        <p:spPr bwMode="auto">
          <a:xfrm>
            <a:off x="7013575" y="5484813"/>
            <a:ext cx="93663" cy="69850"/>
          </a:xfrm>
          <a:custGeom>
            <a:avLst/>
            <a:gdLst>
              <a:gd name="T0" fmla="*/ 2147483647 w 20"/>
              <a:gd name="T1" fmla="*/ 0 h 15"/>
              <a:gd name="T2" fmla="*/ 2147483647 w 20"/>
              <a:gd name="T3" fmla="*/ 2147483647 h 15"/>
              <a:gd name="T4" fmla="*/ 2147483647 w 20"/>
              <a:gd name="T5" fmla="*/ 0 h 15"/>
              <a:gd name="T6" fmla="*/ 0 60000 65536"/>
              <a:gd name="T7" fmla="*/ 0 60000 65536"/>
              <a:gd name="T8" fmla="*/ 0 60000 65536"/>
              <a:gd name="T9" fmla="*/ 0 w 20"/>
              <a:gd name="T10" fmla="*/ 0 h 15"/>
              <a:gd name="T11" fmla="*/ 20 w 20"/>
              <a:gd name="T12" fmla="*/ 15 h 15"/>
            </a:gdLst>
            <a:ahLst/>
            <a:cxnLst>
              <a:cxn ang="T6">
                <a:pos x="T0" y="T1"/>
              </a:cxn>
              <a:cxn ang="T7">
                <a:pos x="T2" y="T3"/>
              </a:cxn>
              <a:cxn ang="T8">
                <a:pos x="T4" y="T5"/>
              </a:cxn>
            </a:cxnLst>
            <a:rect l="T9" t="T10" r="T11" b="T12"/>
            <a:pathLst>
              <a:path w="20" h="15">
                <a:moveTo>
                  <a:pt x="10" y="0"/>
                </a:moveTo>
                <a:cubicBezTo>
                  <a:pt x="0" y="0"/>
                  <a:pt x="0" y="15"/>
                  <a:pt x="10" y="15"/>
                </a:cubicBezTo>
                <a:cubicBezTo>
                  <a:pt x="20" y="15"/>
                  <a:pt x="20" y="0"/>
                  <a:pt x="10"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282" name="Freeform 91"/>
          <p:cNvSpPr>
            <a:spLocks noChangeArrowheads="1"/>
          </p:cNvSpPr>
          <p:nvPr/>
        </p:nvSpPr>
        <p:spPr bwMode="auto">
          <a:xfrm>
            <a:off x="7407275" y="5384800"/>
            <a:ext cx="320675" cy="244475"/>
          </a:xfrm>
          <a:custGeom>
            <a:avLst/>
            <a:gdLst>
              <a:gd name="T0" fmla="*/ 2147483647 w 69"/>
              <a:gd name="T1" fmla="*/ 0 h 53"/>
              <a:gd name="T2" fmla="*/ 2147483647 w 69"/>
              <a:gd name="T3" fmla="*/ 2147483647 h 53"/>
              <a:gd name="T4" fmla="*/ 2147483647 w 69"/>
              <a:gd name="T5" fmla="*/ 0 h 53"/>
              <a:gd name="T6" fmla="*/ 0 60000 65536"/>
              <a:gd name="T7" fmla="*/ 0 60000 65536"/>
              <a:gd name="T8" fmla="*/ 0 60000 65536"/>
              <a:gd name="T9" fmla="*/ 0 w 69"/>
              <a:gd name="T10" fmla="*/ 0 h 53"/>
              <a:gd name="T11" fmla="*/ 69 w 69"/>
              <a:gd name="T12" fmla="*/ 53 h 53"/>
            </a:gdLst>
            <a:ahLst/>
            <a:cxnLst>
              <a:cxn ang="T6">
                <a:pos x="T0" y="T1"/>
              </a:cxn>
              <a:cxn ang="T7">
                <a:pos x="T2" y="T3"/>
              </a:cxn>
              <a:cxn ang="T8">
                <a:pos x="T4" y="T5"/>
              </a:cxn>
            </a:cxnLst>
            <a:rect l="T9" t="T10" r="T11" b="T12"/>
            <a:pathLst>
              <a:path w="69" h="53">
                <a:moveTo>
                  <a:pt x="34" y="0"/>
                </a:moveTo>
                <a:cubicBezTo>
                  <a:pt x="0" y="0"/>
                  <a:pt x="0" y="53"/>
                  <a:pt x="34" y="53"/>
                </a:cubicBezTo>
                <a:cubicBezTo>
                  <a:pt x="69" y="53"/>
                  <a:pt x="69" y="0"/>
                  <a:pt x="34"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283" name="Freeform 92"/>
          <p:cNvSpPr>
            <a:spLocks noChangeArrowheads="1"/>
          </p:cNvSpPr>
          <p:nvPr/>
        </p:nvSpPr>
        <p:spPr bwMode="auto">
          <a:xfrm>
            <a:off x="7718425" y="5537200"/>
            <a:ext cx="120650" cy="92075"/>
          </a:xfrm>
          <a:custGeom>
            <a:avLst/>
            <a:gdLst>
              <a:gd name="T0" fmla="*/ 2147483647 w 26"/>
              <a:gd name="T1" fmla="*/ 0 h 20"/>
              <a:gd name="T2" fmla="*/ 2147483647 w 26"/>
              <a:gd name="T3" fmla="*/ 2147483647 h 20"/>
              <a:gd name="T4" fmla="*/ 2147483647 w 26"/>
              <a:gd name="T5" fmla="*/ 0 h 20"/>
              <a:gd name="T6" fmla="*/ 0 60000 65536"/>
              <a:gd name="T7" fmla="*/ 0 60000 65536"/>
              <a:gd name="T8" fmla="*/ 0 60000 65536"/>
              <a:gd name="T9" fmla="*/ 0 w 26"/>
              <a:gd name="T10" fmla="*/ 0 h 20"/>
              <a:gd name="T11" fmla="*/ 26 w 26"/>
              <a:gd name="T12" fmla="*/ 20 h 20"/>
            </a:gdLst>
            <a:ahLst/>
            <a:cxnLst>
              <a:cxn ang="T6">
                <a:pos x="T0" y="T1"/>
              </a:cxn>
              <a:cxn ang="T7">
                <a:pos x="T2" y="T3"/>
              </a:cxn>
              <a:cxn ang="T8">
                <a:pos x="T4" y="T5"/>
              </a:cxn>
            </a:cxnLst>
            <a:rect l="T9" t="T10" r="T11" b="T12"/>
            <a:pathLst>
              <a:path w="26" h="20">
                <a:moveTo>
                  <a:pt x="13" y="0"/>
                </a:moveTo>
                <a:cubicBezTo>
                  <a:pt x="0" y="0"/>
                  <a:pt x="0" y="20"/>
                  <a:pt x="13" y="20"/>
                </a:cubicBezTo>
                <a:cubicBezTo>
                  <a:pt x="26" y="20"/>
                  <a:pt x="26" y="0"/>
                  <a:pt x="13"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284" name="Freeform 93"/>
          <p:cNvSpPr>
            <a:spLocks noChangeArrowheads="1"/>
          </p:cNvSpPr>
          <p:nvPr/>
        </p:nvSpPr>
        <p:spPr bwMode="auto">
          <a:xfrm>
            <a:off x="6472238" y="4610100"/>
            <a:ext cx="195262" cy="150813"/>
          </a:xfrm>
          <a:custGeom>
            <a:avLst/>
            <a:gdLst>
              <a:gd name="T0" fmla="*/ 2147483647 w 42"/>
              <a:gd name="T1" fmla="*/ 0 h 33"/>
              <a:gd name="T2" fmla="*/ 2147483647 w 42"/>
              <a:gd name="T3" fmla="*/ 2147483647 h 33"/>
              <a:gd name="T4" fmla="*/ 2147483647 w 42"/>
              <a:gd name="T5" fmla="*/ 0 h 33"/>
              <a:gd name="T6" fmla="*/ 0 60000 65536"/>
              <a:gd name="T7" fmla="*/ 0 60000 65536"/>
              <a:gd name="T8" fmla="*/ 0 60000 65536"/>
              <a:gd name="T9" fmla="*/ 0 w 42"/>
              <a:gd name="T10" fmla="*/ 0 h 33"/>
              <a:gd name="T11" fmla="*/ 42 w 42"/>
              <a:gd name="T12" fmla="*/ 33 h 33"/>
            </a:gdLst>
            <a:ahLst/>
            <a:cxnLst>
              <a:cxn ang="T6">
                <a:pos x="T0" y="T1"/>
              </a:cxn>
              <a:cxn ang="T7">
                <a:pos x="T2" y="T3"/>
              </a:cxn>
              <a:cxn ang="T8">
                <a:pos x="T4" y="T5"/>
              </a:cxn>
            </a:cxnLst>
            <a:rect l="T9" t="T10" r="T11" b="T12"/>
            <a:pathLst>
              <a:path w="42" h="33">
                <a:moveTo>
                  <a:pt x="21" y="0"/>
                </a:moveTo>
                <a:cubicBezTo>
                  <a:pt x="0" y="0"/>
                  <a:pt x="0" y="33"/>
                  <a:pt x="21" y="33"/>
                </a:cubicBezTo>
                <a:cubicBezTo>
                  <a:pt x="42" y="33"/>
                  <a:pt x="42" y="0"/>
                  <a:pt x="21"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285" name="Freeform 94"/>
          <p:cNvSpPr>
            <a:spLocks noChangeArrowheads="1"/>
          </p:cNvSpPr>
          <p:nvPr/>
        </p:nvSpPr>
        <p:spPr bwMode="auto">
          <a:xfrm>
            <a:off x="5840413" y="4006850"/>
            <a:ext cx="265112" cy="207963"/>
          </a:xfrm>
          <a:custGeom>
            <a:avLst/>
            <a:gdLst>
              <a:gd name="T0" fmla="*/ 2147483647 w 57"/>
              <a:gd name="T1" fmla="*/ 0 h 45"/>
              <a:gd name="T2" fmla="*/ 2147483647 w 57"/>
              <a:gd name="T3" fmla="*/ 2147483647 h 45"/>
              <a:gd name="T4" fmla="*/ 2147483647 w 57"/>
              <a:gd name="T5" fmla="*/ 0 h 45"/>
              <a:gd name="T6" fmla="*/ 0 60000 65536"/>
              <a:gd name="T7" fmla="*/ 0 60000 65536"/>
              <a:gd name="T8" fmla="*/ 0 60000 65536"/>
              <a:gd name="T9" fmla="*/ 0 w 57"/>
              <a:gd name="T10" fmla="*/ 0 h 45"/>
              <a:gd name="T11" fmla="*/ 57 w 57"/>
              <a:gd name="T12" fmla="*/ 45 h 45"/>
            </a:gdLst>
            <a:ahLst/>
            <a:cxnLst>
              <a:cxn ang="T6">
                <a:pos x="T0" y="T1"/>
              </a:cxn>
              <a:cxn ang="T7">
                <a:pos x="T2" y="T3"/>
              </a:cxn>
              <a:cxn ang="T8">
                <a:pos x="T4" y="T5"/>
              </a:cxn>
            </a:cxnLst>
            <a:rect l="T9" t="T10" r="T11" b="T12"/>
            <a:pathLst>
              <a:path w="57" h="45">
                <a:moveTo>
                  <a:pt x="29" y="0"/>
                </a:moveTo>
                <a:cubicBezTo>
                  <a:pt x="0" y="0"/>
                  <a:pt x="0" y="45"/>
                  <a:pt x="29" y="45"/>
                </a:cubicBezTo>
                <a:cubicBezTo>
                  <a:pt x="57" y="45"/>
                  <a:pt x="57" y="0"/>
                  <a:pt x="29"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286" name="Freeform 95"/>
          <p:cNvSpPr>
            <a:spLocks noChangeArrowheads="1"/>
          </p:cNvSpPr>
          <p:nvPr/>
        </p:nvSpPr>
        <p:spPr bwMode="auto">
          <a:xfrm>
            <a:off x="8128000" y="5295900"/>
            <a:ext cx="333375" cy="258763"/>
          </a:xfrm>
          <a:custGeom>
            <a:avLst/>
            <a:gdLst>
              <a:gd name="T0" fmla="*/ 2147483647 w 72"/>
              <a:gd name="T1" fmla="*/ 0 h 56"/>
              <a:gd name="T2" fmla="*/ 2147483647 w 72"/>
              <a:gd name="T3" fmla="*/ 2147483647 h 56"/>
              <a:gd name="T4" fmla="*/ 2147483647 w 72"/>
              <a:gd name="T5" fmla="*/ 0 h 56"/>
              <a:gd name="T6" fmla="*/ 0 60000 65536"/>
              <a:gd name="T7" fmla="*/ 0 60000 65536"/>
              <a:gd name="T8" fmla="*/ 0 60000 65536"/>
              <a:gd name="T9" fmla="*/ 0 w 72"/>
              <a:gd name="T10" fmla="*/ 0 h 56"/>
              <a:gd name="T11" fmla="*/ 72 w 72"/>
              <a:gd name="T12" fmla="*/ 56 h 56"/>
            </a:gdLst>
            <a:ahLst/>
            <a:cxnLst>
              <a:cxn ang="T6">
                <a:pos x="T0" y="T1"/>
              </a:cxn>
              <a:cxn ang="T7">
                <a:pos x="T2" y="T3"/>
              </a:cxn>
              <a:cxn ang="T8">
                <a:pos x="T4" y="T5"/>
              </a:cxn>
            </a:cxnLst>
            <a:rect l="T9" t="T10" r="T11" b="T12"/>
            <a:pathLst>
              <a:path w="72" h="56">
                <a:moveTo>
                  <a:pt x="36" y="0"/>
                </a:moveTo>
                <a:cubicBezTo>
                  <a:pt x="0" y="0"/>
                  <a:pt x="0" y="56"/>
                  <a:pt x="36" y="56"/>
                </a:cubicBezTo>
                <a:cubicBezTo>
                  <a:pt x="72" y="56"/>
                  <a:pt x="72" y="0"/>
                  <a:pt x="36"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287" name="Oval 96"/>
          <p:cNvSpPr>
            <a:spLocks noChangeArrowheads="1"/>
          </p:cNvSpPr>
          <p:nvPr/>
        </p:nvSpPr>
        <p:spPr bwMode="auto">
          <a:xfrm>
            <a:off x="8715375" y="4391025"/>
            <a:ext cx="328613" cy="328613"/>
          </a:xfrm>
          <a:prstGeom prst="ellipse">
            <a:avLst/>
          </a:prstGeom>
          <a:solidFill>
            <a:srgbClr val="F53DB6"/>
          </a:solidFill>
          <a:ln>
            <a:noFill/>
          </a:ln>
          <a:extLst>
            <a:ext uri="{91240B29-F687-4F45-9708-019B960494DF}">
              <a14:hiddenLine xmlns:a14="http://schemas.microsoft.com/office/drawing/2010/main" xmlns="" w="9525">
                <a:solidFill>
                  <a:srgbClr val="000000"/>
                </a:solidFill>
                <a:bevel/>
                <a:headEnd/>
                <a:tailEnd/>
              </a14:hiddenLine>
            </a:ext>
          </a:extLst>
        </p:spPr>
        <p:txBody>
          <a:bodyPr lIns="90170" tIns="46990" rIns="90170" bIns="46990"/>
          <a:lstStyle/>
          <a:p>
            <a:pPr>
              <a:buFontTx/>
              <a:buNone/>
            </a:pPr>
            <a:endParaRPr lang="zh-CN" altLang="zh-CN" sz="1800">
              <a:solidFill>
                <a:srgbClr val="000000"/>
              </a:solidFill>
              <a:latin typeface="Calibri" pitchFamily="34" charset="0"/>
              <a:sym typeface="宋体" pitchFamily="2" charset="-122"/>
            </a:endParaRPr>
          </a:p>
        </p:txBody>
      </p:sp>
      <p:sp>
        <p:nvSpPr>
          <p:cNvPr id="8288" name="Freeform 97"/>
          <p:cNvSpPr>
            <a:spLocks noChangeArrowheads="1"/>
          </p:cNvSpPr>
          <p:nvPr/>
        </p:nvSpPr>
        <p:spPr bwMode="auto">
          <a:xfrm>
            <a:off x="8697913" y="3852863"/>
            <a:ext cx="328612" cy="255587"/>
          </a:xfrm>
          <a:custGeom>
            <a:avLst/>
            <a:gdLst>
              <a:gd name="T0" fmla="*/ 2147483647 w 71"/>
              <a:gd name="T1" fmla="*/ 0 h 55"/>
              <a:gd name="T2" fmla="*/ 2147483647 w 71"/>
              <a:gd name="T3" fmla="*/ 2147483647 h 55"/>
              <a:gd name="T4" fmla="*/ 2147483647 w 71"/>
              <a:gd name="T5" fmla="*/ 0 h 55"/>
              <a:gd name="T6" fmla="*/ 0 60000 65536"/>
              <a:gd name="T7" fmla="*/ 0 60000 65536"/>
              <a:gd name="T8" fmla="*/ 0 60000 65536"/>
              <a:gd name="T9" fmla="*/ 0 w 71"/>
              <a:gd name="T10" fmla="*/ 0 h 55"/>
              <a:gd name="T11" fmla="*/ 71 w 71"/>
              <a:gd name="T12" fmla="*/ 55 h 55"/>
            </a:gdLst>
            <a:ahLst/>
            <a:cxnLst>
              <a:cxn ang="T6">
                <a:pos x="T0" y="T1"/>
              </a:cxn>
              <a:cxn ang="T7">
                <a:pos x="T2" y="T3"/>
              </a:cxn>
              <a:cxn ang="T8">
                <a:pos x="T4" y="T5"/>
              </a:cxn>
            </a:cxnLst>
            <a:rect l="T9" t="T10" r="T11" b="T12"/>
            <a:pathLst>
              <a:path w="71" h="55">
                <a:moveTo>
                  <a:pt x="35" y="0"/>
                </a:moveTo>
                <a:cubicBezTo>
                  <a:pt x="0" y="0"/>
                  <a:pt x="0" y="55"/>
                  <a:pt x="35" y="55"/>
                </a:cubicBezTo>
                <a:cubicBezTo>
                  <a:pt x="71" y="55"/>
                  <a:pt x="71" y="0"/>
                  <a:pt x="35"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289" name="Freeform 98"/>
          <p:cNvSpPr>
            <a:spLocks noChangeArrowheads="1"/>
          </p:cNvSpPr>
          <p:nvPr/>
        </p:nvSpPr>
        <p:spPr bwMode="auto">
          <a:xfrm>
            <a:off x="9105900" y="2322513"/>
            <a:ext cx="341313" cy="265112"/>
          </a:xfrm>
          <a:custGeom>
            <a:avLst/>
            <a:gdLst>
              <a:gd name="T0" fmla="*/ 2147483647 w 74"/>
              <a:gd name="T1" fmla="*/ 0 h 57"/>
              <a:gd name="T2" fmla="*/ 2147483647 w 74"/>
              <a:gd name="T3" fmla="*/ 2147483647 h 57"/>
              <a:gd name="T4" fmla="*/ 2147483647 w 74"/>
              <a:gd name="T5" fmla="*/ 0 h 57"/>
              <a:gd name="T6" fmla="*/ 0 60000 65536"/>
              <a:gd name="T7" fmla="*/ 0 60000 65536"/>
              <a:gd name="T8" fmla="*/ 0 60000 65536"/>
              <a:gd name="T9" fmla="*/ 0 w 74"/>
              <a:gd name="T10" fmla="*/ 0 h 57"/>
              <a:gd name="T11" fmla="*/ 74 w 74"/>
              <a:gd name="T12" fmla="*/ 57 h 57"/>
            </a:gdLst>
            <a:ahLst/>
            <a:cxnLst>
              <a:cxn ang="T6">
                <a:pos x="T0" y="T1"/>
              </a:cxn>
              <a:cxn ang="T7">
                <a:pos x="T2" y="T3"/>
              </a:cxn>
              <a:cxn ang="T8">
                <a:pos x="T4" y="T5"/>
              </a:cxn>
            </a:cxnLst>
            <a:rect l="T9" t="T10" r="T11" b="T12"/>
            <a:pathLst>
              <a:path w="74" h="57">
                <a:moveTo>
                  <a:pt x="37" y="0"/>
                </a:moveTo>
                <a:cubicBezTo>
                  <a:pt x="0" y="0"/>
                  <a:pt x="0" y="57"/>
                  <a:pt x="37" y="57"/>
                </a:cubicBezTo>
                <a:cubicBezTo>
                  <a:pt x="74" y="57"/>
                  <a:pt x="74" y="0"/>
                  <a:pt x="37"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290" name="Freeform 99"/>
          <p:cNvSpPr>
            <a:spLocks noChangeArrowheads="1"/>
          </p:cNvSpPr>
          <p:nvPr/>
        </p:nvSpPr>
        <p:spPr bwMode="auto">
          <a:xfrm>
            <a:off x="9637713" y="2787650"/>
            <a:ext cx="306387" cy="234950"/>
          </a:xfrm>
          <a:custGeom>
            <a:avLst/>
            <a:gdLst>
              <a:gd name="T0" fmla="*/ 2147483647 w 66"/>
              <a:gd name="T1" fmla="*/ 0 h 51"/>
              <a:gd name="T2" fmla="*/ 2147483647 w 66"/>
              <a:gd name="T3" fmla="*/ 2147483647 h 51"/>
              <a:gd name="T4" fmla="*/ 2147483647 w 66"/>
              <a:gd name="T5" fmla="*/ 0 h 51"/>
              <a:gd name="T6" fmla="*/ 0 60000 65536"/>
              <a:gd name="T7" fmla="*/ 0 60000 65536"/>
              <a:gd name="T8" fmla="*/ 0 60000 65536"/>
              <a:gd name="T9" fmla="*/ 0 w 66"/>
              <a:gd name="T10" fmla="*/ 0 h 51"/>
              <a:gd name="T11" fmla="*/ 66 w 66"/>
              <a:gd name="T12" fmla="*/ 51 h 51"/>
            </a:gdLst>
            <a:ahLst/>
            <a:cxnLst>
              <a:cxn ang="T6">
                <a:pos x="T0" y="T1"/>
              </a:cxn>
              <a:cxn ang="T7">
                <a:pos x="T2" y="T3"/>
              </a:cxn>
              <a:cxn ang="T8">
                <a:pos x="T4" y="T5"/>
              </a:cxn>
            </a:cxnLst>
            <a:rect l="T9" t="T10" r="T11" b="T12"/>
            <a:pathLst>
              <a:path w="66" h="51">
                <a:moveTo>
                  <a:pt x="33" y="0"/>
                </a:moveTo>
                <a:cubicBezTo>
                  <a:pt x="0" y="0"/>
                  <a:pt x="0" y="51"/>
                  <a:pt x="33" y="51"/>
                </a:cubicBezTo>
                <a:cubicBezTo>
                  <a:pt x="66" y="51"/>
                  <a:pt x="66" y="0"/>
                  <a:pt x="33"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291" name="Freeform 100"/>
          <p:cNvSpPr>
            <a:spLocks noChangeArrowheads="1"/>
          </p:cNvSpPr>
          <p:nvPr/>
        </p:nvSpPr>
        <p:spPr bwMode="auto">
          <a:xfrm>
            <a:off x="10144125" y="2670175"/>
            <a:ext cx="171450" cy="130175"/>
          </a:xfrm>
          <a:custGeom>
            <a:avLst/>
            <a:gdLst>
              <a:gd name="T0" fmla="*/ 2147483647 w 37"/>
              <a:gd name="T1" fmla="*/ 0 h 28"/>
              <a:gd name="T2" fmla="*/ 2147483647 w 37"/>
              <a:gd name="T3" fmla="*/ 2147483647 h 28"/>
              <a:gd name="T4" fmla="*/ 2147483647 w 37"/>
              <a:gd name="T5" fmla="*/ 0 h 28"/>
              <a:gd name="T6" fmla="*/ 0 60000 65536"/>
              <a:gd name="T7" fmla="*/ 0 60000 65536"/>
              <a:gd name="T8" fmla="*/ 0 60000 65536"/>
              <a:gd name="T9" fmla="*/ 0 w 37"/>
              <a:gd name="T10" fmla="*/ 0 h 28"/>
              <a:gd name="T11" fmla="*/ 37 w 37"/>
              <a:gd name="T12" fmla="*/ 28 h 28"/>
            </a:gdLst>
            <a:ahLst/>
            <a:cxnLst>
              <a:cxn ang="T6">
                <a:pos x="T0" y="T1"/>
              </a:cxn>
              <a:cxn ang="T7">
                <a:pos x="T2" y="T3"/>
              </a:cxn>
              <a:cxn ang="T8">
                <a:pos x="T4" y="T5"/>
              </a:cxn>
            </a:cxnLst>
            <a:rect l="T9" t="T10" r="T11" b="T12"/>
            <a:pathLst>
              <a:path w="37" h="28">
                <a:moveTo>
                  <a:pt x="19" y="0"/>
                </a:moveTo>
                <a:cubicBezTo>
                  <a:pt x="0" y="0"/>
                  <a:pt x="0" y="28"/>
                  <a:pt x="19" y="28"/>
                </a:cubicBezTo>
                <a:cubicBezTo>
                  <a:pt x="37" y="28"/>
                  <a:pt x="37" y="0"/>
                  <a:pt x="19"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292" name="Freeform 101"/>
          <p:cNvSpPr>
            <a:spLocks noChangeArrowheads="1"/>
          </p:cNvSpPr>
          <p:nvPr/>
        </p:nvSpPr>
        <p:spPr bwMode="auto">
          <a:xfrm>
            <a:off x="10069513" y="2859088"/>
            <a:ext cx="292100" cy="228600"/>
          </a:xfrm>
          <a:custGeom>
            <a:avLst/>
            <a:gdLst>
              <a:gd name="T0" fmla="*/ 2147483647 w 63"/>
              <a:gd name="T1" fmla="*/ 0 h 49"/>
              <a:gd name="T2" fmla="*/ 2147483647 w 63"/>
              <a:gd name="T3" fmla="*/ 2147483647 h 49"/>
              <a:gd name="T4" fmla="*/ 2147483647 w 63"/>
              <a:gd name="T5" fmla="*/ 0 h 49"/>
              <a:gd name="T6" fmla="*/ 0 60000 65536"/>
              <a:gd name="T7" fmla="*/ 0 60000 65536"/>
              <a:gd name="T8" fmla="*/ 0 60000 65536"/>
              <a:gd name="T9" fmla="*/ 0 w 63"/>
              <a:gd name="T10" fmla="*/ 0 h 49"/>
              <a:gd name="T11" fmla="*/ 63 w 63"/>
              <a:gd name="T12" fmla="*/ 49 h 49"/>
            </a:gdLst>
            <a:ahLst/>
            <a:cxnLst>
              <a:cxn ang="T6">
                <a:pos x="T0" y="T1"/>
              </a:cxn>
              <a:cxn ang="T7">
                <a:pos x="T2" y="T3"/>
              </a:cxn>
              <a:cxn ang="T8">
                <a:pos x="T4" y="T5"/>
              </a:cxn>
            </a:cxnLst>
            <a:rect l="T9" t="T10" r="T11" b="T12"/>
            <a:pathLst>
              <a:path w="63" h="49">
                <a:moveTo>
                  <a:pt x="32" y="0"/>
                </a:moveTo>
                <a:cubicBezTo>
                  <a:pt x="0" y="0"/>
                  <a:pt x="0" y="49"/>
                  <a:pt x="32" y="49"/>
                </a:cubicBezTo>
                <a:cubicBezTo>
                  <a:pt x="63" y="49"/>
                  <a:pt x="63" y="0"/>
                  <a:pt x="32"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293" name="Freeform 102"/>
          <p:cNvSpPr>
            <a:spLocks noChangeArrowheads="1"/>
          </p:cNvSpPr>
          <p:nvPr/>
        </p:nvSpPr>
        <p:spPr bwMode="auto">
          <a:xfrm>
            <a:off x="9779000" y="1714500"/>
            <a:ext cx="328613" cy="260350"/>
          </a:xfrm>
          <a:custGeom>
            <a:avLst/>
            <a:gdLst>
              <a:gd name="T0" fmla="*/ 2147483647 w 71"/>
              <a:gd name="T1" fmla="*/ 0 h 56"/>
              <a:gd name="T2" fmla="*/ 2147483647 w 71"/>
              <a:gd name="T3" fmla="*/ 2147483647 h 56"/>
              <a:gd name="T4" fmla="*/ 2147483647 w 71"/>
              <a:gd name="T5" fmla="*/ 0 h 56"/>
              <a:gd name="T6" fmla="*/ 0 60000 65536"/>
              <a:gd name="T7" fmla="*/ 0 60000 65536"/>
              <a:gd name="T8" fmla="*/ 0 60000 65536"/>
              <a:gd name="T9" fmla="*/ 0 w 71"/>
              <a:gd name="T10" fmla="*/ 0 h 56"/>
              <a:gd name="T11" fmla="*/ 71 w 71"/>
              <a:gd name="T12" fmla="*/ 56 h 56"/>
            </a:gdLst>
            <a:ahLst/>
            <a:cxnLst>
              <a:cxn ang="T6">
                <a:pos x="T0" y="T1"/>
              </a:cxn>
              <a:cxn ang="T7">
                <a:pos x="T2" y="T3"/>
              </a:cxn>
              <a:cxn ang="T8">
                <a:pos x="T4" y="T5"/>
              </a:cxn>
            </a:cxnLst>
            <a:rect l="T9" t="T10" r="T11" b="T12"/>
            <a:pathLst>
              <a:path w="71" h="56">
                <a:moveTo>
                  <a:pt x="36" y="0"/>
                </a:moveTo>
                <a:cubicBezTo>
                  <a:pt x="0" y="0"/>
                  <a:pt x="0" y="56"/>
                  <a:pt x="36" y="56"/>
                </a:cubicBezTo>
                <a:cubicBezTo>
                  <a:pt x="71" y="56"/>
                  <a:pt x="71" y="0"/>
                  <a:pt x="36"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294" name="Oval 103"/>
          <p:cNvSpPr>
            <a:spLocks noChangeArrowheads="1"/>
          </p:cNvSpPr>
          <p:nvPr/>
        </p:nvSpPr>
        <p:spPr bwMode="auto">
          <a:xfrm>
            <a:off x="9963150" y="3454400"/>
            <a:ext cx="301625" cy="295275"/>
          </a:xfrm>
          <a:prstGeom prst="ellipse">
            <a:avLst/>
          </a:prstGeom>
          <a:solidFill>
            <a:srgbClr val="F53DB6"/>
          </a:solidFill>
          <a:ln>
            <a:noFill/>
          </a:ln>
          <a:extLst>
            <a:ext uri="{91240B29-F687-4F45-9708-019B960494DF}">
              <a14:hiddenLine xmlns:a14="http://schemas.microsoft.com/office/drawing/2010/main" xmlns="" w="9525">
                <a:solidFill>
                  <a:srgbClr val="000000"/>
                </a:solidFill>
                <a:bevel/>
                <a:headEnd/>
                <a:tailEnd/>
              </a14:hiddenLine>
            </a:ext>
          </a:extLst>
        </p:spPr>
        <p:txBody>
          <a:bodyPr lIns="90170" tIns="46990" rIns="90170" bIns="46990"/>
          <a:lstStyle/>
          <a:p>
            <a:pPr>
              <a:buFontTx/>
              <a:buNone/>
            </a:pPr>
            <a:endParaRPr lang="zh-CN" altLang="zh-CN" sz="1800">
              <a:solidFill>
                <a:srgbClr val="000000"/>
              </a:solidFill>
              <a:latin typeface="Calibri" pitchFamily="34" charset="0"/>
              <a:sym typeface="宋体" pitchFamily="2" charset="-122"/>
            </a:endParaRPr>
          </a:p>
        </p:txBody>
      </p:sp>
      <p:sp>
        <p:nvSpPr>
          <p:cNvPr id="8295" name="Freeform 104"/>
          <p:cNvSpPr>
            <a:spLocks noChangeArrowheads="1"/>
          </p:cNvSpPr>
          <p:nvPr/>
        </p:nvSpPr>
        <p:spPr bwMode="auto">
          <a:xfrm>
            <a:off x="7353300" y="338138"/>
            <a:ext cx="346075" cy="265112"/>
          </a:xfrm>
          <a:custGeom>
            <a:avLst/>
            <a:gdLst>
              <a:gd name="T0" fmla="*/ 2147483647 w 75"/>
              <a:gd name="T1" fmla="*/ 0 h 57"/>
              <a:gd name="T2" fmla="*/ 2147483647 w 75"/>
              <a:gd name="T3" fmla="*/ 2147483647 h 57"/>
              <a:gd name="T4" fmla="*/ 2147483647 w 75"/>
              <a:gd name="T5" fmla="*/ 0 h 57"/>
              <a:gd name="T6" fmla="*/ 0 60000 65536"/>
              <a:gd name="T7" fmla="*/ 0 60000 65536"/>
              <a:gd name="T8" fmla="*/ 0 60000 65536"/>
              <a:gd name="T9" fmla="*/ 0 w 75"/>
              <a:gd name="T10" fmla="*/ 0 h 57"/>
              <a:gd name="T11" fmla="*/ 75 w 75"/>
              <a:gd name="T12" fmla="*/ 57 h 57"/>
            </a:gdLst>
            <a:ahLst/>
            <a:cxnLst>
              <a:cxn ang="T6">
                <a:pos x="T0" y="T1"/>
              </a:cxn>
              <a:cxn ang="T7">
                <a:pos x="T2" y="T3"/>
              </a:cxn>
              <a:cxn ang="T8">
                <a:pos x="T4" y="T5"/>
              </a:cxn>
            </a:cxnLst>
            <a:rect l="T9" t="T10" r="T11" b="T12"/>
            <a:pathLst>
              <a:path w="75" h="57">
                <a:moveTo>
                  <a:pt x="38" y="0"/>
                </a:moveTo>
                <a:cubicBezTo>
                  <a:pt x="0" y="0"/>
                  <a:pt x="0" y="57"/>
                  <a:pt x="38" y="57"/>
                </a:cubicBezTo>
                <a:cubicBezTo>
                  <a:pt x="75" y="57"/>
                  <a:pt x="75" y="0"/>
                  <a:pt x="38"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296" name="Freeform 105"/>
          <p:cNvSpPr>
            <a:spLocks noChangeArrowheads="1"/>
          </p:cNvSpPr>
          <p:nvPr/>
        </p:nvSpPr>
        <p:spPr bwMode="auto">
          <a:xfrm>
            <a:off x="8123238" y="398463"/>
            <a:ext cx="341312" cy="268287"/>
          </a:xfrm>
          <a:custGeom>
            <a:avLst/>
            <a:gdLst>
              <a:gd name="T0" fmla="*/ 2147483647 w 74"/>
              <a:gd name="T1" fmla="*/ 0 h 58"/>
              <a:gd name="T2" fmla="*/ 2147483647 w 74"/>
              <a:gd name="T3" fmla="*/ 2147483647 h 58"/>
              <a:gd name="T4" fmla="*/ 2147483647 w 74"/>
              <a:gd name="T5" fmla="*/ 0 h 58"/>
              <a:gd name="T6" fmla="*/ 0 60000 65536"/>
              <a:gd name="T7" fmla="*/ 0 60000 65536"/>
              <a:gd name="T8" fmla="*/ 0 60000 65536"/>
              <a:gd name="T9" fmla="*/ 0 w 74"/>
              <a:gd name="T10" fmla="*/ 0 h 58"/>
              <a:gd name="T11" fmla="*/ 74 w 74"/>
              <a:gd name="T12" fmla="*/ 58 h 58"/>
            </a:gdLst>
            <a:ahLst/>
            <a:cxnLst>
              <a:cxn ang="T6">
                <a:pos x="T0" y="T1"/>
              </a:cxn>
              <a:cxn ang="T7">
                <a:pos x="T2" y="T3"/>
              </a:cxn>
              <a:cxn ang="T8">
                <a:pos x="T4" y="T5"/>
              </a:cxn>
            </a:cxnLst>
            <a:rect l="T9" t="T10" r="T11" b="T12"/>
            <a:pathLst>
              <a:path w="74" h="58">
                <a:moveTo>
                  <a:pt x="37" y="0"/>
                </a:moveTo>
                <a:cubicBezTo>
                  <a:pt x="0" y="0"/>
                  <a:pt x="0" y="58"/>
                  <a:pt x="37" y="58"/>
                </a:cubicBezTo>
                <a:cubicBezTo>
                  <a:pt x="74" y="58"/>
                  <a:pt x="74" y="0"/>
                  <a:pt x="37"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297" name="Freeform 106"/>
          <p:cNvSpPr>
            <a:spLocks noChangeArrowheads="1"/>
          </p:cNvSpPr>
          <p:nvPr/>
        </p:nvSpPr>
        <p:spPr bwMode="auto">
          <a:xfrm>
            <a:off x="8331200" y="674688"/>
            <a:ext cx="171450" cy="136525"/>
          </a:xfrm>
          <a:custGeom>
            <a:avLst/>
            <a:gdLst>
              <a:gd name="T0" fmla="*/ 2147483647 w 37"/>
              <a:gd name="T1" fmla="*/ 0 h 29"/>
              <a:gd name="T2" fmla="*/ 2147483647 w 37"/>
              <a:gd name="T3" fmla="*/ 2147483647 h 29"/>
              <a:gd name="T4" fmla="*/ 2147483647 w 37"/>
              <a:gd name="T5" fmla="*/ 0 h 29"/>
              <a:gd name="T6" fmla="*/ 0 60000 65536"/>
              <a:gd name="T7" fmla="*/ 0 60000 65536"/>
              <a:gd name="T8" fmla="*/ 0 60000 65536"/>
              <a:gd name="T9" fmla="*/ 0 w 37"/>
              <a:gd name="T10" fmla="*/ 0 h 29"/>
              <a:gd name="T11" fmla="*/ 37 w 37"/>
              <a:gd name="T12" fmla="*/ 29 h 29"/>
            </a:gdLst>
            <a:ahLst/>
            <a:cxnLst>
              <a:cxn ang="T6">
                <a:pos x="T0" y="T1"/>
              </a:cxn>
              <a:cxn ang="T7">
                <a:pos x="T2" y="T3"/>
              </a:cxn>
              <a:cxn ang="T8">
                <a:pos x="T4" y="T5"/>
              </a:cxn>
            </a:cxnLst>
            <a:rect l="T9" t="T10" r="T11" b="T12"/>
            <a:pathLst>
              <a:path w="37" h="29">
                <a:moveTo>
                  <a:pt x="18" y="0"/>
                </a:moveTo>
                <a:cubicBezTo>
                  <a:pt x="0" y="0"/>
                  <a:pt x="0" y="29"/>
                  <a:pt x="18" y="29"/>
                </a:cubicBezTo>
                <a:cubicBezTo>
                  <a:pt x="37" y="29"/>
                  <a:pt x="37" y="0"/>
                  <a:pt x="18"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298" name="Freeform 107"/>
          <p:cNvSpPr>
            <a:spLocks noChangeArrowheads="1"/>
          </p:cNvSpPr>
          <p:nvPr/>
        </p:nvSpPr>
        <p:spPr bwMode="auto">
          <a:xfrm>
            <a:off x="8435975" y="466725"/>
            <a:ext cx="149225" cy="111125"/>
          </a:xfrm>
          <a:custGeom>
            <a:avLst/>
            <a:gdLst>
              <a:gd name="T0" fmla="*/ 2147483647 w 32"/>
              <a:gd name="T1" fmla="*/ 0 h 24"/>
              <a:gd name="T2" fmla="*/ 2147483647 w 32"/>
              <a:gd name="T3" fmla="*/ 2147483647 h 24"/>
              <a:gd name="T4" fmla="*/ 2147483647 w 32"/>
              <a:gd name="T5" fmla="*/ 0 h 24"/>
              <a:gd name="T6" fmla="*/ 0 60000 65536"/>
              <a:gd name="T7" fmla="*/ 0 60000 65536"/>
              <a:gd name="T8" fmla="*/ 0 60000 65536"/>
              <a:gd name="T9" fmla="*/ 0 w 32"/>
              <a:gd name="T10" fmla="*/ 0 h 24"/>
              <a:gd name="T11" fmla="*/ 32 w 32"/>
              <a:gd name="T12" fmla="*/ 24 h 24"/>
            </a:gdLst>
            <a:ahLst/>
            <a:cxnLst>
              <a:cxn ang="T6">
                <a:pos x="T0" y="T1"/>
              </a:cxn>
              <a:cxn ang="T7">
                <a:pos x="T2" y="T3"/>
              </a:cxn>
              <a:cxn ang="T8">
                <a:pos x="T4" y="T5"/>
              </a:cxn>
            </a:cxnLst>
            <a:rect l="T9" t="T10" r="T11" b="T12"/>
            <a:pathLst>
              <a:path w="32" h="24">
                <a:moveTo>
                  <a:pt x="16" y="0"/>
                </a:moveTo>
                <a:cubicBezTo>
                  <a:pt x="0" y="0"/>
                  <a:pt x="0" y="24"/>
                  <a:pt x="16" y="24"/>
                </a:cubicBezTo>
                <a:cubicBezTo>
                  <a:pt x="32" y="24"/>
                  <a:pt x="32" y="0"/>
                  <a:pt x="16"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299" name="Freeform 108"/>
          <p:cNvSpPr>
            <a:spLocks noChangeArrowheads="1"/>
          </p:cNvSpPr>
          <p:nvPr/>
        </p:nvSpPr>
        <p:spPr bwMode="auto">
          <a:xfrm>
            <a:off x="7843838" y="350838"/>
            <a:ext cx="142875" cy="111125"/>
          </a:xfrm>
          <a:custGeom>
            <a:avLst/>
            <a:gdLst>
              <a:gd name="T0" fmla="*/ 2147483647 w 31"/>
              <a:gd name="T1" fmla="*/ 0 h 24"/>
              <a:gd name="T2" fmla="*/ 2147483647 w 31"/>
              <a:gd name="T3" fmla="*/ 2147483647 h 24"/>
              <a:gd name="T4" fmla="*/ 2147483647 w 31"/>
              <a:gd name="T5" fmla="*/ 0 h 24"/>
              <a:gd name="T6" fmla="*/ 0 60000 65536"/>
              <a:gd name="T7" fmla="*/ 0 60000 65536"/>
              <a:gd name="T8" fmla="*/ 0 60000 65536"/>
              <a:gd name="T9" fmla="*/ 0 w 31"/>
              <a:gd name="T10" fmla="*/ 0 h 24"/>
              <a:gd name="T11" fmla="*/ 31 w 31"/>
              <a:gd name="T12" fmla="*/ 24 h 24"/>
            </a:gdLst>
            <a:ahLst/>
            <a:cxnLst>
              <a:cxn ang="T6">
                <a:pos x="T0" y="T1"/>
              </a:cxn>
              <a:cxn ang="T7">
                <a:pos x="T2" y="T3"/>
              </a:cxn>
              <a:cxn ang="T8">
                <a:pos x="T4" y="T5"/>
              </a:cxn>
            </a:cxnLst>
            <a:rect l="T9" t="T10" r="T11" b="T12"/>
            <a:pathLst>
              <a:path w="31" h="24">
                <a:moveTo>
                  <a:pt x="16" y="0"/>
                </a:moveTo>
                <a:cubicBezTo>
                  <a:pt x="0" y="0"/>
                  <a:pt x="0" y="24"/>
                  <a:pt x="16" y="24"/>
                </a:cubicBezTo>
                <a:cubicBezTo>
                  <a:pt x="31" y="24"/>
                  <a:pt x="31" y="0"/>
                  <a:pt x="16"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300" name="Freeform 109"/>
          <p:cNvSpPr>
            <a:spLocks noChangeArrowheads="1"/>
          </p:cNvSpPr>
          <p:nvPr/>
        </p:nvSpPr>
        <p:spPr bwMode="auto">
          <a:xfrm>
            <a:off x="8864600" y="844550"/>
            <a:ext cx="144463" cy="114300"/>
          </a:xfrm>
          <a:custGeom>
            <a:avLst/>
            <a:gdLst>
              <a:gd name="T0" fmla="*/ 2147483647 w 31"/>
              <a:gd name="T1" fmla="*/ 0 h 25"/>
              <a:gd name="T2" fmla="*/ 2147483647 w 31"/>
              <a:gd name="T3" fmla="*/ 2147483647 h 25"/>
              <a:gd name="T4" fmla="*/ 2147483647 w 31"/>
              <a:gd name="T5" fmla="*/ 0 h 25"/>
              <a:gd name="T6" fmla="*/ 0 60000 65536"/>
              <a:gd name="T7" fmla="*/ 0 60000 65536"/>
              <a:gd name="T8" fmla="*/ 0 60000 65536"/>
              <a:gd name="T9" fmla="*/ 0 w 31"/>
              <a:gd name="T10" fmla="*/ 0 h 25"/>
              <a:gd name="T11" fmla="*/ 31 w 31"/>
              <a:gd name="T12" fmla="*/ 25 h 25"/>
            </a:gdLst>
            <a:ahLst/>
            <a:cxnLst>
              <a:cxn ang="T6">
                <a:pos x="T0" y="T1"/>
              </a:cxn>
              <a:cxn ang="T7">
                <a:pos x="T2" y="T3"/>
              </a:cxn>
              <a:cxn ang="T8">
                <a:pos x="T4" y="T5"/>
              </a:cxn>
            </a:cxnLst>
            <a:rect l="T9" t="T10" r="T11" b="T12"/>
            <a:pathLst>
              <a:path w="31" h="25">
                <a:moveTo>
                  <a:pt x="16" y="0"/>
                </a:moveTo>
                <a:cubicBezTo>
                  <a:pt x="0" y="0"/>
                  <a:pt x="0" y="25"/>
                  <a:pt x="16" y="25"/>
                </a:cubicBezTo>
                <a:cubicBezTo>
                  <a:pt x="31" y="25"/>
                  <a:pt x="31" y="0"/>
                  <a:pt x="16"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301" name="Freeform 110"/>
          <p:cNvSpPr>
            <a:spLocks noChangeArrowheads="1"/>
          </p:cNvSpPr>
          <p:nvPr/>
        </p:nvSpPr>
        <p:spPr bwMode="auto">
          <a:xfrm>
            <a:off x="8794750" y="638175"/>
            <a:ext cx="198438" cy="152400"/>
          </a:xfrm>
          <a:custGeom>
            <a:avLst/>
            <a:gdLst>
              <a:gd name="T0" fmla="*/ 2147483647 w 43"/>
              <a:gd name="T1" fmla="*/ 0 h 33"/>
              <a:gd name="T2" fmla="*/ 2147483647 w 43"/>
              <a:gd name="T3" fmla="*/ 2147483647 h 33"/>
              <a:gd name="T4" fmla="*/ 2147483647 w 43"/>
              <a:gd name="T5" fmla="*/ 0 h 33"/>
              <a:gd name="T6" fmla="*/ 0 60000 65536"/>
              <a:gd name="T7" fmla="*/ 0 60000 65536"/>
              <a:gd name="T8" fmla="*/ 0 60000 65536"/>
              <a:gd name="T9" fmla="*/ 0 w 43"/>
              <a:gd name="T10" fmla="*/ 0 h 33"/>
              <a:gd name="T11" fmla="*/ 43 w 43"/>
              <a:gd name="T12" fmla="*/ 33 h 33"/>
            </a:gdLst>
            <a:ahLst/>
            <a:cxnLst>
              <a:cxn ang="T6">
                <a:pos x="T0" y="T1"/>
              </a:cxn>
              <a:cxn ang="T7">
                <a:pos x="T2" y="T3"/>
              </a:cxn>
              <a:cxn ang="T8">
                <a:pos x="T4" y="T5"/>
              </a:cxn>
            </a:cxnLst>
            <a:rect l="T9" t="T10" r="T11" b="T12"/>
            <a:pathLst>
              <a:path w="43" h="33">
                <a:moveTo>
                  <a:pt x="22" y="0"/>
                </a:moveTo>
                <a:cubicBezTo>
                  <a:pt x="0" y="0"/>
                  <a:pt x="0" y="33"/>
                  <a:pt x="22" y="33"/>
                </a:cubicBezTo>
                <a:cubicBezTo>
                  <a:pt x="43" y="33"/>
                  <a:pt x="43" y="0"/>
                  <a:pt x="22"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302" name="Freeform 111"/>
          <p:cNvSpPr>
            <a:spLocks noChangeArrowheads="1"/>
          </p:cNvSpPr>
          <p:nvPr/>
        </p:nvSpPr>
        <p:spPr bwMode="auto">
          <a:xfrm>
            <a:off x="8985250" y="731838"/>
            <a:ext cx="161925" cy="120650"/>
          </a:xfrm>
          <a:custGeom>
            <a:avLst/>
            <a:gdLst>
              <a:gd name="T0" fmla="*/ 2147483647 w 35"/>
              <a:gd name="T1" fmla="*/ 0 h 26"/>
              <a:gd name="T2" fmla="*/ 2147483647 w 35"/>
              <a:gd name="T3" fmla="*/ 2147483647 h 26"/>
              <a:gd name="T4" fmla="*/ 2147483647 w 35"/>
              <a:gd name="T5" fmla="*/ 0 h 26"/>
              <a:gd name="T6" fmla="*/ 0 60000 65536"/>
              <a:gd name="T7" fmla="*/ 0 60000 65536"/>
              <a:gd name="T8" fmla="*/ 0 60000 65536"/>
              <a:gd name="T9" fmla="*/ 0 w 35"/>
              <a:gd name="T10" fmla="*/ 0 h 26"/>
              <a:gd name="T11" fmla="*/ 35 w 35"/>
              <a:gd name="T12" fmla="*/ 26 h 26"/>
            </a:gdLst>
            <a:ahLst/>
            <a:cxnLst>
              <a:cxn ang="T6">
                <a:pos x="T0" y="T1"/>
              </a:cxn>
              <a:cxn ang="T7">
                <a:pos x="T2" y="T3"/>
              </a:cxn>
              <a:cxn ang="T8">
                <a:pos x="T4" y="T5"/>
              </a:cxn>
            </a:cxnLst>
            <a:rect l="T9" t="T10" r="T11" b="T12"/>
            <a:pathLst>
              <a:path w="35" h="26">
                <a:moveTo>
                  <a:pt x="18" y="0"/>
                </a:moveTo>
                <a:cubicBezTo>
                  <a:pt x="0" y="0"/>
                  <a:pt x="0" y="26"/>
                  <a:pt x="18" y="26"/>
                </a:cubicBezTo>
                <a:cubicBezTo>
                  <a:pt x="35" y="26"/>
                  <a:pt x="35" y="0"/>
                  <a:pt x="18"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303" name="Freeform 112"/>
          <p:cNvSpPr>
            <a:spLocks noChangeArrowheads="1"/>
          </p:cNvSpPr>
          <p:nvPr/>
        </p:nvSpPr>
        <p:spPr bwMode="auto">
          <a:xfrm>
            <a:off x="9267825" y="973138"/>
            <a:ext cx="254000" cy="195262"/>
          </a:xfrm>
          <a:custGeom>
            <a:avLst/>
            <a:gdLst>
              <a:gd name="T0" fmla="*/ 2147483647 w 55"/>
              <a:gd name="T1" fmla="*/ 0 h 42"/>
              <a:gd name="T2" fmla="*/ 2147483647 w 55"/>
              <a:gd name="T3" fmla="*/ 2147483647 h 42"/>
              <a:gd name="T4" fmla="*/ 2147483647 w 55"/>
              <a:gd name="T5" fmla="*/ 0 h 42"/>
              <a:gd name="T6" fmla="*/ 0 60000 65536"/>
              <a:gd name="T7" fmla="*/ 0 60000 65536"/>
              <a:gd name="T8" fmla="*/ 0 60000 65536"/>
              <a:gd name="T9" fmla="*/ 0 w 55"/>
              <a:gd name="T10" fmla="*/ 0 h 42"/>
              <a:gd name="T11" fmla="*/ 55 w 55"/>
              <a:gd name="T12" fmla="*/ 42 h 42"/>
            </a:gdLst>
            <a:ahLst/>
            <a:cxnLst>
              <a:cxn ang="T6">
                <a:pos x="T0" y="T1"/>
              </a:cxn>
              <a:cxn ang="T7">
                <a:pos x="T2" y="T3"/>
              </a:cxn>
              <a:cxn ang="T8">
                <a:pos x="T4" y="T5"/>
              </a:cxn>
            </a:cxnLst>
            <a:rect l="T9" t="T10" r="T11" b="T12"/>
            <a:pathLst>
              <a:path w="55" h="42">
                <a:moveTo>
                  <a:pt x="27" y="0"/>
                </a:moveTo>
                <a:cubicBezTo>
                  <a:pt x="0" y="0"/>
                  <a:pt x="0" y="42"/>
                  <a:pt x="27" y="42"/>
                </a:cubicBezTo>
                <a:cubicBezTo>
                  <a:pt x="55" y="42"/>
                  <a:pt x="55" y="0"/>
                  <a:pt x="27"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304" name="Freeform 113"/>
          <p:cNvSpPr>
            <a:spLocks noChangeArrowheads="1"/>
          </p:cNvSpPr>
          <p:nvPr/>
        </p:nvSpPr>
        <p:spPr bwMode="auto">
          <a:xfrm>
            <a:off x="9193213" y="874713"/>
            <a:ext cx="128587" cy="103187"/>
          </a:xfrm>
          <a:custGeom>
            <a:avLst/>
            <a:gdLst>
              <a:gd name="T0" fmla="*/ 2147483647 w 28"/>
              <a:gd name="T1" fmla="*/ 0 h 22"/>
              <a:gd name="T2" fmla="*/ 2147483647 w 28"/>
              <a:gd name="T3" fmla="*/ 2147483647 h 22"/>
              <a:gd name="T4" fmla="*/ 2147483647 w 28"/>
              <a:gd name="T5" fmla="*/ 0 h 22"/>
              <a:gd name="T6" fmla="*/ 0 60000 65536"/>
              <a:gd name="T7" fmla="*/ 0 60000 65536"/>
              <a:gd name="T8" fmla="*/ 0 60000 65536"/>
              <a:gd name="T9" fmla="*/ 0 w 28"/>
              <a:gd name="T10" fmla="*/ 0 h 22"/>
              <a:gd name="T11" fmla="*/ 28 w 28"/>
              <a:gd name="T12" fmla="*/ 22 h 22"/>
            </a:gdLst>
            <a:ahLst/>
            <a:cxnLst>
              <a:cxn ang="T6">
                <a:pos x="T0" y="T1"/>
              </a:cxn>
              <a:cxn ang="T7">
                <a:pos x="T2" y="T3"/>
              </a:cxn>
              <a:cxn ang="T8">
                <a:pos x="T4" y="T5"/>
              </a:cxn>
            </a:cxnLst>
            <a:rect l="T9" t="T10" r="T11" b="T12"/>
            <a:pathLst>
              <a:path w="28" h="22">
                <a:moveTo>
                  <a:pt x="14" y="0"/>
                </a:moveTo>
                <a:cubicBezTo>
                  <a:pt x="0" y="0"/>
                  <a:pt x="0" y="22"/>
                  <a:pt x="14" y="22"/>
                </a:cubicBezTo>
                <a:cubicBezTo>
                  <a:pt x="28" y="22"/>
                  <a:pt x="28" y="0"/>
                  <a:pt x="14"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305" name="Freeform 114"/>
          <p:cNvSpPr>
            <a:spLocks noChangeArrowheads="1"/>
          </p:cNvSpPr>
          <p:nvPr/>
        </p:nvSpPr>
        <p:spPr bwMode="auto">
          <a:xfrm>
            <a:off x="9129713" y="795338"/>
            <a:ext cx="92075" cy="71437"/>
          </a:xfrm>
          <a:custGeom>
            <a:avLst/>
            <a:gdLst>
              <a:gd name="T0" fmla="*/ 2147483647 w 20"/>
              <a:gd name="T1" fmla="*/ 0 h 15"/>
              <a:gd name="T2" fmla="*/ 2147483647 w 20"/>
              <a:gd name="T3" fmla="*/ 2147483647 h 15"/>
              <a:gd name="T4" fmla="*/ 2147483647 w 20"/>
              <a:gd name="T5" fmla="*/ 0 h 15"/>
              <a:gd name="T6" fmla="*/ 0 60000 65536"/>
              <a:gd name="T7" fmla="*/ 0 60000 65536"/>
              <a:gd name="T8" fmla="*/ 0 60000 65536"/>
              <a:gd name="T9" fmla="*/ 0 w 20"/>
              <a:gd name="T10" fmla="*/ 0 h 15"/>
              <a:gd name="T11" fmla="*/ 20 w 20"/>
              <a:gd name="T12" fmla="*/ 15 h 15"/>
            </a:gdLst>
            <a:ahLst/>
            <a:cxnLst>
              <a:cxn ang="T6">
                <a:pos x="T0" y="T1"/>
              </a:cxn>
              <a:cxn ang="T7">
                <a:pos x="T2" y="T3"/>
              </a:cxn>
              <a:cxn ang="T8">
                <a:pos x="T4" y="T5"/>
              </a:cxn>
            </a:cxnLst>
            <a:rect l="T9" t="T10" r="T11" b="T12"/>
            <a:pathLst>
              <a:path w="20" h="15">
                <a:moveTo>
                  <a:pt x="10" y="0"/>
                </a:moveTo>
                <a:cubicBezTo>
                  <a:pt x="0" y="0"/>
                  <a:pt x="0" y="15"/>
                  <a:pt x="10" y="15"/>
                </a:cubicBezTo>
                <a:cubicBezTo>
                  <a:pt x="20" y="15"/>
                  <a:pt x="20" y="0"/>
                  <a:pt x="10"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306" name="Freeform 115"/>
          <p:cNvSpPr>
            <a:spLocks noChangeArrowheads="1"/>
          </p:cNvSpPr>
          <p:nvPr/>
        </p:nvSpPr>
        <p:spPr bwMode="auto">
          <a:xfrm>
            <a:off x="9193213" y="1103313"/>
            <a:ext cx="92075" cy="74612"/>
          </a:xfrm>
          <a:custGeom>
            <a:avLst/>
            <a:gdLst>
              <a:gd name="T0" fmla="*/ 2147483647 w 20"/>
              <a:gd name="T1" fmla="*/ 0 h 16"/>
              <a:gd name="T2" fmla="*/ 2147483647 w 20"/>
              <a:gd name="T3" fmla="*/ 2147483647 h 16"/>
              <a:gd name="T4" fmla="*/ 2147483647 w 20"/>
              <a:gd name="T5" fmla="*/ 0 h 16"/>
              <a:gd name="T6" fmla="*/ 0 60000 65536"/>
              <a:gd name="T7" fmla="*/ 0 60000 65536"/>
              <a:gd name="T8" fmla="*/ 0 60000 65536"/>
              <a:gd name="T9" fmla="*/ 0 w 20"/>
              <a:gd name="T10" fmla="*/ 0 h 16"/>
              <a:gd name="T11" fmla="*/ 20 w 20"/>
              <a:gd name="T12" fmla="*/ 16 h 16"/>
            </a:gdLst>
            <a:ahLst/>
            <a:cxnLst>
              <a:cxn ang="T6">
                <a:pos x="T0" y="T1"/>
              </a:cxn>
              <a:cxn ang="T7">
                <a:pos x="T2" y="T3"/>
              </a:cxn>
              <a:cxn ang="T8">
                <a:pos x="T4" y="T5"/>
              </a:cxn>
            </a:cxnLst>
            <a:rect l="T9" t="T10" r="T11" b="T12"/>
            <a:pathLst>
              <a:path w="20" h="16">
                <a:moveTo>
                  <a:pt x="10" y="0"/>
                </a:moveTo>
                <a:cubicBezTo>
                  <a:pt x="0" y="0"/>
                  <a:pt x="0" y="16"/>
                  <a:pt x="10" y="16"/>
                </a:cubicBezTo>
                <a:cubicBezTo>
                  <a:pt x="20" y="16"/>
                  <a:pt x="20" y="0"/>
                  <a:pt x="10"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307" name="Freeform 116"/>
          <p:cNvSpPr>
            <a:spLocks noChangeArrowheads="1"/>
          </p:cNvSpPr>
          <p:nvPr/>
        </p:nvSpPr>
        <p:spPr bwMode="auto">
          <a:xfrm>
            <a:off x="8942388" y="1089025"/>
            <a:ext cx="92075" cy="73025"/>
          </a:xfrm>
          <a:custGeom>
            <a:avLst/>
            <a:gdLst>
              <a:gd name="T0" fmla="*/ 2147483647 w 20"/>
              <a:gd name="T1" fmla="*/ 0 h 16"/>
              <a:gd name="T2" fmla="*/ 2147483647 w 20"/>
              <a:gd name="T3" fmla="*/ 2147483647 h 16"/>
              <a:gd name="T4" fmla="*/ 2147483647 w 20"/>
              <a:gd name="T5" fmla="*/ 0 h 16"/>
              <a:gd name="T6" fmla="*/ 0 60000 65536"/>
              <a:gd name="T7" fmla="*/ 0 60000 65536"/>
              <a:gd name="T8" fmla="*/ 0 60000 65536"/>
              <a:gd name="T9" fmla="*/ 0 w 20"/>
              <a:gd name="T10" fmla="*/ 0 h 16"/>
              <a:gd name="T11" fmla="*/ 20 w 20"/>
              <a:gd name="T12" fmla="*/ 16 h 16"/>
            </a:gdLst>
            <a:ahLst/>
            <a:cxnLst>
              <a:cxn ang="T6">
                <a:pos x="T0" y="T1"/>
              </a:cxn>
              <a:cxn ang="T7">
                <a:pos x="T2" y="T3"/>
              </a:cxn>
              <a:cxn ang="T8">
                <a:pos x="T4" y="T5"/>
              </a:cxn>
            </a:cxnLst>
            <a:rect l="T9" t="T10" r="T11" b="T12"/>
            <a:pathLst>
              <a:path w="20" h="16">
                <a:moveTo>
                  <a:pt x="10" y="0"/>
                </a:moveTo>
                <a:cubicBezTo>
                  <a:pt x="0" y="0"/>
                  <a:pt x="0" y="16"/>
                  <a:pt x="10" y="16"/>
                </a:cubicBezTo>
                <a:cubicBezTo>
                  <a:pt x="20" y="16"/>
                  <a:pt x="20" y="0"/>
                  <a:pt x="10"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308" name="Freeform 117"/>
          <p:cNvSpPr>
            <a:spLocks noChangeArrowheads="1"/>
          </p:cNvSpPr>
          <p:nvPr/>
        </p:nvSpPr>
        <p:spPr bwMode="auto">
          <a:xfrm>
            <a:off x="9480550" y="1127125"/>
            <a:ext cx="87313" cy="68263"/>
          </a:xfrm>
          <a:custGeom>
            <a:avLst/>
            <a:gdLst>
              <a:gd name="T0" fmla="*/ 2147483647 w 19"/>
              <a:gd name="T1" fmla="*/ 0 h 15"/>
              <a:gd name="T2" fmla="*/ 2147483647 w 19"/>
              <a:gd name="T3" fmla="*/ 2147483647 h 15"/>
              <a:gd name="T4" fmla="*/ 2147483647 w 19"/>
              <a:gd name="T5" fmla="*/ 0 h 15"/>
              <a:gd name="T6" fmla="*/ 0 60000 65536"/>
              <a:gd name="T7" fmla="*/ 0 60000 65536"/>
              <a:gd name="T8" fmla="*/ 0 60000 65536"/>
              <a:gd name="T9" fmla="*/ 0 w 19"/>
              <a:gd name="T10" fmla="*/ 0 h 15"/>
              <a:gd name="T11" fmla="*/ 19 w 19"/>
              <a:gd name="T12" fmla="*/ 15 h 15"/>
            </a:gdLst>
            <a:ahLst/>
            <a:cxnLst>
              <a:cxn ang="T6">
                <a:pos x="T0" y="T1"/>
              </a:cxn>
              <a:cxn ang="T7">
                <a:pos x="T2" y="T3"/>
              </a:cxn>
              <a:cxn ang="T8">
                <a:pos x="T4" y="T5"/>
              </a:cxn>
            </a:cxnLst>
            <a:rect l="T9" t="T10" r="T11" b="T12"/>
            <a:pathLst>
              <a:path w="19" h="15">
                <a:moveTo>
                  <a:pt x="10" y="0"/>
                </a:moveTo>
                <a:cubicBezTo>
                  <a:pt x="0" y="0"/>
                  <a:pt x="0" y="15"/>
                  <a:pt x="10" y="15"/>
                </a:cubicBezTo>
                <a:cubicBezTo>
                  <a:pt x="19" y="15"/>
                  <a:pt x="19" y="0"/>
                  <a:pt x="10"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309" name="Freeform 118"/>
          <p:cNvSpPr>
            <a:spLocks noChangeArrowheads="1"/>
          </p:cNvSpPr>
          <p:nvPr/>
        </p:nvSpPr>
        <p:spPr bwMode="auto">
          <a:xfrm>
            <a:off x="9801225" y="1552575"/>
            <a:ext cx="157163" cy="120650"/>
          </a:xfrm>
          <a:custGeom>
            <a:avLst/>
            <a:gdLst>
              <a:gd name="T0" fmla="*/ 2147483647 w 34"/>
              <a:gd name="T1" fmla="*/ 0 h 26"/>
              <a:gd name="T2" fmla="*/ 2147483647 w 34"/>
              <a:gd name="T3" fmla="*/ 2147483647 h 26"/>
              <a:gd name="T4" fmla="*/ 2147483647 w 34"/>
              <a:gd name="T5" fmla="*/ 0 h 26"/>
              <a:gd name="T6" fmla="*/ 0 60000 65536"/>
              <a:gd name="T7" fmla="*/ 0 60000 65536"/>
              <a:gd name="T8" fmla="*/ 0 60000 65536"/>
              <a:gd name="T9" fmla="*/ 0 w 34"/>
              <a:gd name="T10" fmla="*/ 0 h 26"/>
              <a:gd name="T11" fmla="*/ 34 w 34"/>
              <a:gd name="T12" fmla="*/ 26 h 26"/>
            </a:gdLst>
            <a:ahLst/>
            <a:cxnLst>
              <a:cxn ang="T6">
                <a:pos x="T0" y="T1"/>
              </a:cxn>
              <a:cxn ang="T7">
                <a:pos x="T2" y="T3"/>
              </a:cxn>
              <a:cxn ang="T8">
                <a:pos x="T4" y="T5"/>
              </a:cxn>
            </a:cxnLst>
            <a:rect l="T9" t="T10" r="T11" b="T12"/>
            <a:pathLst>
              <a:path w="34" h="26">
                <a:moveTo>
                  <a:pt x="17" y="0"/>
                </a:moveTo>
                <a:cubicBezTo>
                  <a:pt x="0" y="0"/>
                  <a:pt x="0" y="26"/>
                  <a:pt x="17" y="26"/>
                </a:cubicBezTo>
                <a:cubicBezTo>
                  <a:pt x="34" y="26"/>
                  <a:pt x="34" y="0"/>
                  <a:pt x="17"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310" name="Freeform 119"/>
          <p:cNvSpPr>
            <a:spLocks noChangeArrowheads="1"/>
          </p:cNvSpPr>
          <p:nvPr/>
        </p:nvSpPr>
        <p:spPr bwMode="auto">
          <a:xfrm>
            <a:off x="9717088" y="2006600"/>
            <a:ext cx="133350" cy="103188"/>
          </a:xfrm>
          <a:custGeom>
            <a:avLst/>
            <a:gdLst>
              <a:gd name="T0" fmla="*/ 2147483647 w 29"/>
              <a:gd name="T1" fmla="*/ 0 h 22"/>
              <a:gd name="T2" fmla="*/ 2147483647 w 29"/>
              <a:gd name="T3" fmla="*/ 2147483647 h 22"/>
              <a:gd name="T4" fmla="*/ 2147483647 w 29"/>
              <a:gd name="T5" fmla="*/ 0 h 22"/>
              <a:gd name="T6" fmla="*/ 0 60000 65536"/>
              <a:gd name="T7" fmla="*/ 0 60000 65536"/>
              <a:gd name="T8" fmla="*/ 0 60000 65536"/>
              <a:gd name="T9" fmla="*/ 0 w 29"/>
              <a:gd name="T10" fmla="*/ 0 h 22"/>
              <a:gd name="T11" fmla="*/ 29 w 29"/>
              <a:gd name="T12" fmla="*/ 22 h 22"/>
            </a:gdLst>
            <a:ahLst/>
            <a:cxnLst>
              <a:cxn ang="T6">
                <a:pos x="T0" y="T1"/>
              </a:cxn>
              <a:cxn ang="T7">
                <a:pos x="T2" y="T3"/>
              </a:cxn>
              <a:cxn ang="T8">
                <a:pos x="T4" y="T5"/>
              </a:cxn>
            </a:cxnLst>
            <a:rect l="T9" t="T10" r="T11" b="T12"/>
            <a:pathLst>
              <a:path w="29" h="22">
                <a:moveTo>
                  <a:pt x="15" y="0"/>
                </a:moveTo>
                <a:cubicBezTo>
                  <a:pt x="0" y="0"/>
                  <a:pt x="0" y="22"/>
                  <a:pt x="15" y="22"/>
                </a:cubicBezTo>
                <a:cubicBezTo>
                  <a:pt x="29" y="22"/>
                  <a:pt x="29" y="0"/>
                  <a:pt x="15"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311" name="Freeform 120"/>
          <p:cNvSpPr>
            <a:spLocks noChangeArrowheads="1"/>
          </p:cNvSpPr>
          <p:nvPr/>
        </p:nvSpPr>
        <p:spPr bwMode="auto">
          <a:xfrm>
            <a:off x="9948863" y="1979613"/>
            <a:ext cx="134937" cy="101600"/>
          </a:xfrm>
          <a:custGeom>
            <a:avLst/>
            <a:gdLst>
              <a:gd name="T0" fmla="*/ 2147483647 w 29"/>
              <a:gd name="T1" fmla="*/ 0 h 22"/>
              <a:gd name="T2" fmla="*/ 2147483647 w 29"/>
              <a:gd name="T3" fmla="*/ 2147483647 h 22"/>
              <a:gd name="T4" fmla="*/ 2147483647 w 29"/>
              <a:gd name="T5" fmla="*/ 0 h 22"/>
              <a:gd name="T6" fmla="*/ 0 60000 65536"/>
              <a:gd name="T7" fmla="*/ 0 60000 65536"/>
              <a:gd name="T8" fmla="*/ 0 60000 65536"/>
              <a:gd name="T9" fmla="*/ 0 w 29"/>
              <a:gd name="T10" fmla="*/ 0 h 22"/>
              <a:gd name="T11" fmla="*/ 29 w 29"/>
              <a:gd name="T12" fmla="*/ 22 h 22"/>
            </a:gdLst>
            <a:ahLst/>
            <a:cxnLst>
              <a:cxn ang="T6">
                <a:pos x="T0" y="T1"/>
              </a:cxn>
              <a:cxn ang="T7">
                <a:pos x="T2" y="T3"/>
              </a:cxn>
              <a:cxn ang="T8">
                <a:pos x="T4" y="T5"/>
              </a:cxn>
            </a:cxnLst>
            <a:rect l="T9" t="T10" r="T11" b="T12"/>
            <a:pathLst>
              <a:path w="29" h="22">
                <a:moveTo>
                  <a:pt x="15" y="0"/>
                </a:moveTo>
                <a:cubicBezTo>
                  <a:pt x="0" y="0"/>
                  <a:pt x="0" y="22"/>
                  <a:pt x="15" y="22"/>
                </a:cubicBezTo>
                <a:cubicBezTo>
                  <a:pt x="29" y="22"/>
                  <a:pt x="29" y="0"/>
                  <a:pt x="15"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312" name="Freeform 121"/>
          <p:cNvSpPr>
            <a:spLocks noChangeArrowheads="1"/>
          </p:cNvSpPr>
          <p:nvPr/>
        </p:nvSpPr>
        <p:spPr bwMode="auto">
          <a:xfrm>
            <a:off x="9944100" y="3790950"/>
            <a:ext cx="184150" cy="146050"/>
          </a:xfrm>
          <a:custGeom>
            <a:avLst/>
            <a:gdLst>
              <a:gd name="T0" fmla="*/ 2147483647 w 40"/>
              <a:gd name="T1" fmla="*/ 0 h 31"/>
              <a:gd name="T2" fmla="*/ 2147483647 w 40"/>
              <a:gd name="T3" fmla="*/ 2147483647 h 31"/>
              <a:gd name="T4" fmla="*/ 2147483647 w 40"/>
              <a:gd name="T5" fmla="*/ 0 h 31"/>
              <a:gd name="T6" fmla="*/ 0 60000 65536"/>
              <a:gd name="T7" fmla="*/ 0 60000 65536"/>
              <a:gd name="T8" fmla="*/ 0 60000 65536"/>
              <a:gd name="T9" fmla="*/ 0 w 40"/>
              <a:gd name="T10" fmla="*/ 0 h 31"/>
              <a:gd name="T11" fmla="*/ 40 w 40"/>
              <a:gd name="T12" fmla="*/ 31 h 31"/>
            </a:gdLst>
            <a:ahLst/>
            <a:cxnLst>
              <a:cxn ang="T6">
                <a:pos x="T0" y="T1"/>
              </a:cxn>
              <a:cxn ang="T7">
                <a:pos x="T2" y="T3"/>
              </a:cxn>
              <a:cxn ang="T8">
                <a:pos x="T4" y="T5"/>
              </a:cxn>
            </a:cxnLst>
            <a:rect l="T9" t="T10" r="T11" b="T12"/>
            <a:pathLst>
              <a:path w="40" h="31">
                <a:moveTo>
                  <a:pt x="20" y="0"/>
                </a:moveTo>
                <a:cubicBezTo>
                  <a:pt x="0" y="0"/>
                  <a:pt x="0" y="31"/>
                  <a:pt x="20" y="31"/>
                </a:cubicBezTo>
                <a:cubicBezTo>
                  <a:pt x="40" y="31"/>
                  <a:pt x="40" y="0"/>
                  <a:pt x="20"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313" name="Freeform 122"/>
          <p:cNvSpPr>
            <a:spLocks noChangeArrowheads="1"/>
          </p:cNvSpPr>
          <p:nvPr/>
        </p:nvSpPr>
        <p:spPr bwMode="auto">
          <a:xfrm>
            <a:off x="10107613" y="3783013"/>
            <a:ext cx="104775" cy="79375"/>
          </a:xfrm>
          <a:custGeom>
            <a:avLst/>
            <a:gdLst>
              <a:gd name="T0" fmla="*/ 2147483647 w 23"/>
              <a:gd name="T1" fmla="*/ 0 h 17"/>
              <a:gd name="T2" fmla="*/ 2147483647 w 23"/>
              <a:gd name="T3" fmla="*/ 2147483647 h 17"/>
              <a:gd name="T4" fmla="*/ 2147483647 w 23"/>
              <a:gd name="T5" fmla="*/ 0 h 17"/>
              <a:gd name="T6" fmla="*/ 0 60000 65536"/>
              <a:gd name="T7" fmla="*/ 0 60000 65536"/>
              <a:gd name="T8" fmla="*/ 0 60000 65536"/>
              <a:gd name="T9" fmla="*/ 0 w 23"/>
              <a:gd name="T10" fmla="*/ 0 h 17"/>
              <a:gd name="T11" fmla="*/ 23 w 23"/>
              <a:gd name="T12" fmla="*/ 17 h 17"/>
            </a:gdLst>
            <a:ahLst/>
            <a:cxnLst>
              <a:cxn ang="T6">
                <a:pos x="T0" y="T1"/>
              </a:cxn>
              <a:cxn ang="T7">
                <a:pos x="T2" y="T3"/>
              </a:cxn>
              <a:cxn ang="T8">
                <a:pos x="T4" y="T5"/>
              </a:cxn>
            </a:cxnLst>
            <a:rect l="T9" t="T10" r="T11" b="T12"/>
            <a:pathLst>
              <a:path w="23" h="17">
                <a:moveTo>
                  <a:pt x="12" y="0"/>
                </a:moveTo>
                <a:cubicBezTo>
                  <a:pt x="0" y="0"/>
                  <a:pt x="0" y="17"/>
                  <a:pt x="12" y="17"/>
                </a:cubicBezTo>
                <a:cubicBezTo>
                  <a:pt x="23" y="17"/>
                  <a:pt x="23" y="0"/>
                  <a:pt x="12"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314" name="Freeform 123"/>
          <p:cNvSpPr>
            <a:spLocks noChangeArrowheads="1"/>
          </p:cNvSpPr>
          <p:nvPr/>
        </p:nvSpPr>
        <p:spPr bwMode="auto">
          <a:xfrm>
            <a:off x="10017125" y="3990975"/>
            <a:ext cx="107950" cy="84138"/>
          </a:xfrm>
          <a:custGeom>
            <a:avLst/>
            <a:gdLst>
              <a:gd name="T0" fmla="*/ 2147483647 w 23"/>
              <a:gd name="T1" fmla="*/ 0 h 18"/>
              <a:gd name="T2" fmla="*/ 2147483647 w 23"/>
              <a:gd name="T3" fmla="*/ 2147483647 h 18"/>
              <a:gd name="T4" fmla="*/ 2147483647 w 23"/>
              <a:gd name="T5" fmla="*/ 0 h 18"/>
              <a:gd name="T6" fmla="*/ 0 60000 65536"/>
              <a:gd name="T7" fmla="*/ 0 60000 65536"/>
              <a:gd name="T8" fmla="*/ 0 60000 65536"/>
              <a:gd name="T9" fmla="*/ 0 w 23"/>
              <a:gd name="T10" fmla="*/ 0 h 18"/>
              <a:gd name="T11" fmla="*/ 23 w 23"/>
              <a:gd name="T12" fmla="*/ 18 h 18"/>
            </a:gdLst>
            <a:ahLst/>
            <a:cxnLst>
              <a:cxn ang="T6">
                <a:pos x="T0" y="T1"/>
              </a:cxn>
              <a:cxn ang="T7">
                <a:pos x="T2" y="T3"/>
              </a:cxn>
              <a:cxn ang="T8">
                <a:pos x="T4" y="T5"/>
              </a:cxn>
            </a:cxnLst>
            <a:rect l="T9" t="T10" r="T11" b="T12"/>
            <a:pathLst>
              <a:path w="23" h="18">
                <a:moveTo>
                  <a:pt x="12" y="0"/>
                </a:moveTo>
                <a:cubicBezTo>
                  <a:pt x="0" y="0"/>
                  <a:pt x="0" y="18"/>
                  <a:pt x="12" y="18"/>
                </a:cubicBezTo>
                <a:cubicBezTo>
                  <a:pt x="23" y="18"/>
                  <a:pt x="23" y="0"/>
                  <a:pt x="12"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315" name="Freeform 124"/>
          <p:cNvSpPr>
            <a:spLocks noChangeArrowheads="1"/>
          </p:cNvSpPr>
          <p:nvPr/>
        </p:nvSpPr>
        <p:spPr bwMode="auto">
          <a:xfrm>
            <a:off x="10217150" y="3370263"/>
            <a:ext cx="107950" cy="84137"/>
          </a:xfrm>
          <a:custGeom>
            <a:avLst/>
            <a:gdLst>
              <a:gd name="T0" fmla="*/ 2147483647 w 23"/>
              <a:gd name="T1" fmla="*/ 0 h 18"/>
              <a:gd name="T2" fmla="*/ 2147483647 w 23"/>
              <a:gd name="T3" fmla="*/ 2147483647 h 18"/>
              <a:gd name="T4" fmla="*/ 2147483647 w 23"/>
              <a:gd name="T5" fmla="*/ 0 h 18"/>
              <a:gd name="T6" fmla="*/ 0 60000 65536"/>
              <a:gd name="T7" fmla="*/ 0 60000 65536"/>
              <a:gd name="T8" fmla="*/ 0 60000 65536"/>
              <a:gd name="T9" fmla="*/ 0 w 23"/>
              <a:gd name="T10" fmla="*/ 0 h 18"/>
              <a:gd name="T11" fmla="*/ 23 w 23"/>
              <a:gd name="T12" fmla="*/ 18 h 18"/>
            </a:gdLst>
            <a:ahLst/>
            <a:cxnLst>
              <a:cxn ang="T6">
                <a:pos x="T0" y="T1"/>
              </a:cxn>
              <a:cxn ang="T7">
                <a:pos x="T2" y="T3"/>
              </a:cxn>
              <a:cxn ang="T8">
                <a:pos x="T4" y="T5"/>
              </a:cxn>
            </a:cxnLst>
            <a:rect l="T9" t="T10" r="T11" b="T12"/>
            <a:pathLst>
              <a:path w="23" h="18">
                <a:moveTo>
                  <a:pt x="11" y="0"/>
                </a:moveTo>
                <a:cubicBezTo>
                  <a:pt x="0" y="0"/>
                  <a:pt x="0" y="18"/>
                  <a:pt x="11" y="18"/>
                </a:cubicBezTo>
                <a:cubicBezTo>
                  <a:pt x="23" y="18"/>
                  <a:pt x="23" y="0"/>
                  <a:pt x="11"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316" name="Freeform 125"/>
          <p:cNvSpPr>
            <a:spLocks noChangeArrowheads="1"/>
          </p:cNvSpPr>
          <p:nvPr/>
        </p:nvSpPr>
        <p:spPr bwMode="auto">
          <a:xfrm>
            <a:off x="9861550" y="3441700"/>
            <a:ext cx="104775" cy="82550"/>
          </a:xfrm>
          <a:custGeom>
            <a:avLst/>
            <a:gdLst>
              <a:gd name="T0" fmla="*/ 2147483647 w 23"/>
              <a:gd name="T1" fmla="*/ 0 h 18"/>
              <a:gd name="T2" fmla="*/ 2147483647 w 23"/>
              <a:gd name="T3" fmla="*/ 2147483647 h 18"/>
              <a:gd name="T4" fmla="*/ 2147483647 w 23"/>
              <a:gd name="T5" fmla="*/ 0 h 18"/>
              <a:gd name="T6" fmla="*/ 0 60000 65536"/>
              <a:gd name="T7" fmla="*/ 0 60000 65536"/>
              <a:gd name="T8" fmla="*/ 0 60000 65536"/>
              <a:gd name="T9" fmla="*/ 0 w 23"/>
              <a:gd name="T10" fmla="*/ 0 h 18"/>
              <a:gd name="T11" fmla="*/ 23 w 23"/>
              <a:gd name="T12" fmla="*/ 18 h 18"/>
            </a:gdLst>
            <a:ahLst/>
            <a:cxnLst>
              <a:cxn ang="T6">
                <a:pos x="T0" y="T1"/>
              </a:cxn>
              <a:cxn ang="T7">
                <a:pos x="T2" y="T3"/>
              </a:cxn>
              <a:cxn ang="T8">
                <a:pos x="T4" y="T5"/>
              </a:cxn>
            </a:cxnLst>
            <a:rect l="T9" t="T10" r="T11" b="T12"/>
            <a:pathLst>
              <a:path w="23" h="18">
                <a:moveTo>
                  <a:pt x="12" y="0"/>
                </a:moveTo>
                <a:cubicBezTo>
                  <a:pt x="0" y="0"/>
                  <a:pt x="0" y="18"/>
                  <a:pt x="12" y="18"/>
                </a:cubicBezTo>
                <a:cubicBezTo>
                  <a:pt x="23" y="18"/>
                  <a:pt x="23" y="0"/>
                  <a:pt x="12"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317" name="Freeform 126"/>
          <p:cNvSpPr>
            <a:spLocks noChangeArrowheads="1"/>
          </p:cNvSpPr>
          <p:nvPr/>
        </p:nvSpPr>
        <p:spPr bwMode="auto">
          <a:xfrm>
            <a:off x="8089900" y="5513388"/>
            <a:ext cx="92075" cy="69850"/>
          </a:xfrm>
          <a:custGeom>
            <a:avLst/>
            <a:gdLst>
              <a:gd name="T0" fmla="*/ 2147483647 w 20"/>
              <a:gd name="T1" fmla="*/ 0 h 15"/>
              <a:gd name="T2" fmla="*/ 2147483647 w 20"/>
              <a:gd name="T3" fmla="*/ 2147483647 h 15"/>
              <a:gd name="T4" fmla="*/ 2147483647 w 20"/>
              <a:gd name="T5" fmla="*/ 0 h 15"/>
              <a:gd name="T6" fmla="*/ 0 60000 65536"/>
              <a:gd name="T7" fmla="*/ 0 60000 65536"/>
              <a:gd name="T8" fmla="*/ 0 60000 65536"/>
              <a:gd name="T9" fmla="*/ 0 w 20"/>
              <a:gd name="T10" fmla="*/ 0 h 15"/>
              <a:gd name="T11" fmla="*/ 20 w 20"/>
              <a:gd name="T12" fmla="*/ 15 h 15"/>
            </a:gdLst>
            <a:ahLst/>
            <a:cxnLst>
              <a:cxn ang="T6">
                <a:pos x="T0" y="T1"/>
              </a:cxn>
              <a:cxn ang="T7">
                <a:pos x="T2" y="T3"/>
              </a:cxn>
              <a:cxn ang="T8">
                <a:pos x="T4" y="T5"/>
              </a:cxn>
            </a:cxnLst>
            <a:rect l="T9" t="T10" r="T11" b="T12"/>
            <a:pathLst>
              <a:path w="20" h="15">
                <a:moveTo>
                  <a:pt x="10" y="0"/>
                </a:moveTo>
                <a:cubicBezTo>
                  <a:pt x="0" y="0"/>
                  <a:pt x="0" y="15"/>
                  <a:pt x="10" y="15"/>
                </a:cubicBezTo>
                <a:cubicBezTo>
                  <a:pt x="20" y="15"/>
                  <a:pt x="20" y="0"/>
                  <a:pt x="10"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318" name="Freeform 127"/>
          <p:cNvSpPr>
            <a:spLocks noChangeArrowheads="1"/>
          </p:cNvSpPr>
          <p:nvPr/>
        </p:nvSpPr>
        <p:spPr bwMode="auto">
          <a:xfrm>
            <a:off x="5289550" y="2943225"/>
            <a:ext cx="133350" cy="103188"/>
          </a:xfrm>
          <a:custGeom>
            <a:avLst/>
            <a:gdLst>
              <a:gd name="T0" fmla="*/ 2147483647 w 29"/>
              <a:gd name="T1" fmla="*/ 0 h 22"/>
              <a:gd name="T2" fmla="*/ 2147483647 w 29"/>
              <a:gd name="T3" fmla="*/ 2147483647 h 22"/>
              <a:gd name="T4" fmla="*/ 2147483647 w 29"/>
              <a:gd name="T5" fmla="*/ 0 h 22"/>
              <a:gd name="T6" fmla="*/ 0 60000 65536"/>
              <a:gd name="T7" fmla="*/ 0 60000 65536"/>
              <a:gd name="T8" fmla="*/ 0 60000 65536"/>
              <a:gd name="T9" fmla="*/ 0 w 29"/>
              <a:gd name="T10" fmla="*/ 0 h 22"/>
              <a:gd name="T11" fmla="*/ 29 w 29"/>
              <a:gd name="T12" fmla="*/ 22 h 22"/>
            </a:gdLst>
            <a:ahLst/>
            <a:cxnLst>
              <a:cxn ang="T6">
                <a:pos x="T0" y="T1"/>
              </a:cxn>
              <a:cxn ang="T7">
                <a:pos x="T2" y="T3"/>
              </a:cxn>
              <a:cxn ang="T8">
                <a:pos x="T4" y="T5"/>
              </a:cxn>
            </a:cxnLst>
            <a:rect l="T9" t="T10" r="T11" b="T12"/>
            <a:pathLst>
              <a:path w="29" h="22">
                <a:moveTo>
                  <a:pt x="15" y="0"/>
                </a:moveTo>
                <a:cubicBezTo>
                  <a:pt x="0" y="0"/>
                  <a:pt x="0" y="22"/>
                  <a:pt x="15" y="22"/>
                </a:cubicBezTo>
                <a:cubicBezTo>
                  <a:pt x="29" y="22"/>
                  <a:pt x="29" y="0"/>
                  <a:pt x="15"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319" name="Freeform 128"/>
          <p:cNvSpPr>
            <a:spLocks noChangeArrowheads="1"/>
          </p:cNvSpPr>
          <p:nvPr/>
        </p:nvSpPr>
        <p:spPr bwMode="auto">
          <a:xfrm>
            <a:off x="7194550" y="384175"/>
            <a:ext cx="171450" cy="128588"/>
          </a:xfrm>
          <a:custGeom>
            <a:avLst/>
            <a:gdLst>
              <a:gd name="T0" fmla="*/ 2147483647 w 37"/>
              <a:gd name="T1" fmla="*/ 0 h 28"/>
              <a:gd name="T2" fmla="*/ 2147483647 w 37"/>
              <a:gd name="T3" fmla="*/ 2147483647 h 28"/>
              <a:gd name="T4" fmla="*/ 2147483647 w 37"/>
              <a:gd name="T5" fmla="*/ 0 h 28"/>
              <a:gd name="T6" fmla="*/ 0 60000 65536"/>
              <a:gd name="T7" fmla="*/ 0 60000 65536"/>
              <a:gd name="T8" fmla="*/ 0 60000 65536"/>
              <a:gd name="T9" fmla="*/ 0 w 37"/>
              <a:gd name="T10" fmla="*/ 0 h 28"/>
              <a:gd name="T11" fmla="*/ 37 w 37"/>
              <a:gd name="T12" fmla="*/ 28 h 28"/>
            </a:gdLst>
            <a:ahLst/>
            <a:cxnLst>
              <a:cxn ang="T6">
                <a:pos x="T0" y="T1"/>
              </a:cxn>
              <a:cxn ang="T7">
                <a:pos x="T2" y="T3"/>
              </a:cxn>
              <a:cxn ang="T8">
                <a:pos x="T4" y="T5"/>
              </a:cxn>
            </a:cxnLst>
            <a:rect l="T9" t="T10" r="T11" b="T12"/>
            <a:pathLst>
              <a:path w="37" h="28">
                <a:moveTo>
                  <a:pt x="18" y="0"/>
                </a:moveTo>
                <a:cubicBezTo>
                  <a:pt x="0" y="0"/>
                  <a:pt x="0" y="28"/>
                  <a:pt x="18" y="28"/>
                </a:cubicBezTo>
                <a:cubicBezTo>
                  <a:pt x="37" y="28"/>
                  <a:pt x="37" y="0"/>
                  <a:pt x="18"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320" name="Freeform 129"/>
          <p:cNvSpPr>
            <a:spLocks noChangeArrowheads="1"/>
          </p:cNvSpPr>
          <p:nvPr/>
        </p:nvSpPr>
        <p:spPr bwMode="auto">
          <a:xfrm>
            <a:off x="7658100" y="346075"/>
            <a:ext cx="120650" cy="95250"/>
          </a:xfrm>
          <a:custGeom>
            <a:avLst/>
            <a:gdLst>
              <a:gd name="T0" fmla="*/ 2147483647 w 26"/>
              <a:gd name="T1" fmla="*/ 0 h 20"/>
              <a:gd name="T2" fmla="*/ 2147483647 w 26"/>
              <a:gd name="T3" fmla="*/ 2147483647 h 20"/>
              <a:gd name="T4" fmla="*/ 2147483647 w 26"/>
              <a:gd name="T5" fmla="*/ 0 h 20"/>
              <a:gd name="T6" fmla="*/ 0 60000 65536"/>
              <a:gd name="T7" fmla="*/ 0 60000 65536"/>
              <a:gd name="T8" fmla="*/ 0 60000 65536"/>
              <a:gd name="T9" fmla="*/ 0 w 26"/>
              <a:gd name="T10" fmla="*/ 0 h 20"/>
              <a:gd name="T11" fmla="*/ 26 w 26"/>
              <a:gd name="T12" fmla="*/ 20 h 20"/>
            </a:gdLst>
            <a:ahLst/>
            <a:cxnLst>
              <a:cxn ang="T6">
                <a:pos x="T0" y="T1"/>
              </a:cxn>
              <a:cxn ang="T7">
                <a:pos x="T2" y="T3"/>
              </a:cxn>
              <a:cxn ang="T8">
                <a:pos x="T4" y="T5"/>
              </a:cxn>
            </a:cxnLst>
            <a:rect l="T9" t="T10" r="T11" b="T12"/>
            <a:pathLst>
              <a:path w="26" h="20">
                <a:moveTo>
                  <a:pt x="13" y="0"/>
                </a:moveTo>
                <a:cubicBezTo>
                  <a:pt x="0" y="0"/>
                  <a:pt x="0" y="20"/>
                  <a:pt x="13" y="20"/>
                </a:cubicBezTo>
                <a:cubicBezTo>
                  <a:pt x="26" y="20"/>
                  <a:pt x="26" y="0"/>
                  <a:pt x="13"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321" name="Freeform 130"/>
          <p:cNvSpPr>
            <a:spLocks noChangeArrowheads="1"/>
          </p:cNvSpPr>
          <p:nvPr/>
        </p:nvSpPr>
        <p:spPr bwMode="auto">
          <a:xfrm>
            <a:off x="8364538" y="1200150"/>
            <a:ext cx="184150" cy="144463"/>
          </a:xfrm>
          <a:custGeom>
            <a:avLst/>
            <a:gdLst>
              <a:gd name="T0" fmla="*/ 2147483647 w 40"/>
              <a:gd name="T1" fmla="*/ 0 h 31"/>
              <a:gd name="T2" fmla="*/ 2147483647 w 40"/>
              <a:gd name="T3" fmla="*/ 2147483647 h 31"/>
              <a:gd name="T4" fmla="*/ 2147483647 w 40"/>
              <a:gd name="T5" fmla="*/ 0 h 31"/>
              <a:gd name="T6" fmla="*/ 0 60000 65536"/>
              <a:gd name="T7" fmla="*/ 0 60000 65536"/>
              <a:gd name="T8" fmla="*/ 0 60000 65536"/>
              <a:gd name="T9" fmla="*/ 0 w 40"/>
              <a:gd name="T10" fmla="*/ 0 h 31"/>
              <a:gd name="T11" fmla="*/ 40 w 40"/>
              <a:gd name="T12" fmla="*/ 31 h 31"/>
            </a:gdLst>
            <a:ahLst/>
            <a:cxnLst>
              <a:cxn ang="T6">
                <a:pos x="T0" y="T1"/>
              </a:cxn>
              <a:cxn ang="T7">
                <a:pos x="T2" y="T3"/>
              </a:cxn>
              <a:cxn ang="T8">
                <a:pos x="T4" y="T5"/>
              </a:cxn>
            </a:cxnLst>
            <a:rect l="T9" t="T10" r="T11" b="T12"/>
            <a:pathLst>
              <a:path w="40" h="31">
                <a:moveTo>
                  <a:pt x="20" y="0"/>
                </a:moveTo>
                <a:cubicBezTo>
                  <a:pt x="0" y="0"/>
                  <a:pt x="0" y="31"/>
                  <a:pt x="20" y="31"/>
                </a:cubicBezTo>
                <a:cubicBezTo>
                  <a:pt x="40" y="31"/>
                  <a:pt x="40" y="0"/>
                  <a:pt x="20"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322" name="Freeform 131"/>
          <p:cNvSpPr>
            <a:spLocks noChangeArrowheads="1"/>
          </p:cNvSpPr>
          <p:nvPr/>
        </p:nvSpPr>
        <p:spPr bwMode="auto">
          <a:xfrm>
            <a:off x="8359775" y="2068513"/>
            <a:ext cx="358775" cy="277812"/>
          </a:xfrm>
          <a:custGeom>
            <a:avLst/>
            <a:gdLst>
              <a:gd name="T0" fmla="*/ 2147483647 w 78"/>
              <a:gd name="T1" fmla="*/ 0 h 60"/>
              <a:gd name="T2" fmla="*/ 2147483647 w 78"/>
              <a:gd name="T3" fmla="*/ 2147483647 h 60"/>
              <a:gd name="T4" fmla="*/ 2147483647 w 78"/>
              <a:gd name="T5" fmla="*/ 0 h 60"/>
              <a:gd name="T6" fmla="*/ 0 60000 65536"/>
              <a:gd name="T7" fmla="*/ 0 60000 65536"/>
              <a:gd name="T8" fmla="*/ 0 60000 65536"/>
              <a:gd name="T9" fmla="*/ 0 w 78"/>
              <a:gd name="T10" fmla="*/ 0 h 60"/>
              <a:gd name="T11" fmla="*/ 78 w 78"/>
              <a:gd name="T12" fmla="*/ 60 h 60"/>
            </a:gdLst>
            <a:ahLst/>
            <a:cxnLst>
              <a:cxn ang="T6">
                <a:pos x="T0" y="T1"/>
              </a:cxn>
              <a:cxn ang="T7">
                <a:pos x="T2" y="T3"/>
              </a:cxn>
              <a:cxn ang="T8">
                <a:pos x="T4" y="T5"/>
              </a:cxn>
            </a:cxnLst>
            <a:rect l="T9" t="T10" r="T11" b="T12"/>
            <a:pathLst>
              <a:path w="78" h="60">
                <a:moveTo>
                  <a:pt x="39" y="0"/>
                </a:moveTo>
                <a:cubicBezTo>
                  <a:pt x="0" y="0"/>
                  <a:pt x="0" y="60"/>
                  <a:pt x="39" y="60"/>
                </a:cubicBezTo>
                <a:cubicBezTo>
                  <a:pt x="78" y="60"/>
                  <a:pt x="78" y="0"/>
                  <a:pt x="39"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323" name="Freeform 132"/>
          <p:cNvSpPr>
            <a:spLocks noChangeArrowheads="1"/>
          </p:cNvSpPr>
          <p:nvPr/>
        </p:nvSpPr>
        <p:spPr bwMode="auto">
          <a:xfrm>
            <a:off x="9420225" y="2425700"/>
            <a:ext cx="195263" cy="150813"/>
          </a:xfrm>
          <a:custGeom>
            <a:avLst/>
            <a:gdLst>
              <a:gd name="T0" fmla="*/ 2147483647 w 42"/>
              <a:gd name="T1" fmla="*/ 0 h 33"/>
              <a:gd name="T2" fmla="*/ 2147483647 w 42"/>
              <a:gd name="T3" fmla="*/ 2147483647 h 33"/>
              <a:gd name="T4" fmla="*/ 2147483647 w 42"/>
              <a:gd name="T5" fmla="*/ 0 h 33"/>
              <a:gd name="T6" fmla="*/ 0 60000 65536"/>
              <a:gd name="T7" fmla="*/ 0 60000 65536"/>
              <a:gd name="T8" fmla="*/ 0 60000 65536"/>
              <a:gd name="T9" fmla="*/ 0 w 42"/>
              <a:gd name="T10" fmla="*/ 0 h 33"/>
              <a:gd name="T11" fmla="*/ 42 w 42"/>
              <a:gd name="T12" fmla="*/ 33 h 33"/>
            </a:gdLst>
            <a:ahLst/>
            <a:cxnLst>
              <a:cxn ang="T6">
                <a:pos x="T0" y="T1"/>
              </a:cxn>
              <a:cxn ang="T7">
                <a:pos x="T2" y="T3"/>
              </a:cxn>
              <a:cxn ang="T8">
                <a:pos x="T4" y="T5"/>
              </a:cxn>
            </a:cxnLst>
            <a:rect l="T9" t="T10" r="T11" b="T12"/>
            <a:pathLst>
              <a:path w="42" h="33">
                <a:moveTo>
                  <a:pt x="21" y="0"/>
                </a:moveTo>
                <a:cubicBezTo>
                  <a:pt x="0" y="0"/>
                  <a:pt x="0" y="33"/>
                  <a:pt x="21" y="33"/>
                </a:cubicBezTo>
                <a:cubicBezTo>
                  <a:pt x="42" y="33"/>
                  <a:pt x="42" y="0"/>
                  <a:pt x="21"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324" name="Freeform 133"/>
          <p:cNvSpPr>
            <a:spLocks noChangeArrowheads="1"/>
          </p:cNvSpPr>
          <p:nvPr/>
        </p:nvSpPr>
        <p:spPr bwMode="auto">
          <a:xfrm>
            <a:off x="9559925" y="2600325"/>
            <a:ext cx="120650" cy="92075"/>
          </a:xfrm>
          <a:custGeom>
            <a:avLst/>
            <a:gdLst>
              <a:gd name="T0" fmla="*/ 2147483647 w 26"/>
              <a:gd name="T1" fmla="*/ 0 h 20"/>
              <a:gd name="T2" fmla="*/ 2147483647 w 26"/>
              <a:gd name="T3" fmla="*/ 2147483647 h 20"/>
              <a:gd name="T4" fmla="*/ 2147483647 w 26"/>
              <a:gd name="T5" fmla="*/ 0 h 20"/>
              <a:gd name="T6" fmla="*/ 0 60000 65536"/>
              <a:gd name="T7" fmla="*/ 0 60000 65536"/>
              <a:gd name="T8" fmla="*/ 0 60000 65536"/>
              <a:gd name="T9" fmla="*/ 0 w 26"/>
              <a:gd name="T10" fmla="*/ 0 h 20"/>
              <a:gd name="T11" fmla="*/ 26 w 26"/>
              <a:gd name="T12" fmla="*/ 20 h 20"/>
            </a:gdLst>
            <a:ahLst/>
            <a:cxnLst>
              <a:cxn ang="T6">
                <a:pos x="T0" y="T1"/>
              </a:cxn>
              <a:cxn ang="T7">
                <a:pos x="T2" y="T3"/>
              </a:cxn>
              <a:cxn ang="T8">
                <a:pos x="T4" y="T5"/>
              </a:cxn>
            </a:cxnLst>
            <a:rect l="T9" t="T10" r="T11" b="T12"/>
            <a:pathLst>
              <a:path w="26" h="20">
                <a:moveTo>
                  <a:pt x="13" y="0"/>
                </a:moveTo>
                <a:cubicBezTo>
                  <a:pt x="0" y="0"/>
                  <a:pt x="0" y="20"/>
                  <a:pt x="13" y="20"/>
                </a:cubicBezTo>
                <a:cubicBezTo>
                  <a:pt x="26" y="20"/>
                  <a:pt x="26" y="0"/>
                  <a:pt x="13"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325" name="Freeform 134"/>
          <p:cNvSpPr>
            <a:spLocks noChangeArrowheads="1"/>
          </p:cNvSpPr>
          <p:nvPr/>
        </p:nvSpPr>
        <p:spPr bwMode="auto">
          <a:xfrm>
            <a:off x="9540875" y="2132013"/>
            <a:ext cx="158750" cy="125412"/>
          </a:xfrm>
          <a:custGeom>
            <a:avLst/>
            <a:gdLst>
              <a:gd name="T0" fmla="*/ 2147483647 w 34"/>
              <a:gd name="T1" fmla="*/ 0 h 27"/>
              <a:gd name="T2" fmla="*/ 2147483647 w 34"/>
              <a:gd name="T3" fmla="*/ 2147483647 h 27"/>
              <a:gd name="T4" fmla="*/ 2147483647 w 34"/>
              <a:gd name="T5" fmla="*/ 0 h 27"/>
              <a:gd name="T6" fmla="*/ 0 60000 65536"/>
              <a:gd name="T7" fmla="*/ 0 60000 65536"/>
              <a:gd name="T8" fmla="*/ 0 60000 65536"/>
              <a:gd name="T9" fmla="*/ 0 w 34"/>
              <a:gd name="T10" fmla="*/ 0 h 27"/>
              <a:gd name="T11" fmla="*/ 34 w 34"/>
              <a:gd name="T12" fmla="*/ 27 h 27"/>
            </a:gdLst>
            <a:ahLst/>
            <a:cxnLst>
              <a:cxn ang="T6">
                <a:pos x="T0" y="T1"/>
              </a:cxn>
              <a:cxn ang="T7">
                <a:pos x="T2" y="T3"/>
              </a:cxn>
              <a:cxn ang="T8">
                <a:pos x="T4" y="T5"/>
              </a:cxn>
            </a:cxnLst>
            <a:rect l="T9" t="T10" r="T11" b="T12"/>
            <a:pathLst>
              <a:path w="34" h="27">
                <a:moveTo>
                  <a:pt x="17" y="0"/>
                </a:moveTo>
                <a:cubicBezTo>
                  <a:pt x="0" y="0"/>
                  <a:pt x="0" y="27"/>
                  <a:pt x="17" y="27"/>
                </a:cubicBezTo>
                <a:cubicBezTo>
                  <a:pt x="34" y="27"/>
                  <a:pt x="34" y="0"/>
                  <a:pt x="17"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326" name="Freeform 135"/>
          <p:cNvSpPr>
            <a:spLocks noChangeArrowheads="1"/>
          </p:cNvSpPr>
          <p:nvPr/>
        </p:nvSpPr>
        <p:spPr bwMode="auto">
          <a:xfrm>
            <a:off x="8143875" y="2692400"/>
            <a:ext cx="288925" cy="523875"/>
          </a:xfrm>
          <a:custGeom>
            <a:avLst/>
            <a:gdLst>
              <a:gd name="T0" fmla="*/ 2147483647 w 62"/>
              <a:gd name="T1" fmla="*/ 2147483647 h 113"/>
              <a:gd name="T2" fmla="*/ 2147483647 w 62"/>
              <a:gd name="T3" fmla="*/ 2147483647 h 113"/>
              <a:gd name="T4" fmla="*/ 2147483647 w 62"/>
              <a:gd name="T5" fmla="*/ 2147483647 h 113"/>
              <a:gd name="T6" fmla="*/ 2147483647 w 62"/>
              <a:gd name="T7" fmla="*/ 2147483647 h 113"/>
              <a:gd name="T8" fmla="*/ 2147483647 w 62"/>
              <a:gd name="T9" fmla="*/ 2147483647 h 113"/>
              <a:gd name="T10" fmla="*/ 2147483647 w 62"/>
              <a:gd name="T11" fmla="*/ 2147483647 h 113"/>
              <a:gd name="T12" fmla="*/ 2147483647 w 62"/>
              <a:gd name="T13" fmla="*/ 2147483647 h 113"/>
              <a:gd name="T14" fmla="*/ 2147483647 w 62"/>
              <a:gd name="T15" fmla="*/ 2147483647 h 113"/>
              <a:gd name="T16" fmla="*/ 0 60000 65536"/>
              <a:gd name="T17" fmla="*/ 0 60000 65536"/>
              <a:gd name="T18" fmla="*/ 0 60000 65536"/>
              <a:gd name="T19" fmla="*/ 0 60000 65536"/>
              <a:gd name="T20" fmla="*/ 0 60000 65536"/>
              <a:gd name="T21" fmla="*/ 0 60000 65536"/>
              <a:gd name="T22" fmla="*/ 0 60000 65536"/>
              <a:gd name="T23" fmla="*/ 0 60000 65536"/>
              <a:gd name="T24" fmla="*/ 0 w 62"/>
              <a:gd name="T25" fmla="*/ 0 h 113"/>
              <a:gd name="T26" fmla="*/ 62 w 62"/>
              <a:gd name="T27" fmla="*/ 113 h 1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2" h="113">
                <a:moveTo>
                  <a:pt x="58" y="2"/>
                </a:moveTo>
                <a:cubicBezTo>
                  <a:pt x="54" y="0"/>
                  <a:pt x="51" y="2"/>
                  <a:pt x="49" y="5"/>
                </a:cubicBezTo>
                <a:cubicBezTo>
                  <a:pt x="2" y="104"/>
                  <a:pt x="2" y="104"/>
                  <a:pt x="2" y="104"/>
                </a:cubicBezTo>
                <a:cubicBezTo>
                  <a:pt x="0" y="107"/>
                  <a:pt x="1" y="111"/>
                  <a:pt x="5" y="112"/>
                </a:cubicBezTo>
                <a:cubicBezTo>
                  <a:pt x="6" y="113"/>
                  <a:pt x="6" y="113"/>
                  <a:pt x="7" y="113"/>
                </a:cubicBezTo>
                <a:cubicBezTo>
                  <a:pt x="10" y="113"/>
                  <a:pt x="12" y="111"/>
                  <a:pt x="13" y="109"/>
                </a:cubicBezTo>
                <a:cubicBezTo>
                  <a:pt x="61" y="11"/>
                  <a:pt x="61" y="11"/>
                  <a:pt x="61" y="11"/>
                </a:cubicBezTo>
                <a:cubicBezTo>
                  <a:pt x="62" y="7"/>
                  <a:pt x="61" y="4"/>
                  <a:pt x="58" y="2"/>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327" name="Freeform 136"/>
          <p:cNvSpPr>
            <a:spLocks noEditPoints="1" noChangeArrowheads="1"/>
          </p:cNvSpPr>
          <p:nvPr/>
        </p:nvSpPr>
        <p:spPr bwMode="auto">
          <a:xfrm>
            <a:off x="8343900" y="2959100"/>
            <a:ext cx="158750" cy="257175"/>
          </a:xfrm>
          <a:custGeom>
            <a:avLst/>
            <a:gdLst>
              <a:gd name="T0" fmla="*/ 2147483647 w 34"/>
              <a:gd name="T1" fmla="*/ 0 h 56"/>
              <a:gd name="T2" fmla="*/ 0 w 34"/>
              <a:gd name="T3" fmla="*/ 2147483647 h 56"/>
              <a:gd name="T4" fmla="*/ 0 w 34"/>
              <a:gd name="T5" fmla="*/ 2147483647 h 56"/>
              <a:gd name="T6" fmla="*/ 2147483647 w 34"/>
              <a:gd name="T7" fmla="*/ 2147483647 h 56"/>
              <a:gd name="T8" fmla="*/ 2147483647 w 34"/>
              <a:gd name="T9" fmla="*/ 2147483647 h 56"/>
              <a:gd name="T10" fmla="*/ 2147483647 w 34"/>
              <a:gd name="T11" fmla="*/ 2147483647 h 56"/>
              <a:gd name="T12" fmla="*/ 2147483647 w 34"/>
              <a:gd name="T13" fmla="*/ 0 h 56"/>
              <a:gd name="T14" fmla="*/ 2147483647 w 34"/>
              <a:gd name="T15" fmla="*/ 2147483647 h 56"/>
              <a:gd name="T16" fmla="*/ 2147483647 w 34"/>
              <a:gd name="T17" fmla="*/ 2147483647 h 56"/>
              <a:gd name="T18" fmla="*/ 2147483647 w 34"/>
              <a:gd name="T19" fmla="*/ 2147483647 h 56"/>
              <a:gd name="T20" fmla="*/ 2147483647 w 34"/>
              <a:gd name="T21" fmla="*/ 2147483647 h 56"/>
              <a:gd name="T22" fmla="*/ 2147483647 w 34"/>
              <a:gd name="T23" fmla="*/ 2147483647 h 56"/>
              <a:gd name="T24" fmla="*/ 2147483647 w 34"/>
              <a:gd name="T25" fmla="*/ 2147483647 h 56"/>
              <a:gd name="T26" fmla="*/ 2147483647 w 34"/>
              <a:gd name="T27" fmla="*/ 2147483647 h 5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4"/>
              <a:gd name="T43" fmla="*/ 0 h 56"/>
              <a:gd name="T44" fmla="*/ 34 w 34"/>
              <a:gd name="T45" fmla="*/ 56 h 5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4" h="56">
                <a:moveTo>
                  <a:pt x="17" y="0"/>
                </a:moveTo>
                <a:cubicBezTo>
                  <a:pt x="7" y="0"/>
                  <a:pt x="0" y="8"/>
                  <a:pt x="0" y="17"/>
                </a:cubicBezTo>
                <a:cubicBezTo>
                  <a:pt x="0" y="38"/>
                  <a:pt x="0" y="38"/>
                  <a:pt x="0" y="38"/>
                </a:cubicBezTo>
                <a:cubicBezTo>
                  <a:pt x="0" y="48"/>
                  <a:pt x="7" y="56"/>
                  <a:pt x="17" y="56"/>
                </a:cubicBezTo>
                <a:cubicBezTo>
                  <a:pt x="26" y="56"/>
                  <a:pt x="34" y="48"/>
                  <a:pt x="34" y="38"/>
                </a:cubicBezTo>
                <a:cubicBezTo>
                  <a:pt x="34" y="17"/>
                  <a:pt x="34" y="17"/>
                  <a:pt x="34" y="17"/>
                </a:cubicBezTo>
                <a:cubicBezTo>
                  <a:pt x="34" y="8"/>
                  <a:pt x="26" y="0"/>
                  <a:pt x="17" y="0"/>
                </a:cubicBezTo>
                <a:close/>
                <a:moveTo>
                  <a:pt x="21" y="38"/>
                </a:moveTo>
                <a:cubicBezTo>
                  <a:pt x="21" y="41"/>
                  <a:pt x="19" y="43"/>
                  <a:pt x="17" y="43"/>
                </a:cubicBezTo>
                <a:cubicBezTo>
                  <a:pt x="14" y="43"/>
                  <a:pt x="13" y="41"/>
                  <a:pt x="13" y="38"/>
                </a:cubicBezTo>
                <a:cubicBezTo>
                  <a:pt x="13" y="17"/>
                  <a:pt x="13" y="17"/>
                  <a:pt x="13" y="17"/>
                </a:cubicBezTo>
                <a:cubicBezTo>
                  <a:pt x="13" y="15"/>
                  <a:pt x="14" y="13"/>
                  <a:pt x="17" y="13"/>
                </a:cubicBezTo>
                <a:cubicBezTo>
                  <a:pt x="19" y="13"/>
                  <a:pt x="21" y="15"/>
                  <a:pt x="21" y="17"/>
                </a:cubicBezTo>
                <a:lnTo>
                  <a:pt x="21" y="38"/>
                </a:ln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328" name="Freeform 137"/>
          <p:cNvSpPr>
            <a:spLocks noEditPoints="1" noChangeArrowheads="1"/>
          </p:cNvSpPr>
          <p:nvPr/>
        </p:nvSpPr>
        <p:spPr bwMode="auto">
          <a:xfrm>
            <a:off x="8085138" y="2697163"/>
            <a:ext cx="163512" cy="257175"/>
          </a:xfrm>
          <a:custGeom>
            <a:avLst/>
            <a:gdLst>
              <a:gd name="T0" fmla="*/ 2147483647 w 35"/>
              <a:gd name="T1" fmla="*/ 2147483647 h 55"/>
              <a:gd name="T2" fmla="*/ 2147483647 w 35"/>
              <a:gd name="T3" fmla="*/ 2147483647 h 55"/>
              <a:gd name="T4" fmla="*/ 2147483647 w 35"/>
              <a:gd name="T5" fmla="*/ 0 h 55"/>
              <a:gd name="T6" fmla="*/ 0 w 35"/>
              <a:gd name="T7" fmla="*/ 2147483647 h 55"/>
              <a:gd name="T8" fmla="*/ 0 w 35"/>
              <a:gd name="T9" fmla="*/ 2147483647 h 55"/>
              <a:gd name="T10" fmla="*/ 2147483647 w 35"/>
              <a:gd name="T11" fmla="*/ 2147483647 h 55"/>
              <a:gd name="T12" fmla="*/ 2147483647 w 35"/>
              <a:gd name="T13" fmla="*/ 2147483647 h 55"/>
              <a:gd name="T14" fmla="*/ 2147483647 w 35"/>
              <a:gd name="T15" fmla="*/ 2147483647 h 55"/>
              <a:gd name="T16" fmla="*/ 2147483647 w 35"/>
              <a:gd name="T17" fmla="*/ 2147483647 h 55"/>
              <a:gd name="T18" fmla="*/ 2147483647 w 35"/>
              <a:gd name="T19" fmla="*/ 2147483647 h 55"/>
              <a:gd name="T20" fmla="*/ 2147483647 w 35"/>
              <a:gd name="T21" fmla="*/ 2147483647 h 55"/>
              <a:gd name="T22" fmla="*/ 2147483647 w 35"/>
              <a:gd name="T23" fmla="*/ 2147483647 h 55"/>
              <a:gd name="T24" fmla="*/ 2147483647 w 35"/>
              <a:gd name="T25" fmla="*/ 2147483647 h 55"/>
              <a:gd name="T26" fmla="*/ 2147483647 w 35"/>
              <a:gd name="T27" fmla="*/ 2147483647 h 5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5"/>
              <a:gd name="T43" fmla="*/ 0 h 55"/>
              <a:gd name="T44" fmla="*/ 35 w 35"/>
              <a:gd name="T45" fmla="*/ 55 h 5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5" h="55">
                <a:moveTo>
                  <a:pt x="35" y="38"/>
                </a:moveTo>
                <a:cubicBezTo>
                  <a:pt x="35" y="17"/>
                  <a:pt x="35" y="17"/>
                  <a:pt x="35" y="17"/>
                </a:cubicBezTo>
                <a:cubicBezTo>
                  <a:pt x="35" y="8"/>
                  <a:pt x="27" y="0"/>
                  <a:pt x="18" y="0"/>
                </a:cubicBezTo>
                <a:cubicBezTo>
                  <a:pt x="8" y="0"/>
                  <a:pt x="0" y="8"/>
                  <a:pt x="0" y="17"/>
                </a:cubicBezTo>
                <a:cubicBezTo>
                  <a:pt x="0" y="38"/>
                  <a:pt x="0" y="38"/>
                  <a:pt x="0" y="38"/>
                </a:cubicBezTo>
                <a:cubicBezTo>
                  <a:pt x="0" y="48"/>
                  <a:pt x="8" y="55"/>
                  <a:pt x="18" y="55"/>
                </a:cubicBezTo>
                <a:cubicBezTo>
                  <a:pt x="27" y="55"/>
                  <a:pt x="35" y="48"/>
                  <a:pt x="35" y="38"/>
                </a:cubicBezTo>
                <a:close/>
                <a:moveTo>
                  <a:pt x="13" y="38"/>
                </a:moveTo>
                <a:cubicBezTo>
                  <a:pt x="13" y="17"/>
                  <a:pt x="13" y="17"/>
                  <a:pt x="13" y="17"/>
                </a:cubicBezTo>
                <a:cubicBezTo>
                  <a:pt x="13" y="15"/>
                  <a:pt x="15" y="13"/>
                  <a:pt x="18" y="13"/>
                </a:cubicBezTo>
                <a:cubicBezTo>
                  <a:pt x="20" y="13"/>
                  <a:pt x="22" y="15"/>
                  <a:pt x="22" y="17"/>
                </a:cubicBezTo>
                <a:cubicBezTo>
                  <a:pt x="22" y="38"/>
                  <a:pt x="22" y="38"/>
                  <a:pt x="22" y="38"/>
                </a:cubicBezTo>
                <a:cubicBezTo>
                  <a:pt x="22" y="40"/>
                  <a:pt x="20" y="42"/>
                  <a:pt x="18" y="42"/>
                </a:cubicBezTo>
                <a:cubicBezTo>
                  <a:pt x="15" y="42"/>
                  <a:pt x="13" y="40"/>
                  <a:pt x="13" y="38"/>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329" name="Freeform 138"/>
          <p:cNvSpPr>
            <a:spLocks noChangeArrowheads="1"/>
          </p:cNvSpPr>
          <p:nvPr/>
        </p:nvSpPr>
        <p:spPr bwMode="auto">
          <a:xfrm>
            <a:off x="6824663" y="4149725"/>
            <a:ext cx="777875" cy="365125"/>
          </a:xfrm>
          <a:custGeom>
            <a:avLst/>
            <a:gdLst>
              <a:gd name="T0" fmla="*/ 2147483647 w 168"/>
              <a:gd name="T1" fmla="*/ 2147483647 h 79"/>
              <a:gd name="T2" fmla="*/ 2147483647 w 168"/>
              <a:gd name="T3" fmla="*/ 2147483647 h 79"/>
              <a:gd name="T4" fmla="*/ 2147483647 w 168"/>
              <a:gd name="T5" fmla="*/ 2147483647 h 79"/>
              <a:gd name="T6" fmla="*/ 2147483647 w 168"/>
              <a:gd name="T7" fmla="*/ 2147483647 h 79"/>
              <a:gd name="T8" fmla="*/ 2147483647 w 168"/>
              <a:gd name="T9" fmla="*/ 2147483647 h 79"/>
              <a:gd name="T10" fmla="*/ 2147483647 w 168"/>
              <a:gd name="T11" fmla="*/ 2147483647 h 79"/>
              <a:gd name="T12" fmla="*/ 2147483647 w 168"/>
              <a:gd name="T13" fmla="*/ 2147483647 h 79"/>
              <a:gd name="T14" fmla="*/ 2147483647 w 168"/>
              <a:gd name="T15" fmla="*/ 2147483647 h 79"/>
              <a:gd name="T16" fmla="*/ 2147483647 w 168"/>
              <a:gd name="T17" fmla="*/ 2147483647 h 79"/>
              <a:gd name="T18" fmla="*/ 2147483647 w 168"/>
              <a:gd name="T19" fmla="*/ 0 h 79"/>
              <a:gd name="T20" fmla="*/ 2147483647 w 168"/>
              <a:gd name="T21" fmla="*/ 2147483647 h 7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8"/>
              <a:gd name="T34" fmla="*/ 0 h 79"/>
              <a:gd name="T35" fmla="*/ 168 w 168"/>
              <a:gd name="T36" fmla="*/ 79 h 7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8" h="79">
                <a:moveTo>
                  <a:pt x="150" y="28"/>
                </a:moveTo>
                <a:cubicBezTo>
                  <a:pt x="142" y="28"/>
                  <a:pt x="137" y="23"/>
                  <a:pt x="136" y="17"/>
                </a:cubicBezTo>
                <a:cubicBezTo>
                  <a:pt x="61" y="17"/>
                  <a:pt x="61" y="17"/>
                  <a:pt x="61" y="17"/>
                </a:cubicBezTo>
                <a:cubicBezTo>
                  <a:pt x="30" y="57"/>
                  <a:pt x="30" y="57"/>
                  <a:pt x="30" y="57"/>
                </a:cubicBezTo>
                <a:cubicBezTo>
                  <a:pt x="35" y="65"/>
                  <a:pt x="32" y="79"/>
                  <a:pt x="19" y="79"/>
                </a:cubicBezTo>
                <a:cubicBezTo>
                  <a:pt x="0" y="79"/>
                  <a:pt x="0" y="51"/>
                  <a:pt x="19" y="51"/>
                </a:cubicBezTo>
                <a:cubicBezTo>
                  <a:pt x="20" y="51"/>
                  <a:pt x="22" y="51"/>
                  <a:pt x="24" y="52"/>
                </a:cubicBezTo>
                <a:cubicBezTo>
                  <a:pt x="57" y="8"/>
                  <a:pt x="57" y="8"/>
                  <a:pt x="57" y="8"/>
                </a:cubicBezTo>
                <a:cubicBezTo>
                  <a:pt x="137" y="8"/>
                  <a:pt x="137" y="8"/>
                  <a:pt x="137" y="8"/>
                </a:cubicBezTo>
                <a:cubicBezTo>
                  <a:pt x="139" y="3"/>
                  <a:pt x="143" y="0"/>
                  <a:pt x="150" y="0"/>
                </a:cubicBezTo>
                <a:cubicBezTo>
                  <a:pt x="168" y="0"/>
                  <a:pt x="168" y="28"/>
                  <a:pt x="150" y="28"/>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330" name="Freeform 139"/>
          <p:cNvSpPr>
            <a:spLocks noEditPoints="1" noChangeArrowheads="1"/>
          </p:cNvSpPr>
          <p:nvPr/>
        </p:nvSpPr>
        <p:spPr bwMode="auto">
          <a:xfrm>
            <a:off x="6731000" y="1060450"/>
            <a:ext cx="273050" cy="250825"/>
          </a:xfrm>
          <a:custGeom>
            <a:avLst/>
            <a:gdLst>
              <a:gd name="T0" fmla="*/ 2147483647 w 59"/>
              <a:gd name="T1" fmla="*/ 0 h 54"/>
              <a:gd name="T2" fmla="*/ 2147483647 w 59"/>
              <a:gd name="T3" fmla="*/ 0 h 54"/>
              <a:gd name="T4" fmla="*/ 2147483647 w 59"/>
              <a:gd name="T5" fmla="*/ 0 h 54"/>
              <a:gd name="T6" fmla="*/ 0 w 59"/>
              <a:gd name="T7" fmla="*/ 2147483647 h 54"/>
              <a:gd name="T8" fmla="*/ 0 w 59"/>
              <a:gd name="T9" fmla="*/ 2147483647 h 54"/>
              <a:gd name="T10" fmla="*/ 0 w 59"/>
              <a:gd name="T11" fmla="*/ 2147483647 h 54"/>
              <a:gd name="T12" fmla="*/ 2147483647 w 59"/>
              <a:gd name="T13" fmla="*/ 2147483647 h 54"/>
              <a:gd name="T14" fmla="*/ 2147483647 w 59"/>
              <a:gd name="T15" fmla="*/ 2147483647 h 54"/>
              <a:gd name="T16" fmla="*/ 2147483647 w 59"/>
              <a:gd name="T17" fmla="*/ 2147483647 h 54"/>
              <a:gd name="T18" fmla="*/ 2147483647 w 59"/>
              <a:gd name="T19" fmla="*/ 2147483647 h 54"/>
              <a:gd name="T20" fmla="*/ 2147483647 w 59"/>
              <a:gd name="T21" fmla="*/ 2147483647 h 54"/>
              <a:gd name="T22" fmla="*/ 2147483647 w 59"/>
              <a:gd name="T23" fmla="*/ 2147483647 h 54"/>
              <a:gd name="T24" fmla="*/ 2147483647 w 59"/>
              <a:gd name="T25" fmla="*/ 2147483647 h 54"/>
              <a:gd name="T26" fmla="*/ 2147483647 w 59"/>
              <a:gd name="T27" fmla="*/ 0 h 54"/>
              <a:gd name="T28" fmla="*/ 2147483647 w 59"/>
              <a:gd name="T29" fmla="*/ 2147483647 h 54"/>
              <a:gd name="T30" fmla="*/ 2147483647 w 59"/>
              <a:gd name="T31" fmla="*/ 2147483647 h 54"/>
              <a:gd name="T32" fmla="*/ 2147483647 w 59"/>
              <a:gd name="T33" fmla="*/ 2147483647 h 54"/>
              <a:gd name="T34" fmla="*/ 2147483647 w 59"/>
              <a:gd name="T35" fmla="*/ 2147483647 h 54"/>
              <a:gd name="T36" fmla="*/ 2147483647 w 59"/>
              <a:gd name="T37" fmla="*/ 2147483647 h 54"/>
              <a:gd name="T38" fmla="*/ 2147483647 w 59"/>
              <a:gd name="T39" fmla="*/ 2147483647 h 54"/>
              <a:gd name="T40" fmla="*/ 2147483647 w 59"/>
              <a:gd name="T41" fmla="*/ 2147483647 h 54"/>
              <a:gd name="T42" fmla="*/ 2147483647 w 59"/>
              <a:gd name="T43" fmla="*/ 2147483647 h 54"/>
              <a:gd name="T44" fmla="*/ 2147483647 w 59"/>
              <a:gd name="T45" fmla="*/ 2147483647 h 54"/>
              <a:gd name="T46" fmla="*/ 2147483647 w 59"/>
              <a:gd name="T47" fmla="*/ 2147483647 h 54"/>
              <a:gd name="T48" fmla="*/ 2147483647 w 59"/>
              <a:gd name="T49" fmla="*/ 2147483647 h 54"/>
              <a:gd name="T50" fmla="*/ 2147483647 w 59"/>
              <a:gd name="T51" fmla="*/ 2147483647 h 54"/>
              <a:gd name="T52" fmla="*/ 2147483647 w 59"/>
              <a:gd name="T53" fmla="*/ 2147483647 h 54"/>
              <a:gd name="T54" fmla="*/ 2147483647 w 59"/>
              <a:gd name="T55" fmla="*/ 2147483647 h 54"/>
              <a:gd name="T56" fmla="*/ 2147483647 w 59"/>
              <a:gd name="T57" fmla="*/ 2147483647 h 54"/>
              <a:gd name="T58" fmla="*/ 2147483647 w 59"/>
              <a:gd name="T59" fmla="*/ 2147483647 h 54"/>
              <a:gd name="T60" fmla="*/ 2147483647 w 59"/>
              <a:gd name="T61" fmla="*/ 2147483647 h 54"/>
              <a:gd name="T62" fmla="*/ 2147483647 w 59"/>
              <a:gd name="T63" fmla="*/ 2147483647 h 54"/>
              <a:gd name="T64" fmla="*/ 2147483647 w 59"/>
              <a:gd name="T65" fmla="*/ 2147483647 h 54"/>
              <a:gd name="T66" fmla="*/ 2147483647 w 59"/>
              <a:gd name="T67" fmla="*/ 2147483647 h 5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59"/>
              <a:gd name="T103" fmla="*/ 0 h 54"/>
              <a:gd name="T104" fmla="*/ 59 w 59"/>
              <a:gd name="T105" fmla="*/ 54 h 54"/>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59" h="54">
                <a:moveTo>
                  <a:pt x="45" y="0"/>
                </a:moveTo>
                <a:cubicBezTo>
                  <a:pt x="37" y="0"/>
                  <a:pt x="37" y="0"/>
                  <a:pt x="37" y="0"/>
                </a:cubicBezTo>
                <a:cubicBezTo>
                  <a:pt x="14" y="0"/>
                  <a:pt x="14" y="0"/>
                  <a:pt x="14" y="0"/>
                </a:cubicBezTo>
                <a:cubicBezTo>
                  <a:pt x="6" y="0"/>
                  <a:pt x="0" y="6"/>
                  <a:pt x="0" y="14"/>
                </a:cubicBezTo>
                <a:cubicBezTo>
                  <a:pt x="0" y="16"/>
                  <a:pt x="0" y="16"/>
                  <a:pt x="0" y="16"/>
                </a:cubicBezTo>
                <a:cubicBezTo>
                  <a:pt x="0" y="27"/>
                  <a:pt x="0" y="27"/>
                  <a:pt x="0" y="27"/>
                </a:cubicBezTo>
                <a:cubicBezTo>
                  <a:pt x="0" y="35"/>
                  <a:pt x="6" y="41"/>
                  <a:pt x="14" y="41"/>
                </a:cubicBezTo>
                <a:cubicBezTo>
                  <a:pt x="25" y="41"/>
                  <a:pt x="25" y="41"/>
                  <a:pt x="25" y="41"/>
                </a:cubicBezTo>
                <a:cubicBezTo>
                  <a:pt x="49" y="54"/>
                  <a:pt x="49" y="54"/>
                  <a:pt x="49" y="54"/>
                </a:cubicBezTo>
                <a:cubicBezTo>
                  <a:pt x="45" y="41"/>
                  <a:pt x="45" y="41"/>
                  <a:pt x="45" y="41"/>
                </a:cubicBezTo>
                <a:cubicBezTo>
                  <a:pt x="45" y="41"/>
                  <a:pt x="45" y="41"/>
                  <a:pt x="45" y="41"/>
                </a:cubicBezTo>
                <a:cubicBezTo>
                  <a:pt x="53" y="41"/>
                  <a:pt x="59" y="35"/>
                  <a:pt x="59" y="27"/>
                </a:cubicBezTo>
                <a:cubicBezTo>
                  <a:pt x="59" y="14"/>
                  <a:pt x="59" y="14"/>
                  <a:pt x="59" y="14"/>
                </a:cubicBezTo>
                <a:cubicBezTo>
                  <a:pt x="59" y="6"/>
                  <a:pt x="53" y="0"/>
                  <a:pt x="45" y="0"/>
                </a:cubicBezTo>
                <a:close/>
                <a:moveTo>
                  <a:pt x="15" y="24"/>
                </a:moveTo>
                <a:cubicBezTo>
                  <a:pt x="13" y="24"/>
                  <a:pt x="11" y="23"/>
                  <a:pt x="11" y="21"/>
                </a:cubicBezTo>
                <a:cubicBezTo>
                  <a:pt x="11" y="19"/>
                  <a:pt x="13" y="18"/>
                  <a:pt x="15" y="18"/>
                </a:cubicBezTo>
                <a:cubicBezTo>
                  <a:pt x="16" y="18"/>
                  <a:pt x="18" y="19"/>
                  <a:pt x="18" y="21"/>
                </a:cubicBezTo>
                <a:cubicBezTo>
                  <a:pt x="18" y="23"/>
                  <a:pt x="16" y="24"/>
                  <a:pt x="15" y="24"/>
                </a:cubicBezTo>
                <a:close/>
                <a:moveTo>
                  <a:pt x="24" y="24"/>
                </a:moveTo>
                <a:cubicBezTo>
                  <a:pt x="22" y="24"/>
                  <a:pt x="21" y="23"/>
                  <a:pt x="21" y="21"/>
                </a:cubicBezTo>
                <a:cubicBezTo>
                  <a:pt x="21" y="19"/>
                  <a:pt x="22" y="18"/>
                  <a:pt x="24" y="18"/>
                </a:cubicBezTo>
                <a:cubicBezTo>
                  <a:pt x="26" y="18"/>
                  <a:pt x="27" y="19"/>
                  <a:pt x="27" y="21"/>
                </a:cubicBezTo>
                <a:cubicBezTo>
                  <a:pt x="27" y="23"/>
                  <a:pt x="26" y="24"/>
                  <a:pt x="24" y="24"/>
                </a:cubicBezTo>
                <a:close/>
                <a:moveTo>
                  <a:pt x="34" y="24"/>
                </a:moveTo>
                <a:cubicBezTo>
                  <a:pt x="33" y="24"/>
                  <a:pt x="31" y="23"/>
                  <a:pt x="31" y="21"/>
                </a:cubicBezTo>
                <a:cubicBezTo>
                  <a:pt x="31" y="19"/>
                  <a:pt x="33" y="18"/>
                  <a:pt x="34" y="18"/>
                </a:cubicBezTo>
                <a:cubicBezTo>
                  <a:pt x="36" y="18"/>
                  <a:pt x="38" y="19"/>
                  <a:pt x="38" y="21"/>
                </a:cubicBezTo>
                <a:cubicBezTo>
                  <a:pt x="38" y="23"/>
                  <a:pt x="36" y="24"/>
                  <a:pt x="34" y="24"/>
                </a:cubicBezTo>
                <a:close/>
                <a:moveTo>
                  <a:pt x="44" y="24"/>
                </a:moveTo>
                <a:cubicBezTo>
                  <a:pt x="42" y="24"/>
                  <a:pt x="41" y="23"/>
                  <a:pt x="41" y="21"/>
                </a:cubicBezTo>
                <a:cubicBezTo>
                  <a:pt x="41" y="19"/>
                  <a:pt x="42" y="18"/>
                  <a:pt x="44" y="18"/>
                </a:cubicBezTo>
                <a:cubicBezTo>
                  <a:pt x="46" y="18"/>
                  <a:pt x="47" y="19"/>
                  <a:pt x="47" y="21"/>
                </a:cubicBezTo>
                <a:cubicBezTo>
                  <a:pt x="47" y="23"/>
                  <a:pt x="46" y="24"/>
                  <a:pt x="44" y="24"/>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331" name="Freeform 140"/>
          <p:cNvSpPr>
            <a:spLocks noChangeArrowheads="1"/>
          </p:cNvSpPr>
          <p:nvPr/>
        </p:nvSpPr>
        <p:spPr bwMode="auto">
          <a:xfrm>
            <a:off x="7974013" y="2397125"/>
            <a:ext cx="515937" cy="244475"/>
          </a:xfrm>
          <a:custGeom>
            <a:avLst/>
            <a:gdLst>
              <a:gd name="T0" fmla="*/ 2147483647 w 111"/>
              <a:gd name="T1" fmla="*/ 2147483647 h 53"/>
              <a:gd name="T2" fmla="*/ 2147483647 w 111"/>
              <a:gd name="T3" fmla="*/ 2147483647 h 53"/>
              <a:gd name="T4" fmla="*/ 2147483647 w 111"/>
              <a:gd name="T5" fmla="*/ 2147483647 h 53"/>
              <a:gd name="T6" fmla="*/ 2147483647 w 111"/>
              <a:gd name="T7" fmla="*/ 2147483647 h 53"/>
              <a:gd name="T8" fmla="*/ 2147483647 w 111"/>
              <a:gd name="T9" fmla="*/ 0 h 53"/>
              <a:gd name="T10" fmla="*/ 2147483647 w 111"/>
              <a:gd name="T11" fmla="*/ 2147483647 h 53"/>
              <a:gd name="T12" fmla="*/ 2147483647 w 111"/>
              <a:gd name="T13" fmla="*/ 2147483647 h 53"/>
              <a:gd name="T14" fmla="*/ 2147483647 w 111"/>
              <a:gd name="T15" fmla="*/ 2147483647 h 53"/>
              <a:gd name="T16" fmla="*/ 2147483647 w 111"/>
              <a:gd name="T17" fmla="*/ 2147483647 h 53"/>
              <a:gd name="T18" fmla="*/ 2147483647 w 111"/>
              <a:gd name="T19" fmla="*/ 2147483647 h 53"/>
              <a:gd name="T20" fmla="*/ 2147483647 w 111"/>
              <a:gd name="T21" fmla="*/ 2147483647 h 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1"/>
              <a:gd name="T34" fmla="*/ 0 h 53"/>
              <a:gd name="T35" fmla="*/ 111 w 111"/>
              <a:gd name="T36" fmla="*/ 53 h 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1" h="53">
                <a:moveTo>
                  <a:pt x="99" y="34"/>
                </a:moveTo>
                <a:cubicBezTo>
                  <a:pt x="93" y="34"/>
                  <a:pt x="90" y="38"/>
                  <a:pt x="90" y="42"/>
                </a:cubicBezTo>
                <a:cubicBezTo>
                  <a:pt x="40" y="42"/>
                  <a:pt x="40" y="42"/>
                  <a:pt x="40" y="42"/>
                </a:cubicBezTo>
                <a:cubicBezTo>
                  <a:pt x="19" y="15"/>
                  <a:pt x="19" y="15"/>
                  <a:pt x="19" y="15"/>
                </a:cubicBezTo>
                <a:cubicBezTo>
                  <a:pt x="23" y="10"/>
                  <a:pt x="20" y="0"/>
                  <a:pt x="12" y="0"/>
                </a:cubicBezTo>
                <a:cubicBezTo>
                  <a:pt x="0" y="0"/>
                  <a:pt x="0" y="19"/>
                  <a:pt x="12" y="19"/>
                </a:cubicBezTo>
                <a:cubicBezTo>
                  <a:pt x="13" y="19"/>
                  <a:pt x="14" y="19"/>
                  <a:pt x="15" y="19"/>
                </a:cubicBezTo>
                <a:cubicBezTo>
                  <a:pt x="37" y="48"/>
                  <a:pt x="37" y="48"/>
                  <a:pt x="37" y="48"/>
                </a:cubicBezTo>
                <a:cubicBezTo>
                  <a:pt x="91" y="48"/>
                  <a:pt x="91" y="48"/>
                  <a:pt x="91" y="48"/>
                </a:cubicBezTo>
                <a:cubicBezTo>
                  <a:pt x="92" y="51"/>
                  <a:pt x="95" y="53"/>
                  <a:pt x="99" y="53"/>
                </a:cubicBezTo>
                <a:cubicBezTo>
                  <a:pt x="111" y="53"/>
                  <a:pt x="111" y="34"/>
                  <a:pt x="99" y="34"/>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332" name="Oval 141"/>
          <p:cNvSpPr>
            <a:spLocks noChangeArrowheads="1"/>
          </p:cNvSpPr>
          <p:nvPr/>
        </p:nvSpPr>
        <p:spPr bwMode="auto">
          <a:xfrm>
            <a:off x="6537325" y="1177925"/>
            <a:ext cx="87313" cy="82550"/>
          </a:xfrm>
          <a:prstGeom prst="ellipse">
            <a:avLst/>
          </a:prstGeom>
          <a:solidFill>
            <a:srgbClr val="F53DB6"/>
          </a:solidFill>
          <a:ln>
            <a:noFill/>
          </a:ln>
          <a:extLst>
            <a:ext uri="{91240B29-F687-4F45-9708-019B960494DF}">
              <a14:hiddenLine xmlns:a14="http://schemas.microsoft.com/office/drawing/2010/main" xmlns="" w="9525">
                <a:solidFill>
                  <a:srgbClr val="000000"/>
                </a:solidFill>
                <a:bevel/>
                <a:headEnd/>
                <a:tailEnd/>
              </a14:hiddenLine>
            </a:ext>
          </a:extLst>
        </p:spPr>
        <p:txBody>
          <a:bodyPr lIns="90170" tIns="46990" rIns="90170" bIns="46990"/>
          <a:lstStyle/>
          <a:p>
            <a:pPr>
              <a:buFontTx/>
              <a:buNone/>
            </a:pPr>
            <a:endParaRPr lang="zh-CN" altLang="zh-CN" sz="1800">
              <a:solidFill>
                <a:srgbClr val="000000"/>
              </a:solidFill>
              <a:latin typeface="Calibri" pitchFamily="34" charset="0"/>
              <a:sym typeface="宋体" pitchFamily="2" charset="-122"/>
            </a:endParaRPr>
          </a:p>
        </p:txBody>
      </p:sp>
      <p:sp>
        <p:nvSpPr>
          <p:cNvPr id="8333" name="Oval 142"/>
          <p:cNvSpPr>
            <a:spLocks noChangeArrowheads="1"/>
          </p:cNvSpPr>
          <p:nvPr/>
        </p:nvSpPr>
        <p:spPr bwMode="auto">
          <a:xfrm>
            <a:off x="6496050" y="1339850"/>
            <a:ext cx="100013" cy="101600"/>
          </a:xfrm>
          <a:prstGeom prst="ellipse">
            <a:avLst/>
          </a:prstGeom>
          <a:solidFill>
            <a:srgbClr val="F53DB6"/>
          </a:solidFill>
          <a:ln>
            <a:noFill/>
          </a:ln>
          <a:extLst>
            <a:ext uri="{91240B29-F687-4F45-9708-019B960494DF}">
              <a14:hiddenLine xmlns:a14="http://schemas.microsoft.com/office/drawing/2010/main" xmlns="" w="9525">
                <a:solidFill>
                  <a:srgbClr val="000000"/>
                </a:solidFill>
                <a:bevel/>
                <a:headEnd/>
                <a:tailEnd/>
              </a14:hiddenLine>
            </a:ext>
          </a:extLst>
        </p:spPr>
        <p:txBody>
          <a:bodyPr lIns="90170" tIns="46990" rIns="90170" bIns="46990"/>
          <a:lstStyle/>
          <a:p>
            <a:pPr>
              <a:buFontTx/>
              <a:buNone/>
            </a:pPr>
            <a:endParaRPr lang="zh-CN" altLang="zh-CN" sz="1800">
              <a:solidFill>
                <a:srgbClr val="000000"/>
              </a:solidFill>
              <a:latin typeface="Calibri" pitchFamily="34" charset="0"/>
              <a:sym typeface="宋体" pitchFamily="2" charset="-122"/>
            </a:endParaRPr>
          </a:p>
        </p:txBody>
      </p:sp>
      <p:sp>
        <p:nvSpPr>
          <p:cNvPr id="8334" name="Oval 143"/>
          <p:cNvSpPr>
            <a:spLocks noChangeArrowheads="1"/>
          </p:cNvSpPr>
          <p:nvPr/>
        </p:nvSpPr>
        <p:spPr bwMode="auto">
          <a:xfrm>
            <a:off x="7578725" y="1539875"/>
            <a:ext cx="103188" cy="100013"/>
          </a:xfrm>
          <a:prstGeom prst="ellipse">
            <a:avLst/>
          </a:prstGeom>
          <a:solidFill>
            <a:srgbClr val="F53DB6"/>
          </a:solidFill>
          <a:ln>
            <a:noFill/>
          </a:ln>
          <a:extLst>
            <a:ext uri="{91240B29-F687-4F45-9708-019B960494DF}">
              <a14:hiddenLine xmlns:a14="http://schemas.microsoft.com/office/drawing/2010/main" xmlns="" w="9525">
                <a:solidFill>
                  <a:srgbClr val="000000"/>
                </a:solidFill>
                <a:bevel/>
                <a:headEnd/>
                <a:tailEnd/>
              </a14:hiddenLine>
            </a:ext>
          </a:extLst>
        </p:spPr>
        <p:txBody>
          <a:bodyPr lIns="90170" tIns="46990" rIns="90170" bIns="46990"/>
          <a:lstStyle/>
          <a:p>
            <a:pPr>
              <a:buFontTx/>
              <a:buNone/>
            </a:pPr>
            <a:endParaRPr lang="zh-CN" altLang="zh-CN" sz="1800">
              <a:solidFill>
                <a:srgbClr val="000000"/>
              </a:solidFill>
              <a:latin typeface="Calibri" pitchFamily="34" charset="0"/>
              <a:sym typeface="宋体" pitchFamily="2" charset="-122"/>
            </a:endParaRPr>
          </a:p>
        </p:txBody>
      </p:sp>
      <p:sp>
        <p:nvSpPr>
          <p:cNvPr id="8335" name="Freeform 144"/>
          <p:cNvSpPr>
            <a:spLocks noChangeArrowheads="1"/>
          </p:cNvSpPr>
          <p:nvPr/>
        </p:nvSpPr>
        <p:spPr bwMode="auto">
          <a:xfrm>
            <a:off x="5799138" y="1139825"/>
            <a:ext cx="103187" cy="79375"/>
          </a:xfrm>
          <a:custGeom>
            <a:avLst/>
            <a:gdLst>
              <a:gd name="T0" fmla="*/ 2147483647 w 22"/>
              <a:gd name="T1" fmla="*/ 0 h 17"/>
              <a:gd name="T2" fmla="*/ 2147483647 w 22"/>
              <a:gd name="T3" fmla="*/ 2147483647 h 17"/>
              <a:gd name="T4" fmla="*/ 2147483647 w 22"/>
              <a:gd name="T5" fmla="*/ 0 h 17"/>
              <a:gd name="T6" fmla="*/ 0 60000 65536"/>
              <a:gd name="T7" fmla="*/ 0 60000 65536"/>
              <a:gd name="T8" fmla="*/ 0 60000 65536"/>
              <a:gd name="T9" fmla="*/ 0 w 22"/>
              <a:gd name="T10" fmla="*/ 0 h 17"/>
              <a:gd name="T11" fmla="*/ 22 w 22"/>
              <a:gd name="T12" fmla="*/ 17 h 17"/>
            </a:gdLst>
            <a:ahLst/>
            <a:cxnLst>
              <a:cxn ang="T6">
                <a:pos x="T0" y="T1"/>
              </a:cxn>
              <a:cxn ang="T7">
                <a:pos x="T2" y="T3"/>
              </a:cxn>
              <a:cxn ang="T8">
                <a:pos x="T4" y="T5"/>
              </a:cxn>
            </a:cxnLst>
            <a:rect l="T9" t="T10" r="T11" b="T12"/>
            <a:pathLst>
              <a:path w="22" h="17">
                <a:moveTo>
                  <a:pt x="11" y="0"/>
                </a:moveTo>
                <a:cubicBezTo>
                  <a:pt x="0" y="0"/>
                  <a:pt x="0" y="17"/>
                  <a:pt x="11" y="17"/>
                </a:cubicBezTo>
                <a:cubicBezTo>
                  <a:pt x="22" y="17"/>
                  <a:pt x="22" y="0"/>
                  <a:pt x="11"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336" name="Freeform 145"/>
          <p:cNvSpPr>
            <a:spLocks noChangeArrowheads="1"/>
          </p:cNvSpPr>
          <p:nvPr/>
        </p:nvSpPr>
        <p:spPr bwMode="auto">
          <a:xfrm>
            <a:off x="6092825" y="1019175"/>
            <a:ext cx="104775" cy="84138"/>
          </a:xfrm>
          <a:custGeom>
            <a:avLst/>
            <a:gdLst>
              <a:gd name="T0" fmla="*/ 2147483647 w 23"/>
              <a:gd name="T1" fmla="*/ 0 h 18"/>
              <a:gd name="T2" fmla="*/ 2147483647 w 23"/>
              <a:gd name="T3" fmla="*/ 2147483647 h 18"/>
              <a:gd name="T4" fmla="*/ 2147483647 w 23"/>
              <a:gd name="T5" fmla="*/ 0 h 18"/>
              <a:gd name="T6" fmla="*/ 0 60000 65536"/>
              <a:gd name="T7" fmla="*/ 0 60000 65536"/>
              <a:gd name="T8" fmla="*/ 0 60000 65536"/>
              <a:gd name="T9" fmla="*/ 0 w 23"/>
              <a:gd name="T10" fmla="*/ 0 h 18"/>
              <a:gd name="T11" fmla="*/ 23 w 23"/>
              <a:gd name="T12" fmla="*/ 18 h 18"/>
            </a:gdLst>
            <a:ahLst/>
            <a:cxnLst>
              <a:cxn ang="T6">
                <a:pos x="T0" y="T1"/>
              </a:cxn>
              <a:cxn ang="T7">
                <a:pos x="T2" y="T3"/>
              </a:cxn>
              <a:cxn ang="T8">
                <a:pos x="T4" y="T5"/>
              </a:cxn>
            </a:cxnLst>
            <a:rect l="T9" t="T10" r="T11" b="T12"/>
            <a:pathLst>
              <a:path w="23" h="18">
                <a:moveTo>
                  <a:pt x="11" y="0"/>
                </a:moveTo>
                <a:cubicBezTo>
                  <a:pt x="0" y="0"/>
                  <a:pt x="0" y="18"/>
                  <a:pt x="11" y="18"/>
                </a:cubicBezTo>
                <a:cubicBezTo>
                  <a:pt x="23" y="18"/>
                  <a:pt x="23" y="0"/>
                  <a:pt x="11"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337" name="Freeform 146"/>
          <p:cNvSpPr>
            <a:spLocks noChangeArrowheads="1"/>
          </p:cNvSpPr>
          <p:nvPr/>
        </p:nvSpPr>
        <p:spPr bwMode="auto">
          <a:xfrm>
            <a:off x="6284913" y="811213"/>
            <a:ext cx="107950" cy="84137"/>
          </a:xfrm>
          <a:custGeom>
            <a:avLst/>
            <a:gdLst>
              <a:gd name="T0" fmla="*/ 2147483647 w 23"/>
              <a:gd name="T1" fmla="*/ 0 h 18"/>
              <a:gd name="T2" fmla="*/ 2147483647 w 23"/>
              <a:gd name="T3" fmla="*/ 2147483647 h 18"/>
              <a:gd name="T4" fmla="*/ 2147483647 w 23"/>
              <a:gd name="T5" fmla="*/ 0 h 18"/>
              <a:gd name="T6" fmla="*/ 0 60000 65536"/>
              <a:gd name="T7" fmla="*/ 0 60000 65536"/>
              <a:gd name="T8" fmla="*/ 0 60000 65536"/>
              <a:gd name="T9" fmla="*/ 0 w 23"/>
              <a:gd name="T10" fmla="*/ 0 h 18"/>
              <a:gd name="T11" fmla="*/ 23 w 23"/>
              <a:gd name="T12" fmla="*/ 18 h 18"/>
            </a:gdLst>
            <a:ahLst/>
            <a:cxnLst>
              <a:cxn ang="T6">
                <a:pos x="T0" y="T1"/>
              </a:cxn>
              <a:cxn ang="T7">
                <a:pos x="T2" y="T3"/>
              </a:cxn>
              <a:cxn ang="T8">
                <a:pos x="T4" y="T5"/>
              </a:cxn>
            </a:cxnLst>
            <a:rect l="T9" t="T10" r="T11" b="T12"/>
            <a:pathLst>
              <a:path w="23" h="18">
                <a:moveTo>
                  <a:pt x="11" y="0"/>
                </a:moveTo>
                <a:cubicBezTo>
                  <a:pt x="0" y="0"/>
                  <a:pt x="0" y="18"/>
                  <a:pt x="11" y="18"/>
                </a:cubicBezTo>
                <a:cubicBezTo>
                  <a:pt x="23" y="18"/>
                  <a:pt x="23" y="0"/>
                  <a:pt x="11"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338" name="Freeform 147"/>
          <p:cNvSpPr>
            <a:spLocks noChangeArrowheads="1"/>
          </p:cNvSpPr>
          <p:nvPr/>
        </p:nvSpPr>
        <p:spPr bwMode="auto">
          <a:xfrm>
            <a:off x="6546850" y="654050"/>
            <a:ext cx="104775" cy="77788"/>
          </a:xfrm>
          <a:custGeom>
            <a:avLst/>
            <a:gdLst>
              <a:gd name="T0" fmla="*/ 2147483647 w 23"/>
              <a:gd name="T1" fmla="*/ 0 h 17"/>
              <a:gd name="T2" fmla="*/ 2147483647 w 23"/>
              <a:gd name="T3" fmla="*/ 2147483647 h 17"/>
              <a:gd name="T4" fmla="*/ 2147483647 w 23"/>
              <a:gd name="T5" fmla="*/ 0 h 17"/>
              <a:gd name="T6" fmla="*/ 0 60000 65536"/>
              <a:gd name="T7" fmla="*/ 0 60000 65536"/>
              <a:gd name="T8" fmla="*/ 0 60000 65536"/>
              <a:gd name="T9" fmla="*/ 0 w 23"/>
              <a:gd name="T10" fmla="*/ 0 h 17"/>
              <a:gd name="T11" fmla="*/ 23 w 23"/>
              <a:gd name="T12" fmla="*/ 17 h 17"/>
            </a:gdLst>
            <a:ahLst/>
            <a:cxnLst>
              <a:cxn ang="T6">
                <a:pos x="T0" y="T1"/>
              </a:cxn>
              <a:cxn ang="T7">
                <a:pos x="T2" y="T3"/>
              </a:cxn>
              <a:cxn ang="T8">
                <a:pos x="T4" y="T5"/>
              </a:cxn>
            </a:cxnLst>
            <a:rect l="T9" t="T10" r="T11" b="T12"/>
            <a:pathLst>
              <a:path w="23" h="17">
                <a:moveTo>
                  <a:pt x="12" y="0"/>
                </a:moveTo>
                <a:cubicBezTo>
                  <a:pt x="0" y="0"/>
                  <a:pt x="0" y="17"/>
                  <a:pt x="12" y="17"/>
                </a:cubicBezTo>
                <a:cubicBezTo>
                  <a:pt x="23" y="17"/>
                  <a:pt x="23" y="0"/>
                  <a:pt x="12"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339" name="Freeform 148"/>
          <p:cNvSpPr>
            <a:spLocks noChangeArrowheads="1"/>
          </p:cNvSpPr>
          <p:nvPr/>
        </p:nvSpPr>
        <p:spPr bwMode="auto">
          <a:xfrm>
            <a:off x="6726238" y="536575"/>
            <a:ext cx="106362" cy="84138"/>
          </a:xfrm>
          <a:custGeom>
            <a:avLst/>
            <a:gdLst>
              <a:gd name="T0" fmla="*/ 2147483647 w 23"/>
              <a:gd name="T1" fmla="*/ 0 h 18"/>
              <a:gd name="T2" fmla="*/ 2147483647 w 23"/>
              <a:gd name="T3" fmla="*/ 2147483647 h 18"/>
              <a:gd name="T4" fmla="*/ 2147483647 w 23"/>
              <a:gd name="T5" fmla="*/ 0 h 18"/>
              <a:gd name="T6" fmla="*/ 0 60000 65536"/>
              <a:gd name="T7" fmla="*/ 0 60000 65536"/>
              <a:gd name="T8" fmla="*/ 0 60000 65536"/>
              <a:gd name="T9" fmla="*/ 0 w 23"/>
              <a:gd name="T10" fmla="*/ 0 h 18"/>
              <a:gd name="T11" fmla="*/ 23 w 23"/>
              <a:gd name="T12" fmla="*/ 18 h 18"/>
            </a:gdLst>
            <a:ahLst/>
            <a:cxnLst>
              <a:cxn ang="T6">
                <a:pos x="T0" y="T1"/>
              </a:cxn>
              <a:cxn ang="T7">
                <a:pos x="T2" y="T3"/>
              </a:cxn>
              <a:cxn ang="T8">
                <a:pos x="T4" y="T5"/>
              </a:cxn>
            </a:cxnLst>
            <a:rect l="T9" t="T10" r="T11" b="T12"/>
            <a:pathLst>
              <a:path w="23" h="18">
                <a:moveTo>
                  <a:pt x="11" y="0"/>
                </a:moveTo>
                <a:cubicBezTo>
                  <a:pt x="0" y="0"/>
                  <a:pt x="0" y="18"/>
                  <a:pt x="11" y="18"/>
                </a:cubicBezTo>
                <a:cubicBezTo>
                  <a:pt x="23" y="18"/>
                  <a:pt x="23" y="0"/>
                  <a:pt x="11"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340" name="Freeform 149"/>
          <p:cNvSpPr>
            <a:spLocks noChangeArrowheads="1"/>
          </p:cNvSpPr>
          <p:nvPr/>
        </p:nvSpPr>
        <p:spPr bwMode="auto">
          <a:xfrm>
            <a:off x="6646863" y="654050"/>
            <a:ext cx="158750" cy="120650"/>
          </a:xfrm>
          <a:custGeom>
            <a:avLst/>
            <a:gdLst>
              <a:gd name="T0" fmla="*/ 2147483647 w 34"/>
              <a:gd name="T1" fmla="*/ 0 h 26"/>
              <a:gd name="T2" fmla="*/ 2147483647 w 34"/>
              <a:gd name="T3" fmla="*/ 2147483647 h 26"/>
              <a:gd name="T4" fmla="*/ 2147483647 w 34"/>
              <a:gd name="T5" fmla="*/ 0 h 26"/>
              <a:gd name="T6" fmla="*/ 0 60000 65536"/>
              <a:gd name="T7" fmla="*/ 0 60000 65536"/>
              <a:gd name="T8" fmla="*/ 0 60000 65536"/>
              <a:gd name="T9" fmla="*/ 0 w 34"/>
              <a:gd name="T10" fmla="*/ 0 h 26"/>
              <a:gd name="T11" fmla="*/ 34 w 34"/>
              <a:gd name="T12" fmla="*/ 26 h 26"/>
            </a:gdLst>
            <a:ahLst/>
            <a:cxnLst>
              <a:cxn ang="T6">
                <a:pos x="T0" y="T1"/>
              </a:cxn>
              <a:cxn ang="T7">
                <a:pos x="T2" y="T3"/>
              </a:cxn>
              <a:cxn ang="T8">
                <a:pos x="T4" y="T5"/>
              </a:cxn>
            </a:cxnLst>
            <a:rect l="T9" t="T10" r="T11" b="T12"/>
            <a:pathLst>
              <a:path w="34" h="26">
                <a:moveTo>
                  <a:pt x="17" y="0"/>
                </a:moveTo>
                <a:cubicBezTo>
                  <a:pt x="0" y="0"/>
                  <a:pt x="0" y="26"/>
                  <a:pt x="17" y="26"/>
                </a:cubicBezTo>
                <a:cubicBezTo>
                  <a:pt x="34" y="26"/>
                  <a:pt x="34" y="0"/>
                  <a:pt x="17"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341" name="Freeform 150"/>
          <p:cNvSpPr>
            <a:spLocks noChangeArrowheads="1"/>
          </p:cNvSpPr>
          <p:nvPr/>
        </p:nvSpPr>
        <p:spPr bwMode="auto">
          <a:xfrm>
            <a:off x="6364288" y="657225"/>
            <a:ext cx="161925" cy="120650"/>
          </a:xfrm>
          <a:custGeom>
            <a:avLst/>
            <a:gdLst>
              <a:gd name="T0" fmla="*/ 2147483647 w 35"/>
              <a:gd name="T1" fmla="*/ 0 h 26"/>
              <a:gd name="T2" fmla="*/ 2147483647 w 35"/>
              <a:gd name="T3" fmla="*/ 2147483647 h 26"/>
              <a:gd name="T4" fmla="*/ 2147483647 w 35"/>
              <a:gd name="T5" fmla="*/ 0 h 26"/>
              <a:gd name="T6" fmla="*/ 0 60000 65536"/>
              <a:gd name="T7" fmla="*/ 0 60000 65536"/>
              <a:gd name="T8" fmla="*/ 0 60000 65536"/>
              <a:gd name="T9" fmla="*/ 0 w 35"/>
              <a:gd name="T10" fmla="*/ 0 h 26"/>
              <a:gd name="T11" fmla="*/ 35 w 35"/>
              <a:gd name="T12" fmla="*/ 26 h 26"/>
            </a:gdLst>
            <a:ahLst/>
            <a:cxnLst>
              <a:cxn ang="T6">
                <a:pos x="T0" y="T1"/>
              </a:cxn>
              <a:cxn ang="T7">
                <a:pos x="T2" y="T3"/>
              </a:cxn>
              <a:cxn ang="T8">
                <a:pos x="T4" y="T5"/>
              </a:cxn>
            </a:cxnLst>
            <a:rect l="T9" t="T10" r="T11" b="T12"/>
            <a:pathLst>
              <a:path w="35" h="26">
                <a:moveTo>
                  <a:pt x="17" y="0"/>
                </a:moveTo>
                <a:cubicBezTo>
                  <a:pt x="0" y="0"/>
                  <a:pt x="0" y="26"/>
                  <a:pt x="17" y="26"/>
                </a:cubicBezTo>
                <a:cubicBezTo>
                  <a:pt x="35" y="26"/>
                  <a:pt x="35" y="0"/>
                  <a:pt x="17"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342" name="Freeform 151"/>
          <p:cNvSpPr>
            <a:spLocks noChangeArrowheads="1"/>
          </p:cNvSpPr>
          <p:nvPr/>
        </p:nvSpPr>
        <p:spPr bwMode="auto">
          <a:xfrm>
            <a:off x="6100763" y="844550"/>
            <a:ext cx="158750" cy="120650"/>
          </a:xfrm>
          <a:custGeom>
            <a:avLst/>
            <a:gdLst>
              <a:gd name="T0" fmla="*/ 2147483647 w 34"/>
              <a:gd name="T1" fmla="*/ 0 h 26"/>
              <a:gd name="T2" fmla="*/ 2147483647 w 34"/>
              <a:gd name="T3" fmla="*/ 2147483647 h 26"/>
              <a:gd name="T4" fmla="*/ 2147483647 w 34"/>
              <a:gd name="T5" fmla="*/ 0 h 26"/>
              <a:gd name="T6" fmla="*/ 0 60000 65536"/>
              <a:gd name="T7" fmla="*/ 0 60000 65536"/>
              <a:gd name="T8" fmla="*/ 0 60000 65536"/>
              <a:gd name="T9" fmla="*/ 0 w 34"/>
              <a:gd name="T10" fmla="*/ 0 h 26"/>
              <a:gd name="T11" fmla="*/ 34 w 34"/>
              <a:gd name="T12" fmla="*/ 26 h 26"/>
            </a:gdLst>
            <a:ahLst/>
            <a:cxnLst>
              <a:cxn ang="T6">
                <a:pos x="T0" y="T1"/>
              </a:cxn>
              <a:cxn ang="T7">
                <a:pos x="T2" y="T3"/>
              </a:cxn>
              <a:cxn ang="T8">
                <a:pos x="T4" y="T5"/>
              </a:cxn>
            </a:cxnLst>
            <a:rect l="T9" t="T10" r="T11" b="T12"/>
            <a:pathLst>
              <a:path w="34" h="26">
                <a:moveTo>
                  <a:pt x="17" y="0"/>
                </a:moveTo>
                <a:cubicBezTo>
                  <a:pt x="0" y="0"/>
                  <a:pt x="0" y="26"/>
                  <a:pt x="17" y="26"/>
                </a:cubicBezTo>
                <a:cubicBezTo>
                  <a:pt x="34" y="26"/>
                  <a:pt x="34" y="0"/>
                  <a:pt x="17"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343" name="Freeform 152"/>
          <p:cNvSpPr>
            <a:spLocks noChangeArrowheads="1"/>
          </p:cNvSpPr>
          <p:nvPr/>
        </p:nvSpPr>
        <p:spPr bwMode="auto">
          <a:xfrm>
            <a:off x="5888038" y="1162050"/>
            <a:ext cx="163512" cy="127000"/>
          </a:xfrm>
          <a:custGeom>
            <a:avLst/>
            <a:gdLst>
              <a:gd name="T0" fmla="*/ 2147483647 w 35"/>
              <a:gd name="T1" fmla="*/ 0 h 27"/>
              <a:gd name="T2" fmla="*/ 2147483647 w 35"/>
              <a:gd name="T3" fmla="*/ 2147483647 h 27"/>
              <a:gd name="T4" fmla="*/ 2147483647 w 35"/>
              <a:gd name="T5" fmla="*/ 0 h 27"/>
              <a:gd name="T6" fmla="*/ 0 60000 65536"/>
              <a:gd name="T7" fmla="*/ 0 60000 65536"/>
              <a:gd name="T8" fmla="*/ 0 60000 65536"/>
              <a:gd name="T9" fmla="*/ 0 w 35"/>
              <a:gd name="T10" fmla="*/ 0 h 27"/>
              <a:gd name="T11" fmla="*/ 35 w 35"/>
              <a:gd name="T12" fmla="*/ 27 h 27"/>
            </a:gdLst>
            <a:ahLst/>
            <a:cxnLst>
              <a:cxn ang="T6">
                <a:pos x="T0" y="T1"/>
              </a:cxn>
              <a:cxn ang="T7">
                <a:pos x="T2" y="T3"/>
              </a:cxn>
              <a:cxn ang="T8">
                <a:pos x="T4" y="T5"/>
              </a:cxn>
            </a:cxnLst>
            <a:rect l="T9" t="T10" r="T11" b="T12"/>
            <a:pathLst>
              <a:path w="35" h="27">
                <a:moveTo>
                  <a:pt x="17" y="0"/>
                </a:moveTo>
                <a:cubicBezTo>
                  <a:pt x="0" y="0"/>
                  <a:pt x="0" y="27"/>
                  <a:pt x="17" y="27"/>
                </a:cubicBezTo>
                <a:cubicBezTo>
                  <a:pt x="35" y="27"/>
                  <a:pt x="35" y="0"/>
                  <a:pt x="17"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344" name="Freeform 153"/>
          <p:cNvSpPr>
            <a:spLocks noChangeArrowheads="1"/>
          </p:cNvSpPr>
          <p:nvPr/>
        </p:nvSpPr>
        <p:spPr bwMode="auto">
          <a:xfrm>
            <a:off x="5854700" y="1023938"/>
            <a:ext cx="134938" cy="107950"/>
          </a:xfrm>
          <a:custGeom>
            <a:avLst/>
            <a:gdLst>
              <a:gd name="T0" fmla="*/ 2147483647 w 29"/>
              <a:gd name="T1" fmla="*/ 0 h 23"/>
              <a:gd name="T2" fmla="*/ 2147483647 w 29"/>
              <a:gd name="T3" fmla="*/ 2147483647 h 23"/>
              <a:gd name="T4" fmla="*/ 2147483647 w 29"/>
              <a:gd name="T5" fmla="*/ 0 h 23"/>
              <a:gd name="T6" fmla="*/ 0 60000 65536"/>
              <a:gd name="T7" fmla="*/ 0 60000 65536"/>
              <a:gd name="T8" fmla="*/ 0 60000 65536"/>
              <a:gd name="T9" fmla="*/ 0 w 29"/>
              <a:gd name="T10" fmla="*/ 0 h 23"/>
              <a:gd name="T11" fmla="*/ 29 w 29"/>
              <a:gd name="T12" fmla="*/ 23 h 23"/>
            </a:gdLst>
            <a:ahLst/>
            <a:cxnLst>
              <a:cxn ang="T6">
                <a:pos x="T0" y="T1"/>
              </a:cxn>
              <a:cxn ang="T7">
                <a:pos x="T2" y="T3"/>
              </a:cxn>
              <a:cxn ang="T8">
                <a:pos x="T4" y="T5"/>
              </a:cxn>
            </a:cxnLst>
            <a:rect l="T9" t="T10" r="T11" b="T12"/>
            <a:pathLst>
              <a:path w="29" h="23">
                <a:moveTo>
                  <a:pt x="15" y="0"/>
                </a:moveTo>
                <a:cubicBezTo>
                  <a:pt x="0" y="0"/>
                  <a:pt x="0" y="23"/>
                  <a:pt x="15" y="23"/>
                </a:cubicBezTo>
                <a:cubicBezTo>
                  <a:pt x="29" y="23"/>
                  <a:pt x="29" y="0"/>
                  <a:pt x="15"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345" name="Freeform 154"/>
          <p:cNvSpPr>
            <a:spLocks noChangeArrowheads="1"/>
          </p:cNvSpPr>
          <p:nvPr/>
        </p:nvSpPr>
        <p:spPr bwMode="auto">
          <a:xfrm>
            <a:off x="5943600" y="958850"/>
            <a:ext cx="79375" cy="60325"/>
          </a:xfrm>
          <a:custGeom>
            <a:avLst/>
            <a:gdLst>
              <a:gd name="T0" fmla="*/ 2147483647 w 17"/>
              <a:gd name="T1" fmla="*/ 0 h 13"/>
              <a:gd name="T2" fmla="*/ 2147483647 w 17"/>
              <a:gd name="T3" fmla="*/ 2147483647 h 13"/>
              <a:gd name="T4" fmla="*/ 2147483647 w 17"/>
              <a:gd name="T5" fmla="*/ 0 h 13"/>
              <a:gd name="T6" fmla="*/ 0 60000 65536"/>
              <a:gd name="T7" fmla="*/ 0 60000 65536"/>
              <a:gd name="T8" fmla="*/ 0 60000 65536"/>
              <a:gd name="T9" fmla="*/ 0 w 17"/>
              <a:gd name="T10" fmla="*/ 0 h 13"/>
              <a:gd name="T11" fmla="*/ 17 w 17"/>
              <a:gd name="T12" fmla="*/ 13 h 13"/>
            </a:gdLst>
            <a:ahLst/>
            <a:cxnLst>
              <a:cxn ang="T6">
                <a:pos x="T0" y="T1"/>
              </a:cxn>
              <a:cxn ang="T7">
                <a:pos x="T2" y="T3"/>
              </a:cxn>
              <a:cxn ang="T8">
                <a:pos x="T4" y="T5"/>
              </a:cxn>
            </a:cxnLst>
            <a:rect l="T9" t="T10" r="T11" b="T12"/>
            <a:pathLst>
              <a:path w="17" h="13">
                <a:moveTo>
                  <a:pt x="9" y="0"/>
                </a:moveTo>
                <a:cubicBezTo>
                  <a:pt x="0" y="0"/>
                  <a:pt x="0" y="13"/>
                  <a:pt x="9" y="13"/>
                </a:cubicBezTo>
                <a:cubicBezTo>
                  <a:pt x="17" y="13"/>
                  <a:pt x="17" y="0"/>
                  <a:pt x="9"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346" name="Freeform 155"/>
          <p:cNvSpPr>
            <a:spLocks noChangeArrowheads="1"/>
          </p:cNvSpPr>
          <p:nvPr/>
        </p:nvSpPr>
        <p:spPr bwMode="auto">
          <a:xfrm>
            <a:off x="5994400" y="1052513"/>
            <a:ext cx="77788" cy="58737"/>
          </a:xfrm>
          <a:custGeom>
            <a:avLst/>
            <a:gdLst>
              <a:gd name="T0" fmla="*/ 2147483647 w 17"/>
              <a:gd name="T1" fmla="*/ 0 h 13"/>
              <a:gd name="T2" fmla="*/ 2147483647 w 17"/>
              <a:gd name="T3" fmla="*/ 2147483647 h 13"/>
              <a:gd name="T4" fmla="*/ 2147483647 w 17"/>
              <a:gd name="T5" fmla="*/ 0 h 13"/>
              <a:gd name="T6" fmla="*/ 0 60000 65536"/>
              <a:gd name="T7" fmla="*/ 0 60000 65536"/>
              <a:gd name="T8" fmla="*/ 0 60000 65536"/>
              <a:gd name="T9" fmla="*/ 0 w 17"/>
              <a:gd name="T10" fmla="*/ 0 h 13"/>
              <a:gd name="T11" fmla="*/ 17 w 17"/>
              <a:gd name="T12" fmla="*/ 13 h 13"/>
            </a:gdLst>
            <a:ahLst/>
            <a:cxnLst>
              <a:cxn ang="T6">
                <a:pos x="T0" y="T1"/>
              </a:cxn>
              <a:cxn ang="T7">
                <a:pos x="T2" y="T3"/>
              </a:cxn>
              <a:cxn ang="T8">
                <a:pos x="T4" y="T5"/>
              </a:cxn>
            </a:cxnLst>
            <a:rect l="T9" t="T10" r="T11" b="T12"/>
            <a:pathLst>
              <a:path w="17" h="13">
                <a:moveTo>
                  <a:pt x="9" y="0"/>
                </a:moveTo>
                <a:cubicBezTo>
                  <a:pt x="0" y="0"/>
                  <a:pt x="0" y="13"/>
                  <a:pt x="9" y="13"/>
                </a:cubicBezTo>
                <a:cubicBezTo>
                  <a:pt x="17" y="13"/>
                  <a:pt x="17" y="0"/>
                  <a:pt x="9"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347" name="Freeform 156"/>
          <p:cNvSpPr>
            <a:spLocks noChangeArrowheads="1"/>
          </p:cNvSpPr>
          <p:nvPr/>
        </p:nvSpPr>
        <p:spPr bwMode="auto">
          <a:xfrm>
            <a:off x="6230938" y="944563"/>
            <a:ext cx="92075" cy="71437"/>
          </a:xfrm>
          <a:custGeom>
            <a:avLst/>
            <a:gdLst>
              <a:gd name="T0" fmla="*/ 2147483647 w 20"/>
              <a:gd name="T1" fmla="*/ 0 h 15"/>
              <a:gd name="T2" fmla="*/ 2147483647 w 20"/>
              <a:gd name="T3" fmla="*/ 2147483647 h 15"/>
              <a:gd name="T4" fmla="*/ 2147483647 w 20"/>
              <a:gd name="T5" fmla="*/ 0 h 15"/>
              <a:gd name="T6" fmla="*/ 0 60000 65536"/>
              <a:gd name="T7" fmla="*/ 0 60000 65536"/>
              <a:gd name="T8" fmla="*/ 0 60000 65536"/>
              <a:gd name="T9" fmla="*/ 0 w 20"/>
              <a:gd name="T10" fmla="*/ 0 h 15"/>
              <a:gd name="T11" fmla="*/ 20 w 20"/>
              <a:gd name="T12" fmla="*/ 15 h 15"/>
            </a:gdLst>
            <a:ahLst/>
            <a:cxnLst>
              <a:cxn ang="T6">
                <a:pos x="T0" y="T1"/>
              </a:cxn>
              <a:cxn ang="T7">
                <a:pos x="T2" y="T3"/>
              </a:cxn>
              <a:cxn ang="T8">
                <a:pos x="T4" y="T5"/>
              </a:cxn>
            </a:cxnLst>
            <a:rect l="T9" t="T10" r="T11" b="T12"/>
            <a:pathLst>
              <a:path w="20" h="15">
                <a:moveTo>
                  <a:pt x="10" y="0"/>
                </a:moveTo>
                <a:cubicBezTo>
                  <a:pt x="0" y="0"/>
                  <a:pt x="0" y="15"/>
                  <a:pt x="10" y="15"/>
                </a:cubicBezTo>
                <a:cubicBezTo>
                  <a:pt x="20" y="15"/>
                  <a:pt x="20" y="0"/>
                  <a:pt x="10"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348" name="Freeform 157"/>
          <p:cNvSpPr>
            <a:spLocks noChangeArrowheads="1"/>
          </p:cNvSpPr>
          <p:nvPr/>
        </p:nvSpPr>
        <p:spPr bwMode="auto">
          <a:xfrm>
            <a:off x="6202363" y="777875"/>
            <a:ext cx="65087" cy="50800"/>
          </a:xfrm>
          <a:custGeom>
            <a:avLst/>
            <a:gdLst>
              <a:gd name="T0" fmla="*/ 2147483647 w 14"/>
              <a:gd name="T1" fmla="*/ 0 h 11"/>
              <a:gd name="T2" fmla="*/ 2147483647 w 14"/>
              <a:gd name="T3" fmla="*/ 2147483647 h 11"/>
              <a:gd name="T4" fmla="*/ 2147483647 w 14"/>
              <a:gd name="T5" fmla="*/ 0 h 11"/>
              <a:gd name="T6" fmla="*/ 0 60000 65536"/>
              <a:gd name="T7" fmla="*/ 0 60000 65536"/>
              <a:gd name="T8" fmla="*/ 0 60000 65536"/>
              <a:gd name="T9" fmla="*/ 0 w 14"/>
              <a:gd name="T10" fmla="*/ 0 h 11"/>
              <a:gd name="T11" fmla="*/ 14 w 14"/>
              <a:gd name="T12" fmla="*/ 11 h 11"/>
            </a:gdLst>
            <a:ahLst/>
            <a:cxnLst>
              <a:cxn ang="T6">
                <a:pos x="T0" y="T1"/>
              </a:cxn>
              <a:cxn ang="T7">
                <a:pos x="T2" y="T3"/>
              </a:cxn>
              <a:cxn ang="T8">
                <a:pos x="T4" y="T5"/>
              </a:cxn>
            </a:cxnLst>
            <a:rect l="T9" t="T10" r="T11" b="T12"/>
            <a:pathLst>
              <a:path w="14" h="11">
                <a:moveTo>
                  <a:pt x="7" y="0"/>
                </a:moveTo>
                <a:cubicBezTo>
                  <a:pt x="0" y="0"/>
                  <a:pt x="0" y="11"/>
                  <a:pt x="7" y="11"/>
                </a:cubicBezTo>
                <a:cubicBezTo>
                  <a:pt x="14" y="11"/>
                  <a:pt x="14" y="0"/>
                  <a:pt x="7"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349" name="Freeform 158"/>
          <p:cNvSpPr>
            <a:spLocks noChangeArrowheads="1"/>
          </p:cNvSpPr>
          <p:nvPr/>
        </p:nvSpPr>
        <p:spPr bwMode="auto">
          <a:xfrm>
            <a:off x="6022975" y="908050"/>
            <a:ext cx="65088" cy="50800"/>
          </a:xfrm>
          <a:custGeom>
            <a:avLst/>
            <a:gdLst>
              <a:gd name="T0" fmla="*/ 2147483647 w 14"/>
              <a:gd name="T1" fmla="*/ 0 h 11"/>
              <a:gd name="T2" fmla="*/ 2147483647 w 14"/>
              <a:gd name="T3" fmla="*/ 2147483647 h 11"/>
              <a:gd name="T4" fmla="*/ 2147483647 w 14"/>
              <a:gd name="T5" fmla="*/ 0 h 11"/>
              <a:gd name="T6" fmla="*/ 0 60000 65536"/>
              <a:gd name="T7" fmla="*/ 0 60000 65536"/>
              <a:gd name="T8" fmla="*/ 0 60000 65536"/>
              <a:gd name="T9" fmla="*/ 0 w 14"/>
              <a:gd name="T10" fmla="*/ 0 h 11"/>
              <a:gd name="T11" fmla="*/ 14 w 14"/>
              <a:gd name="T12" fmla="*/ 11 h 11"/>
            </a:gdLst>
            <a:ahLst/>
            <a:cxnLst>
              <a:cxn ang="T6">
                <a:pos x="T0" y="T1"/>
              </a:cxn>
              <a:cxn ang="T7">
                <a:pos x="T2" y="T3"/>
              </a:cxn>
              <a:cxn ang="T8">
                <a:pos x="T4" y="T5"/>
              </a:cxn>
            </a:cxnLst>
            <a:rect l="T9" t="T10" r="T11" b="T12"/>
            <a:pathLst>
              <a:path w="14" h="11">
                <a:moveTo>
                  <a:pt x="7" y="0"/>
                </a:moveTo>
                <a:cubicBezTo>
                  <a:pt x="0" y="0"/>
                  <a:pt x="0" y="11"/>
                  <a:pt x="7" y="11"/>
                </a:cubicBezTo>
                <a:cubicBezTo>
                  <a:pt x="14" y="11"/>
                  <a:pt x="14" y="0"/>
                  <a:pt x="7"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350" name="Freeform 159"/>
          <p:cNvSpPr>
            <a:spLocks noChangeArrowheads="1"/>
          </p:cNvSpPr>
          <p:nvPr/>
        </p:nvSpPr>
        <p:spPr bwMode="auto">
          <a:xfrm>
            <a:off x="6500813" y="606425"/>
            <a:ext cx="63500" cy="50800"/>
          </a:xfrm>
          <a:custGeom>
            <a:avLst/>
            <a:gdLst>
              <a:gd name="T0" fmla="*/ 2147483647 w 14"/>
              <a:gd name="T1" fmla="*/ 0 h 11"/>
              <a:gd name="T2" fmla="*/ 2147483647 w 14"/>
              <a:gd name="T3" fmla="*/ 2147483647 h 11"/>
              <a:gd name="T4" fmla="*/ 2147483647 w 14"/>
              <a:gd name="T5" fmla="*/ 0 h 11"/>
              <a:gd name="T6" fmla="*/ 0 60000 65536"/>
              <a:gd name="T7" fmla="*/ 0 60000 65536"/>
              <a:gd name="T8" fmla="*/ 0 60000 65536"/>
              <a:gd name="T9" fmla="*/ 0 w 14"/>
              <a:gd name="T10" fmla="*/ 0 h 11"/>
              <a:gd name="T11" fmla="*/ 14 w 14"/>
              <a:gd name="T12" fmla="*/ 11 h 11"/>
            </a:gdLst>
            <a:ahLst/>
            <a:cxnLst>
              <a:cxn ang="T6">
                <a:pos x="T0" y="T1"/>
              </a:cxn>
              <a:cxn ang="T7">
                <a:pos x="T2" y="T3"/>
              </a:cxn>
              <a:cxn ang="T8">
                <a:pos x="T4" y="T5"/>
              </a:cxn>
            </a:cxnLst>
            <a:rect l="T9" t="T10" r="T11" b="T12"/>
            <a:pathLst>
              <a:path w="14" h="11">
                <a:moveTo>
                  <a:pt x="7" y="0"/>
                </a:moveTo>
                <a:cubicBezTo>
                  <a:pt x="0" y="0"/>
                  <a:pt x="0" y="11"/>
                  <a:pt x="7" y="11"/>
                </a:cubicBezTo>
                <a:cubicBezTo>
                  <a:pt x="14" y="11"/>
                  <a:pt x="14" y="0"/>
                  <a:pt x="7"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351" name="Freeform 160"/>
          <p:cNvSpPr>
            <a:spLocks noChangeArrowheads="1"/>
          </p:cNvSpPr>
          <p:nvPr/>
        </p:nvSpPr>
        <p:spPr bwMode="auto">
          <a:xfrm>
            <a:off x="6472238" y="777875"/>
            <a:ext cx="103187" cy="84138"/>
          </a:xfrm>
          <a:custGeom>
            <a:avLst/>
            <a:gdLst>
              <a:gd name="T0" fmla="*/ 2147483647 w 22"/>
              <a:gd name="T1" fmla="*/ 0 h 18"/>
              <a:gd name="T2" fmla="*/ 2147483647 w 22"/>
              <a:gd name="T3" fmla="*/ 2147483647 h 18"/>
              <a:gd name="T4" fmla="*/ 2147483647 w 22"/>
              <a:gd name="T5" fmla="*/ 0 h 18"/>
              <a:gd name="T6" fmla="*/ 0 60000 65536"/>
              <a:gd name="T7" fmla="*/ 0 60000 65536"/>
              <a:gd name="T8" fmla="*/ 0 60000 65536"/>
              <a:gd name="T9" fmla="*/ 0 w 22"/>
              <a:gd name="T10" fmla="*/ 0 h 18"/>
              <a:gd name="T11" fmla="*/ 22 w 22"/>
              <a:gd name="T12" fmla="*/ 18 h 18"/>
            </a:gdLst>
            <a:ahLst/>
            <a:cxnLst>
              <a:cxn ang="T6">
                <a:pos x="T0" y="T1"/>
              </a:cxn>
              <a:cxn ang="T7">
                <a:pos x="T2" y="T3"/>
              </a:cxn>
              <a:cxn ang="T8">
                <a:pos x="T4" y="T5"/>
              </a:cxn>
            </a:cxnLst>
            <a:rect l="T9" t="T10" r="T11" b="T12"/>
            <a:pathLst>
              <a:path w="22" h="18">
                <a:moveTo>
                  <a:pt x="11" y="0"/>
                </a:moveTo>
                <a:cubicBezTo>
                  <a:pt x="0" y="0"/>
                  <a:pt x="0" y="18"/>
                  <a:pt x="11" y="18"/>
                </a:cubicBezTo>
                <a:cubicBezTo>
                  <a:pt x="22" y="18"/>
                  <a:pt x="22" y="0"/>
                  <a:pt x="11"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352" name="Freeform 161"/>
          <p:cNvSpPr>
            <a:spLocks noChangeArrowheads="1"/>
          </p:cNvSpPr>
          <p:nvPr/>
        </p:nvSpPr>
        <p:spPr bwMode="auto">
          <a:xfrm>
            <a:off x="6858000" y="620713"/>
            <a:ext cx="100013" cy="82550"/>
          </a:xfrm>
          <a:custGeom>
            <a:avLst/>
            <a:gdLst>
              <a:gd name="T0" fmla="*/ 2147483647 w 22"/>
              <a:gd name="T1" fmla="*/ 0 h 18"/>
              <a:gd name="T2" fmla="*/ 2147483647 w 22"/>
              <a:gd name="T3" fmla="*/ 2147483647 h 18"/>
              <a:gd name="T4" fmla="*/ 2147483647 w 22"/>
              <a:gd name="T5" fmla="*/ 0 h 18"/>
              <a:gd name="T6" fmla="*/ 0 60000 65536"/>
              <a:gd name="T7" fmla="*/ 0 60000 65536"/>
              <a:gd name="T8" fmla="*/ 0 60000 65536"/>
              <a:gd name="T9" fmla="*/ 0 w 22"/>
              <a:gd name="T10" fmla="*/ 0 h 18"/>
              <a:gd name="T11" fmla="*/ 22 w 22"/>
              <a:gd name="T12" fmla="*/ 18 h 18"/>
            </a:gdLst>
            <a:ahLst/>
            <a:cxnLst>
              <a:cxn ang="T6">
                <a:pos x="T0" y="T1"/>
              </a:cxn>
              <a:cxn ang="T7">
                <a:pos x="T2" y="T3"/>
              </a:cxn>
              <a:cxn ang="T8">
                <a:pos x="T4" y="T5"/>
              </a:cxn>
            </a:cxnLst>
            <a:rect l="T9" t="T10" r="T11" b="T12"/>
            <a:pathLst>
              <a:path w="22" h="18">
                <a:moveTo>
                  <a:pt x="11" y="0"/>
                </a:moveTo>
                <a:cubicBezTo>
                  <a:pt x="0" y="0"/>
                  <a:pt x="0" y="18"/>
                  <a:pt x="11" y="18"/>
                </a:cubicBezTo>
                <a:cubicBezTo>
                  <a:pt x="22" y="18"/>
                  <a:pt x="22" y="0"/>
                  <a:pt x="11"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353" name="Freeform 162"/>
          <p:cNvSpPr>
            <a:spLocks noChangeArrowheads="1"/>
          </p:cNvSpPr>
          <p:nvPr/>
        </p:nvSpPr>
        <p:spPr bwMode="auto">
          <a:xfrm>
            <a:off x="6846888" y="457200"/>
            <a:ext cx="106362" cy="79375"/>
          </a:xfrm>
          <a:custGeom>
            <a:avLst/>
            <a:gdLst>
              <a:gd name="T0" fmla="*/ 2147483647 w 23"/>
              <a:gd name="T1" fmla="*/ 0 h 17"/>
              <a:gd name="T2" fmla="*/ 2147483647 w 23"/>
              <a:gd name="T3" fmla="*/ 2147483647 h 17"/>
              <a:gd name="T4" fmla="*/ 2147483647 w 23"/>
              <a:gd name="T5" fmla="*/ 0 h 17"/>
              <a:gd name="T6" fmla="*/ 0 60000 65536"/>
              <a:gd name="T7" fmla="*/ 0 60000 65536"/>
              <a:gd name="T8" fmla="*/ 0 60000 65536"/>
              <a:gd name="T9" fmla="*/ 0 w 23"/>
              <a:gd name="T10" fmla="*/ 0 h 17"/>
              <a:gd name="T11" fmla="*/ 23 w 23"/>
              <a:gd name="T12" fmla="*/ 17 h 17"/>
            </a:gdLst>
            <a:ahLst/>
            <a:cxnLst>
              <a:cxn ang="T6">
                <a:pos x="T0" y="T1"/>
              </a:cxn>
              <a:cxn ang="T7">
                <a:pos x="T2" y="T3"/>
              </a:cxn>
              <a:cxn ang="T8">
                <a:pos x="T4" y="T5"/>
              </a:cxn>
            </a:cxnLst>
            <a:rect l="T9" t="T10" r="T11" b="T12"/>
            <a:pathLst>
              <a:path w="23" h="17">
                <a:moveTo>
                  <a:pt x="12" y="0"/>
                </a:moveTo>
                <a:cubicBezTo>
                  <a:pt x="0" y="0"/>
                  <a:pt x="0" y="17"/>
                  <a:pt x="12" y="17"/>
                </a:cubicBezTo>
                <a:cubicBezTo>
                  <a:pt x="23" y="17"/>
                  <a:pt x="23" y="0"/>
                  <a:pt x="12"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354" name="Freeform 163"/>
          <p:cNvSpPr>
            <a:spLocks noChangeArrowheads="1"/>
          </p:cNvSpPr>
          <p:nvPr/>
        </p:nvSpPr>
        <p:spPr bwMode="auto">
          <a:xfrm>
            <a:off x="9820275" y="4094163"/>
            <a:ext cx="238125" cy="184150"/>
          </a:xfrm>
          <a:custGeom>
            <a:avLst/>
            <a:gdLst>
              <a:gd name="T0" fmla="*/ 2147483647 w 52"/>
              <a:gd name="T1" fmla="*/ 0 h 40"/>
              <a:gd name="T2" fmla="*/ 2147483647 w 52"/>
              <a:gd name="T3" fmla="*/ 2147483647 h 40"/>
              <a:gd name="T4" fmla="*/ 2147483647 w 52"/>
              <a:gd name="T5" fmla="*/ 0 h 40"/>
              <a:gd name="T6" fmla="*/ 0 60000 65536"/>
              <a:gd name="T7" fmla="*/ 0 60000 65536"/>
              <a:gd name="T8" fmla="*/ 0 60000 65536"/>
              <a:gd name="T9" fmla="*/ 0 w 52"/>
              <a:gd name="T10" fmla="*/ 0 h 40"/>
              <a:gd name="T11" fmla="*/ 52 w 52"/>
              <a:gd name="T12" fmla="*/ 40 h 40"/>
            </a:gdLst>
            <a:ahLst/>
            <a:cxnLst>
              <a:cxn ang="T6">
                <a:pos x="T0" y="T1"/>
              </a:cxn>
              <a:cxn ang="T7">
                <a:pos x="T2" y="T3"/>
              </a:cxn>
              <a:cxn ang="T8">
                <a:pos x="T4" y="T5"/>
              </a:cxn>
            </a:cxnLst>
            <a:rect l="T9" t="T10" r="T11" b="T12"/>
            <a:pathLst>
              <a:path w="52" h="40">
                <a:moveTo>
                  <a:pt x="26" y="0"/>
                </a:moveTo>
                <a:cubicBezTo>
                  <a:pt x="0" y="0"/>
                  <a:pt x="0" y="40"/>
                  <a:pt x="26" y="40"/>
                </a:cubicBezTo>
                <a:cubicBezTo>
                  <a:pt x="52" y="40"/>
                  <a:pt x="52" y="0"/>
                  <a:pt x="26"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355" name="Freeform 164"/>
          <p:cNvSpPr>
            <a:spLocks noChangeArrowheads="1"/>
          </p:cNvSpPr>
          <p:nvPr/>
        </p:nvSpPr>
        <p:spPr bwMode="auto">
          <a:xfrm>
            <a:off x="8442325" y="5230813"/>
            <a:ext cx="234950" cy="185737"/>
          </a:xfrm>
          <a:custGeom>
            <a:avLst/>
            <a:gdLst>
              <a:gd name="T0" fmla="*/ 2147483647 w 51"/>
              <a:gd name="T1" fmla="*/ 0 h 40"/>
              <a:gd name="T2" fmla="*/ 2147483647 w 51"/>
              <a:gd name="T3" fmla="*/ 2147483647 h 40"/>
              <a:gd name="T4" fmla="*/ 2147483647 w 51"/>
              <a:gd name="T5" fmla="*/ 0 h 40"/>
              <a:gd name="T6" fmla="*/ 0 60000 65536"/>
              <a:gd name="T7" fmla="*/ 0 60000 65536"/>
              <a:gd name="T8" fmla="*/ 0 60000 65536"/>
              <a:gd name="T9" fmla="*/ 0 w 51"/>
              <a:gd name="T10" fmla="*/ 0 h 40"/>
              <a:gd name="T11" fmla="*/ 51 w 51"/>
              <a:gd name="T12" fmla="*/ 40 h 40"/>
            </a:gdLst>
            <a:ahLst/>
            <a:cxnLst>
              <a:cxn ang="T6">
                <a:pos x="T0" y="T1"/>
              </a:cxn>
              <a:cxn ang="T7">
                <a:pos x="T2" y="T3"/>
              </a:cxn>
              <a:cxn ang="T8">
                <a:pos x="T4" y="T5"/>
              </a:cxn>
            </a:cxnLst>
            <a:rect l="T9" t="T10" r="T11" b="T12"/>
            <a:pathLst>
              <a:path w="51" h="40">
                <a:moveTo>
                  <a:pt x="25" y="0"/>
                </a:moveTo>
                <a:cubicBezTo>
                  <a:pt x="0" y="0"/>
                  <a:pt x="0" y="40"/>
                  <a:pt x="25" y="40"/>
                </a:cubicBezTo>
                <a:cubicBezTo>
                  <a:pt x="51" y="40"/>
                  <a:pt x="51" y="0"/>
                  <a:pt x="25"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356" name="Freeform 165"/>
          <p:cNvSpPr>
            <a:spLocks noChangeArrowheads="1"/>
          </p:cNvSpPr>
          <p:nvPr/>
        </p:nvSpPr>
        <p:spPr bwMode="auto">
          <a:xfrm>
            <a:off x="8831263" y="5146675"/>
            <a:ext cx="198437" cy="153988"/>
          </a:xfrm>
          <a:custGeom>
            <a:avLst/>
            <a:gdLst>
              <a:gd name="T0" fmla="*/ 2147483647 w 43"/>
              <a:gd name="T1" fmla="*/ 0 h 33"/>
              <a:gd name="T2" fmla="*/ 2147483647 w 43"/>
              <a:gd name="T3" fmla="*/ 2147483647 h 33"/>
              <a:gd name="T4" fmla="*/ 2147483647 w 43"/>
              <a:gd name="T5" fmla="*/ 0 h 33"/>
              <a:gd name="T6" fmla="*/ 0 60000 65536"/>
              <a:gd name="T7" fmla="*/ 0 60000 65536"/>
              <a:gd name="T8" fmla="*/ 0 60000 65536"/>
              <a:gd name="T9" fmla="*/ 0 w 43"/>
              <a:gd name="T10" fmla="*/ 0 h 33"/>
              <a:gd name="T11" fmla="*/ 43 w 43"/>
              <a:gd name="T12" fmla="*/ 33 h 33"/>
            </a:gdLst>
            <a:ahLst/>
            <a:cxnLst>
              <a:cxn ang="T6">
                <a:pos x="T0" y="T1"/>
              </a:cxn>
              <a:cxn ang="T7">
                <a:pos x="T2" y="T3"/>
              </a:cxn>
              <a:cxn ang="T8">
                <a:pos x="T4" y="T5"/>
              </a:cxn>
            </a:cxnLst>
            <a:rect l="T9" t="T10" r="T11" b="T12"/>
            <a:pathLst>
              <a:path w="43" h="33">
                <a:moveTo>
                  <a:pt x="21" y="0"/>
                </a:moveTo>
                <a:cubicBezTo>
                  <a:pt x="0" y="0"/>
                  <a:pt x="0" y="33"/>
                  <a:pt x="21" y="33"/>
                </a:cubicBezTo>
                <a:cubicBezTo>
                  <a:pt x="43" y="33"/>
                  <a:pt x="43" y="0"/>
                  <a:pt x="21"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357" name="Freeform 166"/>
          <p:cNvSpPr>
            <a:spLocks noChangeArrowheads="1"/>
          </p:cNvSpPr>
          <p:nvPr/>
        </p:nvSpPr>
        <p:spPr bwMode="auto">
          <a:xfrm>
            <a:off x="9242425" y="4784725"/>
            <a:ext cx="200025" cy="153988"/>
          </a:xfrm>
          <a:custGeom>
            <a:avLst/>
            <a:gdLst>
              <a:gd name="T0" fmla="*/ 2147483647 w 43"/>
              <a:gd name="T1" fmla="*/ 0 h 33"/>
              <a:gd name="T2" fmla="*/ 2147483647 w 43"/>
              <a:gd name="T3" fmla="*/ 2147483647 h 33"/>
              <a:gd name="T4" fmla="*/ 2147483647 w 43"/>
              <a:gd name="T5" fmla="*/ 0 h 33"/>
              <a:gd name="T6" fmla="*/ 0 60000 65536"/>
              <a:gd name="T7" fmla="*/ 0 60000 65536"/>
              <a:gd name="T8" fmla="*/ 0 60000 65536"/>
              <a:gd name="T9" fmla="*/ 0 w 43"/>
              <a:gd name="T10" fmla="*/ 0 h 33"/>
              <a:gd name="T11" fmla="*/ 43 w 43"/>
              <a:gd name="T12" fmla="*/ 33 h 33"/>
            </a:gdLst>
            <a:ahLst/>
            <a:cxnLst>
              <a:cxn ang="T6">
                <a:pos x="T0" y="T1"/>
              </a:cxn>
              <a:cxn ang="T7">
                <a:pos x="T2" y="T3"/>
              </a:cxn>
              <a:cxn ang="T8">
                <a:pos x="T4" y="T5"/>
              </a:cxn>
            </a:cxnLst>
            <a:rect l="T9" t="T10" r="T11" b="T12"/>
            <a:pathLst>
              <a:path w="43" h="33">
                <a:moveTo>
                  <a:pt x="22" y="0"/>
                </a:moveTo>
                <a:cubicBezTo>
                  <a:pt x="0" y="0"/>
                  <a:pt x="0" y="33"/>
                  <a:pt x="22" y="33"/>
                </a:cubicBezTo>
                <a:cubicBezTo>
                  <a:pt x="43" y="33"/>
                  <a:pt x="43" y="0"/>
                  <a:pt x="22"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358" name="Freeform 167"/>
          <p:cNvSpPr>
            <a:spLocks noChangeArrowheads="1"/>
          </p:cNvSpPr>
          <p:nvPr/>
        </p:nvSpPr>
        <p:spPr bwMode="auto">
          <a:xfrm>
            <a:off x="9521825" y="4530725"/>
            <a:ext cx="200025" cy="158750"/>
          </a:xfrm>
          <a:custGeom>
            <a:avLst/>
            <a:gdLst>
              <a:gd name="T0" fmla="*/ 2147483647 w 43"/>
              <a:gd name="T1" fmla="*/ 0 h 34"/>
              <a:gd name="T2" fmla="*/ 2147483647 w 43"/>
              <a:gd name="T3" fmla="*/ 2147483647 h 34"/>
              <a:gd name="T4" fmla="*/ 2147483647 w 43"/>
              <a:gd name="T5" fmla="*/ 0 h 34"/>
              <a:gd name="T6" fmla="*/ 0 60000 65536"/>
              <a:gd name="T7" fmla="*/ 0 60000 65536"/>
              <a:gd name="T8" fmla="*/ 0 60000 65536"/>
              <a:gd name="T9" fmla="*/ 0 w 43"/>
              <a:gd name="T10" fmla="*/ 0 h 34"/>
              <a:gd name="T11" fmla="*/ 43 w 43"/>
              <a:gd name="T12" fmla="*/ 34 h 34"/>
            </a:gdLst>
            <a:ahLst/>
            <a:cxnLst>
              <a:cxn ang="T6">
                <a:pos x="T0" y="T1"/>
              </a:cxn>
              <a:cxn ang="T7">
                <a:pos x="T2" y="T3"/>
              </a:cxn>
              <a:cxn ang="T8">
                <a:pos x="T4" y="T5"/>
              </a:cxn>
            </a:cxnLst>
            <a:rect l="T9" t="T10" r="T11" b="T12"/>
            <a:pathLst>
              <a:path w="43" h="34">
                <a:moveTo>
                  <a:pt x="22" y="0"/>
                </a:moveTo>
                <a:cubicBezTo>
                  <a:pt x="0" y="0"/>
                  <a:pt x="0" y="34"/>
                  <a:pt x="22" y="34"/>
                </a:cubicBezTo>
                <a:cubicBezTo>
                  <a:pt x="43" y="34"/>
                  <a:pt x="43" y="0"/>
                  <a:pt x="22"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359" name="Oval 168"/>
          <p:cNvSpPr>
            <a:spLocks noChangeArrowheads="1"/>
          </p:cNvSpPr>
          <p:nvPr/>
        </p:nvSpPr>
        <p:spPr bwMode="auto">
          <a:xfrm>
            <a:off x="8066088" y="4697413"/>
            <a:ext cx="298450" cy="296862"/>
          </a:xfrm>
          <a:prstGeom prst="ellipse">
            <a:avLst/>
          </a:prstGeom>
          <a:solidFill>
            <a:srgbClr val="F53DB6"/>
          </a:solidFill>
          <a:ln>
            <a:noFill/>
          </a:ln>
          <a:extLst>
            <a:ext uri="{91240B29-F687-4F45-9708-019B960494DF}">
              <a14:hiddenLine xmlns:a14="http://schemas.microsoft.com/office/drawing/2010/main" xmlns="" w="9525">
                <a:solidFill>
                  <a:srgbClr val="000000"/>
                </a:solidFill>
                <a:bevel/>
                <a:headEnd/>
                <a:tailEnd/>
              </a14:hiddenLine>
            </a:ext>
          </a:extLst>
        </p:spPr>
        <p:txBody>
          <a:bodyPr lIns="90170" tIns="46990" rIns="90170" bIns="46990"/>
          <a:lstStyle/>
          <a:p>
            <a:pPr>
              <a:buFontTx/>
              <a:buNone/>
            </a:pPr>
            <a:endParaRPr lang="zh-CN" altLang="zh-CN" sz="1800">
              <a:solidFill>
                <a:srgbClr val="000000"/>
              </a:solidFill>
              <a:latin typeface="Calibri" pitchFamily="34" charset="0"/>
              <a:sym typeface="宋体" pitchFamily="2" charset="-122"/>
            </a:endParaRPr>
          </a:p>
        </p:txBody>
      </p:sp>
      <p:sp>
        <p:nvSpPr>
          <p:cNvPr id="8360" name="Freeform 169"/>
          <p:cNvSpPr>
            <a:spLocks noChangeArrowheads="1"/>
          </p:cNvSpPr>
          <p:nvPr/>
        </p:nvSpPr>
        <p:spPr bwMode="auto">
          <a:xfrm>
            <a:off x="8469313" y="4710113"/>
            <a:ext cx="214312" cy="163512"/>
          </a:xfrm>
          <a:custGeom>
            <a:avLst/>
            <a:gdLst>
              <a:gd name="T0" fmla="*/ 2147483647 w 46"/>
              <a:gd name="T1" fmla="*/ 0 h 35"/>
              <a:gd name="T2" fmla="*/ 2147483647 w 46"/>
              <a:gd name="T3" fmla="*/ 2147483647 h 35"/>
              <a:gd name="T4" fmla="*/ 2147483647 w 46"/>
              <a:gd name="T5" fmla="*/ 0 h 35"/>
              <a:gd name="T6" fmla="*/ 0 60000 65536"/>
              <a:gd name="T7" fmla="*/ 0 60000 65536"/>
              <a:gd name="T8" fmla="*/ 0 60000 65536"/>
              <a:gd name="T9" fmla="*/ 0 w 46"/>
              <a:gd name="T10" fmla="*/ 0 h 35"/>
              <a:gd name="T11" fmla="*/ 46 w 46"/>
              <a:gd name="T12" fmla="*/ 35 h 35"/>
            </a:gdLst>
            <a:ahLst/>
            <a:cxnLst>
              <a:cxn ang="T6">
                <a:pos x="T0" y="T1"/>
              </a:cxn>
              <a:cxn ang="T7">
                <a:pos x="T2" y="T3"/>
              </a:cxn>
              <a:cxn ang="T8">
                <a:pos x="T4" y="T5"/>
              </a:cxn>
            </a:cxnLst>
            <a:rect l="T9" t="T10" r="T11" b="T12"/>
            <a:pathLst>
              <a:path w="46" h="35">
                <a:moveTo>
                  <a:pt x="23" y="0"/>
                </a:moveTo>
                <a:cubicBezTo>
                  <a:pt x="0" y="0"/>
                  <a:pt x="0" y="35"/>
                  <a:pt x="23" y="35"/>
                </a:cubicBezTo>
                <a:cubicBezTo>
                  <a:pt x="46" y="35"/>
                  <a:pt x="46" y="0"/>
                  <a:pt x="23"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361" name="Freeform 170"/>
          <p:cNvSpPr>
            <a:spLocks noChangeArrowheads="1"/>
          </p:cNvSpPr>
          <p:nvPr/>
        </p:nvSpPr>
        <p:spPr bwMode="auto">
          <a:xfrm>
            <a:off x="9442450" y="4799013"/>
            <a:ext cx="120650" cy="93662"/>
          </a:xfrm>
          <a:custGeom>
            <a:avLst/>
            <a:gdLst>
              <a:gd name="T0" fmla="*/ 2147483647 w 26"/>
              <a:gd name="T1" fmla="*/ 0 h 20"/>
              <a:gd name="T2" fmla="*/ 2147483647 w 26"/>
              <a:gd name="T3" fmla="*/ 2147483647 h 20"/>
              <a:gd name="T4" fmla="*/ 2147483647 w 26"/>
              <a:gd name="T5" fmla="*/ 0 h 20"/>
              <a:gd name="T6" fmla="*/ 0 60000 65536"/>
              <a:gd name="T7" fmla="*/ 0 60000 65536"/>
              <a:gd name="T8" fmla="*/ 0 60000 65536"/>
              <a:gd name="T9" fmla="*/ 0 w 26"/>
              <a:gd name="T10" fmla="*/ 0 h 20"/>
              <a:gd name="T11" fmla="*/ 26 w 26"/>
              <a:gd name="T12" fmla="*/ 20 h 20"/>
            </a:gdLst>
            <a:ahLst/>
            <a:cxnLst>
              <a:cxn ang="T6">
                <a:pos x="T0" y="T1"/>
              </a:cxn>
              <a:cxn ang="T7">
                <a:pos x="T2" y="T3"/>
              </a:cxn>
              <a:cxn ang="T8">
                <a:pos x="T4" y="T5"/>
              </a:cxn>
            </a:cxnLst>
            <a:rect l="T9" t="T10" r="T11" b="T12"/>
            <a:pathLst>
              <a:path w="26" h="20">
                <a:moveTo>
                  <a:pt x="13" y="0"/>
                </a:moveTo>
                <a:cubicBezTo>
                  <a:pt x="0" y="0"/>
                  <a:pt x="0" y="20"/>
                  <a:pt x="13" y="20"/>
                </a:cubicBezTo>
                <a:cubicBezTo>
                  <a:pt x="26" y="20"/>
                  <a:pt x="26" y="0"/>
                  <a:pt x="13"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362" name="Freeform 171"/>
          <p:cNvSpPr>
            <a:spLocks noChangeArrowheads="1"/>
          </p:cNvSpPr>
          <p:nvPr/>
        </p:nvSpPr>
        <p:spPr bwMode="auto">
          <a:xfrm>
            <a:off x="9704388" y="4511675"/>
            <a:ext cx="115887" cy="93663"/>
          </a:xfrm>
          <a:custGeom>
            <a:avLst/>
            <a:gdLst>
              <a:gd name="T0" fmla="*/ 2147483647 w 25"/>
              <a:gd name="T1" fmla="*/ 0 h 20"/>
              <a:gd name="T2" fmla="*/ 2147483647 w 25"/>
              <a:gd name="T3" fmla="*/ 2147483647 h 20"/>
              <a:gd name="T4" fmla="*/ 2147483647 w 25"/>
              <a:gd name="T5" fmla="*/ 0 h 20"/>
              <a:gd name="T6" fmla="*/ 0 60000 65536"/>
              <a:gd name="T7" fmla="*/ 0 60000 65536"/>
              <a:gd name="T8" fmla="*/ 0 60000 65536"/>
              <a:gd name="T9" fmla="*/ 0 w 25"/>
              <a:gd name="T10" fmla="*/ 0 h 20"/>
              <a:gd name="T11" fmla="*/ 25 w 25"/>
              <a:gd name="T12" fmla="*/ 20 h 20"/>
            </a:gdLst>
            <a:ahLst/>
            <a:cxnLst>
              <a:cxn ang="T6">
                <a:pos x="T0" y="T1"/>
              </a:cxn>
              <a:cxn ang="T7">
                <a:pos x="T2" y="T3"/>
              </a:cxn>
              <a:cxn ang="T8">
                <a:pos x="T4" y="T5"/>
              </a:cxn>
            </a:cxnLst>
            <a:rect l="T9" t="T10" r="T11" b="T12"/>
            <a:pathLst>
              <a:path w="25" h="20">
                <a:moveTo>
                  <a:pt x="12" y="0"/>
                </a:moveTo>
                <a:cubicBezTo>
                  <a:pt x="0" y="0"/>
                  <a:pt x="0" y="20"/>
                  <a:pt x="12" y="20"/>
                </a:cubicBezTo>
                <a:cubicBezTo>
                  <a:pt x="25" y="20"/>
                  <a:pt x="25" y="0"/>
                  <a:pt x="12"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363" name="Freeform 172"/>
          <p:cNvSpPr>
            <a:spLocks noChangeArrowheads="1"/>
          </p:cNvSpPr>
          <p:nvPr/>
        </p:nvSpPr>
        <p:spPr bwMode="auto">
          <a:xfrm>
            <a:off x="9837738" y="4302125"/>
            <a:ext cx="120650" cy="88900"/>
          </a:xfrm>
          <a:custGeom>
            <a:avLst/>
            <a:gdLst>
              <a:gd name="T0" fmla="*/ 2147483647 w 26"/>
              <a:gd name="T1" fmla="*/ 0 h 19"/>
              <a:gd name="T2" fmla="*/ 2147483647 w 26"/>
              <a:gd name="T3" fmla="*/ 2147483647 h 19"/>
              <a:gd name="T4" fmla="*/ 2147483647 w 26"/>
              <a:gd name="T5" fmla="*/ 0 h 19"/>
              <a:gd name="T6" fmla="*/ 0 60000 65536"/>
              <a:gd name="T7" fmla="*/ 0 60000 65536"/>
              <a:gd name="T8" fmla="*/ 0 60000 65536"/>
              <a:gd name="T9" fmla="*/ 0 w 26"/>
              <a:gd name="T10" fmla="*/ 0 h 19"/>
              <a:gd name="T11" fmla="*/ 26 w 26"/>
              <a:gd name="T12" fmla="*/ 19 h 19"/>
            </a:gdLst>
            <a:ahLst/>
            <a:cxnLst>
              <a:cxn ang="T6">
                <a:pos x="T0" y="T1"/>
              </a:cxn>
              <a:cxn ang="T7">
                <a:pos x="T2" y="T3"/>
              </a:cxn>
              <a:cxn ang="T8">
                <a:pos x="T4" y="T5"/>
              </a:cxn>
            </a:cxnLst>
            <a:rect l="T9" t="T10" r="T11" b="T12"/>
            <a:pathLst>
              <a:path w="26" h="19">
                <a:moveTo>
                  <a:pt x="13" y="0"/>
                </a:moveTo>
                <a:cubicBezTo>
                  <a:pt x="0" y="0"/>
                  <a:pt x="0" y="19"/>
                  <a:pt x="13" y="19"/>
                </a:cubicBezTo>
                <a:cubicBezTo>
                  <a:pt x="26" y="19"/>
                  <a:pt x="26" y="0"/>
                  <a:pt x="13"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364" name="Freeform 173"/>
          <p:cNvSpPr>
            <a:spLocks noChangeArrowheads="1"/>
          </p:cNvSpPr>
          <p:nvPr/>
        </p:nvSpPr>
        <p:spPr bwMode="auto">
          <a:xfrm>
            <a:off x="9680575" y="4335463"/>
            <a:ext cx="169863" cy="133350"/>
          </a:xfrm>
          <a:custGeom>
            <a:avLst/>
            <a:gdLst>
              <a:gd name="T0" fmla="*/ 2147483647 w 37"/>
              <a:gd name="T1" fmla="*/ 0 h 29"/>
              <a:gd name="T2" fmla="*/ 2147483647 w 37"/>
              <a:gd name="T3" fmla="*/ 2147483647 h 29"/>
              <a:gd name="T4" fmla="*/ 2147483647 w 37"/>
              <a:gd name="T5" fmla="*/ 0 h 29"/>
              <a:gd name="T6" fmla="*/ 0 60000 65536"/>
              <a:gd name="T7" fmla="*/ 0 60000 65536"/>
              <a:gd name="T8" fmla="*/ 0 60000 65536"/>
              <a:gd name="T9" fmla="*/ 0 w 37"/>
              <a:gd name="T10" fmla="*/ 0 h 29"/>
              <a:gd name="T11" fmla="*/ 37 w 37"/>
              <a:gd name="T12" fmla="*/ 29 h 29"/>
            </a:gdLst>
            <a:ahLst/>
            <a:cxnLst>
              <a:cxn ang="T6">
                <a:pos x="T0" y="T1"/>
              </a:cxn>
              <a:cxn ang="T7">
                <a:pos x="T2" y="T3"/>
              </a:cxn>
              <a:cxn ang="T8">
                <a:pos x="T4" y="T5"/>
              </a:cxn>
            </a:cxnLst>
            <a:rect l="T9" t="T10" r="T11" b="T12"/>
            <a:pathLst>
              <a:path w="37" h="29">
                <a:moveTo>
                  <a:pt x="19" y="0"/>
                </a:moveTo>
                <a:cubicBezTo>
                  <a:pt x="0" y="0"/>
                  <a:pt x="0" y="29"/>
                  <a:pt x="19" y="29"/>
                </a:cubicBezTo>
                <a:cubicBezTo>
                  <a:pt x="37" y="29"/>
                  <a:pt x="37" y="0"/>
                  <a:pt x="19"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365" name="Freeform 174"/>
          <p:cNvSpPr>
            <a:spLocks noChangeArrowheads="1"/>
          </p:cNvSpPr>
          <p:nvPr/>
        </p:nvSpPr>
        <p:spPr bwMode="auto">
          <a:xfrm>
            <a:off x="9405938" y="4910138"/>
            <a:ext cx="65087" cy="50800"/>
          </a:xfrm>
          <a:custGeom>
            <a:avLst/>
            <a:gdLst>
              <a:gd name="T0" fmla="*/ 2147483647 w 14"/>
              <a:gd name="T1" fmla="*/ 0 h 11"/>
              <a:gd name="T2" fmla="*/ 2147483647 w 14"/>
              <a:gd name="T3" fmla="*/ 2147483647 h 11"/>
              <a:gd name="T4" fmla="*/ 2147483647 w 14"/>
              <a:gd name="T5" fmla="*/ 0 h 11"/>
              <a:gd name="T6" fmla="*/ 0 60000 65536"/>
              <a:gd name="T7" fmla="*/ 0 60000 65536"/>
              <a:gd name="T8" fmla="*/ 0 60000 65536"/>
              <a:gd name="T9" fmla="*/ 0 w 14"/>
              <a:gd name="T10" fmla="*/ 0 h 11"/>
              <a:gd name="T11" fmla="*/ 14 w 14"/>
              <a:gd name="T12" fmla="*/ 11 h 11"/>
            </a:gdLst>
            <a:ahLst/>
            <a:cxnLst>
              <a:cxn ang="T6">
                <a:pos x="T0" y="T1"/>
              </a:cxn>
              <a:cxn ang="T7">
                <a:pos x="T2" y="T3"/>
              </a:cxn>
              <a:cxn ang="T8">
                <a:pos x="T4" y="T5"/>
              </a:cxn>
            </a:cxnLst>
            <a:rect l="T9" t="T10" r="T11" b="T12"/>
            <a:pathLst>
              <a:path w="14" h="11">
                <a:moveTo>
                  <a:pt x="7" y="0"/>
                </a:moveTo>
                <a:cubicBezTo>
                  <a:pt x="0" y="0"/>
                  <a:pt x="0" y="11"/>
                  <a:pt x="7" y="11"/>
                </a:cubicBezTo>
                <a:cubicBezTo>
                  <a:pt x="14" y="11"/>
                  <a:pt x="14" y="0"/>
                  <a:pt x="7"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366" name="Freeform 175"/>
          <p:cNvSpPr>
            <a:spLocks noChangeArrowheads="1"/>
          </p:cNvSpPr>
          <p:nvPr/>
        </p:nvSpPr>
        <p:spPr bwMode="auto">
          <a:xfrm>
            <a:off x="9555163" y="4767263"/>
            <a:ext cx="65087" cy="50800"/>
          </a:xfrm>
          <a:custGeom>
            <a:avLst/>
            <a:gdLst>
              <a:gd name="T0" fmla="*/ 2147483647 w 14"/>
              <a:gd name="T1" fmla="*/ 0 h 11"/>
              <a:gd name="T2" fmla="*/ 2147483647 w 14"/>
              <a:gd name="T3" fmla="*/ 2147483647 h 11"/>
              <a:gd name="T4" fmla="*/ 2147483647 w 14"/>
              <a:gd name="T5" fmla="*/ 0 h 11"/>
              <a:gd name="T6" fmla="*/ 0 60000 65536"/>
              <a:gd name="T7" fmla="*/ 0 60000 65536"/>
              <a:gd name="T8" fmla="*/ 0 60000 65536"/>
              <a:gd name="T9" fmla="*/ 0 w 14"/>
              <a:gd name="T10" fmla="*/ 0 h 11"/>
              <a:gd name="T11" fmla="*/ 14 w 14"/>
              <a:gd name="T12" fmla="*/ 11 h 11"/>
            </a:gdLst>
            <a:ahLst/>
            <a:cxnLst>
              <a:cxn ang="T6">
                <a:pos x="T0" y="T1"/>
              </a:cxn>
              <a:cxn ang="T7">
                <a:pos x="T2" y="T3"/>
              </a:cxn>
              <a:cxn ang="T8">
                <a:pos x="T4" y="T5"/>
              </a:cxn>
            </a:cxnLst>
            <a:rect l="T9" t="T10" r="T11" b="T12"/>
            <a:pathLst>
              <a:path w="14" h="11">
                <a:moveTo>
                  <a:pt x="7" y="0"/>
                </a:moveTo>
                <a:cubicBezTo>
                  <a:pt x="0" y="0"/>
                  <a:pt x="0" y="11"/>
                  <a:pt x="7" y="11"/>
                </a:cubicBezTo>
                <a:cubicBezTo>
                  <a:pt x="14" y="11"/>
                  <a:pt x="14" y="0"/>
                  <a:pt x="7"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367" name="Freeform 176"/>
          <p:cNvSpPr>
            <a:spLocks noChangeArrowheads="1"/>
          </p:cNvSpPr>
          <p:nvPr/>
        </p:nvSpPr>
        <p:spPr bwMode="auto">
          <a:xfrm>
            <a:off x="9447213" y="4660900"/>
            <a:ext cx="120650" cy="92075"/>
          </a:xfrm>
          <a:custGeom>
            <a:avLst/>
            <a:gdLst>
              <a:gd name="T0" fmla="*/ 2147483647 w 26"/>
              <a:gd name="T1" fmla="*/ 0 h 20"/>
              <a:gd name="T2" fmla="*/ 2147483647 w 26"/>
              <a:gd name="T3" fmla="*/ 2147483647 h 20"/>
              <a:gd name="T4" fmla="*/ 2147483647 w 26"/>
              <a:gd name="T5" fmla="*/ 0 h 20"/>
              <a:gd name="T6" fmla="*/ 0 60000 65536"/>
              <a:gd name="T7" fmla="*/ 0 60000 65536"/>
              <a:gd name="T8" fmla="*/ 0 60000 65536"/>
              <a:gd name="T9" fmla="*/ 0 w 26"/>
              <a:gd name="T10" fmla="*/ 0 h 20"/>
              <a:gd name="T11" fmla="*/ 26 w 26"/>
              <a:gd name="T12" fmla="*/ 20 h 20"/>
            </a:gdLst>
            <a:ahLst/>
            <a:cxnLst>
              <a:cxn ang="T6">
                <a:pos x="T0" y="T1"/>
              </a:cxn>
              <a:cxn ang="T7">
                <a:pos x="T2" y="T3"/>
              </a:cxn>
              <a:cxn ang="T8">
                <a:pos x="T4" y="T5"/>
              </a:cxn>
            </a:cxnLst>
            <a:rect l="T9" t="T10" r="T11" b="T12"/>
            <a:pathLst>
              <a:path w="26" h="20">
                <a:moveTo>
                  <a:pt x="13" y="0"/>
                </a:moveTo>
                <a:cubicBezTo>
                  <a:pt x="0" y="0"/>
                  <a:pt x="0" y="20"/>
                  <a:pt x="13" y="20"/>
                </a:cubicBezTo>
                <a:cubicBezTo>
                  <a:pt x="26" y="20"/>
                  <a:pt x="26" y="0"/>
                  <a:pt x="13"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368" name="Freeform 177"/>
          <p:cNvSpPr>
            <a:spLocks noChangeArrowheads="1"/>
          </p:cNvSpPr>
          <p:nvPr/>
        </p:nvSpPr>
        <p:spPr bwMode="auto">
          <a:xfrm>
            <a:off x="9285288" y="4960938"/>
            <a:ext cx="120650" cy="93662"/>
          </a:xfrm>
          <a:custGeom>
            <a:avLst/>
            <a:gdLst>
              <a:gd name="T0" fmla="*/ 2147483647 w 26"/>
              <a:gd name="T1" fmla="*/ 0 h 20"/>
              <a:gd name="T2" fmla="*/ 2147483647 w 26"/>
              <a:gd name="T3" fmla="*/ 2147483647 h 20"/>
              <a:gd name="T4" fmla="*/ 2147483647 w 26"/>
              <a:gd name="T5" fmla="*/ 0 h 20"/>
              <a:gd name="T6" fmla="*/ 0 60000 65536"/>
              <a:gd name="T7" fmla="*/ 0 60000 65536"/>
              <a:gd name="T8" fmla="*/ 0 60000 65536"/>
              <a:gd name="T9" fmla="*/ 0 w 26"/>
              <a:gd name="T10" fmla="*/ 0 h 20"/>
              <a:gd name="T11" fmla="*/ 26 w 26"/>
              <a:gd name="T12" fmla="*/ 20 h 20"/>
            </a:gdLst>
            <a:ahLst/>
            <a:cxnLst>
              <a:cxn ang="T6">
                <a:pos x="T0" y="T1"/>
              </a:cxn>
              <a:cxn ang="T7">
                <a:pos x="T2" y="T3"/>
              </a:cxn>
              <a:cxn ang="T8">
                <a:pos x="T4" y="T5"/>
              </a:cxn>
            </a:cxnLst>
            <a:rect l="T9" t="T10" r="T11" b="T12"/>
            <a:pathLst>
              <a:path w="26" h="20">
                <a:moveTo>
                  <a:pt x="13" y="0"/>
                </a:moveTo>
                <a:cubicBezTo>
                  <a:pt x="0" y="0"/>
                  <a:pt x="0" y="20"/>
                  <a:pt x="13" y="20"/>
                </a:cubicBezTo>
                <a:cubicBezTo>
                  <a:pt x="26" y="20"/>
                  <a:pt x="26" y="0"/>
                  <a:pt x="13"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369" name="Freeform 178"/>
          <p:cNvSpPr>
            <a:spLocks noChangeArrowheads="1"/>
          </p:cNvSpPr>
          <p:nvPr/>
        </p:nvSpPr>
        <p:spPr bwMode="auto">
          <a:xfrm>
            <a:off x="9109075" y="4918075"/>
            <a:ext cx="171450" cy="136525"/>
          </a:xfrm>
          <a:custGeom>
            <a:avLst/>
            <a:gdLst>
              <a:gd name="T0" fmla="*/ 2147483647 w 37"/>
              <a:gd name="T1" fmla="*/ 0 h 29"/>
              <a:gd name="T2" fmla="*/ 2147483647 w 37"/>
              <a:gd name="T3" fmla="*/ 2147483647 h 29"/>
              <a:gd name="T4" fmla="*/ 2147483647 w 37"/>
              <a:gd name="T5" fmla="*/ 0 h 29"/>
              <a:gd name="T6" fmla="*/ 0 60000 65536"/>
              <a:gd name="T7" fmla="*/ 0 60000 65536"/>
              <a:gd name="T8" fmla="*/ 0 60000 65536"/>
              <a:gd name="T9" fmla="*/ 0 w 37"/>
              <a:gd name="T10" fmla="*/ 0 h 29"/>
              <a:gd name="T11" fmla="*/ 37 w 37"/>
              <a:gd name="T12" fmla="*/ 29 h 29"/>
            </a:gdLst>
            <a:ahLst/>
            <a:cxnLst>
              <a:cxn ang="T6">
                <a:pos x="T0" y="T1"/>
              </a:cxn>
              <a:cxn ang="T7">
                <a:pos x="T2" y="T3"/>
              </a:cxn>
              <a:cxn ang="T8">
                <a:pos x="T4" y="T5"/>
              </a:cxn>
            </a:cxnLst>
            <a:rect l="T9" t="T10" r="T11" b="T12"/>
            <a:pathLst>
              <a:path w="37" h="29">
                <a:moveTo>
                  <a:pt x="19" y="0"/>
                </a:moveTo>
                <a:cubicBezTo>
                  <a:pt x="0" y="0"/>
                  <a:pt x="0" y="29"/>
                  <a:pt x="19" y="29"/>
                </a:cubicBezTo>
                <a:cubicBezTo>
                  <a:pt x="37" y="29"/>
                  <a:pt x="37" y="0"/>
                  <a:pt x="19"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370" name="Freeform 179"/>
          <p:cNvSpPr>
            <a:spLocks noChangeArrowheads="1"/>
          </p:cNvSpPr>
          <p:nvPr/>
        </p:nvSpPr>
        <p:spPr bwMode="auto">
          <a:xfrm>
            <a:off x="9058275" y="5118100"/>
            <a:ext cx="120650" cy="88900"/>
          </a:xfrm>
          <a:custGeom>
            <a:avLst/>
            <a:gdLst>
              <a:gd name="T0" fmla="*/ 2147483647 w 26"/>
              <a:gd name="T1" fmla="*/ 0 h 19"/>
              <a:gd name="T2" fmla="*/ 2147483647 w 26"/>
              <a:gd name="T3" fmla="*/ 2147483647 h 19"/>
              <a:gd name="T4" fmla="*/ 2147483647 w 26"/>
              <a:gd name="T5" fmla="*/ 0 h 19"/>
              <a:gd name="T6" fmla="*/ 0 60000 65536"/>
              <a:gd name="T7" fmla="*/ 0 60000 65536"/>
              <a:gd name="T8" fmla="*/ 0 60000 65536"/>
              <a:gd name="T9" fmla="*/ 0 w 26"/>
              <a:gd name="T10" fmla="*/ 0 h 19"/>
              <a:gd name="T11" fmla="*/ 26 w 26"/>
              <a:gd name="T12" fmla="*/ 19 h 19"/>
            </a:gdLst>
            <a:ahLst/>
            <a:cxnLst>
              <a:cxn ang="T6">
                <a:pos x="T0" y="T1"/>
              </a:cxn>
              <a:cxn ang="T7">
                <a:pos x="T2" y="T3"/>
              </a:cxn>
              <a:cxn ang="T8">
                <a:pos x="T4" y="T5"/>
              </a:cxn>
            </a:cxnLst>
            <a:rect l="T9" t="T10" r="T11" b="T12"/>
            <a:pathLst>
              <a:path w="26" h="19">
                <a:moveTo>
                  <a:pt x="13" y="0"/>
                </a:moveTo>
                <a:cubicBezTo>
                  <a:pt x="0" y="0"/>
                  <a:pt x="0" y="19"/>
                  <a:pt x="13" y="19"/>
                </a:cubicBezTo>
                <a:cubicBezTo>
                  <a:pt x="26" y="19"/>
                  <a:pt x="26" y="0"/>
                  <a:pt x="13"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371" name="Freeform 180"/>
          <p:cNvSpPr>
            <a:spLocks noChangeArrowheads="1"/>
          </p:cNvSpPr>
          <p:nvPr/>
        </p:nvSpPr>
        <p:spPr bwMode="auto">
          <a:xfrm>
            <a:off x="9212263" y="5064125"/>
            <a:ext cx="79375" cy="63500"/>
          </a:xfrm>
          <a:custGeom>
            <a:avLst/>
            <a:gdLst>
              <a:gd name="T0" fmla="*/ 2147483647 w 17"/>
              <a:gd name="T1" fmla="*/ 0 h 14"/>
              <a:gd name="T2" fmla="*/ 2147483647 w 17"/>
              <a:gd name="T3" fmla="*/ 2147483647 h 14"/>
              <a:gd name="T4" fmla="*/ 2147483647 w 17"/>
              <a:gd name="T5" fmla="*/ 0 h 14"/>
              <a:gd name="T6" fmla="*/ 0 60000 65536"/>
              <a:gd name="T7" fmla="*/ 0 60000 65536"/>
              <a:gd name="T8" fmla="*/ 0 60000 65536"/>
              <a:gd name="T9" fmla="*/ 0 w 17"/>
              <a:gd name="T10" fmla="*/ 0 h 14"/>
              <a:gd name="T11" fmla="*/ 17 w 17"/>
              <a:gd name="T12" fmla="*/ 14 h 14"/>
            </a:gdLst>
            <a:ahLst/>
            <a:cxnLst>
              <a:cxn ang="T6">
                <a:pos x="T0" y="T1"/>
              </a:cxn>
              <a:cxn ang="T7">
                <a:pos x="T2" y="T3"/>
              </a:cxn>
              <a:cxn ang="T8">
                <a:pos x="T4" y="T5"/>
              </a:cxn>
            </a:cxnLst>
            <a:rect l="T9" t="T10" r="T11" b="T12"/>
            <a:pathLst>
              <a:path w="17" h="14">
                <a:moveTo>
                  <a:pt x="9" y="0"/>
                </a:moveTo>
                <a:cubicBezTo>
                  <a:pt x="0" y="0"/>
                  <a:pt x="0" y="14"/>
                  <a:pt x="9" y="14"/>
                </a:cubicBezTo>
                <a:cubicBezTo>
                  <a:pt x="17" y="14"/>
                  <a:pt x="17" y="0"/>
                  <a:pt x="9"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372" name="Freeform 181"/>
          <p:cNvSpPr>
            <a:spLocks noChangeArrowheads="1"/>
          </p:cNvSpPr>
          <p:nvPr/>
        </p:nvSpPr>
        <p:spPr bwMode="auto">
          <a:xfrm>
            <a:off x="8993188" y="5002213"/>
            <a:ext cx="120650" cy="93662"/>
          </a:xfrm>
          <a:custGeom>
            <a:avLst/>
            <a:gdLst>
              <a:gd name="T0" fmla="*/ 2147483647 w 26"/>
              <a:gd name="T1" fmla="*/ 0 h 20"/>
              <a:gd name="T2" fmla="*/ 2147483647 w 26"/>
              <a:gd name="T3" fmla="*/ 2147483647 h 20"/>
              <a:gd name="T4" fmla="*/ 2147483647 w 26"/>
              <a:gd name="T5" fmla="*/ 0 h 20"/>
              <a:gd name="T6" fmla="*/ 0 60000 65536"/>
              <a:gd name="T7" fmla="*/ 0 60000 65536"/>
              <a:gd name="T8" fmla="*/ 0 60000 65536"/>
              <a:gd name="T9" fmla="*/ 0 w 26"/>
              <a:gd name="T10" fmla="*/ 0 h 20"/>
              <a:gd name="T11" fmla="*/ 26 w 26"/>
              <a:gd name="T12" fmla="*/ 20 h 20"/>
            </a:gdLst>
            <a:ahLst/>
            <a:cxnLst>
              <a:cxn ang="T6">
                <a:pos x="T0" y="T1"/>
              </a:cxn>
              <a:cxn ang="T7">
                <a:pos x="T2" y="T3"/>
              </a:cxn>
              <a:cxn ang="T8">
                <a:pos x="T4" y="T5"/>
              </a:cxn>
            </a:cxnLst>
            <a:rect l="T9" t="T10" r="T11" b="T12"/>
            <a:pathLst>
              <a:path w="26" h="20">
                <a:moveTo>
                  <a:pt x="13" y="0"/>
                </a:moveTo>
                <a:cubicBezTo>
                  <a:pt x="0" y="0"/>
                  <a:pt x="0" y="20"/>
                  <a:pt x="13" y="20"/>
                </a:cubicBezTo>
                <a:cubicBezTo>
                  <a:pt x="26" y="20"/>
                  <a:pt x="26" y="0"/>
                  <a:pt x="13"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373" name="Freeform 182"/>
          <p:cNvSpPr>
            <a:spLocks noChangeArrowheads="1"/>
          </p:cNvSpPr>
          <p:nvPr/>
        </p:nvSpPr>
        <p:spPr bwMode="auto">
          <a:xfrm>
            <a:off x="8724900" y="5300663"/>
            <a:ext cx="120650" cy="92075"/>
          </a:xfrm>
          <a:custGeom>
            <a:avLst/>
            <a:gdLst>
              <a:gd name="T0" fmla="*/ 2147483647 w 26"/>
              <a:gd name="T1" fmla="*/ 0 h 20"/>
              <a:gd name="T2" fmla="*/ 2147483647 w 26"/>
              <a:gd name="T3" fmla="*/ 2147483647 h 20"/>
              <a:gd name="T4" fmla="*/ 2147483647 w 26"/>
              <a:gd name="T5" fmla="*/ 0 h 20"/>
              <a:gd name="T6" fmla="*/ 0 60000 65536"/>
              <a:gd name="T7" fmla="*/ 0 60000 65536"/>
              <a:gd name="T8" fmla="*/ 0 60000 65536"/>
              <a:gd name="T9" fmla="*/ 0 w 26"/>
              <a:gd name="T10" fmla="*/ 0 h 20"/>
              <a:gd name="T11" fmla="*/ 26 w 26"/>
              <a:gd name="T12" fmla="*/ 20 h 20"/>
            </a:gdLst>
            <a:ahLst/>
            <a:cxnLst>
              <a:cxn ang="T6">
                <a:pos x="T0" y="T1"/>
              </a:cxn>
              <a:cxn ang="T7">
                <a:pos x="T2" y="T3"/>
              </a:cxn>
              <a:cxn ang="T8">
                <a:pos x="T4" y="T5"/>
              </a:cxn>
            </a:cxnLst>
            <a:rect l="T9" t="T10" r="T11" b="T12"/>
            <a:pathLst>
              <a:path w="26" h="20">
                <a:moveTo>
                  <a:pt x="13" y="0"/>
                </a:moveTo>
                <a:cubicBezTo>
                  <a:pt x="0" y="0"/>
                  <a:pt x="0" y="20"/>
                  <a:pt x="13" y="20"/>
                </a:cubicBezTo>
                <a:cubicBezTo>
                  <a:pt x="26" y="20"/>
                  <a:pt x="26" y="0"/>
                  <a:pt x="13"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374" name="Freeform 183"/>
          <p:cNvSpPr>
            <a:spLocks noChangeArrowheads="1"/>
          </p:cNvSpPr>
          <p:nvPr/>
        </p:nvSpPr>
        <p:spPr bwMode="auto">
          <a:xfrm>
            <a:off x="8647113" y="5172075"/>
            <a:ext cx="157162" cy="117475"/>
          </a:xfrm>
          <a:custGeom>
            <a:avLst/>
            <a:gdLst>
              <a:gd name="T0" fmla="*/ 2147483647 w 34"/>
              <a:gd name="T1" fmla="*/ 0 h 26"/>
              <a:gd name="T2" fmla="*/ 2147483647 w 34"/>
              <a:gd name="T3" fmla="*/ 2147483647 h 26"/>
              <a:gd name="T4" fmla="*/ 2147483647 w 34"/>
              <a:gd name="T5" fmla="*/ 0 h 26"/>
              <a:gd name="T6" fmla="*/ 0 60000 65536"/>
              <a:gd name="T7" fmla="*/ 0 60000 65536"/>
              <a:gd name="T8" fmla="*/ 0 60000 65536"/>
              <a:gd name="T9" fmla="*/ 0 w 34"/>
              <a:gd name="T10" fmla="*/ 0 h 26"/>
              <a:gd name="T11" fmla="*/ 34 w 34"/>
              <a:gd name="T12" fmla="*/ 26 h 26"/>
            </a:gdLst>
            <a:ahLst/>
            <a:cxnLst>
              <a:cxn ang="T6">
                <a:pos x="T0" y="T1"/>
              </a:cxn>
              <a:cxn ang="T7">
                <a:pos x="T2" y="T3"/>
              </a:cxn>
              <a:cxn ang="T8">
                <a:pos x="T4" y="T5"/>
              </a:cxn>
            </a:cxnLst>
            <a:rect l="T9" t="T10" r="T11" b="T12"/>
            <a:pathLst>
              <a:path w="34" h="26">
                <a:moveTo>
                  <a:pt x="17" y="0"/>
                </a:moveTo>
                <a:cubicBezTo>
                  <a:pt x="0" y="0"/>
                  <a:pt x="0" y="26"/>
                  <a:pt x="17" y="26"/>
                </a:cubicBezTo>
                <a:cubicBezTo>
                  <a:pt x="34" y="26"/>
                  <a:pt x="34" y="0"/>
                  <a:pt x="17"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375" name="Freeform 184"/>
          <p:cNvSpPr>
            <a:spLocks noChangeArrowheads="1"/>
          </p:cNvSpPr>
          <p:nvPr/>
        </p:nvSpPr>
        <p:spPr bwMode="auto">
          <a:xfrm>
            <a:off x="8423275" y="5426075"/>
            <a:ext cx="120650" cy="92075"/>
          </a:xfrm>
          <a:custGeom>
            <a:avLst/>
            <a:gdLst>
              <a:gd name="T0" fmla="*/ 2147483647 w 26"/>
              <a:gd name="T1" fmla="*/ 0 h 20"/>
              <a:gd name="T2" fmla="*/ 2147483647 w 26"/>
              <a:gd name="T3" fmla="*/ 2147483647 h 20"/>
              <a:gd name="T4" fmla="*/ 2147483647 w 26"/>
              <a:gd name="T5" fmla="*/ 0 h 20"/>
              <a:gd name="T6" fmla="*/ 0 60000 65536"/>
              <a:gd name="T7" fmla="*/ 0 60000 65536"/>
              <a:gd name="T8" fmla="*/ 0 60000 65536"/>
              <a:gd name="T9" fmla="*/ 0 w 26"/>
              <a:gd name="T10" fmla="*/ 0 h 20"/>
              <a:gd name="T11" fmla="*/ 26 w 26"/>
              <a:gd name="T12" fmla="*/ 20 h 20"/>
            </a:gdLst>
            <a:ahLst/>
            <a:cxnLst>
              <a:cxn ang="T6">
                <a:pos x="T0" y="T1"/>
              </a:cxn>
              <a:cxn ang="T7">
                <a:pos x="T2" y="T3"/>
              </a:cxn>
              <a:cxn ang="T8">
                <a:pos x="T4" y="T5"/>
              </a:cxn>
            </a:cxnLst>
            <a:rect l="T9" t="T10" r="T11" b="T12"/>
            <a:pathLst>
              <a:path w="26" h="20">
                <a:moveTo>
                  <a:pt x="13" y="0"/>
                </a:moveTo>
                <a:cubicBezTo>
                  <a:pt x="0" y="0"/>
                  <a:pt x="0" y="20"/>
                  <a:pt x="13" y="20"/>
                </a:cubicBezTo>
                <a:cubicBezTo>
                  <a:pt x="26" y="20"/>
                  <a:pt x="26" y="0"/>
                  <a:pt x="13"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376" name="Freeform 185"/>
          <p:cNvSpPr>
            <a:spLocks noChangeArrowheads="1"/>
          </p:cNvSpPr>
          <p:nvPr/>
        </p:nvSpPr>
        <p:spPr bwMode="auto">
          <a:xfrm>
            <a:off x="9512300" y="3862388"/>
            <a:ext cx="117475" cy="92075"/>
          </a:xfrm>
          <a:custGeom>
            <a:avLst/>
            <a:gdLst>
              <a:gd name="T0" fmla="*/ 2147483647 w 25"/>
              <a:gd name="T1" fmla="*/ 0 h 20"/>
              <a:gd name="T2" fmla="*/ 2147483647 w 25"/>
              <a:gd name="T3" fmla="*/ 2147483647 h 20"/>
              <a:gd name="T4" fmla="*/ 2147483647 w 25"/>
              <a:gd name="T5" fmla="*/ 0 h 20"/>
              <a:gd name="T6" fmla="*/ 0 60000 65536"/>
              <a:gd name="T7" fmla="*/ 0 60000 65536"/>
              <a:gd name="T8" fmla="*/ 0 60000 65536"/>
              <a:gd name="T9" fmla="*/ 0 w 25"/>
              <a:gd name="T10" fmla="*/ 0 h 20"/>
              <a:gd name="T11" fmla="*/ 25 w 25"/>
              <a:gd name="T12" fmla="*/ 20 h 20"/>
            </a:gdLst>
            <a:ahLst/>
            <a:cxnLst>
              <a:cxn ang="T6">
                <a:pos x="T0" y="T1"/>
              </a:cxn>
              <a:cxn ang="T7">
                <a:pos x="T2" y="T3"/>
              </a:cxn>
              <a:cxn ang="T8">
                <a:pos x="T4" y="T5"/>
              </a:cxn>
            </a:cxnLst>
            <a:rect l="T9" t="T10" r="T11" b="T12"/>
            <a:pathLst>
              <a:path w="25" h="20">
                <a:moveTo>
                  <a:pt x="12" y="0"/>
                </a:moveTo>
                <a:cubicBezTo>
                  <a:pt x="0" y="0"/>
                  <a:pt x="0" y="20"/>
                  <a:pt x="12" y="20"/>
                </a:cubicBezTo>
                <a:cubicBezTo>
                  <a:pt x="25" y="20"/>
                  <a:pt x="25" y="0"/>
                  <a:pt x="12"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377" name="Freeform 186"/>
          <p:cNvSpPr>
            <a:spLocks noChangeArrowheads="1"/>
          </p:cNvSpPr>
          <p:nvPr/>
        </p:nvSpPr>
        <p:spPr bwMode="auto">
          <a:xfrm>
            <a:off x="7681913" y="2479675"/>
            <a:ext cx="176212" cy="130175"/>
          </a:xfrm>
          <a:custGeom>
            <a:avLst/>
            <a:gdLst>
              <a:gd name="T0" fmla="*/ 2147483647 w 38"/>
              <a:gd name="T1" fmla="*/ 0 h 28"/>
              <a:gd name="T2" fmla="*/ 2147483647 w 38"/>
              <a:gd name="T3" fmla="*/ 2147483647 h 28"/>
              <a:gd name="T4" fmla="*/ 2147483647 w 38"/>
              <a:gd name="T5" fmla="*/ 0 h 28"/>
              <a:gd name="T6" fmla="*/ 0 60000 65536"/>
              <a:gd name="T7" fmla="*/ 0 60000 65536"/>
              <a:gd name="T8" fmla="*/ 0 60000 65536"/>
              <a:gd name="T9" fmla="*/ 0 w 38"/>
              <a:gd name="T10" fmla="*/ 0 h 28"/>
              <a:gd name="T11" fmla="*/ 38 w 38"/>
              <a:gd name="T12" fmla="*/ 28 h 28"/>
            </a:gdLst>
            <a:ahLst/>
            <a:cxnLst>
              <a:cxn ang="T6">
                <a:pos x="T0" y="T1"/>
              </a:cxn>
              <a:cxn ang="T7">
                <a:pos x="T2" y="T3"/>
              </a:cxn>
              <a:cxn ang="T8">
                <a:pos x="T4" y="T5"/>
              </a:cxn>
            </a:cxnLst>
            <a:rect l="T9" t="T10" r="T11" b="T12"/>
            <a:pathLst>
              <a:path w="38" h="28">
                <a:moveTo>
                  <a:pt x="19" y="0"/>
                </a:moveTo>
                <a:cubicBezTo>
                  <a:pt x="0" y="0"/>
                  <a:pt x="0" y="28"/>
                  <a:pt x="19" y="28"/>
                </a:cubicBezTo>
                <a:cubicBezTo>
                  <a:pt x="38" y="28"/>
                  <a:pt x="38" y="0"/>
                  <a:pt x="19"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378" name="Freeform 187"/>
          <p:cNvSpPr>
            <a:spLocks noChangeArrowheads="1"/>
          </p:cNvSpPr>
          <p:nvPr/>
        </p:nvSpPr>
        <p:spPr bwMode="auto">
          <a:xfrm>
            <a:off x="7245350" y="2455863"/>
            <a:ext cx="171450" cy="136525"/>
          </a:xfrm>
          <a:custGeom>
            <a:avLst/>
            <a:gdLst>
              <a:gd name="T0" fmla="*/ 2147483647 w 37"/>
              <a:gd name="T1" fmla="*/ 0 h 29"/>
              <a:gd name="T2" fmla="*/ 2147483647 w 37"/>
              <a:gd name="T3" fmla="*/ 2147483647 h 29"/>
              <a:gd name="T4" fmla="*/ 2147483647 w 37"/>
              <a:gd name="T5" fmla="*/ 0 h 29"/>
              <a:gd name="T6" fmla="*/ 0 60000 65536"/>
              <a:gd name="T7" fmla="*/ 0 60000 65536"/>
              <a:gd name="T8" fmla="*/ 0 60000 65536"/>
              <a:gd name="T9" fmla="*/ 0 w 37"/>
              <a:gd name="T10" fmla="*/ 0 h 29"/>
              <a:gd name="T11" fmla="*/ 37 w 37"/>
              <a:gd name="T12" fmla="*/ 29 h 29"/>
            </a:gdLst>
            <a:ahLst/>
            <a:cxnLst>
              <a:cxn ang="T6">
                <a:pos x="T0" y="T1"/>
              </a:cxn>
              <a:cxn ang="T7">
                <a:pos x="T2" y="T3"/>
              </a:cxn>
              <a:cxn ang="T8">
                <a:pos x="T4" y="T5"/>
              </a:cxn>
            </a:cxnLst>
            <a:rect l="T9" t="T10" r="T11" b="T12"/>
            <a:pathLst>
              <a:path w="37" h="29">
                <a:moveTo>
                  <a:pt x="19" y="0"/>
                </a:moveTo>
                <a:cubicBezTo>
                  <a:pt x="0" y="0"/>
                  <a:pt x="0" y="29"/>
                  <a:pt x="19" y="29"/>
                </a:cubicBezTo>
                <a:cubicBezTo>
                  <a:pt x="37" y="29"/>
                  <a:pt x="37" y="0"/>
                  <a:pt x="19"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379" name="Freeform 188"/>
          <p:cNvSpPr>
            <a:spLocks noChangeArrowheads="1"/>
          </p:cNvSpPr>
          <p:nvPr/>
        </p:nvSpPr>
        <p:spPr bwMode="auto">
          <a:xfrm>
            <a:off x="6657975" y="3881438"/>
            <a:ext cx="142875" cy="109537"/>
          </a:xfrm>
          <a:custGeom>
            <a:avLst/>
            <a:gdLst>
              <a:gd name="T0" fmla="*/ 2147483647 w 31"/>
              <a:gd name="T1" fmla="*/ 0 h 24"/>
              <a:gd name="T2" fmla="*/ 2147483647 w 31"/>
              <a:gd name="T3" fmla="*/ 2147483647 h 24"/>
              <a:gd name="T4" fmla="*/ 2147483647 w 31"/>
              <a:gd name="T5" fmla="*/ 0 h 24"/>
              <a:gd name="T6" fmla="*/ 0 60000 65536"/>
              <a:gd name="T7" fmla="*/ 0 60000 65536"/>
              <a:gd name="T8" fmla="*/ 0 60000 65536"/>
              <a:gd name="T9" fmla="*/ 0 w 31"/>
              <a:gd name="T10" fmla="*/ 0 h 24"/>
              <a:gd name="T11" fmla="*/ 31 w 31"/>
              <a:gd name="T12" fmla="*/ 24 h 24"/>
            </a:gdLst>
            <a:ahLst/>
            <a:cxnLst>
              <a:cxn ang="T6">
                <a:pos x="T0" y="T1"/>
              </a:cxn>
              <a:cxn ang="T7">
                <a:pos x="T2" y="T3"/>
              </a:cxn>
              <a:cxn ang="T8">
                <a:pos x="T4" y="T5"/>
              </a:cxn>
            </a:cxnLst>
            <a:rect l="T9" t="T10" r="T11" b="T12"/>
            <a:pathLst>
              <a:path w="31" h="24">
                <a:moveTo>
                  <a:pt x="15" y="0"/>
                </a:moveTo>
                <a:cubicBezTo>
                  <a:pt x="0" y="0"/>
                  <a:pt x="0" y="24"/>
                  <a:pt x="15" y="24"/>
                </a:cubicBezTo>
                <a:cubicBezTo>
                  <a:pt x="31" y="24"/>
                  <a:pt x="31" y="0"/>
                  <a:pt x="15"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380" name="Freeform 189"/>
          <p:cNvSpPr>
            <a:spLocks noChangeArrowheads="1"/>
          </p:cNvSpPr>
          <p:nvPr/>
        </p:nvSpPr>
        <p:spPr bwMode="auto">
          <a:xfrm>
            <a:off x="7458075" y="3881438"/>
            <a:ext cx="149225" cy="109537"/>
          </a:xfrm>
          <a:custGeom>
            <a:avLst/>
            <a:gdLst>
              <a:gd name="T0" fmla="*/ 2147483647 w 32"/>
              <a:gd name="T1" fmla="*/ 0 h 24"/>
              <a:gd name="T2" fmla="*/ 2147483647 w 32"/>
              <a:gd name="T3" fmla="*/ 2147483647 h 24"/>
              <a:gd name="T4" fmla="*/ 2147483647 w 32"/>
              <a:gd name="T5" fmla="*/ 0 h 24"/>
              <a:gd name="T6" fmla="*/ 0 60000 65536"/>
              <a:gd name="T7" fmla="*/ 0 60000 65536"/>
              <a:gd name="T8" fmla="*/ 0 60000 65536"/>
              <a:gd name="T9" fmla="*/ 0 w 32"/>
              <a:gd name="T10" fmla="*/ 0 h 24"/>
              <a:gd name="T11" fmla="*/ 32 w 32"/>
              <a:gd name="T12" fmla="*/ 24 h 24"/>
            </a:gdLst>
            <a:ahLst/>
            <a:cxnLst>
              <a:cxn ang="T6">
                <a:pos x="T0" y="T1"/>
              </a:cxn>
              <a:cxn ang="T7">
                <a:pos x="T2" y="T3"/>
              </a:cxn>
              <a:cxn ang="T8">
                <a:pos x="T4" y="T5"/>
              </a:cxn>
            </a:cxnLst>
            <a:rect l="T9" t="T10" r="T11" b="T12"/>
            <a:pathLst>
              <a:path w="32" h="24">
                <a:moveTo>
                  <a:pt x="16" y="0"/>
                </a:moveTo>
                <a:cubicBezTo>
                  <a:pt x="0" y="0"/>
                  <a:pt x="0" y="24"/>
                  <a:pt x="16" y="24"/>
                </a:cubicBezTo>
                <a:cubicBezTo>
                  <a:pt x="32" y="24"/>
                  <a:pt x="32" y="0"/>
                  <a:pt x="16"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381" name="Freeform 190"/>
          <p:cNvSpPr>
            <a:spLocks noChangeArrowheads="1"/>
          </p:cNvSpPr>
          <p:nvPr/>
        </p:nvSpPr>
        <p:spPr bwMode="auto">
          <a:xfrm>
            <a:off x="7473950" y="4381500"/>
            <a:ext cx="200025" cy="153988"/>
          </a:xfrm>
          <a:custGeom>
            <a:avLst/>
            <a:gdLst>
              <a:gd name="T0" fmla="*/ 2147483647 w 43"/>
              <a:gd name="T1" fmla="*/ 0 h 33"/>
              <a:gd name="T2" fmla="*/ 2147483647 w 43"/>
              <a:gd name="T3" fmla="*/ 2147483647 h 33"/>
              <a:gd name="T4" fmla="*/ 2147483647 w 43"/>
              <a:gd name="T5" fmla="*/ 0 h 33"/>
              <a:gd name="T6" fmla="*/ 0 60000 65536"/>
              <a:gd name="T7" fmla="*/ 0 60000 65536"/>
              <a:gd name="T8" fmla="*/ 0 60000 65536"/>
              <a:gd name="T9" fmla="*/ 0 w 43"/>
              <a:gd name="T10" fmla="*/ 0 h 33"/>
              <a:gd name="T11" fmla="*/ 43 w 43"/>
              <a:gd name="T12" fmla="*/ 33 h 33"/>
            </a:gdLst>
            <a:ahLst/>
            <a:cxnLst>
              <a:cxn ang="T6">
                <a:pos x="T0" y="T1"/>
              </a:cxn>
              <a:cxn ang="T7">
                <a:pos x="T2" y="T3"/>
              </a:cxn>
              <a:cxn ang="T8">
                <a:pos x="T4" y="T5"/>
              </a:cxn>
            </a:cxnLst>
            <a:rect l="T9" t="T10" r="T11" b="T12"/>
            <a:pathLst>
              <a:path w="43" h="33">
                <a:moveTo>
                  <a:pt x="22" y="0"/>
                </a:moveTo>
                <a:cubicBezTo>
                  <a:pt x="0" y="0"/>
                  <a:pt x="0" y="33"/>
                  <a:pt x="22" y="33"/>
                </a:cubicBezTo>
                <a:cubicBezTo>
                  <a:pt x="43" y="33"/>
                  <a:pt x="43" y="0"/>
                  <a:pt x="22"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382" name="Freeform 191"/>
          <p:cNvSpPr>
            <a:spLocks noChangeArrowheads="1"/>
          </p:cNvSpPr>
          <p:nvPr/>
        </p:nvSpPr>
        <p:spPr bwMode="auto">
          <a:xfrm>
            <a:off x="8980488" y="3829050"/>
            <a:ext cx="133350" cy="103188"/>
          </a:xfrm>
          <a:custGeom>
            <a:avLst/>
            <a:gdLst>
              <a:gd name="T0" fmla="*/ 2147483647 w 29"/>
              <a:gd name="T1" fmla="*/ 0 h 22"/>
              <a:gd name="T2" fmla="*/ 2147483647 w 29"/>
              <a:gd name="T3" fmla="*/ 2147483647 h 22"/>
              <a:gd name="T4" fmla="*/ 2147483647 w 29"/>
              <a:gd name="T5" fmla="*/ 0 h 22"/>
              <a:gd name="T6" fmla="*/ 0 60000 65536"/>
              <a:gd name="T7" fmla="*/ 0 60000 65536"/>
              <a:gd name="T8" fmla="*/ 0 60000 65536"/>
              <a:gd name="T9" fmla="*/ 0 w 29"/>
              <a:gd name="T10" fmla="*/ 0 h 22"/>
              <a:gd name="T11" fmla="*/ 29 w 29"/>
              <a:gd name="T12" fmla="*/ 22 h 22"/>
            </a:gdLst>
            <a:ahLst/>
            <a:cxnLst>
              <a:cxn ang="T6">
                <a:pos x="T0" y="T1"/>
              </a:cxn>
              <a:cxn ang="T7">
                <a:pos x="T2" y="T3"/>
              </a:cxn>
              <a:cxn ang="T8">
                <a:pos x="T4" y="T5"/>
              </a:cxn>
            </a:cxnLst>
            <a:rect l="T9" t="T10" r="T11" b="T12"/>
            <a:pathLst>
              <a:path w="29" h="22">
                <a:moveTo>
                  <a:pt x="15" y="0"/>
                </a:moveTo>
                <a:cubicBezTo>
                  <a:pt x="0" y="0"/>
                  <a:pt x="0" y="22"/>
                  <a:pt x="15" y="22"/>
                </a:cubicBezTo>
                <a:cubicBezTo>
                  <a:pt x="29" y="22"/>
                  <a:pt x="29" y="0"/>
                  <a:pt x="15"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383" name="Freeform 192"/>
          <p:cNvSpPr>
            <a:spLocks noChangeArrowheads="1"/>
          </p:cNvSpPr>
          <p:nvPr/>
        </p:nvSpPr>
        <p:spPr bwMode="auto">
          <a:xfrm>
            <a:off x="9072563" y="4465638"/>
            <a:ext cx="133350" cy="103187"/>
          </a:xfrm>
          <a:custGeom>
            <a:avLst/>
            <a:gdLst>
              <a:gd name="T0" fmla="*/ 2147483647 w 29"/>
              <a:gd name="T1" fmla="*/ 0 h 22"/>
              <a:gd name="T2" fmla="*/ 2147483647 w 29"/>
              <a:gd name="T3" fmla="*/ 2147483647 h 22"/>
              <a:gd name="T4" fmla="*/ 2147483647 w 29"/>
              <a:gd name="T5" fmla="*/ 0 h 22"/>
              <a:gd name="T6" fmla="*/ 0 60000 65536"/>
              <a:gd name="T7" fmla="*/ 0 60000 65536"/>
              <a:gd name="T8" fmla="*/ 0 60000 65536"/>
              <a:gd name="T9" fmla="*/ 0 w 29"/>
              <a:gd name="T10" fmla="*/ 0 h 22"/>
              <a:gd name="T11" fmla="*/ 29 w 29"/>
              <a:gd name="T12" fmla="*/ 22 h 22"/>
            </a:gdLst>
            <a:ahLst/>
            <a:cxnLst>
              <a:cxn ang="T6">
                <a:pos x="T0" y="T1"/>
              </a:cxn>
              <a:cxn ang="T7">
                <a:pos x="T2" y="T3"/>
              </a:cxn>
              <a:cxn ang="T8">
                <a:pos x="T4" y="T5"/>
              </a:cxn>
            </a:cxnLst>
            <a:rect l="T9" t="T10" r="T11" b="T12"/>
            <a:pathLst>
              <a:path w="29" h="22">
                <a:moveTo>
                  <a:pt x="14" y="0"/>
                </a:moveTo>
                <a:cubicBezTo>
                  <a:pt x="0" y="0"/>
                  <a:pt x="0" y="22"/>
                  <a:pt x="14" y="22"/>
                </a:cubicBezTo>
                <a:cubicBezTo>
                  <a:pt x="29" y="22"/>
                  <a:pt x="29" y="0"/>
                  <a:pt x="14"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384" name="Freeform 193"/>
          <p:cNvSpPr>
            <a:spLocks noChangeArrowheads="1"/>
          </p:cNvSpPr>
          <p:nvPr/>
        </p:nvSpPr>
        <p:spPr bwMode="auto">
          <a:xfrm>
            <a:off x="8548688" y="3886200"/>
            <a:ext cx="157162" cy="120650"/>
          </a:xfrm>
          <a:custGeom>
            <a:avLst/>
            <a:gdLst>
              <a:gd name="T0" fmla="*/ 2147483647 w 34"/>
              <a:gd name="T1" fmla="*/ 0 h 26"/>
              <a:gd name="T2" fmla="*/ 2147483647 w 34"/>
              <a:gd name="T3" fmla="*/ 2147483647 h 26"/>
              <a:gd name="T4" fmla="*/ 2147483647 w 34"/>
              <a:gd name="T5" fmla="*/ 0 h 26"/>
              <a:gd name="T6" fmla="*/ 0 60000 65536"/>
              <a:gd name="T7" fmla="*/ 0 60000 65536"/>
              <a:gd name="T8" fmla="*/ 0 60000 65536"/>
              <a:gd name="T9" fmla="*/ 0 w 34"/>
              <a:gd name="T10" fmla="*/ 0 h 26"/>
              <a:gd name="T11" fmla="*/ 34 w 34"/>
              <a:gd name="T12" fmla="*/ 26 h 26"/>
            </a:gdLst>
            <a:ahLst/>
            <a:cxnLst>
              <a:cxn ang="T6">
                <a:pos x="T0" y="T1"/>
              </a:cxn>
              <a:cxn ang="T7">
                <a:pos x="T2" y="T3"/>
              </a:cxn>
              <a:cxn ang="T8">
                <a:pos x="T4" y="T5"/>
              </a:cxn>
            </a:cxnLst>
            <a:rect l="T9" t="T10" r="T11" b="T12"/>
            <a:pathLst>
              <a:path w="34" h="26">
                <a:moveTo>
                  <a:pt x="17" y="0"/>
                </a:moveTo>
                <a:cubicBezTo>
                  <a:pt x="0" y="0"/>
                  <a:pt x="0" y="26"/>
                  <a:pt x="17" y="26"/>
                </a:cubicBezTo>
                <a:cubicBezTo>
                  <a:pt x="34" y="26"/>
                  <a:pt x="34" y="0"/>
                  <a:pt x="17"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385" name="Freeform 194"/>
          <p:cNvSpPr>
            <a:spLocks noChangeArrowheads="1"/>
          </p:cNvSpPr>
          <p:nvPr/>
        </p:nvSpPr>
        <p:spPr bwMode="auto">
          <a:xfrm>
            <a:off x="8186738" y="3254375"/>
            <a:ext cx="157162" cy="120650"/>
          </a:xfrm>
          <a:custGeom>
            <a:avLst/>
            <a:gdLst>
              <a:gd name="T0" fmla="*/ 2147483647 w 34"/>
              <a:gd name="T1" fmla="*/ 0 h 26"/>
              <a:gd name="T2" fmla="*/ 2147483647 w 34"/>
              <a:gd name="T3" fmla="*/ 2147483647 h 26"/>
              <a:gd name="T4" fmla="*/ 2147483647 w 34"/>
              <a:gd name="T5" fmla="*/ 0 h 26"/>
              <a:gd name="T6" fmla="*/ 0 60000 65536"/>
              <a:gd name="T7" fmla="*/ 0 60000 65536"/>
              <a:gd name="T8" fmla="*/ 0 60000 65536"/>
              <a:gd name="T9" fmla="*/ 0 w 34"/>
              <a:gd name="T10" fmla="*/ 0 h 26"/>
              <a:gd name="T11" fmla="*/ 34 w 34"/>
              <a:gd name="T12" fmla="*/ 26 h 26"/>
            </a:gdLst>
            <a:ahLst/>
            <a:cxnLst>
              <a:cxn ang="T6">
                <a:pos x="T0" y="T1"/>
              </a:cxn>
              <a:cxn ang="T7">
                <a:pos x="T2" y="T3"/>
              </a:cxn>
              <a:cxn ang="T8">
                <a:pos x="T4" y="T5"/>
              </a:cxn>
            </a:cxnLst>
            <a:rect l="T9" t="T10" r="T11" b="T12"/>
            <a:pathLst>
              <a:path w="34" h="26">
                <a:moveTo>
                  <a:pt x="17" y="0"/>
                </a:moveTo>
                <a:cubicBezTo>
                  <a:pt x="0" y="0"/>
                  <a:pt x="0" y="26"/>
                  <a:pt x="17" y="26"/>
                </a:cubicBezTo>
                <a:cubicBezTo>
                  <a:pt x="34" y="26"/>
                  <a:pt x="34" y="0"/>
                  <a:pt x="17"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386" name="Freeform 195"/>
          <p:cNvSpPr>
            <a:spLocks noChangeArrowheads="1"/>
          </p:cNvSpPr>
          <p:nvPr/>
        </p:nvSpPr>
        <p:spPr bwMode="auto">
          <a:xfrm>
            <a:off x="9055100" y="2201863"/>
            <a:ext cx="161925" cy="120650"/>
          </a:xfrm>
          <a:custGeom>
            <a:avLst/>
            <a:gdLst>
              <a:gd name="T0" fmla="*/ 2147483647 w 35"/>
              <a:gd name="T1" fmla="*/ 0 h 26"/>
              <a:gd name="T2" fmla="*/ 2147483647 w 35"/>
              <a:gd name="T3" fmla="*/ 2147483647 h 26"/>
              <a:gd name="T4" fmla="*/ 2147483647 w 35"/>
              <a:gd name="T5" fmla="*/ 0 h 26"/>
              <a:gd name="T6" fmla="*/ 0 60000 65536"/>
              <a:gd name="T7" fmla="*/ 0 60000 65536"/>
              <a:gd name="T8" fmla="*/ 0 60000 65536"/>
              <a:gd name="T9" fmla="*/ 0 w 35"/>
              <a:gd name="T10" fmla="*/ 0 h 26"/>
              <a:gd name="T11" fmla="*/ 35 w 35"/>
              <a:gd name="T12" fmla="*/ 26 h 26"/>
            </a:gdLst>
            <a:ahLst/>
            <a:cxnLst>
              <a:cxn ang="T6">
                <a:pos x="T0" y="T1"/>
              </a:cxn>
              <a:cxn ang="T7">
                <a:pos x="T2" y="T3"/>
              </a:cxn>
              <a:cxn ang="T8">
                <a:pos x="T4" y="T5"/>
              </a:cxn>
            </a:cxnLst>
            <a:rect l="T9" t="T10" r="T11" b="T12"/>
            <a:pathLst>
              <a:path w="35" h="26">
                <a:moveTo>
                  <a:pt x="17" y="0"/>
                </a:moveTo>
                <a:cubicBezTo>
                  <a:pt x="0" y="0"/>
                  <a:pt x="0" y="26"/>
                  <a:pt x="17" y="26"/>
                </a:cubicBezTo>
                <a:cubicBezTo>
                  <a:pt x="35" y="26"/>
                  <a:pt x="35" y="0"/>
                  <a:pt x="17"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387" name="Freeform 196"/>
          <p:cNvSpPr>
            <a:spLocks noChangeArrowheads="1"/>
          </p:cNvSpPr>
          <p:nvPr/>
        </p:nvSpPr>
        <p:spPr bwMode="auto">
          <a:xfrm>
            <a:off x="8382000" y="1938338"/>
            <a:ext cx="120650" cy="92075"/>
          </a:xfrm>
          <a:custGeom>
            <a:avLst/>
            <a:gdLst>
              <a:gd name="T0" fmla="*/ 2147483647 w 26"/>
              <a:gd name="T1" fmla="*/ 0 h 20"/>
              <a:gd name="T2" fmla="*/ 2147483647 w 26"/>
              <a:gd name="T3" fmla="*/ 2147483647 h 20"/>
              <a:gd name="T4" fmla="*/ 2147483647 w 26"/>
              <a:gd name="T5" fmla="*/ 0 h 20"/>
              <a:gd name="T6" fmla="*/ 0 60000 65536"/>
              <a:gd name="T7" fmla="*/ 0 60000 65536"/>
              <a:gd name="T8" fmla="*/ 0 60000 65536"/>
              <a:gd name="T9" fmla="*/ 0 w 26"/>
              <a:gd name="T10" fmla="*/ 0 h 20"/>
              <a:gd name="T11" fmla="*/ 26 w 26"/>
              <a:gd name="T12" fmla="*/ 20 h 20"/>
            </a:gdLst>
            <a:ahLst/>
            <a:cxnLst>
              <a:cxn ang="T6">
                <a:pos x="T0" y="T1"/>
              </a:cxn>
              <a:cxn ang="T7">
                <a:pos x="T2" y="T3"/>
              </a:cxn>
              <a:cxn ang="T8">
                <a:pos x="T4" y="T5"/>
              </a:cxn>
            </a:cxnLst>
            <a:rect l="T9" t="T10" r="T11" b="T12"/>
            <a:pathLst>
              <a:path w="26" h="20">
                <a:moveTo>
                  <a:pt x="13" y="0"/>
                </a:moveTo>
                <a:cubicBezTo>
                  <a:pt x="0" y="0"/>
                  <a:pt x="0" y="20"/>
                  <a:pt x="13" y="20"/>
                </a:cubicBezTo>
                <a:cubicBezTo>
                  <a:pt x="26" y="20"/>
                  <a:pt x="26" y="0"/>
                  <a:pt x="13"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388" name="Freeform 197"/>
          <p:cNvSpPr>
            <a:spLocks noChangeArrowheads="1"/>
          </p:cNvSpPr>
          <p:nvPr/>
        </p:nvSpPr>
        <p:spPr bwMode="auto">
          <a:xfrm>
            <a:off x="8413750" y="2368550"/>
            <a:ext cx="117475" cy="93663"/>
          </a:xfrm>
          <a:custGeom>
            <a:avLst/>
            <a:gdLst>
              <a:gd name="T0" fmla="*/ 2147483647 w 25"/>
              <a:gd name="T1" fmla="*/ 0 h 20"/>
              <a:gd name="T2" fmla="*/ 2147483647 w 25"/>
              <a:gd name="T3" fmla="*/ 2147483647 h 20"/>
              <a:gd name="T4" fmla="*/ 2147483647 w 25"/>
              <a:gd name="T5" fmla="*/ 0 h 20"/>
              <a:gd name="T6" fmla="*/ 0 60000 65536"/>
              <a:gd name="T7" fmla="*/ 0 60000 65536"/>
              <a:gd name="T8" fmla="*/ 0 60000 65536"/>
              <a:gd name="T9" fmla="*/ 0 w 25"/>
              <a:gd name="T10" fmla="*/ 0 h 20"/>
              <a:gd name="T11" fmla="*/ 25 w 25"/>
              <a:gd name="T12" fmla="*/ 20 h 20"/>
            </a:gdLst>
            <a:ahLst/>
            <a:cxnLst>
              <a:cxn ang="T6">
                <a:pos x="T0" y="T1"/>
              </a:cxn>
              <a:cxn ang="T7">
                <a:pos x="T2" y="T3"/>
              </a:cxn>
              <a:cxn ang="T8">
                <a:pos x="T4" y="T5"/>
              </a:cxn>
            </a:cxnLst>
            <a:rect l="T9" t="T10" r="T11" b="T12"/>
            <a:pathLst>
              <a:path w="25" h="20">
                <a:moveTo>
                  <a:pt x="13" y="0"/>
                </a:moveTo>
                <a:cubicBezTo>
                  <a:pt x="0" y="0"/>
                  <a:pt x="0" y="20"/>
                  <a:pt x="13" y="20"/>
                </a:cubicBezTo>
                <a:cubicBezTo>
                  <a:pt x="25" y="20"/>
                  <a:pt x="25" y="0"/>
                  <a:pt x="13"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389" name="Freeform 198"/>
          <p:cNvSpPr>
            <a:spLocks noChangeArrowheads="1"/>
          </p:cNvSpPr>
          <p:nvPr/>
        </p:nvSpPr>
        <p:spPr bwMode="auto">
          <a:xfrm>
            <a:off x="6313488" y="1219200"/>
            <a:ext cx="200025" cy="158750"/>
          </a:xfrm>
          <a:custGeom>
            <a:avLst/>
            <a:gdLst>
              <a:gd name="T0" fmla="*/ 2147483647 w 43"/>
              <a:gd name="T1" fmla="*/ 0 h 34"/>
              <a:gd name="T2" fmla="*/ 2147483647 w 43"/>
              <a:gd name="T3" fmla="*/ 2147483647 h 34"/>
              <a:gd name="T4" fmla="*/ 2147483647 w 43"/>
              <a:gd name="T5" fmla="*/ 0 h 34"/>
              <a:gd name="T6" fmla="*/ 0 60000 65536"/>
              <a:gd name="T7" fmla="*/ 0 60000 65536"/>
              <a:gd name="T8" fmla="*/ 0 60000 65536"/>
              <a:gd name="T9" fmla="*/ 0 w 43"/>
              <a:gd name="T10" fmla="*/ 0 h 34"/>
              <a:gd name="T11" fmla="*/ 43 w 43"/>
              <a:gd name="T12" fmla="*/ 34 h 34"/>
            </a:gdLst>
            <a:ahLst/>
            <a:cxnLst>
              <a:cxn ang="T6">
                <a:pos x="T0" y="T1"/>
              </a:cxn>
              <a:cxn ang="T7">
                <a:pos x="T2" y="T3"/>
              </a:cxn>
              <a:cxn ang="T8">
                <a:pos x="T4" y="T5"/>
              </a:cxn>
            </a:cxnLst>
            <a:rect l="T9" t="T10" r="T11" b="T12"/>
            <a:pathLst>
              <a:path w="43" h="34">
                <a:moveTo>
                  <a:pt x="22" y="0"/>
                </a:moveTo>
                <a:cubicBezTo>
                  <a:pt x="0" y="0"/>
                  <a:pt x="0" y="34"/>
                  <a:pt x="22" y="34"/>
                </a:cubicBezTo>
                <a:cubicBezTo>
                  <a:pt x="43" y="34"/>
                  <a:pt x="43" y="0"/>
                  <a:pt x="22" y="0"/>
                </a:cubicBezTo>
                <a:close/>
              </a:path>
            </a:pathLst>
          </a:custGeom>
          <a:solidFill>
            <a:srgbClr val="F53DB6"/>
          </a:solidFill>
          <a:ln>
            <a:noFill/>
          </a:ln>
          <a:extLst>
            <a:ext uri="{91240B29-F687-4F45-9708-019B960494DF}">
              <a14:hiddenLine xmlns:a14="http://schemas.microsoft.com/office/drawing/2010/main" xmlns="" w="9525" cap="flat" cmpd="sng">
                <a:solidFill>
                  <a:srgbClr val="000000"/>
                </a:solidFill>
                <a:bevel/>
                <a:headEnd/>
                <a:tailEnd/>
              </a14:hiddenLine>
            </a:ext>
          </a:extLst>
        </p:spPr>
        <p:txBody>
          <a:bodyPr lIns="90170" tIns="46990" rIns="90170" bIns="46990"/>
          <a:lstStyle/>
          <a:p>
            <a:endParaRPr lang="zh-CN" altLang="en-US"/>
          </a:p>
        </p:txBody>
      </p:sp>
      <p:sp>
        <p:nvSpPr>
          <p:cNvPr id="8390" name="Line 198"/>
          <p:cNvSpPr>
            <a:spLocks noChangeShapeType="1"/>
          </p:cNvSpPr>
          <p:nvPr/>
        </p:nvSpPr>
        <p:spPr bwMode="auto">
          <a:xfrm>
            <a:off x="365125" y="4994275"/>
            <a:ext cx="3908425" cy="0"/>
          </a:xfrm>
          <a:prstGeom prst="line">
            <a:avLst/>
          </a:prstGeom>
          <a:noFill/>
          <a:ln w="12700">
            <a:solidFill>
              <a:srgbClr val="F53DB6"/>
            </a:solidFill>
            <a:miter lim="800000"/>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8391" name="Line 199"/>
          <p:cNvSpPr>
            <a:spLocks noChangeShapeType="1"/>
          </p:cNvSpPr>
          <p:nvPr/>
        </p:nvSpPr>
        <p:spPr bwMode="auto">
          <a:xfrm>
            <a:off x="365125" y="5070475"/>
            <a:ext cx="3908425" cy="0"/>
          </a:xfrm>
          <a:prstGeom prst="line">
            <a:avLst/>
          </a:prstGeom>
          <a:noFill/>
          <a:ln w="76200">
            <a:solidFill>
              <a:srgbClr val="F53DB6"/>
            </a:solidFill>
            <a:round/>
            <a:headEnd/>
            <a:tailEnd/>
          </a:ln>
          <a:extLst>
            <a:ext uri="{909E8E84-426E-40DD-AFC4-6F175D3DCCD1}">
              <a14:hiddenFill xmlns:a14="http://schemas.microsoft.com/office/drawing/2010/main" xmlns="">
                <a:noFill/>
              </a14:hiddenFill>
            </a:ext>
          </a:extLst>
        </p:spPr>
        <p:txBody>
          <a:bodyPr/>
          <a:lstStyle/>
          <a:p>
            <a:endParaRPr lang="zh-CN"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ChangeArrowheads="1"/>
          </p:cNvSpPr>
          <p:nvPr/>
        </p:nvSpPr>
        <p:spPr bwMode="auto">
          <a:xfrm>
            <a:off x="1588" y="3175"/>
            <a:ext cx="4319587" cy="5975350"/>
          </a:xfrm>
          <a:prstGeom prst="rect">
            <a:avLst/>
          </a:prstGeom>
          <a:solidFill>
            <a:srgbClr val="F53DB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buFontTx/>
              <a:buNone/>
            </a:pPr>
            <a:endParaRPr lang="zh-CN" altLang="en-US"/>
          </a:p>
        </p:txBody>
      </p:sp>
      <p:sp>
        <p:nvSpPr>
          <p:cNvPr id="9219" name="Text Box 3"/>
          <p:cNvSpPr txBox="1">
            <a:spLocks noChangeArrowheads="1"/>
          </p:cNvSpPr>
          <p:nvPr/>
        </p:nvSpPr>
        <p:spPr bwMode="auto">
          <a:xfrm>
            <a:off x="1643063" y="1411288"/>
            <a:ext cx="1120775" cy="16319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en-US" sz="10000">
                <a:solidFill>
                  <a:schemeClr val="bg1"/>
                </a:solidFill>
                <a:latin typeface="方正兰亭特黑_GBK" pitchFamily="2" charset="-122"/>
                <a:ea typeface="方正兰亭特黑_GBK" pitchFamily="2" charset="-122"/>
              </a:rPr>
              <a:t>3</a:t>
            </a:r>
            <a:endParaRPr lang="zh-CN" altLang="en-US" sz="1800"/>
          </a:p>
        </p:txBody>
      </p:sp>
      <p:sp>
        <p:nvSpPr>
          <p:cNvPr id="9220" name="Text Box 4"/>
          <p:cNvSpPr txBox="1">
            <a:spLocks noChangeArrowheads="1"/>
          </p:cNvSpPr>
          <p:nvPr/>
        </p:nvSpPr>
        <p:spPr bwMode="auto">
          <a:xfrm>
            <a:off x="842963" y="3963988"/>
            <a:ext cx="2700337" cy="5794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en-US" sz="3200" b="1">
                <a:solidFill>
                  <a:schemeClr val="bg1"/>
                </a:solidFill>
                <a:latin typeface="方正兰亭特黑_GBK" pitchFamily="2" charset="-122"/>
                <a:ea typeface="微软雅黑" pitchFamily="34" charset="-122"/>
              </a:rPr>
              <a:t>市场营销战略</a:t>
            </a:r>
          </a:p>
        </p:txBody>
      </p:sp>
      <p:sp>
        <p:nvSpPr>
          <p:cNvPr id="9221" name="Text Box 5"/>
          <p:cNvSpPr txBox="1">
            <a:spLocks noChangeArrowheads="1"/>
          </p:cNvSpPr>
          <p:nvPr/>
        </p:nvSpPr>
        <p:spPr bwMode="auto">
          <a:xfrm>
            <a:off x="841375" y="4494213"/>
            <a:ext cx="3136900"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en-US" sz="2000">
                <a:solidFill>
                  <a:schemeClr val="bg1"/>
                </a:solidFill>
                <a:latin typeface="方正兰亭特黑_GBK" pitchFamily="2" charset="-122"/>
                <a:ea typeface="微软雅黑" pitchFamily="34" charset="-122"/>
              </a:rPr>
              <a:t>Marketing Strategy</a:t>
            </a:r>
          </a:p>
        </p:txBody>
      </p:sp>
      <p:grpSp>
        <p:nvGrpSpPr>
          <p:cNvPr id="9222" name="Group 6"/>
          <p:cNvGrpSpPr>
            <a:grpSpLocks/>
          </p:cNvGrpSpPr>
          <p:nvPr/>
        </p:nvGrpSpPr>
        <p:grpSpPr bwMode="auto">
          <a:xfrm>
            <a:off x="565150" y="5216525"/>
            <a:ext cx="3216275" cy="92075"/>
            <a:chOff x="0" y="0"/>
            <a:chExt cx="5066" cy="146"/>
          </a:xfrm>
        </p:grpSpPr>
        <p:sp>
          <p:nvSpPr>
            <p:cNvPr id="9225" name="Oval 7"/>
            <p:cNvSpPr>
              <a:spLocks noChangeArrowheads="1"/>
            </p:cNvSpPr>
            <p:nvPr/>
          </p:nvSpPr>
          <p:spPr bwMode="auto">
            <a:xfrm flipH="1">
              <a:off x="0" y="0"/>
              <a:ext cx="146" cy="146"/>
            </a:xfrm>
            <a:prstGeom prst="ellipse">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buFontTx/>
                <a:buNone/>
              </a:pPr>
              <a:endParaRPr lang="zh-CN" altLang="en-US"/>
            </a:p>
          </p:txBody>
        </p:sp>
        <p:sp>
          <p:nvSpPr>
            <p:cNvPr id="9226" name="Oval 8"/>
            <p:cNvSpPr>
              <a:spLocks noChangeArrowheads="1"/>
            </p:cNvSpPr>
            <p:nvPr/>
          </p:nvSpPr>
          <p:spPr bwMode="auto">
            <a:xfrm flipH="1">
              <a:off x="4920" y="0"/>
              <a:ext cx="146" cy="146"/>
            </a:xfrm>
            <a:prstGeom prst="ellipse">
              <a:avLst/>
            </a:pr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a:buFontTx/>
                <a:buNone/>
              </a:pPr>
              <a:endParaRPr lang="zh-CN" altLang="en-US"/>
            </a:p>
          </p:txBody>
        </p:sp>
        <p:sp>
          <p:nvSpPr>
            <p:cNvPr id="9227" name="Line 9"/>
            <p:cNvSpPr>
              <a:spLocks noChangeShapeType="1"/>
            </p:cNvSpPr>
            <p:nvPr/>
          </p:nvSpPr>
          <p:spPr bwMode="auto">
            <a:xfrm>
              <a:off x="83" y="75"/>
              <a:ext cx="4920" cy="1"/>
            </a:xfrm>
            <a:prstGeom prst="line">
              <a:avLst/>
            </a:prstGeom>
            <a:noFill/>
            <a:ln w="12700">
              <a:solidFill>
                <a:schemeClr val="bg1"/>
              </a:solidFill>
              <a:miter lim="800000"/>
              <a:headEnd/>
              <a:tailEnd/>
            </a:ln>
            <a:extLst>
              <a:ext uri="{909E8E84-426E-40DD-AFC4-6F175D3DCCD1}">
                <a14:hiddenFill xmlns:a14="http://schemas.microsoft.com/office/drawing/2010/main" xmlns="">
                  <a:noFill/>
                </a14:hiddenFill>
              </a:ext>
            </a:extLst>
          </p:spPr>
          <p:txBody>
            <a:bodyPr/>
            <a:lstStyle/>
            <a:p>
              <a:endParaRPr lang="zh-CN" altLang="en-US"/>
            </a:p>
          </p:txBody>
        </p:sp>
      </p:grpSp>
      <p:sp>
        <p:nvSpPr>
          <p:cNvPr id="9223" name="Oval 10"/>
          <p:cNvSpPr>
            <a:spLocks noChangeArrowheads="1"/>
          </p:cNvSpPr>
          <p:nvPr/>
        </p:nvSpPr>
        <p:spPr bwMode="auto">
          <a:xfrm>
            <a:off x="1074738" y="1042988"/>
            <a:ext cx="2151062" cy="2151062"/>
          </a:xfrm>
          <a:prstGeom prst="ellipse">
            <a:avLst/>
          </a:prstGeom>
          <a:noFill/>
          <a:ln w="50800">
            <a:solidFill>
              <a:schemeClr val="bg1"/>
            </a:solidFill>
            <a:miter lim="800000"/>
            <a:headEnd/>
            <a:tailEnd/>
          </a:ln>
          <a:extLst>
            <a:ext uri="{909E8E84-426E-40DD-AFC4-6F175D3DCCD1}">
              <a14:hiddenFill xmlns:a14="http://schemas.microsoft.com/office/drawing/2010/main" xmlns="">
                <a:solidFill>
                  <a:srgbClr val="FFFFFF"/>
                </a:solidFill>
              </a14:hiddenFill>
            </a:ext>
          </a:extLst>
        </p:spPr>
        <p:txBody>
          <a:bodyPr anchor="ctr"/>
          <a:lstStyle/>
          <a:p>
            <a:pPr>
              <a:buFontTx/>
              <a:buNone/>
            </a:pPr>
            <a:endParaRPr lang="zh-CN" altLang="en-US"/>
          </a:p>
        </p:txBody>
      </p:sp>
      <p:pic>
        <p:nvPicPr>
          <p:cNvPr id="9224" name="图片 20"/>
          <p:cNvPicPr>
            <a:picLocks noChangeAspect="1" noChangeArrowheads="1"/>
          </p:cNvPicPr>
          <p:nvPr/>
        </p:nvPicPr>
        <p:blipFill>
          <a:blip r:embed="rId2" cstate="print">
            <a:extLst>
              <a:ext uri="{28A0092B-C50C-407E-A947-70E740481C1C}">
                <a14:useLocalDpi xmlns:a14="http://schemas.microsoft.com/office/drawing/2010/main" xmlns="" val="0"/>
              </a:ext>
            </a:extLst>
          </a:blip>
          <a:srcRect l="20236" t="2390" r="10222" b="1372"/>
          <a:stretch>
            <a:fillRect/>
          </a:stretch>
        </p:blipFill>
        <p:spPr bwMode="auto">
          <a:xfrm>
            <a:off x="4321175" y="1588"/>
            <a:ext cx="6375400" cy="5975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ChangeArrowheads="1"/>
          </p:cNvSpPr>
          <p:nvPr/>
        </p:nvSpPr>
        <p:spPr bwMode="auto">
          <a:xfrm>
            <a:off x="363538" y="3175"/>
            <a:ext cx="150812" cy="946150"/>
          </a:xfrm>
          <a:prstGeom prst="rect">
            <a:avLst/>
          </a:prstGeom>
          <a:solidFill>
            <a:srgbClr val="F53DB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buFontTx/>
              <a:buNone/>
            </a:pPr>
            <a:endParaRPr lang="zh-CN" altLang="en-US"/>
          </a:p>
        </p:txBody>
      </p:sp>
      <p:sp>
        <p:nvSpPr>
          <p:cNvPr id="1028" name="Text Box 3"/>
          <p:cNvSpPr txBox="1">
            <a:spLocks noChangeArrowheads="1"/>
          </p:cNvSpPr>
          <p:nvPr/>
        </p:nvSpPr>
        <p:spPr bwMode="auto">
          <a:xfrm>
            <a:off x="474663" y="230188"/>
            <a:ext cx="1798637" cy="549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en-US" sz="3000" b="1">
                <a:solidFill>
                  <a:srgbClr val="F53DB6"/>
                </a:solidFill>
                <a:latin typeface="方正兰亭特黑_GBK" pitchFamily="2" charset="-122"/>
                <a:ea typeface="微软雅黑" pitchFamily="34" charset="-122"/>
              </a:rPr>
              <a:t>市场战略</a:t>
            </a:r>
          </a:p>
        </p:txBody>
      </p:sp>
      <p:sp>
        <p:nvSpPr>
          <p:cNvPr id="1029" name="Text Box 4"/>
          <p:cNvSpPr txBox="1">
            <a:spLocks noChangeArrowheads="1"/>
          </p:cNvSpPr>
          <p:nvPr/>
        </p:nvSpPr>
        <p:spPr bwMode="auto">
          <a:xfrm>
            <a:off x="358775" y="2381250"/>
            <a:ext cx="4079875" cy="1919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en-US" sz="1200">
                <a:solidFill>
                  <a:schemeClr val="bg2"/>
                </a:solidFill>
                <a:ea typeface="微软雅黑" pitchFamily="34" charset="-122"/>
              </a:rPr>
              <a:t>        国内投资业开始进入“营销时代”，而现时国内投资业和民间借贷的营销并无现成的模式可以借鉴。主要原因在于，国内市场处于发育初期，市场特点与国外有很大不同。</a:t>
            </a:r>
          </a:p>
          <a:p>
            <a:pPr eaLnBrk="1" hangingPunct="1">
              <a:buFontTx/>
              <a:buNone/>
            </a:pPr>
            <a:r>
              <a:rPr lang="zh-CN" altLang="en-US" sz="1200">
                <a:solidFill>
                  <a:schemeClr val="bg2"/>
                </a:solidFill>
                <a:ea typeface="微软雅黑" pitchFamily="34" charset="-122"/>
              </a:rPr>
              <a:t>       如投资对象单一，产品差异化不大：</a:t>
            </a:r>
          </a:p>
          <a:p>
            <a:pPr eaLnBrk="1" hangingPunct="1">
              <a:buFontTx/>
              <a:buNone/>
            </a:pPr>
            <a:r>
              <a:rPr lang="zh-CN" altLang="en-US" sz="1200">
                <a:solidFill>
                  <a:schemeClr val="bg2"/>
                </a:solidFill>
                <a:ea typeface="微软雅黑" pitchFamily="34" charset="-122"/>
              </a:rPr>
              <a:t>大多数客户习惯于自己理财，对专业理财难以认同；</a:t>
            </a:r>
          </a:p>
          <a:p>
            <a:pPr eaLnBrk="1" hangingPunct="1">
              <a:buFontTx/>
              <a:buNone/>
            </a:pPr>
            <a:r>
              <a:rPr lang="zh-CN" altLang="en-US" sz="1200">
                <a:solidFill>
                  <a:schemeClr val="bg2"/>
                </a:solidFill>
                <a:ea typeface="微软雅黑" pitchFamily="34" charset="-122"/>
              </a:rPr>
              <a:t>普通投资者在投资偏好方面极度厌恶风险；</a:t>
            </a:r>
          </a:p>
          <a:p>
            <a:pPr eaLnBrk="1" hangingPunct="1">
              <a:buFontTx/>
              <a:buNone/>
            </a:pPr>
            <a:r>
              <a:rPr lang="zh-CN" altLang="en-US" sz="1200">
                <a:solidFill>
                  <a:schemeClr val="bg2"/>
                </a:solidFill>
                <a:ea typeface="微软雅黑" pitchFamily="34" charset="-122"/>
              </a:rPr>
              <a:t>多数投资者尚未做出长期投资的规划；</a:t>
            </a:r>
          </a:p>
          <a:p>
            <a:pPr eaLnBrk="1" hangingPunct="1">
              <a:buFontTx/>
              <a:buNone/>
            </a:pPr>
            <a:r>
              <a:rPr lang="zh-CN" altLang="en-US" sz="1200">
                <a:solidFill>
                  <a:schemeClr val="bg2"/>
                </a:solidFill>
                <a:ea typeface="微软雅黑" pitchFamily="34" charset="-122"/>
              </a:rPr>
              <a:t>       国内投资大众分布广泛，公司以目前的经验和实力做大市场尚待时日等。针对这些问题，公司应逐步加大市场营销的力度。</a:t>
            </a:r>
          </a:p>
        </p:txBody>
      </p:sp>
      <p:sp>
        <p:nvSpPr>
          <p:cNvPr id="1030" name="AutoShape 5"/>
          <p:cNvSpPr>
            <a:spLocks noChangeArrowheads="1"/>
          </p:cNvSpPr>
          <p:nvPr/>
        </p:nvSpPr>
        <p:spPr bwMode="auto">
          <a:xfrm>
            <a:off x="365125" y="1854200"/>
            <a:ext cx="3908425" cy="519113"/>
          </a:xfrm>
          <a:prstGeom prst="flowChartProcess">
            <a:avLst/>
          </a:prstGeom>
          <a:solidFill>
            <a:srgbClr val="F53DB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buFontTx/>
              <a:buNone/>
            </a:pPr>
            <a:endParaRPr lang="zh-CN" altLang="en-US"/>
          </a:p>
        </p:txBody>
      </p:sp>
      <p:sp>
        <p:nvSpPr>
          <p:cNvPr id="1031" name="Text Box 6"/>
          <p:cNvSpPr txBox="1">
            <a:spLocks noChangeArrowheads="1"/>
          </p:cNvSpPr>
          <p:nvPr/>
        </p:nvSpPr>
        <p:spPr bwMode="auto">
          <a:xfrm>
            <a:off x="363538" y="1870075"/>
            <a:ext cx="3910012" cy="473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algn="ctr" eaLnBrk="1" hangingPunct="1">
              <a:buFontTx/>
              <a:buNone/>
            </a:pPr>
            <a:r>
              <a:rPr lang="zh-CN" altLang="en-US" sz="2500" b="1">
                <a:solidFill>
                  <a:schemeClr val="bg1"/>
                </a:solidFill>
                <a:ea typeface="微软雅黑" pitchFamily="34" charset="-122"/>
              </a:rPr>
              <a:t>宏观市场分析</a:t>
            </a:r>
          </a:p>
        </p:txBody>
      </p:sp>
      <p:sp>
        <p:nvSpPr>
          <p:cNvPr id="1032" name="流程图: 联系 34"/>
          <p:cNvSpPr>
            <a:spLocks noChangeArrowheads="1"/>
          </p:cNvSpPr>
          <p:nvPr/>
        </p:nvSpPr>
        <p:spPr bwMode="auto">
          <a:xfrm>
            <a:off x="7391400" y="922338"/>
            <a:ext cx="2919413" cy="2919412"/>
          </a:xfrm>
          <a:prstGeom prst="flowChartConnector">
            <a:avLst/>
          </a:prstGeom>
          <a:solidFill>
            <a:srgbClr val="F53DB6"/>
          </a:solidFill>
          <a:ln>
            <a:noFill/>
          </a:ln>
          <a:extLst>
            <a:ext uri="{91240B29-F687-4F45-9708-019B960494DF}">
              <a14:hiddenLine xmlns:a14="http://schemas.microsoft.com/office/drawing/2010/main" xmlns="" w="25400">
                <a:solidFill>
                  <a:srgbClr val="000000"/>
                </a:solidFill>
                <a:miter lim="800000"/>
                <a:headEnd/>
                <a:tailEnd/>
              </a14:hiddenLine>
            </a:ext>
          </a:extLst>
        </p:spPr>
        <p:txBody>
          <a:bodyPr lIns="90170" tIns="46990" rIns="90170" bIns="46990" anchor="ctr"/>
          <a:lstStyle/>
          <a:p>
            <a:pPr algn="ctr">
              <a:buFontTx/>
              <a:buNone/>
            </a:pPr>
            <a:endParaRPr lang="zh-CN" altLang="zh-CN" sz="1800">
              <a:solidFill>
                <a:srgbClr val="FFFFFF"/>
              </a:solidFill>
            </a:endParaRPr>
          </a:p>
        </p:txBody>
      </p:sp>
      <p:sp>
        <p:nvSpPr>
          <p:cNvPr id="1033" name="流程图: 联系 6"/>
          <p:cNvSpPr>
            <a:spLocks noChangeArrowheads="1"/>
          </p:cNvSpPr>
          <p:nvPr/>
        </p:nvSpPr>
        <p:spPr bwMode="auto">
          <a:xfrm>
            <a:off x="4800600" y="922338"/>
            <a:ext cx="2919413" cy="2919412"/>
          </a:xfrm>
          <a:prstGeom prst="flowChartConnector">
            <a:avLst/>
          </a:prstGeom>
          <a:solidFill>
            <a:srgbClr val="F53DB6"/>
          </a:solidFill>
          <a:ln w="25400">
            <a:solidFill>
              <a:schemeClr val="bg1"/>
            </a:solidFill>
            <a:miter lim="800000"/>
            <a:headEnd/>
            <a:tailEnd/>
          </a:ln>
        </p:spPr>
        <p:txBody>
          <a:bodyPr lIns="90170" tIns="46990" rIns="90170" bIns="46990" anchor="ctr"/>
          <a:lstStyle/>
          <a:p>
            <a:pPr algn="ctr">
              <a:buFontTx/>
              <a:buNone/>
            </a:pPr>
            <a:endParaRPr lang="zh-CN" altLang="zh-CN" sz="1800">
              <a:solidFill>
                <a:srgbClr val="FFFFFF"/>
              </a:solidFill>
            </a:endParaRPr>
          </a:p>
        </p:txBody>
      </p:sp>
      <p:sp>
        <p:nvSpPr>
          <p:cNvPr id="1034" name="流程图: 联系 11"/>
          <p:cNvSpPr>
            <a:spLocks noChangeArrowheads="1"/>
          </p:cNvSpPr>
          <p:nvPr/>
        </p:nvSpPr>
        <p:spPr bwMode="auto">
          <a:xfrm>
            <a:off x="6484938" y="2932113"/>
            <a:ext cx="2325687" cy="2324100"/>
          </a:xfrm>
          <a:prstGeom prst="flowChartConnector">
            <a:avLst/>
          </a:prstGeom>
          <a:solidFill>
            <a:srgbClr val="F53DB6"/>
          </a:solidFill>
          <a:ln w="25400">
            <a:solidFill>
              <a:schemeClr val="bg1"/>
            </a:solidFill>
            <a:miter lim="800000"/>
            <a:headEnd/>
            <a:tailEnd/>
          </a:ln>
        </p:spPr>
        <p:txBody>
          <a:bodyPr lIns="90170" tIns="46990" rIns="90170" bIns="46990" anchor="ctr"/>
          <a:lstStyle/>
          <a:p>
            <a:pPr algn="ctr">
              <a:buFontTx/>
              <a:buNone/>
            </a:pPr>
            <a:endParaRPr lang="zh-CN" altLang="zh-CN" sz="1800">
              <a:solidFill>
                <a:srgbClr val="FFFFFF"/>
              </a:solidFill>
            </a:endParaRPr>
          </a:p>
        </p:txBody>
      </p:sp>
      <p:sp>
        <p:nvSpPr>
          <p:cNvPr id="1035" name="流程图: 联系 12"/>
          <p:cNvSpPr>
            <a:spLocks noChangeArrowheads="1"/>
          </p:cNvSpPr>
          <p:nvPr/>
        </p:nvSpPr>
        <p:spPr bwMode="auto">
          <a:xfrm>
            <a:off x="8809038" y="4524375"/>
            <a:ext cx="303212" cy="301625"/>
          </a:xfrm>
          <a:prstGeom prst="flowChartConnector">
            <a:avLst/>
          </a:prstGeom>
          <a:solidFill>
            <a:srgbClr val="F53DB6"/>
          </a:solidFill>
          <a:ln>
            <a:noFill/>
          </a:ln>
          <a:extLst>
            <a:ext uri="{91240B29-F687-4F45-9708-019B960494DF}">
              <a14:hiddenLine xmlns:a14="http://schemas.microsoft.com/office/drawing/2010/main" xmlns="" w="25400">
                <a:solidFill>
                  <a:srgbClr val="000000"/>
                </a:solidFill>
                <a:miter lim="800000"/>
                <a:headEnd/>
                <a:tailEnd/>
              </a14:hiddenLine>
            </a:ext>
          </a:extLst>
        </p:spPr>
        <p:txBody>
          <a:bodyPr lIns="90170" tIns="46990" rIns="90170" bIns="46990" anchor="ctr"/>
          <a:lstStyle/>
          <a:p>
            <a:pPr algn="ctr">
              <a:buFontTx/>
              <a:buNone/>
            </a:pPr>
            <a:endParaRPr lang="zh-CN" altLang="zh-CN" sz="1800">
              <a:solidFill>
                <a:srgbClr val="FFFFFF"/>
              </a:solidFill>
            </a:endParaRPr>
          </a:p>
        </p:txBody>
      </p:sp>
      <p:sp>
        <p:nvSpPr>
          <p:cNvPr id="1036" name="流程图: 联系 13"/>
          <p:cNvSpPr>
            <a:spLocks noChangeArrowheads="1"/>
          </p:cNvSpPr>
          <p:nvPr/>
        </p:nvSpPr>
        <p:spPr bwMode="auto">
          <a:xfrm>
            <a:off x="9499600" y="3813175"/>
            <a:ext cx="266700" cy="266700"/>
          </a:xfrm>
          <a:prstGeom prst="flowChartConnector">
            <a:avLst/>
          </a:prstGeom>
          <a:solidFill>
            <a:srgbClr val="F53DB6"/>
          </a:solidFill>
          <a:ln>
            <a:noFill/>
          </a:ln>
          <a:extLst>
            <a:ext uri="{91240B29-F687-4F45-9708-019B960494DF}">
              <a14:hiddenLine xmlns:a14="http://schemas.microsoft.com/office/drawing/2010/main" xmlns="" w="25400">
                <a:solidFill>
                  <a:srgbClr val="000000"/>
                </a:solidFill>
                <a:miter lim="800000"/>
                <a:headEnd/>
                <a:tailEnd/>
              </a14:hiddenLine>
            </a:ext>
          </a:extLst>
        </p:spPr>
        <p:txBody>
          <a:bodyPr lIns="90170" tIns="46990" rIns="90170" bIns="46990" anchor="ctr"/>
          <a:lstStyle/>
          <a:p>
            <a:pPr algn="ctr">
              <a:buFontTx/>
              <a:buNone/>
            </a:pPr>
            <a:endParaRPr lang="zh-CN" altLang="zh-CN" sz="1800">
              <a:solidFill>
                <a:srgbClr val="FFFFFF"/>
              </a:solidFill>
            </a:endParaRPr>
          </a:p>
        </p:txBody>
      </p:sp>
      <p:sp>
        <p:nvSpPr>
          <p:cNvPr id="1037" name="流程图: 联系 14"/>
          <p:cNvSpPr>
            <a:spLocks noChangeArrowheads="1"/>
          </p:cNvSpPr>
          <p:nvPr/>
        </p:nvSpPr>
        <p:spPr bwMode="auto">
          <a:xfrm>
            <a:off x="5695950" y="4511675"/>
            <a:ext cx="330200" cy="330200"/>
          </a:xfrm>
          <a:prstGeom prst="flowChartConnector">
            <a:avLst/>
          </a:prstGeom>
          <a:solidFill>
            <a:srgbClr val="F53DB6"/>
          </a:solidFill>
          <a:ln>
            <a:noFill/>
          </a:ln>
          <a:extLst>
            <a:ext uri="{91240B29-F687-4F45-9708-019B960494DF}">
              <a14:hiddenLine xmlns:a14="http://schemas.microsoft.com/office/drawing/2010/main" xmlns="" w="25400">
                <a:solidFill>
                  <a:srgbClr val="000000"/>
                </a:solidFill>
                <a:miter lim="800000"/>
                <a:headEnd/>
                <a:tailEnd/>
              </a14:hiddenLine>
            </a:ext>
          </a:extLst>
        </p:spPr>
        <p:txBody>
          <a:bodyPr lIns="90170" tIns="46990" rIns="90170" bIns="46990" anchor="ctr"/>
          <a:lstStyle/>
          <a:p>
            <a:pPr algn="ctr">
              <a:buFontTx/>
              <a:buNone/>
            </a:pPr>
            <a:endParaRPr lang="zh-CN" altLang="zh-CN" sz="1800">
              <a:solidFill>
                <a:srgbClr val="FFFFFF"/>
              </a:solidFill>
            </a:endParaRPr>
          </a:p>
        </p:txBody>
      </p:sp>
      <p:sp>
        <p:nvSpPr>
          <p:cNvPr id="1038" name="流程图: 联系 15"/>
          <p:cNvSpPr>
            <a:spLocks noChangeArrowheads="1"/>
          </p:cNvSpPr>
          <p:nvPr/>
        </p:nvSpPr>
        <p:spPr bwMode="auto">
          <a:xfrm>
            <a:off x="5105400" y="3821113"/>
            <a:ext cx="671513" cy="671512"/>
          </a:xfrm>
          <a:prstGeom prst="flowChartConnector">
            <a:avLst/>
          </a:prstGeom>
          <a:solidFill>
            <a:srgbClr val="F53DB6"/>
          </a:solidFill>
          <a:ln>
            <a:noFill/>
          </a:ln>
          <a:extLst>
            <a:ext uri="{91240B29-F687-4F45-9708-019B960494DF}">
              <a14:hiddenLine xmlns:a14="http://schemas.microsoft.com/office/drawing/2010/main" xmlns="" w="25400">
                <a:solidFill>
                  <a:srgbClr val="000000"/>
                </a:solidFill>
                <a:miter lim="800000"/>
                <a:headEnd/>
                <a:tailEnd/>
              </a14:hiddenLine>
            </a:ext>
          </a:extLst>
        </p:spPr>
        <p:txBody>
          <a:bodyPr lIns="90170" tIns="46990" rIns="90170" bIns="46990" anchor="ctr"/>
          <a:lstStyle/>
          <a:p>
            <a:pPr algn="ctr">
              <a:buFontTx/>
              <a:buNone/>
            </a:pPr>
            <a:endParaRPr lang="zh-CN" altLang="zh-CN" sz="1800">
              <a:solidFill>
                <a:srgbClr val="FFFFFF"/>
              </a:solidFill>
            </a:endParaRPr>
          </a:p>
        </p:txBody>
      </p:sp>
      <p:sp>
        <p:nvSpPr>
          <p:cNvPr id="1039" name="流程图: 联系 16"/>
          <p:cNvSpPr>
            <a:spLocks noChangeArrowheads="1"/>
          </p:cNvSpPr>
          <p:nvPr/>
        </p:nvSpPr>
        <p:spPr bwMode="auto">
          <a:xfrm>
            <a:off x="5911850" y="3989388"/>
            <a:ext cx="504825" cy="503237"/>
          </a:xfrm>
          <a:prstGeom prst="flowChartConnector">
            <a:avLst/>
          </a:prstGeom>
          <a:solidFill>
            <a:srgbClr val="F53DB6"/>
          </a:solidFill>
          <a:ln>
            <a:noFill/>
          </a:ln>
          <a:extLst>
            <a:ext uri="{91240B29-F687-4F45-9708-019B960494DF}">
              <a14:hiddenLine xmlns:a14="http://schemas.microsoft.com/office/drawing/2010/main" xmlns="" w="25400">
                <a:solidFill>
                  <a:srgbClr val="000000"/>
                </a:solidFill>
                <a:miter lim="800000"/>
                <a:headEnd/>
                <a:tailEnd/>
              </a14:hiddenLine>
            </a:ext>
          </a:extLst>
        </p:spPr>
        <p:txBody>
          <a:bodyPr lIns="90170" tIns="46990" rIns="90170" bIns="46990" anchor="ctr"/>
          <a:lstStyle/>
          <a:p>
            <a:pPr algn="ctr">
              <a:buFontTx/>
              <a:buNone/>
            </a:pPr>
            <a:endParaRPr lang="zh-CN" altLang="zh-CN" sz="1800">
              <a:solidFill>
                <a:srgbClr val="FFFFFF"/>
              </a:solidFill>
            </a:endParaRPr>
          </a:p>
        </p:txBody>
      </p:sp>
      <p:sp>
        <p:nvSpPr>
          <p:cNvPr id="1040" name="流程图: 联系 17"/>
          <p:cNvSpPr>
            <a:spLocks noChangeArrowheads="1"/>
          </p:cNvSpPr>
          <p:nvPr/>
        </p:nvSpPr>
        <p:spPr bwMode="auto">
          <a:xfrm>
            <a:off x="8975725" y="3957638"/>
            <a:ext cx="530225" cy="527050"/>
          </a:xfrm>
          <a:prstGeom prst="flowChartConnector">
            <a:avLst/>
          </a:prstGeom>
          <a:solidFill>
            <a:srgbClr val="F53DB6"/>
          </a:solidFill>
          <a:ln>
            <a:noFill/>
          </a:ln>
          <a:extLst>
            <a:ext uri="{91240B29-F687-4F45-9708-019B960494DF}">
              <a14:hiddenLine xmlns:a14="http://schemas.microsoft.com/office/drawing/2010/main" xmlns="" w="25400">
                <a:solidFill>
                  <a:srgbClr val="000000"/>
                </a:solidFill>
                <a:miter lim="800000"/>
                <a:headEnd/>
                <a:tailEnd/>
              </a14:hiddenLine>
            </a:ext>
          </a:extLst>
        </p:spPr>
        <p:txBody>
          <a:bodyPr lIns="90170" tIns="46990" rIns="90170" bIns="46990" anchor="ctr"/>
          <a:lstStyle/>
          <a:p>
            <a:pPr algn="ctr">
              <a:buFontTx/>
              <a:buNone/>
            </a:pPr>
            <a:endParaRPr lang="zh-CN" altLang="zh-CN" sz="1800">
              <a:solidFill>
                <a:srgbClr val="FFFFFF"/>
              </a:solidFill>
            </a:endParaRPr>
          </a:p>
        </p:txBody>
      </p:sp>
      <p:sp>
        <p:nvSpPr>
          <p:cNvPr id="1041" name="Text Box 16"/>
          <p:cNvSpPr txBox="1">
            <a:spLocks noChangeArrowheads="1"/>
          </p:cNvSpPr>
          <p:nvPr/>
        </p:nvSpPr>
        <p:spPr bwMode="auto">
          <a:xfrm>
            <a:off x="6102350" y="1984375"/>
            <a:ext cx="1289050" cy="1235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en-US" sz="1500">
                <a:solidFill>
                  <a:schemeClr val="bg1"/>
                </a:solidFill>
                <a:ea typeface="微软雅黑" pitchFamily="34" charset="-122"/>
              </a:rPr>
              <a:t>大多数客户习惯于自己理财，对专业理财难以认同。</a:t>
            </a:r>
          </a:p>
        </p:txBody>
      </p:sp>
      <p:grpSp>
        <p:nvGrpSpPr>
          <p:cNvPr id="1042" name="组合 22"/>
          <p:cNvGrpSpPr>
            <a:grpSpLocks/>
          </p:cNvGrpSpPr>
          <p:nvPr/>
        </p:nvGrpSpPr>
        <p:grpSpPr bwMode="auto">
          <a:xfrm>
            <a:off x="5205413" y="1649413"/>
            <a:ext cx="666750" cy="468312"/>
            <a:chOff x="0" y="0"/>
            <a:chExt cx="5638961" cy="3959164"/>
          </a:xfrm>
        </p:grpSpPr>
        <p:sp>
          <p:nvSpPr>
            <p:cNvPr id="1052" name="流程图: 联系 2"/>
            <p:cNvSpPr>
              <a:spLocks noChangeArrowheads="1"/>
            </p:cNvSpPr>
            <p:nvPr/>
          </p:nvSpPr>
          <p:spPr bwMode="auto">
            <a:xfrm>
              <a:off x="1474375" y="84601"/>
              <a:ext cx="2680685" cy="3874563"/>
            </a:xfrm>
            <a:custGeom>
              <a:avLst/>
              <a:gdLst>
                <a:gd name="T0" fmla="*/ 1049911 w 2680685"/>
                <a:gd name="T1" fmla="*/ 1326547 h 3874563"/>
                <a:gd name="T2" fmla="*/ 1130886 w 2680685"/>
                <a:gd name="T3" fmla="*/ 1416545 h 3874563"/>
                <a:gd name="T4" fmla="*/ 1130989 w 2680685"/>
                <a:gd name="T5" fmla="*/ 1416517 h 3874563"/>
                <a:gd name="T6" fmla="*/ 1312935 w 2680685"/>
                <a:gd name="T7" fmla="*/ 1622593 h 3874563"/>
                <a:gd name="T8" fmla="*/ 1164126 w 2680685"/>
                <a:gd name="T9" fmla="*/ 2754124 h 3874563"/>
                <a:gd name="T10" fmla="*/ 1330469 w 2680685"/>
                <a:gd name="T11" fmla="*/ 3179256 h 3874563"/>
                <a:gd name="T12" fmla="*/ 1519023 w 2680685"/>
                <a:gd name="T13" fmla="*/ 2754127 h 3874563"/>
                <a:gd name="T14" fmla="*/ 1368996 w 2680685"/>
                <a:gd name="T15" fmla="*/ 1613275 h 3874563"/>
                <a:gd name="T16" fmla="*/ 1547978 w 2680685"/>
                <a:gd name="T17" fmla="*/ 1410556 h 3874563"/>
                <a:gd name="T18" fmla="*/ 1549687 w 2680685"/>
                <a:gd name="T19" fmla="*/ 1411027 h 3874563"/>
                <a:gd name="T20" fmla="*/ 1625697 w 2680685"/>
                <a:gd name="T21" fmla="*/ 1326547 h 3874563"/>
                <a:gd name="T22" fmla="*/ 1740228 w 2680685"/>
                <a:gd name="T23" fmla="*/ 1463512 h 3874563"/>
                <a:gd name="T24" fmla="*/ 2163777 w 2680685"/>
                <a:gd name="T25" fmla="*/ 1580180 h 3874563"/>
                <a:gd name="T26" fmla="*/ 2163105 w 2680685"/>
                <a:gd name="T27" fmla="*/ 1571541 h 3874563"/>
                <a:gd name="T28" fmla="*/ 2369061 w 2680685"/>
                <a:gd name="T29" fmla="*/ 1628276 h 3874563"/>
                <a:gd name="T30" fmla="*/ 2376321 w 2680685"/>
                <a:gd name="T31" fmla="*/ 1626429 h 3874563"/>
                <a:gd name="T32" fmla="*/ 2619825 w 2680685"/>
                <a:gd name="T33" fmla="*/ 2583371 h 3874563"/>
                <a:gd name="T34" fmla="*/ 2622880 w 2680685"/>
                <a:gd name="T35" fmla="*/ 2582594 h 3874563"/>
                <a:gd name="T36" fmla="*/ 2678814 w 2680685"/>
                <a:gd name="T37" fmla="*/ 2802409 h 3874563"/>
                <a:gd name="T38" fmla="*/ 2680685 w 2680685"/>
                <a:gd name="T39" fmla="*/ 2803247 h 3874563"/>
                <a:gd name="T40" fmla="*/ 2208786 w 2680685"/>
                <a:gd name="T41" fmla="*/ 3856531 h 3874563"/>
                <a:gd name="T42" fmla="*/ 2208786 w 2680685"/>
                <a:gd name="T43" fmla="*/ 3871389 h 3874563"/>
                <a:gd name="T44" fmla="*/ 2049180 w 2680685"/>
                <a:gd name="T45" fmla="*/ 3871389 h 3874563"/>
                <a:gd name="T46" fmla="*/ 2049443 w 2680685"/>
                <a:gd name="T47" fmla="*/ 3874563 h 3874563"/>
                <a:gd name="T48" fmla="*/ 648500 w 2680685"/>
                <a:gd name="T49" fmla="*/ 3874563 h 3874563"/>
                <a:gd name="T50" fmla="*/ 648762 w 2680685"/>
                <a:gd name="T51" fmla="*/ 3871389 h 3874563"/>
                <a:gd name="T52" fmla="*/ 456186 w 2680685"/>
                <a:gd name="T53" fmla="*/ 3871389 h 3874563"/>
                <a:gd name="T54" fmla="*/ 456186 w 2680685"/>
                <a:gd name="T55" fmla="*/ 3867966 h 3874563"/>
                <a:gd name="T56" fmla="*/ 0 w 2680685"/>
                <a:gd name="T57" fmla="*/ 2849753 h 3874563"/>
                <a:gd name="T58" fmla="*/ 1070 w 2680685"/>
                <a:gd name="T59" fmla="*/ 2845549 h 3874563"/>
                <a:gd name="T60" fmla="*/ 3080 w 2680685"/>
                <a:gd name="T61" fmla="*/ 2844648 h 3874563"/>
                <a:gd name="T62" fmla="*/ 1407 w 2680685"/>
                <a:gd name="T63" fmla="*/ 2844222 h 3874563"/>
                <a:gd name="T64" fmla="*/ 309256 w 2680685"/>
                <a:gd name="T65" fmla="*/ 1634409 h 3874563"/>
                <a:gd name="T66" fmla="*/ 492252 w 2680685"/>
                <a:gd name="T67" fmla="*/ 1583998 h 3874563"/>
                <a:gd name="T68" fmla="*/ 491584 w 2680685"/>
                <a:gd name="T69" fmla="*/ 1592643 h 3874563"/>
                <a:gd name="T70" fmla="*/ 927899 w 2680685"/>
                <a:gd name="T71" fmla="*/ 1472458 h 3874563"/>
                <a:gd name="T72" fmla="*/ 1049911 w 2680685"/>
                <a:gd name="T73" fmla="*/ 1326547 h 3874563"/>
                <a:gd name="T74" fmla="*/ 1330482 w 2680685"/>
                <a:gd name="T75" fmla="*/ 0 h 3874563"/>
                <a:gd name="T76" fmla="*/ 1958952 w 2680685"/>
                <a:gd name="T77" fmla="*/ 628469 h 3874563"/>
                <a:gd name="T78" fmla="*/ 1330482 w 2680685"/>
                <a:gd name="T79" fmla="*/ 1256939 h 3874563"/>
                <a:gd name="T80" fmla="*/ 702013 w 2680685"/>
                <a:gd name="T81" fmla="*/ 628469 h 3874563"/>
                <a:gd name="T82" fmla="*/ 1330482 w 2680685"/>
                <a:gd name="T83" fmla="*/ 0 h 387456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680685"/>
                <a:gd name="T127" fmla="*/ 0 h 3874563"/>
                <a:gd name="T128" fmla="*/ 2680685 w 2680685"/>
                <a:gd name="T129" fmla="*/ 3874563 h 3874563"/>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680685" h="3874563">
                  <a:moveTo>
                    <a:pt x="1049911" y="1326547"/>
                  </a:moveTo>
                  <a:lnTo>
                    <a:pt x="1130886" y="1416545"/>
                  </a:lnTo>
                  <a:lnTo>
                    <a:pt x="1130989" y="1416517"/>
                  </a:lnTo>
                  <a:lnTo>
                    <a:pt x="1312935" y="1622593"/>
                  </a:lnTo>
                  <a:lnTo>
                    <a:pt x="1164126" y="2754124"/>
                  </a:lnTo>
                  <a:lnTo>
                    <a:pt x="1330469" y="3179256"/>
                  </a:lnTo>
                  <a:cubicBezTo>
                    <a:pt x="1393318" y="3185424"/>
                    <a:pt x="1456167" y="2747966"/>
                    <a:pt x="1519023" y="2754127"/>
                  </a:cubicBezTo>
                  <a:lnTo>
                    <a:pt x="1368996" y="1613275"/>
                  </a:lnTo>
                  <a:lnTo>
                    <a:pt x="1547978" y="1410556"/>
                  </a:lnTo>
                  <a:lnTo>
                    <a:pt x="1549687" y="1411027"/>
                  </a:lnTo>
                  <a:lnTo>
                    <a:pt x="1625697" y="1326547"/>
                  </a:lnTo>
                  <a:lnTo>
                    <a:pt x="1740228" y="1463512"/>
                  </a:lnTo>
                  <a:lnTo>
                    <a:pt x="2163777" y="1580180"/>
                  </a:lnTo>
                  <a:lnTo>
                    <a:pt x="2163105" y="1571541"/>
                  </a:lnTo>
                  <a:lnTo>
                    <a:pt x="2369061" y="1628276"/>
                  </a:lnTo>
                  <a:lnTo>
                    <a:pt x="2376321" y="1626429"/>
                  </a:lnTo>
                  <a:lnTo>
                    <a:pt x="2619825" y="2583371"/>
                  </a:lnTo>
                  <a:lnTo>
                    <a:pt x="2622880" y="2582594"/>
                  </a:lnTo>
                  <a:lnTo>
                    <a:pt x="2678814" y="2802409"/>
                  </a:lnTo>
                  <a:lnTo>
                    <a:pt x="2680685" y="2803247"/>
                  </a:lnTo>
                  <a:lnTo>
                    <a:pt x="2208786" y="3856531"/>
                  </a:lnTo>
                  <a:lnTo>
                    <a:pt x="2208786" y="3871389"/>
                  </a:lnTo>
                  <a:lnTo>
                    <a:pt x="2049180" y="3871389"/>
                  </a:lnTo>
                  <a:lnTo>
                    <a:pt x="2049443" y="3874563"/>
                  </a:lnTo>
                  <a:lnTo>
                    <a:pt x="648500" y="3874563"/>
                  </a:lnTo>
                  <a:lnTo>
                    <a:pt x="648762" y="3871389"/>
                  </a:lnTo>
                  <a:lnTo>
                    <a:pt x="456186" y="3871389"/>
                  </a:lnTo>
                  <a:lnTo>
                    <a:pt x="456186" y="3867966"/>
                  </a:lnTo>
                  <a:lnTo>
                    <a:pt x="0" y="2849753"/>
                  </a:lnTo>
                  <a:lnTo>
                    <a:pt x="1070" y="2845549"/>
                  </a:lnTo>
                  <a:lnTo>
                    <a:pt x="3080" y="2844648"/>
                  </a:lnTo>
                  <a:lnTo>
                    <a:pt x="1407" y="2844222"/>
                  </a:lnTo>
                  <a:lnTo>
                    <a:pt x="309256" y="1634409"/>
                  </a:lnTo>
                  <a:lnTo>
                    <a:pt x="492252" y="1583998"/>
                  </a:lnTo>
                  <a:lnTo>
                    <a:pt x="491584" y="1592643"/>
                  </a:lnTo>
                  <a:lnTo>
                    <a:pt x="927899" y="1472458"/>
                  </a:lnTo>
                  <a:lnTo>
                    <a:pt x="1049911" y="1326547"/>
                  </a:lnTo>
                  <a:close/>
                  <a:moveTo>
                    <a:pt x="1330482" y="0"/>
                  </a:moveTo>
                  <a:cubicBezTo>
                    <a:pt x="1677575" y="0"/>
                    <a:pt x="1958952" y="281376"/>
                    <a:pt x="1958952" y="628469"/>
                  </a:cubicBezTo>
                  <a:cubicBezTo>
                    <a:pt x="1958952" y="975562"/>
                    <a:pt x="1677575" y="1256939"/>
                    <a:pt x="1330482" y="1256939"/>
                  </a:cubicBezTo>
                  <a:cubicBezTo>
                    <a:pt x="983390" y="1256939"/>
                    <a:pt x="702013" y="975562"/>
                    <a:pt x="702013" y="628469"/>
                  </a:cubicBezTo>
                  <a:cubicBezTo>
                    <a:pt x="702013" y="281376"/>
                    <a:pt x="983390" y="0"/>
                    <a:pt x="1330482" y="0"/>
                  </a:cubicBezTo>
                  <a:close/>
                </a:path>
              </a:pathLst>
            </a:custGeom>
            <a:solidFill>
              <a:srgbClr val="FFFFFF"/>
            </a:solidFill>
            <a:ln>
              <a:noFill/>
            </a:ln>
            <a:extLst>
              <a:ext uri="{91240B29-F687-4F45-9708-019B960494DF}">
                <a14:hiddenLine xmlns:a14="http://schemas.microsoft.com/office/drawing/2010/main" xmlns="" w="25400" cap="flat" cmpd="sng">
                  <a:solidFill>
                    <a:srgbClr val="000000"/>
                  </a:solidFill>
                  <a:miter lim="800000"/>
                  <a:headEnd/>
                  <a:tailEnd/>
                </a14:hiddenLine>
              </a:ext>
            </a:extLst>
          </p:spPr>
          <p:txBody>
            <a:bodyPr anchor="ctr"/>
            <a:lstStyle/>
            <a:p>
              <a:endParaRPr lang="zh-CN" altLang="en-US"/>
            </a:p>
          </p:txBody>
        </p:sp>
        <p:sp>
          <p:nvSpPr>
            <p:cNvPr id="1053" name="流程图: 联系 2"/>
            <p:cNvSpPr>
              <a:spLocks noChangeArrowheads="1"/>
            </p:cNvSpPr>
            <p:nvPr/>
          </p:nvSpPr>
          <p:spPr bwMode="auto">
            <a:xfrm>
              <a:off x="0" y="0"/>
              <a:ext cx="1914686" cy="2767416"/>
            </a:xfrm>
            <a:custGeom>
              <a:avLst/>
              <a:gdLst>
                <a:gd name="T0" fmla="*/ 382567 w 2680685"/>
                <a:gd name="T1" fmla="*/ 483367 h 3874563"/>
                <a:gd name="T2" fmla="*/ 412073 w 2680685"/>
                <a:gd name="T3" fmla="*/ 516162 h 3874563"/>
                <a:gd name="T4" fmla="*/ 412111 w 2680685"/>
                <a:gd name="T5" fmla="*/ 516152 h 3874563"/>
                <a:gd name="T6" fmla="*/ 478408 w 2680685"/>
                <a:gd name="T7" fmla="*/ 591241 h 3874563"/>
                <a:gd name="T8" fmla="*/ 424185 w 2680685"/>
                <a:gd name="T9" fmla="*/ 1003550 h 3874563"/>
                <a:gd name="T10" fmla="*/ 484797 w 2680685"/>
                <a:gd name="T11" fmla="*/ 1158459 h 3874563"/>
                <a:gd name="T12" fmla="*/ 553503 w 2680685"/>
                <a:gd name="T13" fmla="*/ 1003550 h 3874563"/>
                <a:gd name="T14" fmla="*/ 498836 w 2680685"/>
                <a:gd name="T15" fmla="*/ 587846 h 3874563"/>
                <a:gd name="T16" fmla="*/ 564053 w 2680685"/>
                <a:gd name="T17" fmla="*/ 513979 h 3874563"/>
                <a:gd name="T18" fmla="*/ 564676 w 2680685"/>
                <a:gd name="T19" fmla="*/ 514150 h 3874563"/>
                <a:gd name="T20" fmla="*/ 592372 w 2680685"/>
                <a:gd name="T21" fmla="*/ 483367 h 3874563"/>
                <a:gd name="T22" fmla="*/ 634106 w 2680685"/>
                <a:gd name="T23" fmla="*/ 533275 h 3874563"/>
                <a:gd name="T24" fmla="*/ 788438 w 2680685"/>
                <a:gd name="T25" fmla="*/ 575787 h 3874563"/>
                <a:gd name="T26" fmla="*/ 788193 w 2680685"/>
                <a:gd name="T27" fmla="*/ 572639 h 3874563"/>
                <a:gd name="T28" fmla="*/ 863240 w 2680685"/>
                <a:gd name="T29" fmla="*/ 593312 h 3874563"/>
                <a:gd name="T30" fmla="*/ 865885 w 2680685"/>
                <a:gd name="T31" fmla="*/ 592639 h 3874563"/>
                <a:gd name="T32" fmla="*/ 954613 w 2680685"/>
                <a:gd name="T33" fmla="*/ 941330 h 3874563"/>
                <a:gd name="T34" fmla="*/ 955727 w 2680685"/>
                <a:gd name="T35" fmla="*/ 941047 h 3874563"/>
                <a:gd name="T36" fmla="*/ 976108 w 2680685"/>
                <a:gd name="T37" fmla="*/ 1021143 h 3874563"/>
                <a:gd name="T38" fmla="*/ 976790 w 2680685"/>
                <a:gd name="T39" fmla="*/ 1021449 h 3874563"/>
                <a:gd name="T40" fmla="*/ 804839 w 2680685"/>
                <a:gd name="T41" fmla="*/ 1405245 h 3874563"/>
                <a:gd name="T42" fmla="*/ 804839 w 2680685"/>
                <a:gd name="T43" fmla="*/ 1410659 h 3874563"/>
                <a:gd name="T44" fmla="*/ 746682 w 2680685"/>
                <a:gd name="T45" fmla="*/ 1410659 h 3874563"/>
                <a:gd name="T46" fmla="*/ 746777 w 2680685"/>
                <a:gd name="T47" fmla="*/ 1411816 h 3874563"/>
                <a:gd name="T48" fmla="*/ 236301 w 2680685"/>
                <a:gd name="T49" fmla="*/ 1411816 h 3874563"/>
                <a:gd name="T50" fmla="*/ 236396 w 2680685"/>
                <a:gd name="T51" fmla="*/ 1410659 h 3874563"/>
                <a:gd name="T52" fmla="*/ 166225 w 2680685"/>
                <a:gd name="T53" fmla="*/ 1410659 h 3874563"/>
                <a:gd name="T54" fmla="*/ 166225 w 2680685"/>
                <a:gd name="T55" fmla="*/ 1409411 h 3874563"/>
                <a:gd name="T56" fmla="*/ 0 w 2680685"/>
                <a:gd name="T57" fmla="*/ 1038394 h 3874563"/>
                <a:gd name="T58" fmla="*/ 390 w 2680685"/>
                <a:gd name="T59" fmla="*/ 1036862 h 3874563"/>
                <a:gd name="T60" fmla="*/ 1122 w 2680685"/>
                <a:gd name="T61" fmla="*/ 1036535 h 3874563"/>
                <a:gd name="T62" fmla="*/ 513 w 2680685"/>
                <a:gd name="T63" fmla="*/ 1036379 h 3874563"/>
                <a:gd name="T64" fmla="*/ 112687 w 2680685"/>
                <a:gd name="T65" fmla="*/ 595547 h 3874563"/>
                <a:gd name="T66" fmla="*/ 179367 w 2680685"/>
                <a:gd name="T67" fmla="*/ 577178 h 3874563"/>
                <a:gd name="T68" fmla="*/ 179124 w 2680685"/>
                <a:gd name="T69" fmla="*/ 580328 h 3874563"/>
                <a:gd name="T70" fmla="*/ 338109 w 2680685"/>
                <a:gd name="T71" fmla="*/ 536535 h 3874563"/>
                <a:gd name="T72" fmla="*/ 382567 w 2680685"/>
                <a:gd name="T73" fmla="*/ 483367 h 3874563"/>
                <a:gd name="T74" fmla="*/ 484802 w 2680685"/>
                <a:gd name="T75" fmla="*/ 0 h 3874563"/>
                <a:gd name="T76" fmla="*/ 713804 w 2680685"/>
                <a:gd name="T77" fmla="*/ 229002 h 3874563"/>
                <a:gd name="T78" fmla="*/ 484802 w 2680685"/>
                <a:gd name="T79" fmla="*/ 458004 h 3874563"/>
                <a:gd name="T80" fmla="*/ 255800 w 2680685"/>
                <a:gd name="T81" fmla="*/ 229002 h 3874563"/>
                <a:gd name="T82" fmla="*/ 484802 w 2680685"/>
                <a:gd name="T83" fmla="*/ 0 h 387456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680685"/>
                <a:gd name="T127" fmla="*/ 0 h 3874563"/>
                <a:gd name="T128" fmla="*/ 2680685 w 2680685"/>
                <a:gd name="T129" fmla="*/ 3874563 h 3874563"/>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680685" h="3874563">
                  <a:moveTo>
                    <a:pt x="1049911" y="1326547"/>
                  </a:moveTo>
                  <a:lnTo>
                    <a:pt x="1130886" y="1416545"/>
                  </a:lnTo>
                  <a:lnTo>
                    <a:pt x="1130989" y="1416517"/>
                  </a:lnTo>
                  <a:lnTo>
                    <a:pt x="1312935" y="1622593"/>
                  </a:lnTo>
                  <a:lnTo>
                    <a:pt x="1164126" y="2754124"/>
                  </a:lnTo>
                  <a:lnTo>
                    <a:pt x="1330469" y="3179256"/>
                  </a:lnTo>
                  <a:cubicBezTo>
                    <a:pt x="1393318" y="3185424"/>
                    <a:pt x="1456167" y="2747966"/>
                    <a:pt x="1519023" y="2754127"/>
                  </a:cubicBezTo>
                  <a:lnTo>
                    <a:pt x="1368996" y="1613275"/>
                  </a:lnTo>
                  <a:lnTo>
                    <a:pt x="1547978" y="1410556"/>
                  </a:lnTo>
                  <a:lnTo>
                    <a:pt x="1549687" y="1411027"/>
                  </a:lnTo>
                  <a:lnTo>
                    <a:pt x="1625697" y="1326547"/>
                  </a:lnTo>
                  <a:lnTo>
                    <a:pt x="1740228" y="1463512"/>
                  </a:lnTo>
                  <a:lnTo>
                    <a:pt x="2163777" y="1580180"/>
                  </a:lnTo>
                  <a:lnTo>
                    <a:pt x="2163105" y="1571541"/>
                  </a:lnTo>
                  <a:lnTo>
                    <a:pt x="2369061" y="1628276"/>
                  </a:lnTo>
                  <a:lnTo>
                    <a:pt x="2376321" y="1626429"/>
                  </a:lnTo>
                  <a:lnTo>
                    <a:pt x="2619825" y="2583371"/>
                  </a:lnTo>
                  <a:lnTo>
                    <a:pt x="2622880" y="2582594"/>
                  </a:lnTo>
                  <a:lnTo>
                    <a:pt x="2678814" y="2802409"/>
                  </a:lnTo>
                  <a:lnTo>
                    <a:pt x="2680685" y="2803247"/>
                  </a:lnTo>
                  <a:lnTo>
                    <a:pt x="2208786" y="3856531"/>
                  </a:lnTo>
                  <a:lnTo>
                    <a:pt x="2208786" y="3871389"/>
                  </a:lnTo>
                  <a:lnTo>
                    <a:pt x="2049180" y="3871389"/>
                  </a:lnTo>
                  <a:lnTo>
                    <a:pt x="2049443" y="3874563"/>
                  </a:lnTo>
                  <a:lnTo>
                    <a:pt x="648500" y="3874563"/>
                  </a:lnTo>
                  <a:lnTo>
                    <a:pt x="648762" y="3871389"/>
                  </a:lnTo>
                  <a:lnTo>
                    <a:pt x="456186" y="3871389"/>
                  </a:lnTo>
                  <a:lnTo>
                    <a:pt x="456186" y="3867966"/>
                  </a:lnTo>
                  <a:lnTo>
                    <a:pt x="0" y="2849753"/>
                  </a:lnTo>
                  <a:lnTo>
                    <a:pt x="1070" y="2845549"/>
                  </a:lnTo>
                  <a:lnTo>
                    <a:pt x="3080" y="2844648"/>
                  </a:lnTo>
                  <a:lnTo>
                    <a:pt x="1407" y="2844222"/>
                  </a:lnTo>
                  <a:lnTo>
                    <a:pt x="309256" y="1634409"/>
                  </a:lnTo>
                  <a:lnTo>
                    <a:pt x="492252" y="1583998"/>
                  </a:lnTo>
                  <a:lnTo>
                    <a:pt x="491584" y="1592643"/>
                  </a:lnTo>
                  <a:lnTo>
                    <a:pt x="927899" y="1472458"/>
                  </a:lnTo>
                  <a:lnTo>
                    <a:pt x="1049911" y="1326547"/>
                  </a:lnTo>
                  <a:close/>
                  <a:moveTo>
                    <a:pt x="1330482" y="0"/>
                  </a:moveTo>
                  <a:cubicBezTo>
                    <a:pt x="1677575" y="0"/>
                    <a:pt x="1958952" y="281376"/>
                    <a:pt x="1958952" y="628469"/>
                  </a:cubicBezTo>
                  <a:cubicBezTo>
                    <a:pt x="1958952" y="975562"/>
                    <a:pt x="1677575" y="1256939"/>
                    <a:pt x="1330482" y="1256939"/>
                  </a:cubicBezTo>
                  <a:cubicBezTo>
                    <a:pt x="983390" y="1256939"/>
                    <a:pt x="702013" y="975562"/>
                    <a:pt x="702013" y="628469"/>
                  </a:cubicBezTo>
                  <a:cubicBezTo>
                    <a:pt x="702013" y="281376"/>
                    <a:pt x="983390" y="0"/>
                    <a:pt x="1330482" y="0"/>
                  </a:cubicBezTo>
                  <a:close/>
                </a:path>
              </a:pathLst>
            </a:custGeom>
            <a:solidFill>
              <a:srgbClr val="FFFFFF"/>
            </a:solidFill>
            <a:ln>
              <a:noFill/>
            </a:ln>
            <a:extLst>
              <a:ext uri="{91240B29-F687-4F45-9708-019B960494DF}">
                <a14:hiddenLine xmlns:a14="http://schemas.microsoft.com/office/drawing/2010/main" xmlns="" w="25400" cap="flat" cmpd="sng">
                  <a:solidFill>
                    <a:srgbClr val="000000"/>
                  </a:solidFill>
                  <a:miter lim="800000"/>
                  <a:headEnd/>
                  <a:tailEnd/>
                </a14:hiddenLine>
              </a:ext>
            </a:extLst>
          </p:spPr>
          <p:txBody>
            <a:bodyPr anchor="ctr"/>
            <a:lstStyle/>
            <a:p>
              <a:endParaRPr lang="zh-CN" altLang="en-US"/>
            </a:p>
          </p:txBody>
        </p:sp>
        <p:sp>
          <p:nvSpPr>
            <p:cNvPr id="1054" name="流程图: 联系 2"/>
            <p:cNvSpPr>
              <a:spLocks noChangeArrowheads="1"/>
            </p:cNvSpPr>
            <p:nvPr/>
          </p:nvSpPr>
          <p:spPr bwMode="auto">
            <a:xfrm>
              <a:off x="3724275" y="0"/>
              <a:ext cx="1914686" cy="2767416"/>
            </a:xfrm>
            <a:custGeom>
              <a:avLst/>
              <a:gdLst>
                <a:gd name="T0" fmla="*/ 382567 w 2680685"/>
                <a:gd name="T1" fmla="*/ 483367 h 3874563"/>
                <a:gd name="T2" fmla="*/ 412073 w 2680685"/>
                <a:gd name="T3" fmla="*/ 516162 h 3874563"/>
                <a:gd name="T4" fmla="*/ 412111 w 2680685"/>
                <a:gd name="T5" fmla="*/ 516152 h 3874563"/>
                <a:gd name="T6" fmla="*/ 478408 w 2680685"/>
                <a:gd name="T7" fmla="*/ 591241 h 3874563"/>
                <a:gd name="T8" fmla="*/ 424185 w 2680685"/>
                <a:gd name="T9" fmla="*/ 1003550 h 3874563"/>
                <a:gd name="T10" fmla="*/ 484797 w 2680685"/>
                <a:gd name="T11" fmla="*/ 1158459 h 3874563"/>
                <a:gd name="T12" fmla="*/ 553503 w 2680685"/>
                <a:gd name="T13" fmla="*/ 1003550 h 3874563"/>
                <a:gd name="T14" fmla="*/ 498836 w 2680685"/>
                <a:gd name="T15" fmla="*/ 587846 h 3874563"/>
                <a:gd name="T16" fmla="*/ 564053 w 2680685"/>
                <a:gd name="T17" fmla="*/ 513979 h 3874563"/>
                <a:gd name="T18" fmla="*/ 564676 w 2680685"/>
                <a:gd name="T19" fmla="*/ 514150 h 3874563"/>
                <a:gd name="T20" fmla="*/ 592372 w 2680685"/>
                <a:gd name="T21" fmla="*/ 483367 h 3874563"/>
                <a:gd name="T22" fmla="*/ 634106 w 2680685"/>
                <a:gd name="T23" fmla="*/ 533275 h 3874563"/>
                <a:gd name="T24" fmla="*/ 788438 w 2680685"/>
                <a:gd name="T25" fmla="*/ 575787 h 3874563"/>
                <a:gd name="T26" fmla="*/ 788193 w 2680685"/>
                <a:gd name="T27" fmla="*/ 572639 h 3874563"/>
                <a:gd name="T28" fmla="*/ 863240 w 2680685"/>
                <a:gd name="T29" fmla="*/ 593312 h 3874563"/>
                <a:gd name="T30" fmla="*/ 865885 w 2680685"/>
                <a:gd name="T31" fmla="*/ 592639 h 3874563"/>
                <a:gd name="T32" fmla="*/ 954613 w 2680685"/>
                <a:gd name="T33" fmla="*/ 941330 h 3874563"/>
                <a:gd name="T34" fmla="*/ 955727 w 2680685"/>
                <a:gd name="T35" fmla="*/ 941047 h 3874563"/>
                <a:gd name="T36" fmla="*/ 976108 w 2680685"/>
                <a:gd name="T37" fmla="*/ 1021143 h 3874563"/>
                <a:gd name="T38" fmla="*/ 976790 w 2680685"/>
                <a:gd name="T39" fmla="*/ 1021449 h 3874563"/>
                <a:gd name="T40" fmla="*/ 804839 w 2680685"/>
                <a:gd name="T41" fmla="*/ 1405245 h 3874563"/>
                <a:gd name="T42" fmla="*/ 804839 w 2680685"/>
                <a:gd name="T43" fmla="*/ 1410659 h 3874563"/>
                <a:gd name="T44" fmla="*/ 746682 w 2680685"/>
                <a:gd name="T45" fmla="*/ 1410659 h 3874563"/>
                <a:gd name="T46" fmla="*/ 746777 w 2680685"/>
                <a:gd name="T47" fmla="*/ 1411816 h 3874563"/>
                <a:gd name="T48" fmla="*/ 236301 w 2680685"/>
                <a:gd name="T49" fmla="*/ 1411816 h 3874563"/>
                <a:gd name="T50" fmla="*/ 236396 w 2680685"/>
                <a:gd name="T51" fmla="*/ 1410659 h 3874563"/>
                <a:gd name="T52" fmla="*/ 166225 w 2680685"/>
                <a:gd name="T53" fmla="*/ 1410659 h 3874563"/>
                <a:gd name="T54" fmla="*/ 166225 w 2680685"/>
                <a:gd name="T55" fmla="*/ 1409411 h 3874563"/>
                <a:gd name="T56" fmla="*/ 0 w 2680685"/>
                <a:gd name="T57" fmla="*/ 1038394 h 3874563"/>
                <a:gd name="T58" fmla="*/ 390 w 2680685"/>
                <a:gd name="T59" fmla="*/ 1036862 h 3874563"/>
                <a:gd name="T60" fmla="*/ 1122 w 2680685"/>
                <a:gd name="T61" fmla="*/ 1036535 h 3874563"/>
                <a:gd name="T62" fmla="*/ 513 w 2680685"/>
                <a:gd name="T63" fmla="*/ 1036379 h 3874563"/>
                <a:gd name="T64" fmla="*/ 112687 w 2680685"/>
                <a:gd name="T65" fmla="*/ 595547 h 3874563"/>
                <a:gd name="T66" fmla="*/ 179367 w 2680685"/>
                <a:gd name="T67" fmla="*/ 577178 h 3874563"/>
                <a:gd name="T68" fmla="*/ 179124 w 2680685"/>
                <a:gd name="T69" fmla="*/ 580328 h 3874563"/>
                <a:gd name="T70" fmla="*/ 338109 w 2680685"/>
                <a:gd name="T71" fmla="*/ 536535 h 3874563"/>
                <a:gd name="T72" fmla="*/ 382567 w 2680685"/>
                <a:gd name="T73" fmla="*/ 483367 h 3874563"/>
                <a:gd name="T74" fmla="*/ 484802 w 2680685"/>
                <a:gd name="T75" fmla="*/ 0 h 3874563"/>
                <a:gd name="T76" fmla="*/ 713804 w 2680685"/>
                <a:gd name="T77" fmla="*/ 229002 h 3874563"/>
                <a:gd name="T78" fmla="*/ 484802 w 2680685"/>
                <a:gd name="T79" fmla="*/ 458004 h 3874563"/>
                <a:gd name="T80" fmla="*/ 255800 w 2680685"/>
                <a:gd name="T81" fmla="*/ 229002 h 3874563"/>
                <a:gd name="T82" fmla="*/ 484802 w 2680685"/>
                <a:gd name="T83" fmla="*/ 0 h 387456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680685"/>
                <a:gd name="T127" fmla="*/ 0 h 3874563"/>
                <a:gd name="T128" fmla="*/ 2680685 w 2680685"/>
                <a:gd name="T129" fmla="*/ 3874563 h 3874563"/>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680685" h="3874563">
                  <a:moveTo>
                    <a:pt x="1049911" y="1326547"/>
                  </a:moveTo>
                  <a:lnTo>
                    <a:pt x="1130886" y="1416545"/>
                  </a:lnTo>
                  <a:lnTo>
                    <a:pt x="1130989" y="1416517"/>
                  </a:lnTo>
                  <a:lnTo>
                    <a:pt x="1312935" y="1622593"/>
                  </a:lnTo>
                  <a:lnTo>
                    <a:pt x="1164126" y="2754124"/>
                  </a:lnTo>
                  <a:lnTo>
                    <a:pt x="1330469" y="3179256"/>
                  </a:lnTo>
                  <a:cubicBezTo>
                    <a:pt x="1393318" y="3185424"/>
                    <a:pt x="1456167" y="2747966"/>
                    <a:pt x="1519023" y="2754127"/>
                  </a:cubicBezTo>
                  <a:lnTo>
                    <a:pt x="1368996" y="1613275"/>
                  </a:lnTo>
                  <a:lnTo>
                    <a:pt x="1547978" y="1410556"/>
                  </a:lnTo>
                  <a:lnTo>
                    <a:pt x="1549687" y="1411027"/>
                  </a:lnTo>
                  <a:lnTo>
                    <a:pt x="1625697" y="1326547"/>
                  </a:lnTo>
                  <a:lnTo>
                    <a:pt x="1740228" y="1463512"/>
                  </a:lnTo>
                  <a:lnTo>
                    <a:pt x="2163777" y="1580180"/>
                  </a:lnTo>
                  <a:lnTo>
                    <a:pt x="2163105" y="1571541"/>
                  </a:lnTo>
                  <a:lnTo>
                    <a:pt x="2369061" y="1628276"/>
                  </a:lnTo>
                  <a:lnTo>
                    <a:pt x="2376321" y="1626429"/>
                  </a:lnTo>
                  <a:lnTo>
                    <a:pt x="2619825" y="2583371"/>
                  </a:lnTo>
                  <a:lnTo>
                    <a:pt x="2622880" y="2582594"/>
                  </a:lnTo>
                  <a:lnTo>
                    <a:pt x="2678814" y="2802409"/>
                  </a:lnTo>
                  <a:lnTo>
                    <a:pt x="2680685" y="2803247"/>
                  </a:lnTo>
                  <a:lnTo>
                    <a:pt x="2208786" y="3856531"/>
                  </a:lnTo>
                  <a:lnTo>
                    <a:pt x="2208786" y="3871389"/>
                  </a:lnTo>
                  <a:lnTo>
                    <a:pt x="2049180" y="3871389"/>
                  </a:lnTo>
                  <a:lnTo>
                    <a:pt x="2049443" y="3874563"/>
                  </a:lnTo>
                  <a:lnTo>
                    <a:pt x="648500" y="3874563"/>
                  </a:lnTo>
                  <a:lnTo>
                    <a:pt x="648762" y="3871389"/>
                  </a:lnTo>
                  <a:lnTo>
                    <a:pt x="456186" y="3871389"/>
                  </a:lnTo>
                  <a:lnTo>
                    <a:pt x="456186" y="3867966"/>
                  </a:lnTo>
                  <a:lnTo>
                    <a:pt x="0" y="2849753"/>
                  </a:lnTo>
                  <a:lnTo>
                    <a:pt x="1070" y="2845549"/>
                  </a:lnTo>
                  <a:lnTo>
                    <a:pt x="3080" y="2844648"/>
                  </a:lnTo>
                  <a:lnTo>
                    <a:pt x="1407" y="2844222"/>
                  </a:lnTo>
                  <a:lnTo>
                    <a:pt x="309256" y="1634409"/>
                  </a:lnTo>
                  <a:lnTo>
                    <a:pt x="492252" y="1583998"/>
                  </a:lnTo>
                  <a:lnTo>
                    <a:pt x="491584" y="1592643"/>
                  </a:lnTo>
                  <a:lnTo>
                    <a:pt x="927899" y="1472458"/>
                  </a:lnTo>
                  <a:lnTo>
                    <a:pt x="1049911" y="1326547"/>
                  </a:lnTo>
                  <a:close/>
                  <a:moveTo>
                    <a:pt x="1330482" y="0"/>
                  </a:moveTo>
                  <a:cubicBezTo>
                    <a:pt x="1677575" y="0"/>
                    <a:pt x="1958952" y="281376"/>
                    <a:pt x="1958952" y="628469"/>
                  </a:cubicBezTo>
                  <a:cubicBezTo>
                    <a:pt x="1958952" y="975562"/>
                    <a:pt x="1677575" y="1256939"/>
                    <a:pt x="1330482" y="1256939"/>
                  </a:cubicBezTo>
                  <a:cubicBezTo>
                    <a:pt x="983390" y="1256939"/>
                    <a:pt x="702013" y="975562"/>
                    <a:pt x="702013" y="628469"/>
                  </a:cubicBezTo>
                  <a:cubicBezTo>
                    <a:pt x="702013" y="281376"/>
                    <a:pt x="983390" y="0"/>
                    <a:pt x="1330482" y="0"/>
                  </a:cubicBezTo>
                  <a:close/>
                </a:path>
              </a:pathLst>
            </a:custGeom>
            <a:solidFill>
              <a:srgbClr val="FFFFFF"/>
            </a:solidFill>
            <a:ln>
              <a:noFill/>
            </a:ln>
            <a:extLst>
              <a:ext uri="{91240B29-F687-4F45-9708-019B960494DF}">
                <a14:hiddenLine xmlns:a14="http://schemas.microsoft.com/office/drawing/2010/main" xmlns="" w="25400" cap="flat" cmpd="sng">
                  <a:solidFill>
                    <a:srgbClr val="000000"/>
                  </a:solidFill>
                  <a:miter lim="800000"/>
                  <a:headEnd/>
                  <a:tailEnd/>
                </a14:hiddenLine>
              </a:ext>
            </a:extLst>
          </p:spPr>
          <p:txBody>
            <a:bodyPr anchor="ctr"/>
            <a:lstStyle/>
            <a:p>
              <a:endParaRPr lang="zh-CN" altLang="en-US"/>
            </a:p>
          </p:txBody>
        </p:sp>
      </p:grpSp>
      <p:sp>
        <p:nvSpPr>
          <p:cNvPr id="1043" name="Line 21"/>
          <p:cNvSpPr>
            <a:spLocks noChangeShapeType="1"/>
          </p:cNvSpPr>
          <p:nvPr/>
        </p:nvSpPr>
        <p:spPr bwMode="auto">
          <a:xfrm>
            <a:off x="5988050" y="1608138"/>
            <a:ext cx="1588" cy="1589087"/>
          </a:xfrm>
          <a:prstGeom prst="line">
            <a:avLst/>
          </a:prstGeom>
          <a:noFill/>
          <a:ln w="25400">
            <a:solidFill>
              <a:schemeClr val="bg1"/>
            </a:solidFill>
            <a:round/>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1044" name="Text Box 22"/>
          <p:cNvSpPr txBox="1">
            <a:spLocks noChangeArrowheads="1"/>
          </p:cNvSpPr>
          <p:nvPr/>
        </p:nvSpPr>
        <p:spPr bwMode="auto">
          <a:xfrm>
            <a:off x="8731250" y="2203450"/>
            <a:ext cx="1289050" cy="1006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en-US" sz="1500">
                <a:solidFill>
                  <a:schemeClr val="bg1"/>
                </a:solidFill>
                <a:ea typeface="微软雅黑" pitchFamily="34" charset="-122"/>
              </a:rPr>
              <a:t>普通投资者在投资偏好方面极度厌恶风险。</a:t>
            </a:r>
          </a:p>
        </p:txBody>
      </p:sp>
      <p:sp>
        <p:nvSpPr>
          <p:cNvPr id="1045" name="Line 23"/>
          <p:cNvSpPr>
            <a:spLocks noChangeShapeType="1"/>
          </p:cNvSpPr>
          <p:nvPr/>
        </p:nvSpPr>
        <p:spPr bwMode="auto">
          <a:xfrm>
            <a:off x="8616950" y="1608138"/>
            <a:ext cx="1588" cy="1589087"/>
          </a:xfrm>
          <a:prstGeom prst="line">
            <a:avLst/>
          </a:prstGeom>
          <a:noFill/>
          <a:ln w="25400">
            <a:solidFill>
              <a:schemeClr val="bg1"/>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1046" name="矩形 25"/>
          <p:cNvSpPr>
            <a:spLocks noChangeArrowheads="1"/>
          </p:cNvSpPr>
          <p:nvPr/>
        </p:nvSpPr>
        <p:spPr bwMode="auto">
          <a:xfrm>
            <a:off x="7942263" y="1655763"/>
            <a:ext cx="514350" cy="519112"/>
          </a:xfrm>
          <a:custGeom>
            <a:avLst/>
            <a:gdLst>
              <a:gd name="T0" fmla="*/ 152 w 4210679"/>
              <a:gd name="T1" fmla="*/ 0 h 4260850"/>
              <a:gd name="T2" fmla="*/ 1518 w 4210679"/>
              <a:gd name="T3" fmla="*/ 0 h 4260850"/>
              <a:gd name="T4" fmla="*/ 1669 w 4210679"/>
              <a:gd name="T5" fmla="*/ 149 h 4260850"/>
              <a:gd name="T6" fmla="*/ 1669 w 4210679"/>
              <a:gd name="T7" fmla="*/ 746 h 4260850"/>
              <a:gd name="T8" fmla="*/ 1592 w 4210679"/>
              <a:gd name="T9" fmla="*/ 874 h 4260850"/>
              <a:gd name="T10" fmla="*/ 7675 w 4210679"/>
              <a:gd name="T11" fmla="*/ 874 h 4260850"/>
              <a:gd name="T12" fmla="*/ 7675 w 4210679"/>
              <a:gd name="T13" fmla="*/ 3425 h 4260850"/>
              <a:gd name="T14" fmla="*/ 2563 w 4210679"/>
              <a:gd name="T15" fmla="*/ 5030 h 4260850"/>
              <a:gd name="T16" fmla="*/ 7675 w 4210679"/>
              <a:gd name="T17" fmla="*/ 5030 h 4260850"/>
              <a:gd name="T18" fmla="*/ 7675 w 4210679"/>
              <a:gd name="T19" fmla="*/ 5977 h 4260850"/>
              <a:gd name="T20" fmla="*/ 6546 w 4210679"/>
              <a:gd name="T21" fmla="*/ 5977 h 4260850"/>
              <a:gd name="T22" fmla="*/ 7253 w 4210679"/>
              <a:gd name="T23" fmla="*/ 6833 h 4260850"/>
              <a:gd name="T24" fmla="*/ 6374 w 4210679"/>
              <a:gd name="T25" fmla="*/ 7705 h 4260850"/>
              <a:gd name="T26" fmla="*/ 5494 w 4210679"/>
              <a:gd name="T27" fmla="*/ 6833 h 4260850"/>
              <a:gd name="T28" fmla="*/ 6201 w 4210679"/>
              <a:gd name="T29" fmla="*/ 5977 h 4260850"/>
              <a:gd name="T30" fmla="*/ 2310 w 4210679"/>
              <a:gd name="T31" fmla="*/ 5977 h 4260850"/>
              <a:gd name="T32" fmla="*/ 3017 w 4210679"/>
              <a:gd name="T33" fmla="*/ 6833 h 4260850"/>
              <a:gd name="T34" fmla="*/ 2137 w 4210679"/>
              <a:gd name="T35" fmla="*/ 7705 h 4260850"/>
              <a:gd name="T36" fmla="*/ 1258 w 4210679"/>
              <a:gd name="T37" fmla="*/ 6833 h 4260850"/>
              <a:gd name="T38" fmla="*/ 1965 w 4210679"/>
              <a:gd name="T39" fmla="*/ 5977 h 4260850"/>
              <a:gd name="T40" fmla="*/ 1773 w 4210679"/>
              <a:gd name="T41" fmla="*/ 5977 h 4260850"/>
              <a:gd name="T42" fmla="*/ 1755 w 4210679"/>
              <a:gd name="T43" fmla="*/ 5030 h 4260850"/>
              <a:gd name="T44" fmla="*/ 822 w 4210679"/>
              <a:gd name="T45" fmla="*/ 894 h 4260850"/>
              <a:gd name="T46" fmla="*/ 66 w 4210679"/>
              <a:gd name="T47" fmla="*/ 891 h 4260850"/>
              <a:gd name="T48" fmla="*/ 2 w 4210679"/>
              <a:gd name="T49" fmla="*/ 802 h 4260850"/>
              <a:gd name="T50" fmla="*/ 2 w 4210679"/>
              <a:gd name="T51" fmla="*/ 149 h 4260850"/>
              <a:gd name="T52" fmla="*/ 152 w 4210679"/>
              <a:gd name="T53" fmla="*/ 0 h 426085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4210679"/>
              <a:gd name="T82" fmla="*/ 0 h 4260850"/>
              <a:gd name="T83" fmla="*/ 4210679 w 4210679"/>
              <a:gd name="T84" fmla="*/ 4260850 h 426085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4210679" h="4260850">
                <a:moveTo>
                  <a:pt x="83635" y="0"/>
                </a:moveTo>
                <a:lnTo>
                  <a:pt x="832931" y="0"/>
                </a:lnTo>
                <a:cubicBezTo>
                  <a:pt x="878523" y="0"/>
                  <a:pt x="915483" y="36960"/>
                  <a:pt x="915483" y="82552"/>
                </a:cubicBezTo>
                <a:lnTo>
                  <a:pt x="915483" y="412748"/>
                </a:lnTo>
                <a:cubicBezTo>
                  <a:pt x="915483" y="443274"/>
                  <a:pt x="898914" y="469930"/>
                  <a:pt x="873607" y="483053"/>
                </a:cubicBezTo>
                <a:lnTo>
                  <a:pt x="4210679" y="483053"/>
                </a:lnTo>
                <a:lnTo>
                  <a:pt x="4210679" y="1893780"/>
                </a:lnTo>
                <a:lnTo>
                  <a:pt x="1406022" y="2781301"/>
                </a:lnTo>
                <a:lnTo>
                  <a:pt x="4210679" y="2781301"/>
                </a:lnTo>
                <a:lnTo>
                  <a:pt x="4210679" y="3305175"/>
                </a:lnTo>
                <a:lnTo>
                  <a:pt x="3591246" y="3305175"/>
                </a:lnTo>
                <a:cubicBezTo>
                  <a:pt x="3812567" y="3348853"/>
                  <a:pt x="3979359" y="3544073"/>
                  <a:pt x="3979359" y="3778250"/>
                </a:cubicBezTo>
                <a:cubicBezTo>
                  <a:pt x="3979359" y="4044783"/>
                  <a:pt x="3763292" y="4260850"/>
                  <a:pt x="3496759" y="4260850"/>
                </a:cubicBezTo>
                <a:cubicBezTo>
                  <a:pt x="3230226" y="4260850"/>
                  <a:pt x="3014159" y="4044783"/>
                  <a:pt x="3014159" y="3778250"/>
                </a:cubicBezTo>
                <a:cubicBezTo>
                  <a:pt x="3014159" y="3544073"/>
                  <a:pt x="3180952" y="3348853"/>
                  <a:pt x="3402273" y="3305175"/>
                </a:cubicBezTo>
                <a:lnTo>
                  <a:pt x="1267146" y="3305175"/>
                </a:lnTo>
                <a:cubicBezTo>
                  <a:pt x="1488467" y="3348853"/>
                  <a:pt x="1655259" y="3544073"/>
                  <a:pt x="1655259" y="3778250"/>
                </a:cubicBezTo>
                <a:cubicBezTo>
                  <a:pt x="1655259" y="4044783"/>
                  <a:pt x="1439192" y="4260850"/>
                  <a:pt x="1172659" y="4260850"/>
                </a:cubicBezTo>
                <a:cubicBezTo>
                  <a:pt x="906126" y="4260850"/>
                  <a:pt x="690059" y="4044783"/>
                  <a:pt x="690059" y="3778250"/>
                </a:cubicBezTo>
                <a:cubicBezTo>
                  <a:pt x="690059" y="3544073"/>
                  <a:pt x="856851" y="3348853"/>
                  <a:pt x="1078173" y="3305175"/>
                </a:cubicBezTo>
                <a:lnTo>
                  <a:pt x="972633" y="3305175"/>
                </a:lnTo>
                <a:cubicBezTo>
                  <a:pt x="944058" y="3143250"/>
                  <a:pt x="972634" y="3276600"/>
                  <a:pt x="963109" y="2781300"/>
                </a:cubicBezTo>
                <a:cubicBezTo>
                  <a:pt x="451270" y="464482"/>
                  <a:pt x="618551" y="1241439"/>
                  <a:pt x="451247" y="494159"/>
                </a:cubicBezTo>
                <a:lnTo>
                  <a:pt x="36010" y="492918"/>
                </a:lnTo>
                <a:cubicBezTo>
                  <a:pt x="-9582" y="492918"/>
                  <a:pt x="1083" y="489297"/>
                  <a:pt x="1083" y="443705"/>
                </a:cubicBezTo>
                <a:lnTo>
                  <a:pt x="1083" y="82552"/>
                </a:lnTo>
                <a:cubicBezTo>
                  <a:pt x="1083" y="36960"/>
                  <a:pt x="38043" y="0"/>
                  <a:pt x="83635" y="0"/>
                </a:cubicBezTo>
                <a:close/>
              </a:path>
            </a:pathLst>
          </a:custGeom>
          <a:solidFill>
            <a:srgbClr val="FFFFFF"/>
          </a:solidFill>
          <a:ln>
            <a:noFill/>
          </a:ln>
          <a:extLst>
            <a:ext uri="{91240B29-F687-4F45-9708-019B960494DF}">
              <a14:hiddenLine xmlns:a14="http://schemas.microsoft.com/office/drawing/2010/main" xmlns="" w="25400" cap="flat" cmpd="sng">
                <a:solidFill>
                  <a:srgbClr val="000000"/>
                </a:solidFill>
                <a:miter lim="800000"/>
                <a:headEnd/>
                <a:tailEnd/>
              </a14:hiddenLine>
            </a:ext>
          </a:extLst>
        </p:spPr>
        <p:txBody>
          <a:bodyPr anchor="ctr"/>
          <a:lstStyle/>
          <a:p>
            <a:endParaRPr lang="zh-CN" altLang="en-US"/>
          </a:p>
        </p:txBody>
      </p:sp>
      <p:sp>
        <p:nvSpPr>
          <p:cNvPr id="1047" name="Text Box 25"/>
          <p:cNvSpPr txBox="1">
            <a:spLocks noChangeArrowheads="1"/>
          </p:cNvSpPr>
          <p:nvPr/>
        </p:nvSpPr>
        <p:spPr bwMode="auto">
          <a:xfrm>
            <a:off x="7473950" y="3898900"/>
            <a:ext cx="1289050" cy="1006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zh-CN" sz="1500">
                <a:solidFill>
                  <a:schemeClr val="bg1"/>
                </a:solidFill>
                <a:ea typeface="微软雅黑" pitchFamily="34" charset="-122"/>
              </a:rPr>
              <a:t>多数投资者尚未做出长期投资的规划</a:t>
            </a:r>
          </a:p>
        </p:txBody>
      </p:sp>
      <p:sp>
        <p:nvSpPr>
          <p:cNvPr id="1048" name="Line 26"/>
          <p:cNvSpPr>
            <a:spLocks noChangeShapeType="1"/>
          </p:cNvSpPr>
          <p:nvPr/>
        </p:nvSpPr>
        <p:spPr bwMode="auto">
          <a:xfrm>
            <a:off x="7408863" y="3473450"/>
            <a:ext cx="1587" cy="1350963"/>
          </a:xfrm>
          <a:prstGeom prst="line">
            <a:avLst/>
          </a:prstGeom>
          <a:noFill/>
          <a:ln w="25400">
            <a:solidFill>
              <a:schemeClr val="bg1"/>
            </a:solidFill>
            <a:miter lim="800000"/>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1049" name="Text Box 30"/>
          <p:cNvSpPr txBox="1">
            <a:spLocks noChangeArrowheads="1"/>
          </p:cNvSpPr>
          <p:nvPr/>
        </p:nvSpPr>
        <p:spPr bwMode="auto">
          <a:xfrm>
            <a:off x="482600" y="688975"/>
            <a:ext cx="2044700" cy="323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en-US" sz="1500">
                <a:solidFill>
                  <a:srgbClr val="F53DB6"/>
                </a:solidFill>
                <a:latin typeface="方正兰亭特黑_GBK" pitchFamily="2" charset="-122"/>
                <a:ea typeface="微软雅黑" pitchFamily="34" charset="-122"/>
              </a:rPr>
              <a:t>Market strategy</a:t>
            </a:r>
          </a:p>
        </p:txBody>
      </p:sp>
      <p:sp>
        <p:nvSpPr>
          <p:cNvPr id="1050" name="Line 31"/>
          <p:cNvSpPr>
            <a:spLocks noChangeShapeType="1"/>
          </p:cNvSpPr>
          <p:nvPr/>
        </p:nvSpPr>
        <p:spPr bwMode="auto">
          <a:xfrm>
            <a:off x="365125" y="4462463"/>
            <a:ext cx="3910013" cy="1587"/>
          </a:xfrm>
          <a:prstGeom prst="line">
            <a:avLst/>
          </a:prstGeom>
          <a:noFill/>
          <a:ln w="12700">
            <a:solidFill>
              <a:srgbClr val="F53DB6"/>
            </a:solidFill>
            <a:miter lim="800000"/>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1051" name="Line 32"/>
          <p:cNvSpPr>
            <a:spLocks noChangeShapeType="1"/>
          </p:cNvSpPr>
          <p:nvPr/>
        </p:nvSpPr>
        <p:spPr bwMode="auto">
          <a:xfrm>
            <a:off x="365125" y="4538663"/>
            <a:ext cx="3910013" cy="1587"/>
          </a:xfrm>
          <a:prstGeom prst="line">
            <a:avLst/>
          </a:prstGeom>
          <a:noFill/>
          <a:ln w="76200">
            <a:solidFill>
              <a:srgbClr val="F53DB6"/>
            </a:solidFill>
            <a:round/>
            <a:headEnd/>
            <a:tailEnd/>
          </a:ln>
          <a:extLst>
            <a:ext uri="{909E8E84-426E-40DD-AFC4-6F175D3DCCD1}">
              <a14:hiddenFill xmlns:a14="http://schemas.microsoft.com/office/drawing/2010/main" xmlns="">
                <a:noFill/>
              </a14:hiddenFill>
            </a:ext>
          </a:extLst>
        </p:spPr>
        <p:txBody>
          <a:bodyPr/>
          <a:lstStyle/>
          <a:p>
            <a:endParaRPr lang="zh-CN" alt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ChangeArrowheads="1"/>
          </p:cNvSpPr>
          <p:nvPr/>
        </p:nvSpPr>
        <p:spPr bwMode="auto">
          <a:xfrm>
            <a:off x="363538" y="3175"/>
            <a:ext cx="150812" cy="946150"/>
          </a:xfrm>
          <a:prstGeom prst="rect">
            <a:avLst/>
          </a:prstGeom>
          <a:solidFill>
            <a:srgbClr val="F53DB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buFontTx/>
              <a:buNone/>
            </a:pPr>
            <a:endParaRPr lang="zh-CN" altLang="en-US"/>
          </a:p>
        </p:txBody>
      </p:sp>
      <p:sp>
        <p:nvSpPr>
          <p:cNvPr id="10243" name="Text Box 3"/>
          <p:cNvSpPr txBox="1">
            <a:spLocks noChangeArrowheads="1"/>
          </p:cNvSpPr>
          <p:nvPr/>
        </p:nvSpPr>
        <p:spPr bwMode="auto">
          <a:xfrm>
            <a:off x="474663" y="230188"/>
            <a:ext cx="1798637" cy="549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en-US" sz="3000" b="1">
                <a:solidFill>
                  <a:srgbClr val="F53DB6"/>
                </a:solidFill>
                <a:latin typeface="方正兰亭特黑_GBK" pitchFamily="2" charset="-122"/>
                <a:ea typeface="微软雅黑" pitchFamily="34" charset="-122"/>
              </a:rPr>
              <a:t>市场战略</a:t>
            </a:r>
          </a:p>
        </p:txBody>
      </p:sp>
      <p:sp>
        <p:nvSpPr>
          <p:cNvPr id="10244" name="Text Box 4"/>
          <p:cNvSpPr txBox="1">
            <a:spLocks noChangeArrowheads="1"/>
          </p:cNvSpPr>
          <p:nvPr/>
        </p:nvSpPr>
        <p:spPr bwMode="auto">
          <a:xfrm>
            <a:off x="482600" y="688975"/>
            <a:ext cx="2044700" cy="323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en-US" sz="1500">
                <a:solidFill>
                  <a:srgbClr val="F53DB6"/>
                </a:solidFill>
                <a:latin typeface="方正兰亭特黑_GBK" pitchFamily="2" charset="-122"/>
                <a:ea typeface="微软雅黑" pitchFamily="34" charset="-122"/>
              </a:rPr>
              <a:t>Market strategy</a:t>
            </a:r>
          </a:p>
        </p:txBody>
      </p:sp>
      <p:sp>
        <p:nvSpPr>
          <p:cNvPr id="10245" name="Text Box 5"/>
          <p:cNvSpPr txBox="1">
            <a:spLocks noChangeArrowheads="1"/>
          </p:cNvSpPr>
          <p:nvPr/>
        </p:nvSpPr>
        <p:spPr bwMode="auto">
          <a:xfrm>
            <a:off x="311150" y="1919288"/>
            <a:ext cx="2816225" cy="3200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en-US" sz="1200">
                <a:solidFill>
                  <a:schemeClr val="bg2"/>
                </a:solidFill>
                <a:ea typeface="微软雅黑" pitchFamily="34" charset="-122"/>
              </a:rPr>
              <a:t>       2008年金融海啸后，全球经济重新洗牌，中国已经超越日本成为世界第二大经济体，中国政府迅速推出四万亿的救市政策，使得经济在金融危机后的一年里得到迅速复苏，成为世界经济复苏的火车头，但经济快速复苏同时伴随着房地产泡沫的急速加剧，人民币升值等因素，导致国民的购买力不断缩水，由此而刺激了人民群众想通过金融市场进行投资理财以抵御通涨与增值的需求，令到金融投资理财市场的规模大幅增长，各种类型的投资理财公司如雨后春笋般冒起，在满足与方便了人民群众日益增加的投资需求之余，投资行业泥沙俱下、良莠不齐，也阻碍了金融市场的良性发展，同时使得诚信、有责任感的专业投资公司显得尤为重要。</a:t>
            </a:r>
          </a:p>
        </p:txBody>
      </p:sp>
      <p:sp>
        <p:nvSpPr>
          <p:cNvPr id="10246" name="AutoShape 6"/>
          <p:cNvSpPr>
            <a:spLocks noChangeArrowheads="1"/>
          </p:cNvSpPr>
          <p:nvPr/>
        </p:nvSpPr>
        <p:spPr bwMode="auto">
          <a:xfrm>
            <a:off x="365125" y="1330325"/>
            <a:ext cx="5353050" cy="519113"/>
          </a:xfrm>
          <a:prstGeom prst="flowChartProcess">
            <a:avLst/>
          </a:prstGeom>
          <a:solidFill>
            <a:srgbClr val="F53DB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buFontTx/>
              <a:buNone/>
            </a:pPr>
            <a:endParaRPr lang="zh-CN" altLang="en-US"/>
          </a:p>
        </p:txBody>
      </p:sp>
      <p:sp>
        <p:nvSpPr>
          <p:cNvPr id="10247" name="Text Box 7"/>
          <p:cNvSpPr txBox="1">
            <a:spLocks noChangeArrowheads="1"/>
          </p:cNvSpPr>
          <p:nvPr/>
        </p:nvSpPr>
        <p:spPr bwMode="auto">
          <a:xfrm>
            <a:off x="366713" y="1338263"/>
            <a:ext cx="5351462" cy="471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algn="ctr" eaLnBrk="1" hangingPunct="1">
              <a:buFontTx/>
              <a:buNone/>
            </a:pPr>
            <a:r>
              <a:rPr lang="zh-CN" altLang="zh-CN" sz="2500" b="1">
                <a:solidFill>
                  <a:schemeClr val="bg1"/>
                </a:solidFill>
                <a:ea typeface="微软雅黑" pitchFamily="34" charset="-122"/>
              </a:rPr>
              <a:t>国内金融市场的情况分析</a:t>
            </a:r>
          </a:p>
        </p:txBody>
      </p:sp>
      <p:sp>
        <p:nvSpPr>
          <p:cNvPr id="10248" name="Text Box 8"/>
          <p:cNvSpPr txBox="1">
            <a:spLocks noChangeArrowheads="1"/>
          </p:cNvSpPr>
          <p:nvPr/>
        </p:nvSpPr>
        <p:spPr bwMode="auto">
          <a:xfrm>
            <a:off x="3155950" y="1919288"/>
            <a:ext cx="2762250" cy="2835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en-US" sz="1200">
                <a:solidFill>
                  <a:schemeClr val="bg2"/>
                </a:solidFill>
                <a:ea typeface="微软雅黑" pitchFamily="34" charset="-122"/>
              </a:rPr>
              <a:t>       有投资能力的人群越来越多，吸引了国内一些较具实力的金融机构纷纷进驻，这些证券公司、期货公司依托其强大的公司背景与雄厚的营销能力、品牌效应，在合肥的证券及期货市场都占有一席之地。</a:t>
            </a:r>
          </a:p>
          <a:p>
            <a:pPr eaLnBrk="1" hangingPunct="1">
              <a:buFontTx/>
              <a:buNone/>
            </a:pPr>
            <a:r>
              <a:rPr lang="zh-CN" altLang="en-US" sz="1200">
                <a:solidFill>
                  <a:schemeClr val="bg2"/>
                </a:solidFill>
                <a:ea typeface="微软雅黑" pitchFamily="34" charset="-122"/>
              </a:rPr>
              <a:t>       自08年金融海啸以来，市场以出乎人们意料的速度强劲复苏，从而引发了人们的投资理财热潮，致使各种金融投资理财产品热销，除了传统的证券、期货投资外，人们对大宗商品、黄金、基金、外汇、信托等理财产品的投资也趋之若鹜，从而令到一些商业银行及保险公司也加入了发行与分销金融理财产品的行列。</a:t>
            </a:r>
          </a:p>
        </p:txBody>
      </p:sp>
      <p:sp>
        <p:nvSpPr>
          <p:cNvPr id="10249" name="Line 9"/>
          <p:cNvSpPr>
            <a:spLocks noChangeShapeType="1"/>
          </p:cNvSpPr>
          <p:nvPr/>
        </p:nvSpPr>
        <p:spPr bwMode="auto">
          <a:xfrm>
            <a:off x="365125" y="5202238"/>
            <a:ext cx="5353050" cy="1587"/>
          </a:xfrm>
          <a:prstGeom prst="line">
            <a:avLst/>
          </a:prstGeom>
          <a:noFill/>
          <a:ln w="12700">
            <a:solidFill>
              <a:srgbClr val="F53DB6"/>
            </a:solidFill>
            <a:round/>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10250" name="AutoShape 10"/>
          <p:cNvSpPr>
            <a:spLocks noChangeArrowheads="1"/>
          </p:cNvSpPr>
          <p:nvPr/>
        </p:nvSpPr>
        <p:spPr bwMode="auto">
          <a:xfrm rot="5400000">
            <a:off x="5236369" y="1451769"/>
            <a:ext cx="296862" cy="273050"/>
          </a:xfrm>
          <a:prstGeom prst="triangle">
            <a:avLst>
              <a:gd name="adj" fmla="val 50000"/>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buFontTx/>
              <a:buNone/>
            </a:pPr>
            <a:endParaRPr lang="zh-CN" altLang="en-US"/>
          </a:p>
        </p:txBody>
      </p:sp>
      <p:pic>
        <p:nvPicPr>
          <p:cNvPr id="10251" name="Picture 11" descr="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116638" y="790575"/>
            <a:ext cx="4119562" cy="2552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252" name="Picture 12" descr="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288088" y="3311525"/>
            <a:ext cx="3697287" cy="20351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253" name="Text Box 13"/>
          <p:cNvSpPr txBox="1">
            <a:spLocks noChangeArrowheads="1"/>
          </p:cNvSpPr>
          <p:nvPr/>
        </p:nvSpPr>
        <p:spPr bwMode="auto">
          <a:xfrm>
            <a:off x="7434263" y="5346700"/>
            <a:ext cx="2613025" cy="242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1700">
                <a:solidFill>
                  <a:schemeClr val="tx1"/>
                </a:solidFill>
                <a:latin typeface="Arial" pitchFamily="34" charset="0"/>
                <a:ea typeface="宋体" pitchFamily="2" charset="-122"/>
              </a:defRPr>
            </a:lvl1pPr>
            <a:lvl2pPr marL="742950" indent="-285750" eaLnBrk="0" hangingPunct="0">
              <a:defRPr sz="1700">
                <a:solidFill>
                  <a:schemeClr val="tx1"/>
                </a:solidFill>
                <a:latin typeface="Arial" pitchFamily="34" charset="0"/>
                <a:ea typeface="宋体" pitchFamily="2" charset="-122"/>
              </a:defRPr>
            </a:lvl2pPr>
            <a:lvl3pPr marL="1143000" indent="-228600" eaLnBrk="0" hangingPunct="0">
              <a:defRPr sz="1700">
                <a:solidFill>
                  <a:schemeClr val="tx1"/>
                </a:solidFill>
                <a:latin typeface="Arial" pitchFamily="34" charset="0"/>
                <a:ea typeface="宋体" pitchFamily="2" charset="-122"/>
              </a:defRPr>
            </a:lvl3pPr>
            <a:lvl4pPr marL="1600200" indent="-228600" eaLnBrk="0" hangingPunct="0">
              <a:defRPr sz="1700">
                <a:solidFill>
                  <a:schemeClr val="tx1"/>
                </a:solidFill>
                <a:latin typeface="Arial" pitchFamily="34" charset="0"/>
                <a:ea typeface="宋体" pitchFamily="2" charset="-122"/>
              </a:defRPr>
            </a:lvl4pPr>
            <a:lvl5pPr marL="2057400" indent="-228600" eaLnBrk="0" hangingPunct="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buFontTx/>
              <a:buNone/>
            </a:pPr>
            <a:r>
              <a:rPr lang="zh-CN" altLang="en-US" sz="1000">
                <a:latin typeface="微软雅黑" pitchFamily="34" charset="-122"/>
                <a:ea typeface="微软雅黑" pitchFamily="34" charset="-122"/>
              </a:rPr>
              <a:t>♦2001-2012年合肥固定资产投资增长曲线</a:t>
            </a:r>
          </a:p>
        </p:txBody>
      </p:sp>
      <p:sp>
        <p:nvSpPr>
          <p:cNvPr id="10254" name="Line 14"/>
          <p:cNvSpPr>
            <a:spLocks noChangeShapeType="1"/>
          </p:cNvSpPr>
          <p:nvPr/>
        </p:nvSpPr>
        <p:spPr bwMode="auto">
          <a:xfrm>
            <a:off x="365125" y="5278438"/>
            <a:ext cx="5353050" cy="1587"/>
          </a:xfrm>
          <a:prstGeom prst="line">
            <a:avLst/>
          </a:prstGeom>
          <a:noFill/>
          <a:ln w="76200">
            <a:solidFill>
              <a:srgbClr val="F53DB6"/>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Tree>
  </p:cSld>
  <p:clrMapOvr>
    <a:masterClrMapping/>
  </p:clrMapOvr>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A7C6E5"/>
      </a:accent1>
      <a:accent2>
        <a:srgbClr val="333399"/>
      </a:accent2>
      <a:accent3>
        <a:srgbClr val="FFFFFF"/>
      </a:accent3>
      <a:accent4>
        <a:srgbClr val="000000"/>
      </a:accent4>
      <a:accent5>
        <a:srgbClr val="D0DFF0"/>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53DB6"/>
        </a:solid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7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rgbClr val="F53DB6"/>
        </a:solid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7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A7C6E5"/>
        </a:accent1>
        <a:accent2>
          <a:srgbClr val="333399"/>
        </a:accent2>
        <a:accent3>
          <a:srgbClr val="FFFFFF"/>
        </a:accent3>
        <a:accent4>
          <a:srgbClr val="000000"/>
        </a:accent4>
        <a:accent5>
          <a:srgbClr val="D0DFF0"/>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48</TotalTime>
  <Pages>0</Pages>
  <Words>5789</Words>
  <Characters>0</Characters>
  <Application>Microsoft Office PowerPoint</Application>
  <DocSecurity>0</DocSecurity>
  <PresentationFormat>自定义</PresentationFormat>
  <Lines>0</Lines>
  <Paragraphs>235</Paragraphs>
  <Slides>25</Slides>
  <Notes>0</Notes>
  <HiddenSlides>0</HiddenSlides>
  <MMClips>0</MMClips>
  <ScaleCrop>false</ScaleCrop>
  <HeadingPairs>
    <vt:vector size="4" baseType="variant">
      <vt:variant>
        <vt:lpstr>主题</vt:lpstr>
      </vt:variant>
      <vt:variant>
        <vt:i4>1</vt:i4>
      </vt:variant>
      <vt:variant>
        <vt:lpstr>幻灯片标题</vt:lpstr>
      </vt:variant>
      <vt:variant>
        <vt:i4>25</vt:i4>
      </vt:variant>
    </vt:vector>
  </HeadingPairs>
  <TitlesOfParts>
    <vt:vector size="26" baseType="lpstr">
      <vt:lpstr>默认设计模板</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vector>
  </TitlesOfParts>
  <LinksUpToDate>false</LinksUpToDate>
  <CharactersWithSpaces>0</CharactersWithSpaces>
  <SharedDoc>false</SharedDoc>
  <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15</cp:revision>
  <dcterms:created xsi:type="dcterms:W3CDTF">2013-01-25T01:44:32Z</dcterms:created>
  <dcterms:modified xsi:type="dcterms:W3CDTF">2016-10-09T08:12:25Z</dcterms:modified>
  <cp:category>https://800sucai.taobao.com</cp:category>
</cp:coreProperties>
</file>