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3" r:id="rId3"/>
    <p:sldId id="264" r:id="rId4"/>
    <p:sldId id="266" r:id="rId5"/>
    <p:sldId id="265" r:id="rId6"/>
    <p:sldId id="268" r:id="rId7"/>
    <p:sldId id="267" r:id="rId8"/>
    <p:sldId id="269" r:id="rId9"/>
    <p:sldId id="270" r:id="rId10"/>
    <p:sldId id="261" r:id="rId11"/>
    <p:sldId id="272" r:id="rId12"/>
    <p:sldId id="273" r:id="rId13"/>
    <p:sldId id="262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15" userDrawn="1">
          <p15:clr>
            <a:srgbClr val="A4A3A4"/>
          </p15:clr>
        </p15:guide>
        <p15:guide id="2" pos="68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8965"/>
    <a:srgbClr val="FBD8A8"/>
    <a:srgbClr val="F8AF50"/>
    <a:srgbClr val="F7BB59"/>
    <a:srgbClr val="EEA151"/>
    <a:srgbClr val="CB7659"/>
    <a:srgbClr val="F4C78C"/>
    <a:srgbClr val="C16349"/>
    <a:srgbClr val="9791B0"/>
    <a:srgbClr val="82E5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843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-240" y="-90"/>
      </p:cViewPr>
      <p:guideLst>
        <p:guide orient="horz" pos="2115"/>
        <p:guide pos="68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9C9FD-37E7-45F4-B48D-4D7BCF2742C8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41A10-C426-4DF9-B602-25A5223C86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5316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9C9FD-37E7-45F4-B48D-4D7BCF2742C8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41A10-C426-4DF9-B602-25A5223C86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06616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9C9FD-37E7-45F4-B48D-4D7BCF2742C8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41A10-C426-4DF9-B602-25A5223C86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1110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9C9FD-37E7-45F4-B48D-4D7BCF2742C8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41A10-C426-4DF9-B602-25A5223C86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2118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9C9FD-37E7-45F4-B48D-4D7BCF2742C8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41A10-C426-4DF9-B602-25A5223C86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580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9C9FD-37E7-45F4-B48D-4D7BCF2742C8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41A10-C426-4DF9-B602-25A5223C86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218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9C9FD-37E7-45F4-B48D-4D7BCF2742C8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41A10-C426-4DF9-B602-25A5223C86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8058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9C9FD-37E7-45F4-B48D-4D7BCF2742C8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41A10-C426-4DF9-B602-25A5223C86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3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9C9FD-37E7-45F4-B48D-4D7BCF2742C8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41A10-C426-4DF9-B602-25A5223C86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44496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9C9FD-37E7-45F4-B48D-4D7BCF2742C8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41A10-C426-4DF9-B602-25A5223C86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84446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9C9FD-37E7-45F4-B48D-4D7BCF2742C8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41A10-C426-4DF9-B602-25A5223C86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632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F9C9FD-37E7-45F4-B48D-4D7BCF2742C8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141A10-C426-4DF9-B602-25A5223C86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698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3017579" y="1041009"/>
            <a:ext cx="6057927" cy="3160879"/>
            <a:chOff x="3061228" y="268121"/>
            <a:chExt cx="6057927" cy="3160879"/>
          </a:xfrm>
        </p:grpSpPr>
        <p:sp>
          <p:nvSpPr>
            <p:cNvPr id="30" name="任意多边形 29"/>
            <p:cNvSpPr/>
            <p:nvPr/>
          </p:nvSpPr>
          <p:spPr>
            <a:xfrm>
              <a:off x="3061228" y="268121"/>
              <a:ext cx="6057927" cy="3160879"/>
            </a:xfrm>
            <a:custGeom>
              <a:avLst/>
              <a:gdLst>
                <a:gd name="connsiteX0" fmla="*/ 259304 w 5400876"/>
                <a:gd name="connsiteY0" fmla="*/ 214232 h 2669345"/>
                <a:gd name="connsiteX1" fmla="*/ 259304 w 5400876"/>
                <a:gd name="connsiteY1" fmla="*/ 2455111 h 2669345"/>
                <a:gd name="connsiteX2" fmla="*/ 5153185 w 5400876"/>
                <a:gd name="connsiteY2" fmla="*/ 2455111 h 2669345"/>
                <a:gd name="connsiteX3" fmla="*/ 5153185 w 5400876"/>
                <a:gd name="connsiteY3" fmla="*/ 214232 h 2669345"/>
                <a:gd name="connsiteX4" fmla="*/ 176398 w 5400876"/>
                <a:gd name="connsiteY4" fmla="*/ 0 h 2669345"/>
                <a:gd name="connsiteX5" fmla="*/ 5224479 w 5400876"/>
                <a:gd name="connsiteY5" fmla="*/ 0 h 2669345"/>
                <a:gd name="connsiteX6" fmla="*/ 5262628 w 5400876"/>
                <a:gd name="connsiteY6" fmla="*/ 20706 h 2669345"/>
                <a:gd name="connsiteX7" fmla="*/ 5387438 w 5400876"/>
                <a:gd name="connsiteY7" fmla="*/ 172272 h 2669345"/>
                <a:gd name="connsiteX8" fmla="*/ 5400876 w 5400876"/>
                <a:gd name="connsiteY8" fmla="*/ 238831 h 2669345"/>
                <a:gd name="connsiteX9" fmla="*/ 5400876 w 5400876"/>
                <a:gd name="connsiteY9" fmla="*/ 2430514 h 2669345"/>
                <a:gd name="connsiteX10" fmla="*/ 5387438 w 5400876"/>
                <a:gd name="connsiteY10" fmla="*/ 2497073 h 2669345"/>
                <a:gd name="connsiteX11" fmla="*/ 5262628 w 5400876"/>
                <a:gd name="connsiteY11" fmla="*/ 2648639 h 2669345"/>
                <a:gd name="connsiteX12" fmla="*/ 5224479 w 5400876"/>
                <a:gd name="connsiteY12" fmla="*/ 2669345 h 2669345"/>
                <a:gd name="connsiteX13" fmla="*/ 176398 w 5400876"/>
                <a:gd name="connsiteY13" fmla="*/ 2669345 h 2669345"/>
                <a:gd name="connsiteX14" fmla="*/ 138249 w 5400876"/>
                <a:gd name="connsiteY14" fmla="*/ 2648639 h 2669345"/>
                <a:gd name="connsiteX15" fmla="*/ 13439 w 5400876"/>
                <a:gd name="connsiteY15" fmla="*/ 2497073 h 2669345"/>
                <a:gd name="connsiteX16" fmla="*/ 0 w 5400876"/>
                <a:gd name="connsiteY16" fmla="*/ 2430509 h 2669345"/>
                <a:gd name="connsiteX17" fmla="*/ 0 w 5400876"/>
                <a:gd name="connsiteY17" fmla="*/ 238836 h 2669345"/>
                <a:gd name="connsiteX18" fmla="*/ 13439 w 5400876"/>
                <a:gd name="connsiteY18" fmla="*/ 172272 h 2669345"/>
                <a:gd name="connsiteX19" fmla="*/ 138249 w 5400876"/>
                <a:gd name="connsiteY19" fmla="*/ 20706 h 2669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00876" h="2669345">
                  <a:moveTo>
                    <a:pt x="259304" y="214232"/>
                  </a:moveTo>
                  <a:lnTo>
                    <a:pt x="259304" y="2455111"/>
                  </a:lnTo>
                  <a:lnTo>
                    <a:pt x="5153185" y="2455111"/>
                  </a:lnTo>
                  <a:lnTo>
                    <a:pt x="5153185" y="214232"/>
                  </a:lnTo>
                  <a:close/>
                  <a:moveTo>
                    <a:pt x="176398" y="0"/>
                  </a:moveTo>
                  <a:lnTo>
                    <a:pt x="5224479" y="0"/>
                  </a:lnTo>
                  <a:lnTo>
                    <a:pt x="5262628" y="20706"/>
                  </a:lnTo>
                  <a:cubicBezTo>
                    <a:pt x="5317609" y="57851"/>
                    <a:pt x="5361290" y="110451"/>
                    <a:pt x="5387438" y="172272"/>
                  </a:cubicBezTo>
                  <a:lnTo>
                    <a:pt x="5400876" y="238831"/>
                  </a:lnTo>
                  <a:lnTo>
                    <a:pt x="5400876" y="2430514"/>
                  </a:lnTo>
                  <a:lnTo>
                    <a:pt x="5387438" y="2497073"/>
                  </a:lnTo>
                  <a:cubicBezTo>
                    <a:pt x="5361290" y="2558895"/>
                    <a:pt x="5317609" y="2611494"/>
                    <a:pt x="5262628" y="2648639"/>
                  </a:cubicBezTo>
                  <a:lnTo>
                    <a:pt x="5224479" y="2669345"/>
                  </a:lnTo>
                  <a:lnTo>
                    <a:pt x="176398" y="2669345"/>
                  </a:lnTo>
                  <a:lnTo>
                    <a:pt x="138249" y="2648639"/>
                  </a:lnTo>
                  <a:cubicBezTo>
                    <a:pt x="83269" y="2611494"/>
                    <a:pt x="39587" y="2558895"/>
                    <a:pt x="13439" y="2497073"/>
                  </a:cubicBezTo>
                  <a:lnTo>
                    <a:pt x="0" y="2430509"/>
                  </a:lnTo>
                  <a:lnTo>
                    <a:pt x="0" y="238836"/>
                  </a:lnTo>
                  <a:lnTo>
                    <a:pt x="13439" y="172272"/>
                  </a:lnTo>
                  <a:cubicBezTo>
                    <a:pt x="39587" y="110451"/>
                    <a:pt x="83269" y="57851"/>
                    <a:pt x="138249" y="20706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3354024" y="506437"/>
              <a:ext cx="5510068" cy="2658794"/>
            </a:xfrm>
            <a:prstGeom prst="rect">
              <a:avLst/>
            </a:prstGeom>
            <a:solidFill>
              <a:schemeClr val="bg1">
                <a:lumMod val="65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795"/>
          <a:stretch/>
        </p:blipFill>
        <p:spPr>
          <a:xfrm>
            <a:off x="0" y="3826412"/>
            <a:ext cx="12192000" cy="3031588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3570514" y="5283201"/>
            <a:ext cx="2235199" cy="493486"/>
          </a:xfrm>
          <a:prstGeom prst="roundRect">
            <a:avLst>
              <a:gd name="adj" fmla="val 1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275115" y="3828567"/>
            <a:ext cx="764177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1"/>
          <p:cNvSpPr/>
          <p:nvPr/>
        </p:nvSpPr>
        <p:spPr>
          <a:xfrm>
            <a:off x="6415314" y="5283201"/>
            <a:ext cx="2235199" cy="493486"/>
          </a:xfrm>
          <a:prstGeom prst="roundRect">
            <a:avLst>
              <a:gd name="adj" fmla="val 1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248297" y="2209139"/>
            <a:ext cx="56954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月份培训数据分析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3570514" y="3026393"/>
            <a:ext cx="49404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6541922" y="3197718"/>
            <a:ext cx="21143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内训师的成长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5368724" y="4521422"/>
            <a:ext cx="1454552" cy="281354"/>
            <a:chOff x="5362914" y="4521422"/>
            <a:chExt cx="1454552" cy="281354"/>
          </a:xfrm>
        </p:grpSpPr>
        <p:sp>
          <p:nvSpPr>
            <p:cNvPr id="37" name="椭圆 36"/>
            <p:cNvSpPr/>
            <p:nvPr/>
          </p:nvSpPr>
          <p:spPr>
            <a:xfrm>
              <a:off x="5362914" y="4521422"/>
              <a:ext cx="281354" cy="281354"/>
            </a:xfrm>
            <a:prstGeom prst="ellipse">
              <a:avLst/>
            </a:prstGeom>
            <a:solidFill>
              <a:schemeClr val="bg1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5949513" y="4521422"/>
              <a:ext cx="281354" cy="281354"/>
            </a:xfrm>
            <a:prstGeom prst="ellipse">
              <a:avLst/>
            </a:prstGeom>
            <a:solidFill>
              <a:schemeClr val="bg1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6536112" y="4521422"/>
              <a:ext cx="281354" cy="281354"/>
            </a:xfrm>
            <a:prstGeom prst="ellipse">
              <a:avLst/>
            </a:prstGeom>
            <a:solidFill>
              <a:schemeClr val="bg1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4246842" y="5345278"/>
            <a:ext cx="9616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陈铭贤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980072" y="5345278"/>
            <a:ext cx="13983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2016-10-6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5237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34197"/>
            <a:ext cx="12191999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-1" y="922867"/>
            <a:ext cx="12192000" cy="4174066"/>
          </a:xfrm>
          <a:prstGeom prst="rect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94501" y="5726244"/>
            <a:ext cx="70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调研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4032354" y="5726244"/>
            <a:ext cx="0" cy="36933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4347955" y="5726244"/>
            <a:ext cx="70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沟通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5392137" y="5726244"/>
            <a:ext cx="0" cy="36933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5701409" y="5726244"/>
            <a:ext cx="70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准备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6751920" y="5726244"/>
            <a:ext cx="0" cy="36933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7054863" y="5726244"/>
            <a:ext cx="70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演练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8111703" y="5726244"/>
            <a:ext cx="0" cy="36933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8408315" y="5695466"/>
            <a:ext cx="70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58320" y="182725"/>
            <a:ext cx="35054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ea typeface="微软雅黑" panose="020B0503020204020204" pitchFamily="34" charset="-122"/>
              </a:rPr>
              <a:t>感悟</a:t>
            </a:r>
            <a:endParaRPr lang="zh-CN" altLang="en-US" sz="28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13918" y="1183461"/>
            <a:ext cx="2556934" cy="523220"/>
            <a:chOff x="1566334" y="1235714"/>
            <a:chExt cx="2556934" cy="523220"/>
          </a:xfrm>
        </p:grpSpPr>
        <p:sp>
          <p:nvSpPr>
            <p:cNvPr id="8" name="文本框 7"/>
            <p:cNvSpPr txBox="1"/>
            <p:nvPr/>
          </p:nvSpPr>
          <p:spPr>
            <a:xfrm>
              <a:off x="2300212" y="1235714"/>
              <a:ext cx="18230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mtClean="0">
                  <a:solidFill>
                    <a:schemeClr val="bg1"/>
                  </a:solidFill>
                  <a:ea typeface="微软雅黑" panose="020B0503020204020204" pitchFamily="34" charset="-122"/>
                </a:rPr>
                <a:t>相信专业</a:t>
              </a:r>
              <a:endParaRPr lang="zh-CN" altLang="en-US" sz="28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1566334" y="1235714"/>
              <a:ext cx="472034" cy="523220"/>
              <a:chOff x="1566334" y="1235714"/>
              <a:chExt cx="472034" cy="523220"/>
            </a:xfrm>
          </p:grpSpPr>
          <p:sp>
            <p:nvSpPr>
              <p:cNvPr id="3" name="心形 2"/>
              <p:cNvSpPr/>
              <p:nvPr/>
            </p:nvSpPr>
            <p:spPr>
              <a:xfrm>
                <a:off x="1566334" y="1319524"/>
                <a:ext cx="355600" cy="355600"/>
              </a:xfrm>
              <a:prstGeom prst="hear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1566334" y="1235714"/>
                <a:ext cx="47203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2800" b="1" dirty="0">
                  <a:solidFill>
                    <a:srgbClr val="FFC000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5" name="文本框 24"/>
          <p:cNvSpPr txBox="1"/>
          <p:nvPr/>
        </p:nvSpPr>
        <p:spPr>
          <a:xfrm>
            <a:off x="660402" y="2252182"/>
            <a:ext cx="308268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  <a:ea typeface="微软雅黑" panose="020B0503020204020204" pitchFamily="34" charset="-122"/>
              </a:rPr>
              <a:t>1</a:t>
            </a:r>
            <a:r>
              <a:rPr lang="zh-CN" altLang="en-US" smtClean="0">
                <a:solidFill>
                  <a:schemeClr val="bg1"/>
                </a:solidFill>
                <a:ea typeface="微软雅黑" panose="020B0503020204020204" pitchFamily="34" charset="-122"/>
              </a:rPr>
              <a:t>、扬长避短，发挥培训技巧、思路方面的优势，给以内训师授课方法，课程编排方面的指导；</a:t>
            </a:r>
            <a:endParaRPr lang="en-US" altLang="zh-CN" smtClean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endParaRPr lang="en-US" altLang="zh-CN" smtClean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r>
              <a:rPr lang="en-US" altLang="zh-CN" smtClean="0">
                <a:solidFill>
                  <a:schemeClr val="bg1"/>
                </a:solidFill>
                <a:ea typeface="微软雅黑" panose="020B0503020204020204" pitchFamily="34" charset="-122"/>
              </a:rPr>
              <a:t>2</a:t>
            </a:r>
            <a:r>
              <a:rPr lang="zh-CN" altLang="en-US" smtClean="0">
                <a:solidFill>
                  <a:schemeClr val="bg1"/>
                </a:solidFill>
                <a:ea typeface="微软雅黑" panose="020B0503020204020204" pitchFamily="34" charset="-122"/>
              </a:rPr>
              <a:t>、信任内训师的态度和能力，给以专业知识方面自由发挥的空间，虽不系统，但管用，而且能马上用。</a:t>
            </a:r>
            <a:endParaRPr lang="en-US" altLang="zh-CN" smtClean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744438" y="1183461"/>
            <a:ext cx="2388414" cy="523220"/>
            <a:chOff x="1589635" y="2633989"/>
            <a:chExt cx="2388414" cy="523220"/>
          </a:xfrm>
        </p:grpSpPr>
        <p:grpSp>
          <p:nvGrpSpPr>
            <p:cNvPr id="26" name="组合 25"/>
            <p:cNvGrpSpPr/>
            <p:nvPr/>
          </p:nvGrpSpPr>
          <p:grpSpPr>
            <a:xfrm>
              <a:off x="1589635" y="2633989"/>
              <a:ext cx="472034" cy="523220"/>
              <a:chOff x="1566334" y="1235714"/>
              <a:chExt cx="472034" cy="523220"/>
            </a:xfrm>
          </p:grpSpPr>
          <p:sp>
            <p:nvSpPr>
              <p:cNvPr id="27" name="心形 26"/>
              <p:cNvSpPr/>
              <p:nvPr/>
            </p:nvSpPr>
            <p:spPr>
              <a:xfrm>
                <a:off x="1566334" y="1319524"/>
                <a:ext cx="355600" cy="355600"/>
              </a:xfrm>
              <a:prstGeom prst="hear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1566334" y="1235714"/>
                <a:ext cx="47203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smtClean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2</a:t>
                </a:r>
                <a:endParaRPr lang="zh-CN" altLang="en-US" sz="2800" b="1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2296552" y="2633989"/>
              <a:ext cx="168149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mtClean="0">
                  <a:solidFill>
                    <a:schemeClr val="bg1"/>
                  </a:solidFill>
                  <a:ea typeface="微软雅黑" panose="020B0503020204020204" pitchFamily="34" charset="-122"/>
                </a:rPr>
                <a:t>不拘一格</a:t>
              </a:r>
              <a:endParaRPr lang="zh-CN" altLang="en-US" sz="28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4172791" y="2267723"/>
            <a:ext cx="332716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  <a:ea typeface="微软雅黑" panose="020B0503020204020204" pitchFamily="34" charset="-122"/>
              </a:rPr>
              <a:t>1</a:t>
            </a:r>
            <a:r>
              <a:rPr lang="zh-CN" altLang="en-US" smtClean="0">
                <a:solidFill>
                  <a:schemeClr val="bg1"/>
                </a:solidFill>
                <a:ea typeface="微软雅黑" panose="020B0503020204020204" pitchFamily="34" charset="-122"/>
              </a:rPr>
              <a:t>、不同的人有不同的解读视角，不同的内训师有不同风格，避免了经验的片面，能集思广益，丰富了学习的多样性；</a:t>
            </a:r>
            <a:endParaRPr lang="en-US" altLang="zh-CN" smtClean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endParaRPr lang="en-US" altLang="zh-CN" smtClean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r>
              <a:rPr lang="en-US" altLang="zh-CN" smtClean="0">
                <a:solidFill>
                  <a:schemeClr val="bg1"/>
                </a:solidFill>
                <a:ea typeface="微软雅黑" panose="020B0503020204020204" pitchFamily="34" charset="-122"/>
              </a:rPr>
              <a:t>2</a:t>
            </a:r>
            <a:r>
              <a:rPr lang="zh-CN" altLang="en-US" smtClean="0">
                <a:solidFill>
                  <a:schemeClr val="bg1"/>
                </a:solidFill>
                <a:ea typeface="微软雅黑" panose="020B0503020204020204" pitchFamily="34" charset="-122"/>
              </a:rPr>
              <a:t>、开放的态度，交流的姿态使思想更为活跃，培养独立思考能力，营造不断创新的氛围。</a:t>
            </a:r>
            <a:endParaRPr lang="en-US" altLang="zh-CN" smtClean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8306437" y="1183461"/>
            <a:ext cx="2388414" cy="523220"/>
            <a:chOff x="1589635" y="2633989"/>
            <a:chExt cx="2388414" cy="523220"/>
          </a:xfrm>
        </p:grpSpPr>
        <p:grpSp>
          <p:nvGrpSpPr>
            <p:cNvPr id="38" name="组合 37"/>
            <p:cNvGrpSpPr/>
            <p:nvPr/>
          </p:nvGrpSpPr>
          <p:grpSpPr>
            <a:xfrm>
              <a:off x="1589635" y="2633989"/>
              <a:ext cx="472034" cy="523220"/>
              <a:chOff x="1566334" y="1235714"/>
              <a:chExt cx="472034" cy="523220"/>
            </a:xfrm>
          </p:grpSpPr>
          <p:sp>
            <p:nvSpPr>
              <p:cNvPr id="40" name="心形 39"/>
              <p:cNvSpPr/>
              <p:nvPr/>
            </p:nvSpPr>
            <p:spPr>
              <a:xfrm>
                <a:off x="1566334" y="1319524"/>
                <a:ext cx="355600" cy="355600"/>
              </a:xfrm>
              <a:prstGeom prst="hear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1566334" y="1235714"/>
                <a:ext cx="47203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smtClean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3</a:t>
                </a:r>
                <a:endParaRPr lang="zh-CN" altLang="en-US" sz="2800" b="1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296552" y="2633989"/>
              <a:ext cx="168149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mtClean="0">
                  <a:solidFill>
                    <a:schemeClr val="bg1"/>
                  </a:solidFill>
                  <a:ea typeface="微软雅黑" panose="020B0503020204020204" pitchFamily="34" charset="-122"/>
                </a:rPr>
                <a:t>精耕细作</a:t>
              </a:r>
              <a:endParaRPr lang="zh-CN" altLang="en-US" sz="28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8196410" y="2267723"/>
            <a:ext cx="358569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  <a:ea typeface="微软雅黑" panose="020B0503020204020204" pitchFamily="34" charset="-122"/>
              </a:rPr>
              <a:t>1</a:t>
            </a:r>
            <a:r>
              <a:rPr lang="zh-CN" altLang="en-US" smtClean="0">
                <a:solidFill>
                  <a:schemeClr val="bg1"/>
                </a:solidFill>
                <a:ea typeface="微软雅黑" panose="020B0503020204020204" pitchFamily="34" charset="-122"/>
              </a:rPr>
              <a:t>、精细化培训才能提高课程的针对性，学员更有收获，避免陪绑，精准课题方向减轻讲师要面面俱到的压力；</a:t>
            </a:r>
            <a:endParaRPr lang="en-US" altLang="zh-CN" smtClean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endParaRPr lang="en-US" altLang="zh-CN" smtClean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r>
              <a:rPr lang="en-US" altLang="zh-CN" smtClean="0">
                <a:solidFill>
                  <a:schemeClr val="bg1"/>
                </a:solidFill>
                <a:ea typeface="微软雅黑" panose="020B0503020204020204" pitchFamily="34" charset="-122"/>
              </a:rPr>
              <a:t>2</a:t>
            </a:r>
            <a:r>
              <a:rPr lang="zh-CN" altLang="en-US" smtClean="0">
                <a:solidFill>
                  <a:schemeClr val="bg1"/>
                </a:solidFill>
                <a:ea typeface="微软雅黑" panose="020B0503020204020204" pitchFamily="34" charset="-122"/>
              </a:rPr>
              <a:t>、多次单方向的课程沟通，保证课程的效果，虽辛苦但有效，为未来的独立打下扎实的基础。</a:t>
            </a:r>
            <a:endParaRPr lang="en-US" altLang="zh-CN" smtClean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 flipH="1">
            <a:off x="3920067" y="1929730"/>
            <a:ext cx="4235" cy="290777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7872655" y="1931104"/>
            <a:ext cx="18278" cy="29064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471979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34197"/>
            <a:ext cx="12191999" cy="6858000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487427" y="1020510"/>
            <a:ext cx="49404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1306379" y="490440"/>
            <a:ext cx="35054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ea typeface="微软雅黑" panose="020B0503020204020204" pitchFamily="34" charset="-122"/>
              </a:rPr>
              <a:t>今后工作重点和思路</a:t>
            </a: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3132"/>
            <a:ext cx="1444877" cy="1457070"/>
          </a:xfrm>
          <a:prstGeom prst="rect">
            <a:avLst/>
          </a:prstGeom>
        </p:spPr>
      </p:pic>
      <p:grpSp>
        <p:nvGrpSpPr>
          <p:cNvPr id="69" name="组合 68"/>
          <p:cNvGrpSpPr/>
          <p:nvPr/>
        </p:nvGrpSpPr>
        <p:grpSpPr>
          <a:xfrm>
            <a:off x="2030832" y="1476178"/>
            <a:ext cx="1790283" cy="1790283"/>
            <a:chOff x="1257300" y="2280536"/>
            <a:chExt cx="771525" cy="771525"/>
          </a:xfrm>
        </p:grpSpPr>
        <p:sp>
          <p:nvSpPr>
            <p:cNvPr id="70" name="椭圆 69"/>
            <p:cNvSpPr/>
            <p:nvPr/>
          </p:nvSpPr>
          <p:spPr>
            <a:xfrm>
              <a:off x="1257300" y="2280536"/>
              <a:ext cx="771525" cy="771525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1405199" y="2326793"/>
              <a:ext cx="541322" cy="6764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燎原</a:t>
              </a:r>
              <a:endParaRPr lang="en-US" altLang="zh-CN" sz="32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32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讲师星火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5211963" y="1473200"/>
            <a:ext cx="1790283" cy="1790283"/>
            <a:chOff x="1257300" y="2280536"/>
            <a:chExt cx="771525" cy="771525"/>
          </a:xfrm>
        </p:grpSpPr>
        <p:sp>
          <p:nvSpPr>
            <p:cNvPr id="73" name="椭圆 72"/>
            <p:cNvSpPr/>
            <p:nvPr/>
          </p:nvSpPr>
          <p:spPr>
            <a:xfrm>
              <a:off x="1257300" y="2280536"/>
              <a:ext cx="771525" cy="771525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1427135" y="2328075"/>
              <a:ext cx="541322" cy="6764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建设</a:t>
              </a:r>
              <a:endParaRPr lang="en-US" altLang="zh-CN" sz="32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32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课程体系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8425794" y="1473200"/>
            <a:ext cx="1790283" cy="1790283"/>
            <a:chOff x="1257300" y="2280536"/>
            <a:chExt cx="771525" cy="771525"/>
          </a:xfrm>
        </p:grpSpPr>
        <p:sp>
          <p:nvSpPr>
            <p:cNvPr id="76" name="椭圆 75"/>
            <p:cNvSpPr/>
            <p:nvPr/>
          </p:nvSpPr>
          <p:spPr>
            <a:xfrm>
              <a:off x="1257300" y="2280536"/>
              <a:ext cx="771525" cy="771525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1434662" y="2328076"/>
              <a:ext cx="541322" cy="6764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打造</a:t>
              </a:r>
              <a:endParaRPr lang="en-US" altLang="zh-CN" sz="32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</a:t>
              </a:r>
              <a:r>
                <a:rPr lang="zh-CN" altLang="en-US" sz="32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组织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泪滴形 1"/>
          <p:cNvSpPr/>
          <p:nvPr/>
        </p:nvSpPr>
        <p:spPr>
          <a:xfrm rot="18931265">
            <a:off x="1632967" y="3821680"/>
            <a:ext cx="2738222" cy="2866857"/>
          </a:xfrm>
          <a:prstGeom prst="teardrop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泪滴形 77"/>
          <p:cNvSpPr/>
          <p:nvPr/>
        </p:nvSpPr>
        <p:spPr>
          <a:xfrm rot="18931265">
            <a:off x="4780329" y="3814123"/>
            <a:ext cx="2738222" cy="2866857"/>
          </a:xfrm>
          <a:prstGeom prst="teardrop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泪滴形 78"/>
          <p:cNvSpPr/>
          <p:nvPr/>
        </p:nvSpPr>
        <p:spPr>
          <a:xfrm rot="18931265">
            <a:off x="8023067" y="3821680"/>
            <a:ext cx="2738222" cy="2866857"/>
          </a:xfrm>
          <a:prstGeom prst="teardrop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文本框 79"/>
          <p:cNvSpPr txBox="1"/>
          <p:nvPr/>
        </p:nvSpPr>
        <p:spPr>
          <a:xfrm>
            <a:off x="2069514" y="4249660"/>
            <a:ext cx="192310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  <a:ea typeface="微软雅黑" panose="020B0503020204020204" pitchFamily="34" charset="-122"/>
              </a:rPr>
              <a:t>26</a:t>
            </a:r>
            <a:r>
              <a:rPr lang="zh-CN" altLang="en-US" smtClean="0">
                <a:solidFill>
                  <a:schemeClr val="bg1"/>
                </a:solidFill>
                <a:ea typeface="微软雅黑" panose="020B0503020204020204" pitchFamily="34" charset="-122"/>
              </a:rPr>
              <a:t>位内训师，</a:t>
            </a:r>
            <a:r>
              <a:rPr lang="en-US" altLang="zh-CN" smtClean="0">
                <a:solidFill>
                  <a:schemeClr val="bg1"/>
                </a:solidFill>
                <a:ea typeface="微软雅黑" panose="020B0503020204020204" pitchFamily="34" charset="-122"/>
              </a:rPr>
              <a:t>9</a:t>
            </a:r>
            <a:r>
              <a:rPr lang="zh-CN" altLang="en-US" smtClean="0">
                <a:solidFill>
                  <a:schemeClr val="bg1"/>
                </a:solidFill>
                <a:ea typeface="微软雅黑" panose="020B0503020204020204" pitchFamily="34" charset="-122"/>
              </a:rPr>
              <a:t>位参与授课，占</a:t>
            </a:r>
            <a:r>
              <a:rPr lang="en-US" altLang="zh-CN" smtClean="0">
                <a:solidFill>
                  <a:schemeClr val="bg1"/>
                </a:solidFill>
                <a:ea typeface="微软雅黑" panose="020B0503020204020204" pitchFamily="34" charset="-122"/>
              </a:rPr>
              <a:t>34.6%</a:t>
            </a:r>
            <a:r>
              <a:rPr lang="zh-CN" altLang="en-US" smtClean="0">
                <a:solidFill>
                  <a:schemeClr val="bg1"/>
                </a:solidFill>
                <a:ea typeface="微软雅黑" panose="020B0503020204020204" pitchFamily="34" charset="-122"/>
              </a:rPr>
              <a:t>，形成良好的表率作用，仍需要带动、发动其他讲师，把内训师的大火点燃。</a:t>
            </a:r>
            <a:endParaRPr lang="en-US" altLang="zh-CN" smtClean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5268659" y="4231888"/>
            <a:ext cx="192310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ea typeface="微软雅黑" panose="020B0503020204020204" pitchFamily="34" charset="-122"/>
              </a:rPr>
              <a:t>目前的专业类课程采用游击式分享，未能形成岗位进阶的课程体系，随着内部培训课件、讲师丰富一步步搭建。</a:t>
            </a:r>
            <a:endParaRPr lang="en-US" altLang="zh-CN" smtClean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8460831" y="4231887"/>
            <a:ext cx="208057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ea typeface="微软雅黑" panose="020B0503020204020204" pitchFamily="34" charset="-122"/>
              </a:rPr>
              <a:t>这是培训发展部的终极目标，形成学习的文化，不断改善、创新、为企业发展提供智力支持，体现培训、学习的价值。</a:t>
            </a:r>
            <a:endParaRPr lang="en-US" altLang="zh-CN" smtClean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465052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34197"/>
            <a:ext cx="12191999" cy="6858000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487427" y="1020510"/>
            <a:ext cx="49404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1306379" y="490440"/>
            <a:ext cx="35054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ea typeface="微软雅黑" panose="020B0503020204020204" pitchFamily="34" charset="-122"/>
              </a:rPr>
              <a:t>今后工作重点和思路</a:t>
            </a: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3132"/>
            <a:ext cx="1444877" cy="1457070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498406" y="1707650"/>
            <a:ext cx="648059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chemeClr val="bg1"/>
                </a:solidFill>
                <a:ea typeface="微软雅黑" panose="020B0503020204020204" pitchFamily="34" charset="-122"/>
              </a:rPr>
              <a:t>10</a:t>
            </a:r>
            <a:r>
              <a:rPr lang="zh-CN" altLang="en-US" sz="2800" b="1" smtClean="0">
                <a:solidFill>
                  <a:schemeClr val="bg1"/>
                </a:solidFill>
                <a:ea typeface="微软雅黑" panose="020B0503020204020204" pitchFamily="34" charset="-122"/>
              </a:rPr>
              <a:t>月份工作重心</a:t>
            </a:r>
            <a:endParaRPr lang="zh-CN" altLang="en-US" sz="28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94135" y="2075218"/>
            <a:ext cx="3147362" cy="2810933"/>
            <a:chOff x="1794135" y="2075218"/>
            <a:chExt cx="3147362" cy="2810933"/>
          </a:xfrm>
        </p:grpSpPr>
        <p:sp>
          <p:nvSpPr>
            <p:cNvPr id="3" name="流程图: 顺序访问存储器 2"/>
            <p:cNvSpPr/>
            <p:nvPr/>
          </p:nvSpPr>
          <p:spPr>
            <a:xfrm>
              <a:off x="1794135" y="2075218"/>
              <a:ext cx="3147362" cy="2810933"/>
            </a:xfrm>
            <a:prstGeom prst="flowChartMagneticTap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018396" y="4516819"/>
              <a:ext cx="19231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smtClean="0">
                  <a:solidFill>
                    <a:schemeClr val="bg1"/>
                  </a:solidFill>
                  <a:ea typeface="微软雅黑" panose="020B0503020204020204" pitchFamily="34" charset="-122"/>
                </a:rPr>
                <a:t>1</a:t>
              </a:r>
              <a:r>
                <a:rPr lang="zh-CN" altLang="en-US" b="1">
                  <a:solidFill>
                    <a:schemeClr val="bg1"/>
                  </a:solidFill>
                  <a:ea typeface="微软雅黑" panose="020B0503020204020204" pitchFamily="34" charset="-122"/>
                </a:rPr>
                <a:t>、</a:t>
              </a:r>
              <a:r>
                <a:rPr lang="zh-CN" altLang="en-US" b="1" smtClean="0">
                  <a:solidFill>
                    <a:schemeClr val="bg1"/>
                  </a:solidFill>
                  <a:ea typeface="微软雅黑" panose="020B0503020204020204" pitchFamily="34" charset="-122"/>
                </a:rPr>
                <a:t>加强宣传力度</a:t>
              </a:r>
              <a:endParaRPr lang="en-US" altLang="zh-CN" b="1" smtClean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998132" y="2762493"/>
              <a:ext cx="1346200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ea typeface="微软雅黑" panose="020B0503020204020204" pitchFamily="34" charset="-122"/>
                </a:rPr>
                <a:t>对内重申内训权利与义务，以荣誉和能力提升为主导；</a:t>
              </a:r>
              <a:endParaRPr lang="en-US" altLang="zh-CN" smtClean="0">
                <a:solidFill>
                  <a:schemeClr val="bg1"/>
                </a:solidFill>
                <a:ea typeface="微软雅黑" panose="020B0503020204020204" pitchFamily="34" charset="-122"/>
              </a:endParaRPr>
            </a:p>
            <a:p>
              <a:endParaRPr lang="en-US" altLang="zh-CN" smtClean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3344332" y="2391425"/>
              <a:ext cx="16935" cy="184877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24"/>
            <p:cNvSpPr txBox="1"/>
            <p:nvPr/>
          </p:nvSpPr>
          <p:spPr>
            <a:xfrm>
              <a:off x="3344332" y="2762493"/>
              <a:ext cx="1346200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ea typeface="微软雅黑" panose="020B0503020204020204" pitchFamily="34" charset="-122"/>
                </a:rPr>
                <a:t>对外及时报道内训师的风采，扩大内训师影响力。</a:t>
              </a:r>
              <a:endParaRPr lang="en-US" altLang="zh-CN" smtClean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036732" y="2075217"/>
            <a:ext cx="3147362" cy="2810933"/>
            <a:chOff x="1794135" y="2075218"/>
            <a:chExt cx="3147362" cy="2810933"/>
          </a:xfrm>
        </p:grpSpPr>
        <p:sp>
          <p:nvSpPr>
            <p:cNvPr id="28" name="流程图: 顺序访问存储器 27"/>
            <p:cNvSpPr/>
            <p:nvPr/>
          </p:nvSpPr>
          <p:spPr>
            <a:xfrm>
              <a:off x="1794135" y="2075218"/>
              <a:ext cx="3147362" cy="2810933"/>
            </a:xfrm>
            <a:prstGeom prst="flowChartMagneticTap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018396" y="4516819"/>
              <a:ext cx="19231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smtClean="0">
                  <a:solidFill>
                    <a:schemeClr val="bg1"/>
                  </a:solidFill>
                  <a:ea typeface="微软雅黑" panose="020B0503020204020204" pitchFamily="34" charset="-122"/>
                </a:rPr>
                <a:t>2</a:t>
              </a:r>
              <a:r>
                <a:rPr lang="zh-CN" altLang="en-US" b="1" smtClean="0">
                  <a:solidFill>
                    <a:schemeClr val="bg1"/>
                  </a:solidFill>
                  <a:ea typeface="微软雅黑" panose="020B0503020204020204" pitchFamily="34" charset="-122"/>
                </a:rPr>
                <a:t>、跟紧开发进度</a:t>
              </a:r>
              <a:endParaRPr lang="en-US" altLang="zh-CN" b="1" smtClean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921932" y="2733918"/>
              <a:ext cx="1346200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ea typeface="微软雅黑" panose="020B0503020204020204" pitchFamily="34" charset="-122"/>
                </a:rPr>
                <a:t>随机式收集内训师的心声，及时发现困难，关注开发过程；</a:t>
              </a:r>
              <a:endParaRPr lang="en-US" altLang="zh-CN" smtClean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3344332" y="2391425"/>
              <a:ext cx="16935" cy="184877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31"/>
            <p:cNvSpPr txBox="1"/>
            <p:nvPr/>
          </p:nvSpPr>
          <p:spPr>
            <a:xfrm>
              <a:off x="3344332" y="2762493"/>
              <a:ext cx="1346200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ea typeface="微软雅黑" panose="020B0503020204020204" pitchFamily="34" charset="-122"/>
                </a:rPr>
                <a:t>每周约访数位讲师，对其课题交流想法，提供方法等支持。</a:t>
              </a:r>
              <a:endParaRPr lang="en-US" altLang="zh-CN" smtClean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155521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61536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8023" y="2484338"/>
            <a:ext cx="4731127" cy="1926302"/>
          </a:xfrm>
          <a:prstGeom prst="rect">
            <a:avLst/>
          </a:prstGeom>
        </p:spPr>
      </p:pic>
      <p:sp>
        <p:nvSpPr>
          <p:cNvPr id="26" name="任意多边形 25"/>
          <p:cNvSpPr/>
          <p:nvPr/>
        </p:nvSpPr>
        <p:spPr>
          <a:xfrm flipH="1">
            <a:off x="8181974" y="2231699"/>
            <a:ext cx="504824" cy="2203334"/>
          </a:xfrm>
          <a:custGeom>
            <a:avLst/>
            <a:gdLst>
              <a:gd name="connsiteX0" fmla="*/ 504823 w 504824"/>
              <a:gd name="connsiteY0" fmla="*/ 0 h 2203334"/>
              <a:gd name="connsiteX1" fmla="*/ 9524 w 504824"/>
              <a:gd name="connsiteY1" fmla="*/ 0 h 2203334"/>
              <a:gd name="connsiteX2" fmla="*/ 9524 w 504824"/>
              <a:gd name="connsiteY2" fmla="*/ 10458 h 2203334"/>
              <a:gd name="connsiteX3" fmla="*/ 0 w 504824"/>
              <a:gd name="connsiteY3" fmla="*/ 10458 h 2203334"/>
              <a:gd name="connsiteX4" fmla="*/ 0 w 504824"/>
              <a:gd name="connsiteY4" fmla="*/ 2203334 h 2203334"/>
              <a:gd name="connsiteX5" fmla="*/ 9525 w 504824"/>
              <a:gd name="connsiteY5" fmla="*/ 2203334 h 2203334"/>
              <a:gd name="connsiteX6" fmla="*/ 66675 w 504824"/>
              <a:gd name="connsiteY6" fmla="*/ 2203334 h 2203334"/>
              <a:gd name="connsiteX7" fmla="*/ 504824 w 504824"/>
              <a:gd name="connsiteY7" fmla="*/ 2203334 h 2203334"/>
              <a:gd name="connsiteX8" fmla="*/ 467340 w 504824"/>
              <a:gd name="connsiteY8" fmla="*/ 2154775 h 2203334"/>
              <a:gd name="connsiteX9" fmla="*/ 66675 w 504824"/>
              <a:gd name="connsiteY9" fmla="*/ 2154775 h 2203334"/>
              <a:gd name="connsiteX10" fmla="*/ 66675 w 504824"/>
              <a:gd name="connsiteY10" fmla="*/ 48559 h 2203334"/>
              <a:gd name="connsiteX11" fmla="*/ 467279 w 504824"/>
              <a:gd name="connsiteY11" fmla="*/ 48559 h 2203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04824" h="2203334">
                <a:moveTo>
                  <a:pt x="504823" y="0"/>
                </a:moveTo>
                <a:lnTo>
                  <a:pt x="9524" y="0"/>
                </a:lnTo>
                <a:lnTo>
                  <a:pt x="9524" y="10458"/>
                </a:lnTo>
                <a:lnTo>
                  <a:pt x="0" y="10458"/>
                </a:lnTo>
                <a:lnTo>
                  <a:pt x="0" y="2203334"/>
                </a:lnTo>
                <a:lnTo>
                  <a:pt x="9525" y="2203334"/>
                </a:lnTo>
                <a:lnTo>
                  <a:pt x="66675" y="2203334"/>
                </a:lnTo>
                <a:lnTo>
                  <a:pt x="504824" y="2203334"/>
                </a:lnTo>
                <a:lnTo>
                  <a:pt x="467340" y="2154775"/>
                </a:lnTo>
                <a:lnTo>
                  <a:pt x="66675" y="2154775"/>
                </a:lnTo>
                <a:lnTo>
                  <a:pt x="66675" y="48559"/>
                </a:lnTo>
                <a:lnTo>
                  <a:pt x="467279" y="485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3460375" y="2231699"/>
            <a:ext cx="495298" cy="2203334"/>
          </a:xfrm>
          <a:custGeom>
            <a:avLst/>
            <a:gdLst>
              <a:gd name="connsiteX0" fmla="*/ 504823 w 504824"/>
              <a:gd name="connsiteY0" fmla="*/ 0 h 2203334"/>
              <a:gd name="connsiteX1" fmla="*/ 9524 w 504824"/>
              <a:gd name="connsiteY1" fmla="*/ 0 h 2203334"/>
              <a:gd name="connsiteX2" fmla="*/ 9524 w 504824"/>
              <a:gd name="connsiteY2" fmla="*/ 10458 h 2203334"/>
              <a:gd name="connsiteX3" fmla="*/ 0 w 504824"/>
              <a:gd name="connsiteY3" fmla="*/ 10458 h 2203334"/>
              <a:gd name="connsiteX4" fmla="*/ 0 w 504824"/>
              <a:gd name="connsiteY4" fmla="*/ 2203334 h 2203334"/>
              <a:gd name="connsiteX5" fmla="*/ 9525 w 504824"/>
              <a:gd name="connsiteY5" fmla="*/ 2203334 h 2203334"/>
              <a:gd name="connsiteX6" fmla="*/ 66675 w 504824"/>
              <a:gd name="connsiteY6" fmla="*/ 2203334 h 2203334"/>
              <a:gd name="connsiteX7" fmla="*/ 504824 w 504824"/>
              <a:gd name="connsiteY7" fmla="*/ 2203334 h 2203334"/>
              <a:gd name="connsiteX8" fmla="*/ 467340 w 504824"/>
              <a:gd name="connsiteY8" fmla="*/ 2154775 h 2203334"/>
              <a:gd name="connsiteX9" fmla="*/ 66675 w 504824"/>
              <a:gd name="connsiteY9" fmla="*/ 2154775 h 2203334"/>
              <a:gd name="connsiteX10" fmla="*/ 66675 w 504824"/>
              <a:gd name="connsiteY10" fmla="*/ 48559 h 2203334"/>
              <a:gd name="connsiteX11" fmla="*/ 467279 w 504824"/>
              <a:gd name="connsiteY11" fmla="*/ 48559 h 2203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04824" h="2203334">
                <a:moveTo>
                  <a:pt x="504823" y="0"/>
                </a:moveTo>
                <a:lnTo>
                  <a:pt x="9524" y="0"/>
                </a:lnTo>
                <a:lnTo>
                  <a:pt x="9524" y="10458"/>
                </a:lnTo>
                <a:lnTo>
                  <a:pt x="0" y="10458"/>
                </a:lnTo>
                <a:lnTo>
                  <a:pt x="0" y="2203334"/>
                </a:lnTo>
                <a:lnTo>
                  <a:pt x="9525" y="2203334"/>
                </a:lnTo>
                <a:lnTo>
                  <a:pt x="66675" y="2203334"/>
                </a:lnTo>
                <a:lnTo>
                  <a:pt x="504824" y="2203334"/>
                </a:lnTo>
                <a:lnTo>
                  <a:pt x="467340" y="2154775"/>
                </a:lnTo>
                <a:lnTo>
                  <a:pt x="66675" y="2154775"/>
                </a:lnTo>
                <a:lnTo>
                  <a:pt x="66675" y="48559"/>
                </a:lnTo>
                <a:lnTo>
                  <a:pt x="467279" y="485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731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内容占位符 1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875859"/>
          </a:xfrm>
        </p:spPr>
      </p:pic>
      <p:grpSp>
        <p:nvGrpSpPr>
          <p:cNvPr id="25" name="组合 24"/>
          <p:cNvGrpSpPr/>
          <p:nvPr/>
        </p:nvGrpSpPr>
        <p:grpSpPr>
          <a:xfrm>
            <a:off x="10243183" y="2187490"/>
            <a:ext cx="771525" cy="923330"/>
            <a:chOff x="1257300" y="2187490"/>
            <a:chExt cx="771525" cy="923330"/>
          </a:xfrm>
        </p:grpSpPr>
        <p:sp>
          <p:nvSpPr>
            <p:cNvPr id="26" name="椭圆 25"/>
            <p:cNvSpPr/>
            <p:nvPr/>
          </p:nvSpPr>
          <p:spPr>
            <a:xfrm>
              <a:off x="1257300" y="2280536"/>
              <a:ext cx="771525" cy="77152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257300" y="2187490"/>
              <a:ext cx="77152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b="1" smtClean="0">
                  <a:solidFill>
                    <a:srgbClr val="EEA151"/>
                  </a:solidFill>
                  <a:latin typeface="HanWangWCL01" panose="02020500000000000000" pitchFamily="18" charset="-120"/>
                  <a:ea typeface="HanWangWCL01" panose="02020500000000000000" pitchFamily="18" charset="-120"/>
                </a:rPr>
                <a:t>2</a:t>
              </a:r>
              <a:endParaRPr lang="zh-CN" altLang="en-US" sz="5400" b="1" dirty="0">
                <a:solidFill>
                  <a:srgbClr val="EEA151"/>
                </a:solidFill>
                <a:latin typeface="HanWangWCL01" panose="02020500000000000000" pitchFamily="18" charset="-120"/>
                <a:ea typeface="HanWangWCL01" panose="02020500000000000000" pitchFamily="18" charset="-120"/>
              </a:endParaRP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5411" y="2017898"/>
            <a:ext cx="1444877" cy="1457070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>
            <a:off x="-125185" y="6847992"/>
            <a:ext cx="12317185" cy="1000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6067696" y="1265598"/>
            <a:ext cx="45719" cy="3057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2295525" y="2404689"/>
            <a:ext cx="35054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ea typeface="微软雅黑" panose="020B0503020204020204" pitchFamily="34" charset="-122"/>
              </a:rPr>
              <a:t>内训</a:t>
            </a:r>
            <a:r>
              <a:rPr lang="zh-CN" altLang="en-US" sz="2800" b="1" smtClean="0">
                <a:solidFill>
                  <a:schemeClr val="bg1"/>
                </a:solidFill>
                <a:ea typeface="微软雅黑" panose="020B0503020204020204" pitchFamily="34" charset="-122"/>
              </a:rPr>
              <a:t>师授课能力提升</a:t>
            </a:r>
            <a:endParaRPr lang="zh-CN" altLang="en-US" sz="28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257300" y="2187490"/>
            <a:ext cx="771525" cy="923330"/>
            <a:chOff x="1257300" y="2187490"/>
            <a:chExt cx="771525" cy="923330"/>
          </a:xfrm>
        </p:grpSpPr>
        <p:sp>
          <p:nvSpPr>
            <p:cNvPr id="20" name="椭圆 19"/>
            <p:cNvSpPr/>
            <p:nvPr/>
          </p:nvSpPr>
          <p:spPr>
            <a:xfrm>
              <a:off x="1257300" y="2280536"/>
              <a:ext cx="771525" cy="77152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257300" y="2187490"/>
              <a:ext cx="77152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b="1" smtClean="0">
                  <a:solidFill>
                    <a:srgbClr val="EEA151"/>
                  </a:solidFill>
                  <a:latin typeface="HanWangWCL01" panose="02020500000000000000" pitchFamily="18" charset="-120"/>
                  <a:ea typeface="HanWangWCL01" panose="02020500000000000000" pitchFamily="18" charset="-120"/>
                </a:rPr>
                <a:t>1</a:t>
              </a:r>
              <a:endParaRPr lang="zh-CN" altLang="en-US" sz="5400" b="1" dirty="0">
                <a:solidFill>
                  <a:srgbClr val="EEA151"/>
                </a:solidFill>
                <a:latin typeface="HanWangWCL01" panose="02020500000000000000" pitchFamily="18" charset="-120"/>
                <a:ea typeface="HanWangWCL01" panose="02020500000000000000" pitchFamily="18" charset="-120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6562861" y="2404689"/>
            <a:ext cx="35054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  <a:ea typeface="微软雅黑" panose="020B0503020204020204" pitchFamily="34" charset="-122"/>
              </a:rPr>
              <a:t>课程实用性效果提升</a:t>
            </a:r>
            <a:endParaRPr lang="zh-CN" altLang="en-US" sz="28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9043" y="2009433"/>
            <a:ext cx="1444877" cy="1457070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3943983" y="4695583"/>
            <a:ext cx="771525" cy="923330"/>
            <a:chOff x="1257300" y="2187490"/>
            <a:chExt cx="771525" cy="923330"/>
          </a:xfrm>
        </p:grpSpPr>
        <p:sp>
          <p:nvSpPr>
            <p:cNvPr id="22" name="椭圆 21"/>
            <p:cNvSpPr/>
            <p:nvPr/>
          </p:nvSpPr>
          <p:spPr>
            <a:xfrm>
              <a:off x="1257300" y="2280536"/>
              <a:ext cx="771525" cy="77152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257300" y="2187490"/>
              <a:ext cx="77152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b="1" smtClean="0">
                  <a:solidFill>
                    <a:srgbClr val="EEA151"/>
                  </a:solidFill>
                  <a:latin typeface="HanWangWCL01" panose="02020500000000000000" pitchFamily="18" charset="-120"/>
                  <a:ea typeface="HanWangWCL01" panose="02020500000000000000" pitchFamily="18" charset="-120"/>
                </a:rPr>
                <a:t>3</a:t>
              </a:r>
              <a:endParaRPr lang="zh-CN" altLang="en-US" sz="5400" b="1" dirty="0">
                <a:solidFill>
                  <a:srgbClr val="EEA151"/>
                </a:solidFill>
                <a:latin typeface="HanWangWCL01" panose="02020500000000000000" pitchFamily="18" charset="-120"/>
                <a:ea typeface="HanWangWCL01" panose="02020500000000000000" pitchFamily="18" charset="-120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4986427" y="4892144"/>
            <a:ext cx="35054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  <a:ea typeface="微软雅黑" panose="020B0503020204020204" pitchFamily="34" charset="-122"/>
              </a:rPr>
              <a:t>今后工作重点和思路</a:t>
            </a:r>
            <a:endParaRPr lang="zh-CN" altLang="en-US" sz="28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07306" y="4521703"/>
            <a:ext cx="1444877" cy="1457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47089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4897664" y="3110820"/>
            <a:ext cx="2235199" cy="493486"/>
          </a:xfrm>
          <a:prstGeom prst="roundRect">
            <a:avLst>
              <a:gd name="adj" fmla="val 1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73992" y="3172897"/>
            <a:ext cx="9616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陈铭贤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内容占位符 1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875859"/>
          </a:xfrm>
        </p:spPr>
      </p:pic>
      <p:cxnSp>
        <p:nvCxnSpPr>
          <p:cNvPr id="14" name="直接连接符 13"/>
          <p:cNvCxnSpPr/>
          <p:nvPr/>
        </p:nvCxnSpPr>
        <p:spPr>
          <a:xfrm>
            <a:off x="-125185" y="6847992"/>
            <a:ext cx="12317185" cy="1000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3738932" y="1436819"/>
            <a:ext cx="785767" cy="771525"/>
            <a:chOff x="1257300" y="2280536"/>
            <a:chExt cx="785767" cy="771525"/>
          </a:xfrm>
        </p:grpSpPr>
        <p:sp>
          <p:nvSpPr>
            <p:cNvPr id="20" name="椭圆 19"/>
            <p:cNvSpPr/>
            <p:nvPr/>
          </p:nvSpPr>
          <p:spPr>
            <a:xfrm>
              <a:off x="1257300" y="2280536"/>
              <a:ext cx="771525" cy="771525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271542" y="2481632"/>
              <a:ext cx="7715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7.74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9764852" y="3303688"/>
            <a:ext cx="1352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黄</a:t>
            </a:r>
            <a:r>
              <a:rPr lang="en-US" altLang="zh-CN" sz="2800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GG</a:t>
            </a:r>
            <a:endParaRPr lang="zh-CN" altLang="en-US" sz="28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14412" y="1581249"/>
            <a:ext cx="2235199" cy="493486"/>
            <a:chOff x="798648" y="1679799"/>
            <a:chExt cx="2235199" cy="493486"/>
          </a:xfrm>
        </p:grpSpPr>
        <p:sp>
          <p:nvSpPr>
            <p:cNvPr id="22" name="圆角矩形 21"/>
            <p:cNvSpPr/>
            <p:nvPr/>
          </p:nvSpPr>
          <p:spPr>
            <a:xfrm>
              <a:off x="798648" y="1679799"/>
              <a:ext cx="2235199" cy="493486"/>
            </a:xfrm>
            <a:prstGeom prst="roundRect">
              <a:avLst>
                <a:gd name="adj" fmla="val 1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181019" y="1739190"/>
              <a:ext cx="13983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2015-7-18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30" name="直接连接符 29"/>
          <p:cNvCxnSpPr/>
          <p:nvPr/>
        </p:nvCxnSpPr>
        <p:spPr>
          <a:xfrm>
            <a:off x="487427" y="1020510"/>
            <a:ext cx="49404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/>
          <p:cNvGrpSpPr/>
          <p:nvPr/>
        </p:nvGrpSpPr>
        <p:grpSpPr>
          <a:xfrm>
            <a:off x="3711990" y="4303538"/>
            <a:ext cx="785767" cy="771525"/>
            <a:chOff x="1257300" y="2280536"/>
            <a:chExt cx="785767" cy="771525"/>
          </a:xfrm>
        </p:grpSpPr>
        <p:sp>
          <p:nvSpPr>
            <p:cNvPr id="43" name="椭圆 42"/>
            <p:cNvSpPr/>
            <p:nvPr/>
          </p:nvSpPr>
          <p:spPr>
            <a:xfrm>
              <a:off x="1257300" y="2280536"/>
              <a:ext cx="771525" cy="771525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271542" y="2481632"/>
              <a:ext cx="7715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8.64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014412" y="4421149"/>
            <a:ext cx="2235199" cy="493486"/>
            <a:chOff x="798648" y="1679799"/>
            <a:chExt cx="2235199" cy="493486"/>
          </a:xfrm>
        </p:grpSpPr>
        <p:sp>
          <p:nvSpPr>
            <p:cNvPr id="46" name="圆角矩形 45"/>
            <p:cNvSpPr/>
            <p:nvPr/>
          </p:nvSpPr>
          <p:spPr>
            <a:xfrm>
              <a:off x="798648" y="1679799"/>
              <a:ext cx="2235199" cy="493486"/>
            </a:xfrm>
            <a:prstGeom prst="roundRect">
              <a:avLst>
                <a:gd name="adj" fmla="val 1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181019" y="1739190"/>
              <a:ext cx="13983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2015-9-12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8" name="笑脸 47"/>
          <p:cNvSpPr/>
          <p:nvPr/>
        </p:nvSpPr>
        <p:spPr>
          <a:xfrm>
            <a:off x="5944507" y="2835424"/>
            <a:ext cx="410723" cy="410723"/>
          </a:xfrm>
          <a:prstGeom prst="smileyFace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笑脸 48"/>
          <p:cNvSpPr/>
          <p:nvPr/>
        </p:nvSpPr>
        <p:spPr>
          <a:xfrm>
            <a:off x="5959014" y="3454443"/>
            <a:ext cx="473922" cy="473922"/>
          </a:xfrm>
          <a:prstGeom prst="smileyFace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笑脸 56"/>
          <p:cNvSpPr/>
          <p:nvPr/>
        </p:nvSpPr>
        <p:spPr>
          <a:xfrm>
            <a:off x="6516865" y="3515372"/>
            <a:ext cx="370917" cy="370917"/>
          </a:xfrm>
          <a:prstGeom prst="smileyFace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文本框 57"/>
          <p:cNvSpPr txBox="1"/>
          <p:nvPr/>
        </p:nvSpPr>
        <p:spPr>
          <a:xfrm>
            <a:off x="1283202" y="525471"/>
            <a:ext cx="35054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ea typeface="微软雅黑" panose="020B0503020204020204" pitchFamily="34" charset="-122"/>
              </a:rPr>
              <a:t>内训师授课能力提升</a:t>
            </a:r>
            <a:endParaRPr lang="zh-CN" altLang="en-US" sz="28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3280" y="130215"/>
            <a:ext cx="1444877" cy="1457070"/>
          </a:xfrm>
          <a:prstGeom prst="rect">
            <a:avLst/>
          </a:prstGeom>
        </p:spPr>
      </p:pic>
      <p:sp>
        <p:nvSpPr>
          <p:cNvPr id="60" name="圆角矩形 59"/>
          <p:cNvSpPr/>
          <p:nvPr/>
        </p:nvSpPr>
        <p:spPr>
          <a:xfrm>
            <a:off x="8079178" y="2357488"/>
            <a:ext cx="3180487" cy="2160000"/>
          </a:xfrm>
          <a:prstGeom prst="roundRect">
            <a:avLst>
              <a:gd name="adj" fmla="val 13411"/>
            </a:avLst>
          </a:prstGeom>
          <a:noFill/>
          <a:ln w="6350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8189203" y="2571334"/>
            <a:ext cx="39507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chemeClr val="bg1"/>
                </a:solidFill>
                <a:ea typeface="微软雅黑" panose="020B0503020204020204" pitchFamily="34" charset="-122"/>
              </a:rPr>
              <a:t>《</a:t>
            </a:r>
            <a:r>
              <a:rPr lang="zh-CN" altLang="en-US" sz="2800" b="1" smtClean="0">
                <a:solidFill>
                  <a:schemeClr val="bg1"/>
                </a:solidFill>
                <a:ea typeface="微软雅黑" panose="020B0503020204020204" pitchFamily="34" charset="-122"/>
              </a:rPr>
              <a:t>电商发展趋势</a:t>
            </a:r>
            <a:r>
              <a:rPr lang="en-US" altLang="zh-CN" sz="2800" b="1" smtClean="0">
                <a:solidFill>
                  <a:schemeClr val="bg1"/>
                </a:solidFill>
                <a:ea typeface="微软雅黑" panose="020B0503020204020204" pitchFamily="34" charset="-122"/>
              </a:rPr>
              <a:t>》</a:t>
            </a:r>
          </a:p>
        </p:txBody>
      </p:sp>
      <p:sp>
        <p:nvSpPr>
          <p:cNvPr id="64" name="矩形 63"/>
          <p:cNvSpPr/>
          <p:nvPr/>
        </p:nvSpPr>
        <p:spPr>
          <a:xfrm>
            <a:off x="8556034" y="3566132"/>
            <a:ext cx="1144895" cy="646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 flipH="1" flipV="1">
            <a:off x="9623701" y="-34960"/>
            <a:ext cx="77227" cy="2392447"/>
          </a:xfrm>
          <a:prstGeom prst="rect">
            <a:avLst/>
          </a:prstGeom>
          <a:solidFill>
            <a:srgbClr val="FBD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8AF50"/>
              </a:solidFill>
            </a:endParaRPr>
          </a:p>
        </p:txBody>
      </p:sp>
      <p:sp>
        <p:nvSpPr>
          <p:cNvPr id="69" name="矩形 68"/>
          <p:cNvSpPr/>
          <p:nvPr/>
        </p:nvSpPr>
        <p:spPr>
          <a:xfrm flipH="1" flipV="1">
            <a:off x="9630807" y="4510305"/>
            <a:ext cx="77227" cy="2392447"/>
          </a:xfrm>
          <a:prstGeom prst="rect">
            <a:avLst/>
          </a:prstGeom>
          <a:solidFill>
            <a:srgbClr val="FBD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8AF50"/>
              </a:solidFill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974470" y="2635473"/>
            <a:ext cx="6019112" cy="1462427"/>
            <a:chOff x="974470" y="2635473"/>
            <a:chExt cx="6019112" cy="1462427"/>
          </a:xfrm>
        </p:grpSpPr>
        <p:grpSp>
          <p:nvGrpSpPr>
            <p:cNvPr id="13" name="组合 12"/>
            <p:cNvGrpSpPr/>
            <p:nvPr/>
          </p:nvGrpSpPr>
          <p:grpSpPr>
            <a:xfrm>
              <a:off x="1659240" y="2769082"/>
              <a:ext cx="4169263" cy="477559"/>
              <a:chOff x="2178277" y="2640297"/>
              <a:chExt cx="4169263" cy="477559"/>
            </a:xfrm>
          </p:grpSpPr>
          <p:sp>
            <p:nvSpPr>
              <p:cNvPr id="8" name="笑脸 7"/>
              <p:cNvSpPr/>
              <p:nvPr/>
            </p:nvSpPr>
            <p:spPr>
              <a:xfrm>
                <a:off x="2178277" y="2643934"/>
                <a:ext cx="473922" cy="473922"/>
              </a:xfrm>
              <a:prstGeom prst="smileyFac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笑脸 35"/>
              <p:cNvSpPr/>
              <p:nvPr/>
            </p:nvSpPr>
            <p:spPr>
              <a:xfrm>
                <a:off x="2794167" y="2640297"/>
                <a:ext cx="473922" cy="473922"/>
              </a:xfrm>
              <a:prstGeom prst="smileyFac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笑脸 36"/>
              <p:cNvSpPr/>
              <p:nvPr/>
            </p:nvSpPr>
            <p:spPr>
              <a:xfrm>
                <a:off x="3410057" y="2640297"/>
                <a:ext cx="473922" cy="473922"/>
              </a:xfrm>
              <a:prstGeom prst="smileyFac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笑脸 37"/>
              <p:cNvSpPr/>
              <p:nvPr/>
            </p:nvSpPr>
            <p:spPr>
              <a:xfrm>
                <a:off x="4025947" y="2640297"/>
                <a:ext cx="473922" cy="473922"/>
              </a:xfrm>
              <a:prstGeom prst="smileyFac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笑脸 38"/>
              <p:cNvSpPr/>
              <p:nvPr/>
            </p:nvSpPr>
            <p:spPr>
              <a:xfrm>
                <a:off x="4641837" y="2640297"/>
                <a:ext cx="473922" cy="473922"/>
              </a:xfrm>
              <a:prstGeom prst="smileyFac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笑脸 39"/>
              <p:cNvSpPr/>
              <p:nvPr/>
            </p:nvSpPr>
            <p:spPr>
              <a:xfrm>
                <a:off x="5257727" y="2640297"/>
                <a:ext cx="473922" cy="473922"/>
              </a:xfrm>
              <a:prstGeom prst="smileyFac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笑脸 40"/>
              <p:cNvSpPr/>
              <p:nvPr/>
            </p:nvSpPr>
            <p:spPr>
              <a:xfrm>
                <a:off x="5873618" y="2640297"/>
                <a:ext cx="473922" cy="473922"/>
              </a:xfrm>
              <a:prstGeom prst="smileyFac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974470" y="2635473"/>
              <a:ext cx="533604" cy="1462427"/>
              <a:chOff x="798648" y="1679799"/>
              <a:chExt cx="1218927" cy="497764"/>
            </a:xfrm>
          </p:grpSpPr>
          <p:sp>
            <p:nvSpPr>
              <p:cNvPr id="66" name="圆角矩形 65"/>
              <p:cNvSpPr/>
              <p:nvPr/>
            </p:nvSpPr>
            <p:spPr>
              <a:xfrm>
                <a:off x="798648" y="1679799"/>
                <a:ext cx="1218927" cy="493486"/>
              </a:xfrm>
              <a:prstGeom prst="roundRect">
                <a:avLst>
                  <a:gd name="adj" fmla="val 10000"/>
                </a:avLst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文本框 66"/>
              <p:cNvSpPr txBox="1"/>
              <p:nvPr/>
            </p:nvSpPr>
            <p:spPr>
              <a:xfrm>
                <a:off x="1024522" y="1731192"/>
                <a:ext cx="851100" cy="446371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en-US" altLang="zh-CN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9</a:t>
                </a:r>
                <a:r>
                  <a:rPr lang="zh-CN" altLang="en-US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分为满分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70" name="直接连接符 69"/>
            <p:cNvCxnSpPr>
              <a:stCxn id="66" idx="3"/>
            </p:cNvCxnSpPr>
            <p:nvPr/>
          </p:nvCxnSpPr>
          <p:spPr>
            <a:xfrm flipV="1">
              <a:off x="1508074" y="3350745"/>
              <a:ext cx="5478727" cy="96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1" name="组合 70"/>
            <p:cNvGrpSpPr/>
            <p:nvPr/>
          </p:nvGrpSpPr>
          <p:grpSpPr>
            <a:xfrm>
              <a:off x="1682166" y="3467066"/>
              <a:ext cx="4169263" cy="477559"/>
              <a:chOff x="2178277" y="2640297"/>
              <a:chExt cx="4169263" cy="477559"/>
            </a:xfrm>
          </p:grpSpPr>
          <p:sp>
            <p:nvSpPr>
              <p:cNvPr id="72" name="笑脸 71"/>
              <p:cNvSpPr/>
              <p:nvPr/>
            </p:nvSpPr>
            <p:spPr>
              <a:xfrm>
                <a:off x="2178277" y="2643934"/>
                <a:ext cx="473922" cy="473922"/>
              </a:xfrm>
              <a:prstGeom prst="smileyFac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笑脸 72"/>
              <p:cNvSpPr/>
              <p:nvPr/>
            </p:nvSpPr>
            <p:spPr>
              <a:xfrm>
                <a:off x="2794167" y="2640297"/>
                <a:ext cx="473922" cy="473922"/>
              </a:xfrm>
              <a:prstGeom prst="smileyFac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笑脸 73"/>
              <p:cNvSpPr/>
              <p:nvPr/>
            </p:nvSpPr>
            <p:spPr>
              <a:xfrm>
                <a:off x="3410057" y="2640297"/>
                <a:ext cx="473922" cy="473922"/>
              </a:xfrm>
              <a:prstGeom prst="smileyFac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笑脸 74"/>
              <p:cNvSpPr/>
              <p:nvPr/>
            </p:nvSpPr>
            <p:spPr>
              <a:xfrm>
                <a:off x="4025947" y="2640297"/>
                <a:ext cx="473922" cy="473922"/>
              </a:xfrm>
              <a:prstGeom prst="smileyFac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笑脸 75"/>
              <p:cNvSpPr/>
              <p:nvPr/>
            </p:nvSpPr>
            <p:spPr>
              <a:xfrm>
                <a:off x="4641837" y="2640297"/>
                <a:ext cx="473922" cy="473922"/>
              </a:xfrm>
              <a:prstGeom prst="smileyFac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笑脸 76"/>
              <p:cNvSpPr/>
              <p:nvPr/>
            </p:nvSpPr>
            <p:spPr>
              <a:xfrm>
                <a:off x="5257727" y="2640297"/>
                <a:ext cx="473922" cy="473922"/>
              </a:xfrm>
              <a:prstGeom prst="smileyFac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笑脸 77"/>
              <p:cNvSpPr/>
              <p:nvPr/>
            </p:nvSpPr>
            <p:spPr>
              <a:xfrm>
                <a:off x="5873618" y="2640297"/>
                <a:ext cx="473922" cy="473922"/>
              </a:xfrm>
              <a:prstGeom prst="smileyFac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9" name="直接连接符 78"/>
            <p:cNvCxnSpPr/>
            <p:nvPr/>
          </p:nvCxnSpPr>
          <p:spPr>
            <a:xfrm flipH="1" flipV="1">
              <a:off x="6986801" y="2657205"/>
              <a:ext cx="6781" cy="129296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2" name="组合 101"/>
          <p:cNvGrpSpPr/>
          <p:nvPr/>
        </p:nvGrpSpPr>
        <p:grpSpPr>
          <a:xfrm>
            <a:off x="978293" y="5460578"/>
            <a:ext cx="6008508" cy="894998"/>
            <a:chOff x="978293" y="5460578"/>
            <a:chExt cx="6008508" cy="894998"/>
          </a:xfrm>
        </p:grpSpPr>
        <p:sp>
          <p:nvSpPr>
            <p:cNvPr id="95" name="文本框 94"/>
            <p:cNvSpPr txBox="1"/>
            <p:nvPr/>
          </p:nvSpPr>
          <p:spPr>
            <a:xfrm>
              <a:off x="1919127" y="5628798"/>
              <a:ext cx="506767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Ø"/>
              </a:pPr>
              <a:r>
                <a:rPr lang="zh-CN" altLang="en-US" smtClean="0">
                  <a:solidFill>
                    <a:schemeClr val="bg1"/>
                  </a:solidFill>
                  <a:ea typeface="微软雅黑" panose="020B0503020204020204" pitchFamily="34" charset="-122"/>
                </a:rPr>
                <a:t>根据自身经验修改课件，有说服力；</a:t>
              </a:r>
              <a:endParaRPr lang="en-US" altLang="zh-CN" smtClean="0">
                <a:solidFill>
                  <a:schemeClr val="bg1"/>
                </a:solidFill>
                <a:ea typeface="微软雅黑" panose="020B0503020204020204" pitchFamily="34" charset="-122"/>
              </a:endParaRPr>
            </a:p>
            <a:p>
              <a:pPr marL="457200" indent="-457200">
                <a:buFont typeface="Wingdings" panose="05000000000000000000" pitchFamily="2" charset="2"/>
                <a:buChar char="Ø"/>
              </a:pPr>
              <a:r>
                <a:rPr lang="zh-CN" altLang="en-US" smtClean="0">
                  <a:solidFill>
                    <a:schemeClr val="bg1"/>
                  </a:solidFill>
                  <a:ea typeface="微软雅黑" panose="020B0503020204020204" pitchFamily="34" charset="-122"/>
                </a:rPr>
                <a:t>查阅大量行业发展资讯，有干货，有启发。</a:t>
              </a:r>
              <a:endParaRPr lang="en-US" altLang="zh-CN" smtClean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9" name="饼形 98"/>
            <p:cNvSpPr/>
            <p:nvPr/>
          </p:nvSpPr>
          <p:spPr>
            <a:xfrm rot="1949130">
              <a:off x="978293" y="5460578"/>
              <a:ext cx="1017017" cy="894998"/>
            </a:xfrm>
            <a:prstGeom prst="pie">
              <a:avLst>
                <a:gd name="adj1" fmla="val 1448738"/>
                <a:gd name="adj2" fmla="val 1620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1080726" y="5593799"/>
              <a:ext cx="51499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ea typeface="微软雅黑" panose="020B0503020204020204" pitchFamily="34" charset="-122"/>
                </a:rPr>
                <a:t>亮</a:t>
              </a:r>
              <a:endParaRPr lang="en-US" altLang="zh-CN" smtClean="0">
                <a:solidFill>
                  <a:schemeClr val="bg1"/>
                </a:solidFill>
                <a:ea typeface="微软雅黑" panose="020B0503020204020204" pitchFamily="34" charset="-122"/>
              </a:endParaRPr>
            </a:p>
            <a:p>
              <a:r>
                <a:rPr lang="zh-CN" altLang="en-US" smtClean="0">
                  <a:solidFill>
                    <a:schemeClr val="bg1"/>
                  </a:solidFill>
                  <a:ea typeface="微软雅黑" panose="020B0503020204020204" pitchFamily="34" charset="-122"/>
                </a:rPr>
                <a:t>点</a:t>
              </a:r>
              <a:endParaRPr lang="zh-CN" altLang="en-US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0756668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2" name="内容占位符 1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875859"/>
          </a:xfrm>
        </p:spPr>
      </p:pic>
      <p:cxnSp>
        <p:nvCxnSpPr>
          <p:cNvPr id="14" name="直接连接符 13"/>
          <p:cNvCxnSpPr/>
          <p:nvPr/>
        </p:nvCxnSpPr>
        <p:spPr>
          <a:xfrm>
            <a:off x="-125185" y="6847992"/>
            <a:ext cx="12317185" cy="1000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3738932" y="1436819"/>
            <a:ext cx="785767" cy="771525"/>
            <a:chOff x="1257300" y="2280536"/>
            <a:chExt cx="785767" cy="771525"/>
          </a:xfrm>
        </p:grpSpPr>
        <p:sp>
          <p:nvSpPr>
            <p:cNvPr id="20" name="椭圆 19"/>
            <p:cNvSpPr/>
            <p:nvPr/>
          </p:nvSpPr>
          <p:spPr>
            <a:xfrm>
              <a:off x="1257300" y="2280536"/>
              <a:ext cx="771525" cy="771525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271542" y="2481632"/>
              <a:ext cx="7715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7.78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30" name="直接连接符 29"/>
          <p:cNvCxnSpPr/>
          <p:nvPr/>
        </p:nvCxnSpPr>
        <p:spPr>
          <a:xfrm>
            <a:off x="487427" y="1020510"/>
            <a:ext cx="49404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/>
          <p:cNvGrpSpPr/>
          <p:nvPr/>
        </p:nvGrpSpPr>
        <p:grpSpPr>
          <a:xfrm>
            <a:off x="3711990" y="4303538"/>
            <a:ext cx="785767" cy="771525"/>
            <a:chOff x="1257300" y="2280536"/>
            <a:chExt cx="785767" cy="771525"/>
          </a:xfrm>
        </p:grpSpPr>
        <p:sp>
          <p:nvSpPr>
            <p:cNvPr id="43" name="椭圆 42"/>
            <p:cNvSpPr/>
            <p:nvPr/>
          </p:nvSpPr>
          <p:spPr>
            <a:xfrm>
              <a:off x="1257300" y="2280536"/>
              <a:ext cx="771525" cy="771525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271542" y="2481632"/>
              <a:ext cx="7715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8.38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014412" y="4421149"/>
            <a:ext cx="2235199" cy="493486"/>
            <a:chOff x="798648" y="1679799"/>
            <a:chExt cx="2235199" cy="493486"/>
          </a:xfrm>
        </p:grpSpPr>
        <p:sp>
          <p:nvSpPr>
            <p:cNvPr id="46" name="圆角矩形 45"/>
            <p:cNvSpPr/>
            <p:nvPr/>
          </p:nvSpPr>
          <p:spPr>
            <a:xfrm>
              <a:off x="798648" y="1679799"/>
              <a:ext cx="2235199" cy="493486"/>
            </a:xfrm>
            <a:prstGeom prst="roundRect">
              <a:avLst>
                <a:gd name="adj" fmla="val 1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181019" y="1739190"/>
              <a:ext cx="13983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2015-9-25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8" name="笑脸 47"/>
          <p:cNvSpPr/>
          <p:nvPr/>
        </p:nvSpPr>
        <p:spPr>
          <a:xfrm>
            <a:off x="5990613" y="2829721"/>
            <a:ext cx="410723" cy="410723"/>
          </a:xfrm>
          <a:prstGeom prst="smileyFace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文本框 57"/>
          <p:cNvSpPr txBox="1"/>
          <p:nvPr/>
        </p:nvSpPr>
        <p:spPr>
          <a:xfrm>
            <a:off x="1283202" y="525471"/>
            <a:ext cx="35054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ea typeface="微软雅黑" panose="020B0503020204020204" pitchFamily="34" charset="-122"/>
              </a:rPr>
              <a:t>内训师授课能力提升</a:t>
            </a:r>
            <a:endParaRPr lang="zh-CN" altLang="en-US" sz="28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3280" y="130215"/>
            <a:ext cx="1444877" cy="1457070"/>
          </a:xfrm>
          <a:prstGeom prst="rect">
            <a:avLst/>
          </a:prstGeom>
        </p:spPr>
      </p:pic>
      <p:sp>
        <p:nvSpPr>
          <p:cNvPr id="60" name="圆角矩形 59"/>
          <p:cNvSpPr/>
          <p:nvPr/>
        </p:nvSpPr>
        <p:spPr>
          <a:xfrm>
            <a:off x="8079178" y="2357488"/>
            <a:ext cx="3180487" cy="2160000"/>
          </a:xfrm>
          <a:prstGeom prst="roundRect">
            <a:avLst>
              <a:gd name="adj" fmla="val 13411"/>
            </a:avLst>
          </a:prstGeom>
          <a:noFill/>
          <a:ln w="6350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7718156" y="3162386"/>
            <a:ext cx="36795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《Excel</a:t>
            </a:r>
            <a:r>
              <a:rPr lang="zh-CN" altLang="en-US" sz="2800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之道</a:t>
            </a:r>
            <a:r>
              <a:rPr lang="en-US" altLang="zh-CN" sz="2800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》—</a:t>
            </a:r>
            <a:r>
              <a:rPr lang="zh-CN" altLang="en-US" sz="2800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刘</a:t>
            </a:r>
            <a:r>
              <a:rPr lang="en-US" altLang="zh-CN" sz="2800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G</a:t>
            </a:r>
          </a:p>
        </p:txBody>
      </p:sp>
      <p:sp>
        <p:nvSpPr>
          <p:cNvPr id="68" name="矩形 67"/>
          <p:cNvSpPr/>
          <p:nvPr/>
        </p:nvSpPr>
        <p:spPr>
          <a:xfrm flipH="1" flipV="1">
            <a:off x="9623701" y="-34960"/>
            <a:ext cx="77227" cy="2392447"/>
          </a:xfrm>
          <a:prstGeom prst="rect">
            <a:avLst/>
          </a:prstGeom>
          <a:solidFill>
            <a:srgbClr val="FBD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8AF50"/>
              </a:solidFill>
            </a:endParaRPr>
          </a:p>
        </p:txBody>
      </p:sp>
      <p:sp>
        <p:nvSpPr>
          <p:cNvPr id="69" name="矩形 68"/>
          <p:cNvSpPr/>
          <p:nvPr/>
        </p:nvSpPr>
        <p:spPr>
          <a:xfrm flipH="1" flipV="1">
            <a:off x="9630807" y="4510305"/>
            <a:ext cx="77227" cy="2392447"/>
          </a:xfrm>
          <a:prstGeom prst="rect">
            <a:avLst/>
          </a:prstGeom>
          <a:solidFill>
            <a:srgbClr val="FBD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8AF50"/>
              </a:solidFill>
            </a:endParaRPr>
          </a:p>
        </p:txBody>
      </p:sp>
      <p:sp>
        <p:nvSpPr>
          <p:cNvPr id="61" name="笑脸 60"/>
          <p:cNvSpPr/>
          <p:nvPr/>
        </p:nvSpPr>
        <p:spPr>
          <a:xfrm>
            <a:off x="6543552" y="3548791"/>
            <a:ext cx="310472" cy="310472"/>
          </a:xfrm>
          <a:prstGeom prst="smileyFace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5" name="组合 74"/>
          <p:cNvGrpSpPr/>
          <p:nvPr/>
        </p:nvGrpSpPr>
        <p:grpSpPr>
          <a:xfrm>
            <a:off x="1014412" y="1568715"/>
            <a:ext cx="2235199" cy="493486"/>
            <a:chOff x="798648" y="1679799"/>
            <a:chExt cx="2235199" cy="493486"/>
          </a:xfrm>
        </p:grpSpPr>
        <p:sp>
          <p:nvSpPr>
            <p:cNvPr id="76" name="圆角矩形 75"/>
            <p:cNvSpPr/>
            <p:nvPr/>
          </p:nvSpPr>
          <p:spPr>
            <a:xfrm>
              <a:off x="798648" y="1679799"/>
              <a:ext cx="2235199" cy="493486"/>
            </a:xfrm>
            <a:prstGeom prst="roundRect">
              <a:avLst>
                <a:gd name="adj" fmla="val 1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912202" y="1739190"/>
              <a:ext cx="20455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2015-8-7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74470" y="2635473"/>
            <a:ext cx="6019112" cy="1462427"/>
            <a:chOff x="974470" y="2635473"/>
            <a:chExt cx="6019112" cy="1462427"/>
          </a:xfrm>
        </p:grpSpPr>
        <p:grpSp>
          <p:nvGrpSpPr>
            <p:cNvPr id="78" name="组合 77"/>
            <p:cNvGrpSpPr/>
            <p:nvPr/>
          </p:nvGrpSpPr>
          <p:grpSpPr>
            <a:xfrm>
              <a:off x="974470" y="2635473"/>
              <a:ext cx="6019112" cy="1462427"/>
              <a:chOff x="974470" y="2635473"/>
              <a:chExt cx="6019112" cy="1462427"/>
            </a:xfrm>
          </p:grpSpPr>
          <p:grpSp>
            <p:nvGrpSpPr>
              <p:cNvPr id="79" name="组合 78"/>
              <p:cNvGrpSpPr/>
              <p:nvPr/>
            </p:nvGrpSpPr>
            <p:grpSpPr>
              <a:xfrm>
                <a:off x="1659240" y="2769082"/>
                <a:ext cx="4169263" cy="477559"/>
                <a:chOff x="2178277" y="2640297"/>
                <a:chExt cx="4169263" cy="477559"/>
              </a:xfrm>
            </p:grpSpPr>
            <p:sp>
              <p:nvSpPr>
                <p:cNvPr id="93" name="笑脸 92"/>
                <p:cNvSpPr/>
                <p:nvPr/>
              </p:nvSpPr>
              <p:spPr>
                <a:xfrm>
                  <a:off x="2178277" y="2643934"/>
                  <a:ext cx="473922" cy="473922"/>
                </a:xfrm>
                <a:prstGeom prst="smileyFac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accent1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4" name="笑脸 93"/>
                <p:cNvSpPr/>
                <p:nvPr/>
              </p:nvSpPr>
              <p:spPr>
                <a:xfrm>
                  <a:off x="2794167" y="2640297"/>
                  <a:ext cx="473922" cy="473922"/>
                </a:xfrm>
                <a:prstGeom prst="smileyFac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accent1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5" name="笑脸 94"/>
                <p:cNvSpPr/>
                <p:nvPr/>
              </p:nvSpPr>
              <p:spPr>
                <a:xfrm>
                  <a:off x="3410057" y="2640297"/>
                  <a:ext cx="473922" cy="473922"/>
                </a:xfrm>
                <a:prstGeom prst="smileyFac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accent1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6" name="笑脸 95"/>
                <p:cNvSpPr/>
                <p:nvPr/>
              </p:nvSpPr>
              <p:spPr>
                <a:xfrm>
                  <a:off x="4025947" y="2640297"/>
                  <a:ext cx="473922" cy="473922"/>
                </a:xfrm>
                <a:prstGeom prst="smileyFac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accent1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7" name="笑脸 96"/>
                <p:cNvSpPr/>
                <p:nvPr/>
              </p:nvSpPr>
              <p:spPr>
                <a:xfrm>
                  <a:off x="4641837" y="2640297"/>
                  <a:ext cx="473922" cy="473922"/>
                </a:xfrm>
                <a:prstGeom prst="smileyFac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accent1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8" name="笑脸 97"/>
                <p:cNvSpPr/>
                <p:nvPr/>
              </p:nvSpPr>
              <p:spPr>
                <a:xfrm>
                  <a:off x="5257727" y="2640297"/>
                  <a:ext cx="473922" cy="473922"/>
                </a:xfrm>
                <a:prstGeom prst="smileyFac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accent1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9" name="笑脸 98"/>
                <p:cNvSpPr/>
                <p:nvPr/>
              </p:nvSpPr>
              <p:spPr>
                <a:xfrm>
                  <a:off x="5873618" y="2640297"/>
                  <a:ext cx="473922" cy="473922"/>
                </a:xfrm>
                <a:prstGeom prst="smileyFac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accent1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0" name="组合 79"/>
              <p:cNvGrpSpPr/>
              <p:nvPr/>
            </p:nvGrpSpPr>
            <p:grpSpPr>
              <a:xfrm>
                <a:off x="974470" y="2635473"/>
                <a:ext cx="533604" cy="1462427"/>
                <a:chOff x="798648" y="1679799"/>
                <a:chExt cx="1218927" cy="497764"/>
              </a:xfrm>
            </p:grpSpPr>
            <p:sp>
              <p:nvSpPr>
                <p:cNvPr id="91" name="圆角矩形 90"/>
                <p:cNvSpPr/>
                <p:nvPr/>
              </p:nvSpPr>
              <p:spPr>
                <a:xfrm>
                  <a:off x="798648" y="1679799"/>
                  <a:ext cx="1218927" cy="493486"/>
                </a:xfrm>
                <a:prstGeom prst="roundRect">
                  <a:avLst>
                    <a:gd name="adj" fmla="val 10000"/>
                  </a:avLst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92" name="文本框 91"/>
                <p:cNvSpPr txBox="1"/>
                <p:nvPr/>
              </p:nvSpPr>
              <p:spPr>
                <a:xfrm>
                  <a:off x="1024522" y="1731192"/>
                  <a:ext cx="851100" cy="446371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r>
                    <a:rPr lang="en-US" altLang="zh-CN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9</a:t>
                  </a:r>
                  <a:r>
                    <a:rPr lang="zh-CN" altLang="en-US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分为满分</a:t>
                  </a:r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cxnSp>
            <p:nvCxnSpPr>
              <p:cNvPr id="81" name="直接连接符 80"/>
              <p:cNvCxnSpPr>
                <a:stCxn id="91" idx="3"/>
              </p:cNvCxnSpPr>
              <p:nvPr/>
            </p:nvCxnSpPr>
            <p:spPr>
              <a:xfrm flipV="1">
                <a:off x="1508074" y="3350745"/>
                <a:ext cx="5478727" cy="9657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82" name="组合 81"/>
              <p:cNvGrpSpPr/>
              <p:nvPr/>
            </p:nvGrpSpPr>
            <p:grpSpPr>
              <a:xfrm>
                <a:off x="1682166" y="3467066"/>
                <a:ext cx="4169263" cy="477559"/>
                <a:chOff x="2178277" y="2640297"/>
                <a:chExt cx="4169263" cy="477559"/>
              </a:xfrm>
            </p:grpSpPr>
            <p:sp>
              <p:nvSpPr>
                <p:cNvPr id="84" name="笑脸 83"/>
                <p:cNvSpPr/>
                <p:nvPr/>
              </p:nvSpPr>
              <p:spPr>
                <a:xfrm>
                  <a:off x="2178277" y="2643934"/>
                  <a:ext cx="473922" cy="473922"/>
                </a:xfrm>
                <a:prstGeom prst="smileyFac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accent1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5" name="笑脸 84"/>
                <p:cNvSpPr/>
                <p:nvPr/>
              </p:nvSpPr>
              <p:spPr>
                <a:xfrm>
                  <a:off x="2794167" y="2640297"/>
                  <a:ext cx="473922" cy="473922"/>
                </a:xfrm>
                <a:prstGeom prst="smileyFac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accent1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6" name="笑脸 85"/>
                <p:cNvSpPr/>
                <p:nvPr/>
              </p:nvSpPr>
              <p:spPr>
                <a:xfrm>
                  <a:off x="3410057" y="2640297"/>
                  <a:ext cx="473922" cy="473922"/>
                </a:xfrm>
                <a:prstGeom prst="smileyFac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accent1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7" name="笑脸 86"/>
                <p:cNvSpPr/>
                <p:nvPr/>
              </p:nvSpPr>
              <p:spPr>
                <a:xfrm>
                  <a:off x="4025947" y="2640297"/>
                  <a:ext cx="473922" cy="473922"/>
                </a:xfrm>
                <a:prstGeom prst="smileyFac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accent1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8" name="笑脸 87"/>
                <p:cNvSpPr/>
                <p:nvPr/>
              </p:nvSpPr>
              <p:spPr>
                <a:xfrm>
                  <a:off x="4641837" y="2640297"/>
                  <a:ext cx="473922" cy="473922"/>
                </a:xfrm>
                <a:prstGeom prst="smileyFac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accent1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9" name="笑脸 88"/>
                <p:cNvSpPr/>
                <p:nvPr/>
              </p:nvSpPr>
              <p:spPr>
                <a:xfrm>
                  <a:off x="5257727" y="2640297"/>
                  <a:ext cx="473922" cy="473922"/>
                </a:xfrm>
                <a:prstGeom prst="smileyFac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accent1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0" name="笑脸 89"/>
                <p:cNvSpPr/>
                <p:nvPr/>
              </p:nvSpPr>
              <p:spPr>
                <a:xfrm>
                  <a:off x="5873618" y="2640297"/>
                  <a:ext cx="473922" cy="473922"/>
                </a:xfrm>
                <a:prstGeom prst="smileyFac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accent1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83" name="直接连接符 82"/>
              <p:cNvCxnSpPr/>
              <p:nvPr/>
            </p:nvCxnSpPr>
            <p:spPr>
              <a:xfrm flipH="1" flipV="1">
                <a:off x="6986801" y="2657205"/>
                <a:ext cx="6781" cy="1292965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0" name="笑脸 99"/>
            <p:cNvSpPr/>
            <p:nvPr/>
          </p:nvSpPr>
          <p:spPr>
            <a:xfrm>
              <a:off x="5959014" y="3454443"/>
              <a:ext cx="473922" cy="473922"/>
            </a:xfrm>
            <a:prstGeom prst="smileyFac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978293" y="5460578"/>
            <a:ext cx="6008508" cy="894998"/>
            <a:chOff x="978293" y="5460578"/>
            <a:chExt cx="6008508" cy="894998"/>
          </a:xfrm>
        </p:grpSpPr>
        <p:sp>
          <p:nvSpPr>
            <p:cNvPr id="102" name="文本框 101"/>
            <p:cNvSpPr txBox="1"/>
            <p:nvPr/>
          </p:nvSpPr>
          <p:spPr>
            <a:xfrm>
              <a:off x="1919127" y="5628798"/>
              <a:ext cx="506767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Ø"/>
              </a:pPr>
              <a:r>
                <a:rPr lang="zh-CN" altLang="en-US" smtClean="0">
                  <a:solidFill>
                    <a:schemeClr val="bg1"/>
                  </a:solidFill>
                  <a:ea typeface="微软雅黑" panose="020B0503020204020204" pitchFamily="34" charset="-122"/>
                </a:rPr>
                <a:t>根据学员需求调整内容难易度；</a:t>
              </a:r>
              <a:endParaRPr lang="en-US" altLang="zh-CN" smtClean="0">
                <a:solidFill>
                  <a:schemeClr val="bg1"/>
                </a:solidFill>
                <a:ea typeface="微软雅黑" panose="020B0503020204020204" pitchFamily="34" charset="-122"/>
              </a:endParaRPr>
            </a:p>
            <a:p>
              <a:pPr marL="457200" indent="-457200">
                <a:buFont typeface="Wingdings" panose="05000000000000000000" pitchFamily="2" charset="2"/>
                <a:buChar char="Ø"/>
              </a:pPr>
              <a:r>
                <a:rPr lang="zh-CN" altLang="en-US" smtClean="0">
                  <a:solidFill>
                    <a:schemeClr val="bg1"/>
                  </a:solidFill>
                  <a:ea typeface="微软雅黑" panose="020B0503020204020204" pitchFamily="34" charset="-122"/>
                </a:rPr>
                <a:t>与学员多了些交流，有问题反馈。</a:t>
              </a:r>
              <a:endParaRPr lang="en-US" altLang="zh-CN" smtClean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3" name="饼形 102"/>
            <p:cNvSpPr/>
            <p:nvPr/>
          </p:nvSpPr>
          <p:spPr>
            <a:xfrm rot="1949130">
              <a:off x="978293" y="5460578"/>
              <a:ext cx="1017017" cy="894998"/>
            </a:xfrm>
            <a:prstGeom prst="pie">
              <a:avLst>
                <a:gd name="adj1" fmla="val 1448738"/>
                <a:gd name="adj2" fmla="val 1620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1080726" y="5593799"/>
              <a:ext cx="51499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ea typeface="微软雅黑" panose="020B0503020204020204" pitchFamily="34" charset="-122"/>
                </a:rPr>
                <a:t>亮</a:t>
              </a:r>
              <a:endParaRPr lang="en-US" altLang="zh-CN" smtClean="0">
                <a:solidFill>
                  <a:schemeClr val="bg1"/>
                </a:solidFill>
                <a:ea typeface="微软雅黑" panose="020B0503020204020204" pitchFamily="34" charset="-122"/>
              </a:endParaRPr>
            </a:p>
            <a:p>
              <a:r>
                <a:rPr lang="zh-CN" altLang="en-US" smtClean="0">
                  <a:solidFill>
                    <a:schemeClr val="bg1"/>
                  </a:solidFill>
                  <a:ea typeface="微软雅黑" panose="020B0503020204020204" pitchFamily="34" charset="-122"/>
                </a:rPr>
                <a:t>点</a:t>
              </a:r>
              <a:endParaRPr lang="zh-CN" altLang="en-US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085438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2" name="内容占位符 1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875859"/>
          </a:xfrm>
        </p:spPr>
      </p:pic>
      <p:cxnSp>
        <p:nvCxnSpPr>
          <p:cNvPr id="14" name="直接连接符 13"/>
          <p:cNvCxnSpPr/>
          <p:nvPr/>
        </p:nvCxnSpPr>
        <p:spPr>
          <a:xfrm>
            <a:off x="-125185" y="6847992"/>
            <a:ext cx="12317185" cy="1000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3738932" y="1436819"/>
            <a:ext cx="785767" cy="771525"/>
            <a:chOff x="1257300" y="2280536"/>
            <a:chExt cx="785767" cy="771525"/>
          </a:xfrm>
        </p:grpSpPr>
        <p:sp>
          <p:nvSpPr>
            <p:cNvPr id="20" name="椭圆 19"/>
            <p:cNvSpPr/>
            <p:nvPr/>
          </p:nvSpPr>
          <p:spPr>
            <a:xfrm>
              <a:off x="1257300" y="2280536"/>
              <a:ext cx="771525" cy="771525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271542" y="2481632"/>
              <a:ext cx="7715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8.29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014412" y="1581249"/>
            <a:ext cx="2235199" cy="493486"/>
            <a:chOff x="798648" y="1679799"/>
            <a:chExt cx="2235199" cy="493486"/>
          </a:xfrm>
        </p:grpSpPr>
        <p:sp>
          <p:nvSpPr>
            <p:cNvPr id="22" name="圆角矩形 21"/>
            <p:cNvSpPr/>
            <p:nvPr/>
          </p:nvSpPr>
          <p:spPr>
            <a:xfrm>
              <a:off x="798648" y="1679799"/>
              <a:ext cx="2235199" cy="493486"/>
            </a:xfrm>
            <a:prstGeom prst="roundRect">
              <a:avLst>
                <a:gd name="adj" fmla="val 1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181019" y="1739190"/>
              <a:ext cx="13983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2015-8-1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30" name="直接连接符 29"/>
          <p:cNvCxnSpPr/>
          <p:nvPr/>
        </p:nvCxnSpPr>
        <p:spPr>
          <a:xfrm>
            <a:off x="487427" y="1020510"/>
            <a:ext cx="49404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/>
          <p:cNvGrpSpPr/>
          <p:nvPr/>
        </p:nvGrpSpPr>
        <p:grpSpPr>
          <a:xfrm>
            <a:off x="3711990" y="4303538"/>
            <a:ext cx="785767" cy="771525"/>
            <a:chOff x="1257300" y="2280536"/>
            <a:chExt cx="785767" cy="771525"/>
          </a:xfrm>
        </p:grpSpPr>
        <p:sp>
          <p:nvSpPr>
            <p:cNvPr id="43" name="椭圆 42"/>
            <p:cNvSpPr/>
            <p:nvPr/>
          </p:nvSpPr>
          <p:spPr>
            <a:xfrm>
              <a:off x="1257300" y="2280536"/>
              <a:ext cx="771525" cy="771525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271542" y="2481632"/>
              <a:ext cx="7715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8.55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014412" y="4421149"/>
            <a:ext cx="2235199" cy="493486"/>
            <a:chOff x="798648" y="1679799"/>
            <a:chExt cx="2235199" cy="493486"/>
          </a:xfrm>
        </p:grpSpPr>
        <p:sp>
          <p:nvSpPr>
            <p:cNvPr id="46" name="圆角矩形 45"/>
            <p:cNvSpPr/>
            <p:nvPr/>
          </p:nvSpPr>
          <p:spPr>
            <a:xfrm>
              <a:off x="798648" y="1679799"/>
              <a:ext cx="2235199" cy="493486"/>
            </a:xfrm>
            <a:prstGeom prst="roundRect">
              <a:avLst>
                <a:gd name="adj" fmla="val 1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181019" y="1739190"/>
              <a:ext cx="13983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2015-9-24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1283202" y="525471"/>
            <a:ext cx="35054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ea typeface="微软雅黑" panose="020B0503020204020204" pitchFamily="34" charset="-122"/>
              </a:rPr>
              <a:t>内训师授课能力提升</a:t>
            </a:r>
            <a:endParaRPr lang="zh-CN" altLang="en-US" sz="28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3280" y="130215"/>
            <a:ext cx="1444877" cy="1457070"/>
          </a:xfrm>
          <a:prstGeom prst="rect">
            <a:avLst/>
          </a:prstGeom>
        </p:spPr>
      </p:pic>
      <p:sp>
        <p:nvSpPr>
          <p:cNvPr id="60" name="圆角矩形 59"/>
          <p:cNvSpPr/>
          <p:nvPr/>
        </p:nvSpPr>
        <p:spPr>
          <a:xfrm>
            <a:off x="8079178" y="2357488"/>
            <a:ext cx="3180487" cy="2160000"/>
          </a:xfrm>
          <a:prstGeom prst="roundRect">
            <a:avLst>
              <a:gd name="adj" fmla="val 13411"/>
            </a:avLst>
          </a:prstGeom>
          <a:noFill/>
          <a:ln w="6350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7584716" y="3162386"/>
            <a:ext cx="39507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《</a:t>
            </a:r>
            <a:r>
              <a:rPr lang="zh-CN" altLang="en-US" sz="2800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商品知识</a:t>
            </a:r>
            <a:r>
              <a:rPr lang="en-US" altLang="zh-CN" sz="2800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》—</a:t>
            </a:r>
            <a:r>
              <a:rPr lang="zh-CN" altLang="en-US" sz="2800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黄</a:t>
            </a:r>
            <a:r>
              <a:rPr lang="en-US" altLang="zh-CN" sz="2800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G</a:t>
            </a:r>
          </a:p>
        </p:txBody>
      </p:sp>
      <p:sp>
        <p:nvSpPr>
          <p:cNvPr id="68" name="矩形 67"/>
          <p:cNvSpPr/>
          <p:nvPr/>
        </p:nvSpPr>
        <p:spPr>
          <a:xfrm flipH="1" flipV="1">
            <a:off x="9623701" y="-34960"/>
            <a:ext cx="77227" cy="2392447"/>
          </a:xfrm>
          <a:prstGeom prst="rect">
            <a:avLst/>
          </a:prstGeom>
          <a:solidFill>
            <a:srgbClr val="FBD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8AF50"/>
              </a:solidFill>
            </a:endParaRPr>
          </a:p>
        </p:txBody>
      </p:sp>
      <p:sp>
        <p:nvSpPr>
          <p:cNvPr id="69" name="矩形 68"/>
          <p:cNvSpPr/>
          <p:nvPr/>
        </p:nvSpPr>
        <p:spPr>
          <a:xfrm flipH="1" flipV="1">
            <a:off x="9630807" y="4510305"/>
            <a:ext cx="77227" cy="2392447"/>
          </a:xfrm>
          <a:prstGeom prst="rect">
            <a:avLst/>
          </a:prstGeom>
          <a:solidFill>
            <a:srgbClr val="FBD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8AF5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34547" y="2636468"/>
            <a:ext cx="6019112" cy="1462427"/>
            <a:chOff x="1034547" y="2636468"/>
            <a:chExt cx="6019112" cy="1462427"/>
          </a:xfrm>
        </p:grpSpPr>
        <p:sp>
          <p:nvSpPr>
            <p:cNvPr id="62" name="笑脸 61"/>
            <p:cNvSpPr/>
            <p:nvPr/>
          </p:nvSpPr>
          <p:spPr>
            <a:xfrm>
              <a:off x="6614430" y="3002306"/>
              <a:ext cx="172485" cy="172485"/>
            </a:xfrm>
            <a:prstGeom prst="smileyFac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笑脸 70"/>
            <p:cNvSpPr/>
            <p:nvPr/>
          </p:nvSpPr>
          <p:spPr>
            <a:xfrm>
              <a:off x="6545437" y="3565298"/>
              <a:ext cx="310472" cy="310472"/>
            </a:xfrm>
            <a:prstGeom prst="smileyFac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1034547" y="2636468"/>
              <a:ext cx="6019112" cy="1462427"/>
              <a:chOff x="974470" y="2635473"/>
              <a:chExt cx="6019112" cy="1462427"/>
            </a:xfrm>
          </p:grpSpPr>
          <p:grpSp>
            <p:nvGrpSpPr>
              <p:cNvPr id="73" name="组合 72"/>
              <p:cNvGrpSpPr/>
              <p:nvPr/>
            </p:nvGrpSpPr>
            <p:grpSpPr>
              <a:xfrm>
                <a:off x="974470" y="2635473"/>
                <a:ext cx="6019112" cy="1462427"/>
                <a:chOff x="974470" y="2635473"/>
                <a:chExt cx="6019112" cy="1462427"/>
              </a:xfrm>
            </p:grpSpPr>
            <p:grpSp>
              <p:nvGrpSpPr>
                <p:cNvPr id="75" name="组合 74"/>
                <p:cNvGrpSpPr/>
                <p:nvPr/>
              </p:nvGrpSpPr>
              <p:grpSpPr>
                <a:xfrm>
                  <a:off x="1659240" y="2769082"/>
                  <a:ext cx="4169263" cy="477559"/>
                  <a:chOff x="2178277" y="2640297"/>
                  <a:chExt cx="4169263" cy="477559"/>
                </a:xfrm>
              </p:grpSpPr>
              <p:sp>
                <p:nvSpPr>
                  <p:cNvPr id="89" name="笑脸 88"/>
                  <p:cNvSpPr/>
                  <p:nvPr/>
                </p:nvSpPr>
                <p:spPr>
                  <a:xfrm>
                    <a:off x="2178277" y="2643934"/>
                    <a:ext cx="473922" cy="473922"/>
                  </a:xfrm>
                  <a:prstGeom prst="smileyFac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chemeClr val="accent1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0" name="笑脸 89"/>
                  <p:cNvSpPr/>
                  <p:nvPr/>
                </p:nvSpPr>
                <p:spPr>
                  <a:xfrm>
                    <a:off x="2794167" y="2640297"/>
                    <a:ext cx="473922" cy="473922"/>
                  </a:xfrm>
                  <a:prstGeom prst="smileyFac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chemeClr val="accent1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1" name="笑脸 90"/>
                  <p:cNvSpPr/>
                  <p:nvPr/>
                </p:nvSpPr>
                <p:spPr>
                  <a:xfrm>
                    <a:off x="3410057" y="2640297"/>
                    <a:ext cx="473922" cy="473922"/>
                  </a:xfrm>
                  <a:prstGeom prst="smileyFac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chemeClr val="accent1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2" name="笑脸 91"/>
                  <p:cNvSpPr/>
                  <p:nvPr/>
                </p:nvSpPr>
                <p:spPr>
                  <a:xfrm>
                    <a:off x="4025947" y="2640297"/>
                    <a:ext cx="473922" cy="473922"/>
                  </a:xfrm>
                  <a:prstGeom prst="smileyFac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chemeClr val="accent1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3" name="笑脸 92"/>
                  <p:cNvSpPr/>
                  <p:nvPr/>
                </p:nvSpPr>
                <p:spPr>
                  <a:xfrm>
                    <a:off x="4641837" y="2640297"/>
                    <a:ext cx="473922" cy="473922"/>
                  </a:xfrm>
                  <a:prstGeom prst="smileyFac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chemeClr val="accent1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4" name="笑脸 93"/>
                  <p:cNvSpPr/>
                  <p:nvPr/>
                </p:nvSpPr>
                <p:spPr>
                  <a:xfrm>
                    <a:off x="5257727" y="2640297"/>
                    <a:ext cx="473922" cy="473922"/>
                  </a:xfrm>
                  <a:prstGeom prst="smileyFac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chemeClr val="accent1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5" name="笑脸 94"/>
                  <p:cNvSpPr/>
                  <p:nvPr/>
                </p:nvSpPr>
                <p:spPr>
                  <a:xfrm>
                    <a:off x="5873618" y="2640297"/>
                    <a:ext cx="473922" cy="473922"/>
                  </a:xfrm>
                  <a:prstGeom prst="smileyFac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chemeClr val="accent1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76" name="组合 75"/>
                <p:cNvGrpSpPr/>
                <p:nvPr/>
              </p:nvGrpSpPr>
              <p:grpSpPr>
                <a:xfrm>
                  <a:off x="974470" y="2635473"/>
                  <a:ext cx="533604" cy="1462427"/>
                  <a:chOff x="798648" y="1679799"/>
                  <a:chExt cx="1218927" cy="497764"/>
                </a:xfrm>
              </p:grpSpPr>
              <p:sp>
                <p:nvSpPr>
                  <p:cNvPr id="87" name="圆角矩形 86"/>
                  <p:cNvSpPr/>
                  <p:nvPr/>
                </p:nvSpPr>
                <p:spPr>
                  <a:xfrm>
                    <a:off x="798648" y="1679799"/>
                    <a:ext cx="1218927" cy="493486"/>
                  </a:xfrm>
                  <a:prstGeom prst="roundRect">
                    <a:avLst>
                      <a:gd name="adj" fmla="val 10000"/>
                    </a:avLst>
                  </a:prstGeom>
                  <a:no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88" name="文本框 87"/>
                  <p:cNvSpPr txBox="1"/>
                  <p:nvPr/>
                </p:nvSpPr>
                <p:spPr>
                  <a:xfrm>
                    <a:off x="1024522" y="1731192"/>
                    <a:ext cx="851100" cy="446371"/>
                  </a:xfrm>
                  <a:prstGeom prst="rect">
                    <a:avLst/>
                  </a:prstGeom>
                  <a:noFill/>
                </p:spPr>
                <p:txBody>
                  <a:bodyPr vert="eaVert" wrap="square" rtlCol="0">
                    <a:spAutoFit/>
                  </a:bodyPr>
                  <a:lstStyle/>
                  <a:p>
                    <a:r>
                      <a:rPr lang="en-US" altLang="zh-CN" smtClean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9</a:t>
                    </a:r>
                    <a:r>
                      <a:rPr lang="zh-CN" altLang="en-US" smtClean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分为满分</a:t>
                    </a:r>
                    <a:endParaRPr lang="zh-CN" altLang="en-US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cxnSp>
              <p:nvCxnSpPr>
                <p:cNvPr id="77" name="直接连接符 76"/>
                <p:cNvCxnSpPr>
                  <a:stCxn id="87" idx="3"/>
                </p:cNvCxnSpPr>
                <p:nvPr/>
              </p:nvCxnSpPr>
              <p:spPr>
                <a:xfrm flipV="1">
                  <a:off x="1508074" y="3350745"/>
                  <a:ext cx="5478727" cy="9657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78" name="组合 77"/>
                <p:cNvGrpSpPr/>
                <p:nvPr/>
              </p:nvGrpSpPr>
              <p:grpSpPr>
                <a:xfrm>
                  <a:off x="1682166" y="3467066"/>
                  <a:ext cx="4169263" cy="477559"/>
                  <a:chOff x="2178277" y="2640297"/>
                  <a:chExt cx="4169263" cy="477559"/>
                </a:xfrm>
              </p:grpSpPr>
              <p:sp>
                <p:nvSpPr>
                  <p:cNvPr id="80" name="笑脸 79"/>
                  <p:cNvSpPr/>
                  <p:nvPr/>
                </p:nvSpPr>
                <p:spPr>
                  <a:xfrm>
                    <a:off x="2178277" y="2643934"/>
                    <a:ext cx="473922" cy="473922"/>
                  </a:xfrm>
                  <a:prstGeom prst="smileyFac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chemeClr val="accent1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1" name="笑脸 80"/>
                  <p:cNvSpPr/>
                  <p:nvPr/>
                </p:nvSpPr>
                <p:spPr>
                  <a:xfrm>
                    <a:off x="2794167" y="2640297"/>
                    <a:ext cx="473922" cy="473922"/>
                  </a:xfrm>
                  <a:prstGeom prst="smileyFac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chemeClr val="accent1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2" name="笑脸 81"/>
                  <p:cNvSpPr/>
                  <p:nvPr/>
                </p:nvSpPr>
                <p:spPr>
                  <a:xfrm>
                    <a:off x="3410057" y="2640297"/>
                    <a:ext cx="473922" cy="473922"/>
                  </a:xfrm>
                  <a:prstGeom prst="smileyFac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chemeClr val="accent1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3" name="笑脸 82"/>
                  <p:cNvSpPr/>
                  <p:nvPr/>
                </p:nvSpPr>
                <p:spPr>
                  <a:xfrm>
                    <a:off x="4025947" y="2640297"/>
                    <a:ext cx="473922" cy="473922"/>
                  </a:xfrm>
                  <a:prstGeom prst="smileyFac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chemeClr val="accent1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4" name="笑脸 83"/>
                  <p:cNvSpPr/>
                  <p:nvPr/>
                </p:nvSpPr>
                <p:spPr>
                  <a:xfrm>
                    <a:off x="4641837" y="2640297"/>
                    <a:ext cx="473922" cy="473922"/>
                  </a:xfrm>
                  <a:prstGeom prst="smileyFac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chemeClr val="accent1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5" name="笑脸 84"/>
                  <p:cNvSpPr/>
                  <p:nvPr/>
                </p:nvSpPr>
                <p:spPr>
                  <a:xfrm>
                    <a:off x="5257727" y="2640297"/>
                    <a:ext cx="473922" cy="473922"/>
                  </a:xfrm>
                  <a:prstGeom prst="smileyFac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chemeClr val="accent1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6" name="笑脸 85"/>
                  <p:cNvSpPr/>
                  <p:nvPr/>
                </p:nvSpPr>
                <p:spPr>
                  <a:xfrm>
                    <a:off x="5873618" y="2640297"/>
                    <a:ext cx="473922" cy="473922"/>
                  </a:xfrm>
                  <a:prstGeom prst="smileyFac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chemeClr val="accent1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cxnSp>
              <p:nvCxnSpPr>
                <p:cNvPr id="79" name="直接连接符 78"/>
                <p:cNvCxnSpPr/>
                <p:nvPr/>
              </p:nvCxnSpPr>
              <p:spPr>
                <a:xfrm flipH="1" flipV="1">
                  <a:off x="6986801" y="2657205"/>
                  <a:ext cx="6781" cy="1292965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4" name="笑脸 73"/>
              <p:cNvSpPr/>
              <p:nvPr/>
            </p:nvSpPr>
            <p:spPr>
              <a:xfrm>
                <a:off x="5959014" y="3454443"/>
                <a:ext cx="473922" cy="473922"/>
              </a:xfrm>
              <a:prstGeom prst="smileyFac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6" name="笑脸 95"/>
            <p:cNvSpPr/>
            <p:nvPr/>
          </p:nvSpPr>
          <p:spPr>
            <a:xfrm>
              <a:off x="5998539" y="2783777"/>
              <a:ext cx="473922" cy="473922"/>
            </a:xfrm>
            <a:prstGeom prst="smileyFac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978293" y="5460578"/>
            <a:ext cx="6008508" cy="894998"/>
            <a:chOff x="978293" y="5460578"/>
            <a:chExt cx="6008508" cy="894998"/>
          </a:xfrm>
        </p:grpSpPr>
        <p:sp>
          <p:nvSpPr>
            <p:cNvPr id="98" name="文本框 97"/>
            <p:cNvSpPr txBox="1"/>
            <p:nvPr/>
          </p:nvSpPr>
          <p:spPr>
            <a:xfrm>
              <a:off x="1919127" y="5628798"/>
              <a:ext cx="506767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Ø"/>
              </a:pPr>
              <a:r>
                <a:rPr lang="zh-CN" altLang="en-US" smtClean="0">
                  <a:solidFill>
                    <a:schemeClr val="bg1"/>
                  </a:solidFill>
                  <a:ea typeface="微软雅黑" panose="020B0503020204020204" pitchFamily="34" charset="-122"/>
                </a:rPr>
                <a:t>根据学员需求准备很多实物材料，更直观；</a:t>
              </a:r>
              <a:endParaRPr lang="en-US" altLang="zh-CN" smtClean="0">
                <a:solidFill>
                  <a:schemeClr val="bg1"/>
                </a:solidFill>
                <a:ea typeface="微软雅黑" panose="020B0503020204020204" pitchFamily="34" charset="-122"/>
              </a:endParaRPr>
            </a:p>
            <a:p>
              <a:pPr marL="457200" indent="-457200">
                <a:buFont typeface="Wingdings" panose="05000000000000000000" pitchFamily="2" charset="2"/>
                <a:buChar char="Ø"/>
              </a:pPr>
              <a:r>
                <a:rPr lang="zh-CN" altLang="en-US" smtClean="0">
                  <a:solidFill>
                    <a:schemeClr val="bg1"/>
                  </a:solidFill>
                  <a:ea typeface="微软雅黑" panose="020B0503020204020204" pitchFamily="34" charset="-122"/>
                </a:rPr>
                <a:t>重视现场问答，解答很多材料工艺上的</a:t>
              </a:r>
              <a:r>
                <a:rPr lang="zh-CN" altLang="en-US">
                  <a:solidFill>
                    <a:schemeClr val="bg1"/>
                  </a:solidFill>
                  <a:ea typeface="微软雅黑" panose="020B0503020204020204" pitchFamily="34" charset="-122"/>
                </a:rPr>
                <a:t>问题</a:t>
              </a:r>
              <a:r>
                <a:rPr lang="zh-CN" altLang="en-US" smtClean="0">
                  <a:solidFill>
                    <a:schemeClr val="bg1"/>
                  </a:solidFill>
                  <a:ea typeface="微软雅黑" panose="020B0503020204020204" pitchFamily="34" charset="-122"/>
                </a:rPr>
                <a:t>。</a:t>
              </a:r>
              <a:endParaRPr lang="en-US" altLang="zh-CN" smtClean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9" name="饼形 98"/>
            <p:cNvSpPr/>
            <p:nvPr/>
          </p:nvSpPr>
          <p:spPr>
            <a:xfrm rot="1949130">
              <a:off x="978293" y="5460578"/>
              <a:ext cx="1017017" cy="894998"/>
            </a:xfrm>
            <a:prstGeom prst="pie">
              <a:avLst>
                <a:gd name="adj1" fmla="val 1448738"/>
                <a:gd name="adj2" fmla="val 1620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1080726" y="5593799"/>
              <a:ext cx="51499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ea typeface="微软雅黑" panose="020B0503020204020204" pitchFamily="34" charset="-122"/>
                </a:rPr>
                <a:t>亮</a:t>
              </a:r>
              <a:endParaRPr lang="en-US" altLang="zh-CN" smtClean="0">
                <a:solidFill>
                  <a:schemeClr val="bg1"/>
                </a:solidFill>
                <a:ea typeface="微软雅黑" panose="020B0503020204020204" pitchFamily="34" charset="-122"/>
              </a:endParaRPr>
            </a:p>
            <a:p>
              <a:r>
                <a:rPr lang="zh-CN" altLang="en-US" smtClean="0">
                  <a:solidFill>
                    <a:schemeClr val="bg1"/>
                  </a:solidFill>
                  <a:ea typeface="微软雅黑" panose="020B0503020204020204" pitchFamily="34" charset="-122"/>
                </a:rPr>
                <a:t>点</a:t>
              </a:r>
              <a:endParaRPr lang="zh-CN" altLang="en-US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335687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4897664" y="3110820"/>
            <a:ext cx="2235199" cy="493486"/>
          </a:xfrm>
          <a:prstGeom prst="roundRect">
            <a:avLst>
              <a:gd name="adj" fmla="val 1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73992" y="3172897"/>
            <a:ext cx="9616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陈铭贤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内容占位符 1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875859"/>
          </a:xfrm>
        </p:spPr>
      </p:pic>
      <p:cxnSp>
        <p:nvCxnSpPr>
          <p:cNvPr id="14" name="直接连接符 13"/>
          <p:cNvCxnSpPr/>
          <p:nvPr/>
        </p:nvCxnSpPr>
        <p:spPr>
          <a:xfrm>
            <a:off x="-125185" y="6847992"/>
            <a:ext cx="12317185" cy="1000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487427" y="1020510"/>
            <a:ext cx="49404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文本框 57"/>
          <p:cNvSpPr txBox="1"/>
          <p:nvPr/>
        </p:nvSpPr>
        <p:spPr>
          <a:xfrm>
            <a:off x="1283202" y="525471"/>
            <a:ext cx="35054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ea typeface="微软雅黑" panose="020B0503020204020204" pitchFamily="34" charset="-122"/>
              </a:rPr>
              <a:t>内训师授课能力提升</a:t>
            </a:r>
            <a:endParaRPr lang="zh-CN" altLang="en-US" sz="28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3280" y="130215"/>
            <a:ext cx="1444877" cy="1457070"/>
          </a:xfrm>
          <a:prstGeom prst="rect">
            <a:avLst/>
          </a:prstGeom>
        </p:spPr>
      </p:pic>
      <p:sp>
        <p:nvSpPr>
          <p:cNvPr id="60" name="圆角矩形 59"/>
          <p:cNvSpPr/>
          <p:nvPr/>
        </p:nvSpPr>
        <p:spPr>
          <a:xfrm>
            <a:off x="8079178" y="2357488"/>
            <a:ext cx="3180487" cy="2160000"/>
          </a:xfrm>
          <a:prstGeom prst="roundRect">
            <a:avLst>
              <a:gd name="adj" fmla="val 13411"/>
            </a:avLst>
          </a:prstGeom>
          <a:noFill/>
          <a:ln w="6350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 flipH="1" flipV="1">
            <a:off x="9623701" y="-34960"/>
            <a:ext cx="77227" cy="2392447"/>
          </a:xfrm>
          <a:prstGeom prst="rect">
            <a:avLst/>
          </a:prstGeom>
          <a:solidFill>
            <a:srgbClr val="FBD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8AF50"/>
              </a:solidFill>
            </a:endParaRPr>
          </a:p>
        </p:txBody>
      </p:sp>
      <p:sp>
        <p:nvSpPr>
          <p:cNvPr id="69" name="矩形 68"/>
          <p:cNvSpPr/>
          <p:nvPr/>
        </p:nvSpPr>
        <p:spPr>
          <a:xfrm flipH="1" flipV="1">
            <a:off x="9630807" y="4510305"/>
            <a:ext cx="77227" cy="2392447"/>
          </a:xfrm>
          <a:prstGeom prst="rect">
            <a:avLst/>
          </a:prstGeom>
          <a:solidFill>
            <a:srgbClr val="FBD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8AF50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014412" y="1439543"/>
            <a:ext cx="5326111" cy="771525"/>
            <a:chOff x="1014412" y="1439543"/>
            <a:chExt cx="5326111" cy="771525"/>
          </a:xfrm>
        </p:grpSpPr>
        <p:grpSp>
          <p:nvGrpSpPr>
            <p:cNvPr id="24" name="组合 23"/>
            <p:cNvGrpSpPr/>
            <p:nvPr/>
          </p:nvGrpSpPr>
          <p:grpSpPr>
            <a:xfrm>
              <a:off x="5554756" y="1439543"/>
              <a:ext cx="785767" cy="771525"/>
              <a:chOff x="1257300" y="2280536"/>
              <a:chExt cx="785767" cy="771525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1257300" y="2280536"/>
                <a:ext cx="771525" cy="771525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1271542" y="2481632"/>
                <a:ext cx="77152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8.27</a:t>
                </a:r>
                <a:endPara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014412" y="1581249"/>
              <a:ext cx="4059719" cy="493486"/>
              <a:chOff x="1014412" y="1581249"/>
              <a:chExt cx="3135869" cy="493486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1014412" y="1581249"/>
                <a:ext cx="3090863" cy="493486"/>
                <a:chOff x="798648" y="1679799"/>
                <a:chExt cx="2235199" cy="493486"/>
              </a:xfrm>
            </p:grpSpPr>
            <p:sp>
              <p:nvSpPr>
                <p:cNvPr id="22" name="圆角矩形 21"/>
                <p:cNvSpPr/>
                <p:nvPr/>
              </p:nvSpPr>
              <p:spPr>
                <a:xfrm>
                  <a:off x="798648" y="1679799"/>
                  <a:ext cx="2235199" cy="493486"/>
                </a:xfrm>
                <a:prstGeom prst="roundRect">
                  <a:avLst>
                    <a:gd name="adj" fmla="val 10000"/>
                  </a:avLst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9" name="文本框 28"/>
                <p:cNvSpPr txBox="1"/>
                <p:nvPr/>
              </p:nvSpPr>
              <p:spPr>
                <a:xfrm>
                  <a:off x="912202" y="1739190"/>
                  <a:ext cx="107083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2015-9-12</a:t>
                  </a:r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cxnSp>
            <p:nvCxnSpPr>
              <p:cNvPr id="62" name="直接连接符 61"/>
              <p:cNvCxnSpPr/>
              <p:nvPr/>
            </p:nvCxnSpPr>
            <p:spPr>
              <a:xfrm flipV="1">
                <a:off x="2202444" y="1663913"/>
                <a:ext cx="777" cy="361728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文本框 62"/>
              <p:cNvSpPr txBox="1"/>
              <p:nvPr/>
            </p:nvSpPr>
            <p:spPr>
              <a:xfrm>
                <a:off x="2243653" y="1638977"/>
                <a:ext cx="190662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蔡</a:t>
                </a:r>
                <a:r>
                  <a:rPr lang="en-US" altLang="zh-CN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MM《</a:t>
                </a:r>
                <a:r>
                  <a:rPr lang="zh-CN" altLang="en-US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走进公司</a:t>
                </a:r>
                <a:r>
                  <a:rPr lang="en-US" altLang="zh-CN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》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04" name="组合 103"/>
          <p:cNvGrpSpPr/>
          <p:nvPr/>
        </p:nvGrpSpPr>
        <p:grpSpPr>
          <a:xfrm>
            <a:off x="1016000" y="2366682"/>
            <a:ext cx="5326111" cy="771525"/>
            <a:chOff x="1014412" y="1439543"/>
            <a:chExt cx="5326111" cy="771525"/>
          </a:xfrm>
        </p:grpSpPr>
        <p:grpSp>
          <p:nvGrpSpPr>
            <p:cNvPr id="105" name="组合 104"/>
            <p:cNvGrpSpPr/>
            <p:nvPr/>
          </p:nvGrpSpPr>
          <p:grpSpPr>
            <a:xfrm>
              <a:off x="5554756" y="1439543"/>
              <a:ext cx="785767" cy="771525"/>
              <a:chOff x="1257300" y="2280536"/>
              <a:chExt cx="785767" cy="771525"/>
            </a:xfrm>
          </p:grpSpPr>
          <p:sp>
            <p:nvSpPr>
              <p:cNvPr id="112" name="椭圆 111"/>
              <p:cNvSpPr/>
              <p:nvPr/>
            </p:nvSpPr>
            <p:spPr>
              <a:xfrm>
                <a:off x="1257300" y="2280536"/>
                <a:ext cx="771525" cy="771525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文本框 112"/>
              <p:cNvSpPr txBox="1"/>
              <p:nvPr/>
            </p:nvSpPr>
            <p:spPr>
              <a:xfrm>
                <a:off x="1271542" y="2481632"/>
                <a:ext cx="77152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8.27</a:t>
                </a:r>
                <a:endPara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6" name="组合 105"/>
            <p:cNvGrpSpPr/>
            <p:nvPr/>
          </p:nvGrpSpPr>
          <p:grpSpPr>
            <a:xfrm>
              <a:off x="1014412" y="1581249"/>
              <a:ext cx="4059719" cy="493486"/>
              <a:chOff x="1014412" y="1581249"/>
              <a:chExt cx="3135869" cy="493486"/>
            </a:xfrm>
          </p:grpSpPr>
          <p:grpSp>
            <p:nvGrpSpPr>
              <p:cNvPr id="107" name="组合 106"/>
              <p:cNvGrpSpPr/>
              <p:nvPr/>
            </p:nvGrpSpPr>
            <p:grpSpPr>
              <a:xfrm>
                <a:off x="1014412" y="1581249"/>
                <a:ext cx="3090863" cy="493486"/>
                <a:chOff x="798648" y="1679799"/>
                <a:chExt cx="2235199" cy="493486"/>
              </a:xfrm>
            </p:grpSpPr>
            <p:sp>
              <p:nvSpPr>
                <p:cNvPr id="110" name="圆角矩形 109"/>
                <p:cNvSpPr/>
                <p:nvPr/>
              </p:nvSpPr>
              <p:spPr>
                <a:xfrm>
                  <a:off x="798648" y="1679799"/>
                  <a:ext cx="2235199" cy="493486"/>
                </a:xfrm>
                <a:prstGeom prst="roundRect">
                  <a:avLst>
                    <a:gd name="adj" fmla="val 10000"/>
                  </a:avLst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1" name="文本框 110"/>
                <p:cNvSpPr txBox="1"/>
                <p:nvPr/>
              </p:nvSpPr>
              <p:spPr>
                <a:xfrm>
                  <a:off x="912202" y="1739190"/>
                  <a:ext cx="107083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2015-9-18</a:t>
                  </a:r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cxnSp>
            <p:nvCxnSpPr>
              <p:cNvPr id="108" name="直接连接符 107"/>
              <p:cNvCxnSpPr/>
              <p:nvPr/>
            </p:nvCxnSpPr>
            <p:spPr>
              <a:xfrm flipV="1">
                <a:off x="2202444" y="1663913"/>
                <a:ext cx="777" cy="361728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9" name="文本框 108"/>
              <p:cNvSpPr txBox="1"/>
              <p:nvPr/>
            </p:nvSpPr>
            <p:spPr>
              <a:xfrm>
                <a:off x="2243653" y="1638977"/>
                <a:ext cx="190662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黄</a:t>
                </a:r>
                <a:r>
                  <a:rPr lang="en-US" altLang="zh-CN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GG《</a:t>
                </a:r>
                <a:r>
                  <a:rPr lang="zh-CN" altLang="en-US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后台系统</a:t>
                </a:r>
                <a:r>
                  <a:rPr lang="en-US" altLang="zh-CN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》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14" name="组合 113"/>
          <p:cNvGrpSpPr/>
          <p:nvPr/>
        </p:nvGrpSpPr>
        <p:grpSpPr>
          <a:xfrm>
            <a:off x="1016000" y="3293821"/>
            <a:ext cx="5326111" cy="771525"/>
            <a:chOff x="1014412" y="1439543"/>
            <a:chExt cx="5326111" cy="771525"/>
          </a:xfrm>
        </p:grpSpPr>
        <p:grpSp>
          <p:nvGrpSpPr>
            <p:cNvPr id="115" name="组合 114"/>
            <p:cNvGrpSpPr/>
            <p:nvPr/>
          </p:nvGrpSpPr>
          <p:grpSpPr>
            <a:xfrm>
              <a:off x="5554756" y="1439543"/>
              <a:ext cx="785767" cy="771525"/>
              <a:chOff x="1257300" y="2280536"/>
              <a:chExt cx="785767" cy="771525"/>
            </a:xfrm>
          </p:grpSpPr>
          <p:sp>
            <p:nvSpPr>
              <p:cNvPr id="122" name="椭圆 121"/>
              <p:cNvSpPr/>
              <p:nvPr/>
            </p:nvSpPr>
            <p:spPr>
              <a:xfrm>
                <a:off x="1257300" y="2280536"/>
                <a:ext cx="771525" cy="771525"/>
              </a:xfrm>
              <a:prstGeom prst="ellipse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文本框 122"/>
              <p:cNvSpPr txBox="1"/>
              <p:nvPr/>
            </p:nvSpPr>
            <p:spPr>
              <a:xfrm>
                <a:off x="1271542" y="2481632"/>
                <a:ext cx="77152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8.52</a:t>
                </a:r>
                <a:endPara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6" name="组合 115"/>
            <p:cNvGrpSpPr/>
            <p:nvPr/>
          </p:nvGrpSpPr>
          <p:grpSpPr>
            <a:xfrm>
              <a:off x="1014412" y="1581249"/>
              <a:ext cx="4059719" cy="493486"/>
              <a:chOff x="1014412" y="1581249"/>
              <a:chExt cx="3135869" cy="493486"/>
            </a:xfrm>
          </p:grpSpPr>
          <p:grpSp>
            <p:nvGrpSpPr>
              <p:cNvPr id="117" name="组合 116"/>
              <p:cNvGrpSpPr/>
              <p:nvPr/>
            </p:nvGrpSpPr>
            <p:grpSpPr>
              <a:xfrm>
                <a:off x="1014412" y="1581249"/>
                <a:ext cx="3090863" cy="493486"/>
                <a:chOff x="798648" y="1679799"/>
                <a:chExt cx="2235199" cy="493486"/>
              </a:xfrm>
            </p:grpSpPr>
            <p:sp>
              <p:nvSpPr>
                <p:cNvPr id="120" name="圆角矩形 119"/>
                <p:cNvSpPr/>
                <p:nvPr/>
              </p:nvSpPr>
              <p:spPr>
                <a:xfrm>
                  <a:off x="798648" y="1679799"/>
                  <a:ext cx="2235199" cy="493486"/>
                </a:xfrm>
                <a:prstGeom prst="roundRect">
                  <a:avLst>
                    <a:gd name="adj" fmla="val 10000"/>
                  </a:avLst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1" name="文本框 120"/>
                <p:cNvSpPr txBox="1"/>
                <p:nvPr/>
              </p:nvSpPr>
              <p:spPr>
                <a:xfrm>
                  <a:off x="912202" y="1739190"/>
                  <a:ext cx="107083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2015-9-19</a:t>
                  </a:r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cxnSp>
            <p:nvCxnSpPr>
              <p:cNvPr id="118" name="直接连接符 117"/>
              <p:cNvCxnSpPr/>
              <p:nvPr/>
            </p:nvCxnSpPr>
            <p:spPr>
              <a:xfrm flipV="1">
                <a:off x="2202444" y="1663913"/>
                <a:ext cx="777" cy="361728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9" name="文本框 118"/>
              <p:cNvSpPr txBox="1"/>
              <p:nvPr/>
            </p:nvSpPr>
            <p:spPr>
              <a:xfrm>
                <a:off x="2243653" y="1638977"/>
                <a:ext cx="190662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童</a:t>
                </a:r>
                <a:r>
                  <a:rPr lang="en-US" altLang="zh-CN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GG《</a:t>
                </a:r>
                <a:r>
                  <a:rPr lang="zh-CN" altLang="en-US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时间管理</a:t>
                </a:r>
                <a:r>
                  <a:rPr lang="en-US" altLang="zh-CN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》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24" name="组合 123"/>
          <p:cNvGrpSpPr/>
          <p:nvPr/>
        </p:nvGrpSpPr>
        <p:grpSpPr>
          <a:xfrm>
            <a:off x="1016000" y="4220960"/>
            <a:ext cx="5326111" cy="771525"/>
            <a:chOff x="1014412" y="1439543"/>
            <a:chExt cx="5326111" cy="771525"/>
          </a:xfrm>
        </p:grpSpPr>
        <p:grpSp>
          <p:nvGrpSpPr>
            <p:cNvPr id="125" name="组合 124"/>
            <p:cNvGrpSpPr/>
            <p:nvPr/>
          </p:nvGrpSpPr>
          <p:grpSpPr>
            <a:xfrm>
              <a:off x="5554756" y="1439543"/>
              <a:ext cx="785767" cy="771525"/>
              <a:chOff x="1257300" y="2280536"/>
              <a:chExt cx="785767" cy="771525"/>
            </a:xfrm>
          </p:grpSpPr>
          <p:sp>
            <p:nvSpPr>
              <p:cNvPr id="132" name="椭圆 131"/>
              <p:cNvSpPr/>
              <p:nvPr/>
            </p:nvSpPr>
            <p:spPr>
              <a:xfrm>
                <a:off x="1257300" y="2280536"/>
                <a:ext cx="771525" cy="771525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文本框 132"/>
              <p:cNvSpPr txBox="1"/>
              <p:nvPr/>
            </p:nvSpPr>
            <p:spPr>
              <a:xfrm>
                <a:off x="1271542" y="2481632"/>
                <a:ext cx="77152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8.75</a:t>
                </a:r>
                <a:endPara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26" name="组合 125"/>
            <p:cNvGrpSpPr/>
            <p:nvPr/>
          </p:nvGrpSpPr>
          <p:grpSpPr>
            <a:xfrm>
              <a:off x="1014412" y="1581249"/>
              <a:ext cx="4168060" cy="493486"/>
              <a:chOff x="1014412" y="1581249"/>
              <a:chExt cx="3219555" cy="493486"/>
            </a:xfrm>
          </p:grpSpPr>
          <p:grpSp>
            <p:nvGrpSpPr>
              <p:cNvPr id="127" name="组合 126"/>
              <p:cNvGrpSpPr/>
              <p:nvPr/>
            </p:nvGrpSpPr>
            <p:grpSpPr>
              <a:xfrm>
                <a:off x="1014412" y="1581249"/>
                <a:ext cx="3090863" cy="493486"/>
                <a:chOff x="798648" y="1679799"/>
                <a:chExt cx="2235199" cy="493486"/>
              </a:xfrm>
            </p:grpSpPr>
            <p:sp>
              <p:nvSpPr>
                <p:cNvPr id="130" name="圆角矩形 129"/>
                <p:cNvSpPr/>
                <p:nvPr/>
              </p:nvSpPr>
              <p:spPr>
                <a:xfrm>
                  <a:off x="798648" y="1679799"/>
                  <a:ext cx="2235199" cy="493486"/>
                </a:xfrm>
                <a:prstGeom prst="roundRect">
                  <a:avLst>
                    <a:gd name="adj" fmla="val 10000"/>
                  </a:avLst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1" name="文本框 130"/>
                <p:cNvSpPr txBox="1"/>
                <p:nvPr/>
              </p:nvSpPr>
              <p:spPr>
                <a:xfrm>
                  <a:off x="912202" y="1739190"/>
                  <a:ext cx="107083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2015-9-25</a:t>
                  </a:r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cxnSp>
            <p:nvCxnSpPr>
              <p:cNvPr id="128" name="直接连接符 127"/>
              <p:cNvCxnSpPr/>
              <p:nvPr/>
            </p:nvCxnSpPr>
            <p:spPr>
              <a:xfrm flipV="1">
                <a:off x="2202444" y="1663913"/>
                <a:ext cx="777" cy="361728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9" name="文本框 128"/>
              <p:cNvSpPr txBox="1"/>
              <p:nvPr/>
            </p:nvSpPr>
            <p:spPr>
              <a:xfrm>
                <a:off x="2243653" y="1638977"/>
                <a:ext cx="199031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陈</a:t>
                </a:r>
                <a:r>
                  <a:rPr lang="en-US" altLang="zh-CN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GG《</a:t>
                </a:r>
                <a:r>
                  <a:rPr lang="zh-CN" altLang="en-US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商品基础</a:t>
                </a:r>
                <a:r>
                  <a:rPr lang="en-US" altLang="zh-CN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》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34" name="组合 133"/>
          <p:cNvGrpSpPr/>
          <p:nvPr/>
        </p:nvGrpSpPr>
        <p:grpSpPr>
          <a:xfrm>
            <a:off x="1016000" y="5148098"/>
            <a:ext cx="5326111" cy="771525"/>
            <a:chOff x="1014412" y="1439543"/>
            <a:chExt cx="5326111" cy="771525"/>
          </a:xfrm>
        </p:grpSpPr>
        <p:grpSp>
          <p:nvGrpSpPr>
            <p:cNvPr id="135" name="组合 134"/>
            <p:cNvGrpSpPr/>
            <p:nvPr/>
          </p:nvGrpSpPr>
          <p:grpSpPr>
            <a:xfrm>
              <a:off x="5554756" y="1439543"/>
              <a:ext cx="785767" cy="771525"/>
              <a:chOff x="1257300" y="2280536"/>
              <a:chExt cx="785767" cy="771525"/>
            </a:xfrm>
          </p:grpSpPr>
          <p:sp>
            <p:nvSpPr>
              <p:cNvPr id="142" name="椭圆 141"/>
              <p:cNvSpPr/>
              <p:nvPr/>
            </p:nvSpPr>
            <p:spPr>
              <a:xfrm>
                <a:off x="1257300" y="2280536"/>
                <a:ext cx="771525" cy="771525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3" name="文本框 142"/>
              <p:cNvSpPr txBox="1"/>
              <p:nvPr/>
            </p:nvSpPr>
            <p:spPr>
              <a:xfrm>
                <a:off x="1271542" y="2481632"/>
                <a:ext cx="77152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8.38</a:t>
                </a:r>
                <a:endPara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36" name="组合 135"/>
            <p:cNvGrpSpPr/>
            <p:nvPr/>
          </p:nvGrpSpPr>
          <p:grpSpPr>
            <a:xfrm>
              <a:off x="1014412" y="1581249"/>
              <a:ext cx="4059719" cy="493486"/>
              <a:chOff x="1014412" y="1581249"/>
              <a:chExt cx="3135869" cy="493486"/>
            </a:xfrm>
          </p:grpSpPr>
          <p:grpSp>
            <p:nvGrpSpPr>
              <p:cNvPr id="137" name="组合 136"/>
              <p:cNvGrpSpPr/>
              <p:nvPr/>
            </p:nvGrpSpPr>
            <p:grpSpPr>
              <a:xfrm>
                <a:off x="1014412" y="1581249"/>
                <a:ext cx="3090863" cy="493486"/>
                <a:chOff x="798648" y="1679799"/>
                <a:chExt cx="2235199" cy="493486"/>
              </a:xfrm>
            </p:grpSpPr>
            <p:sp>
              <p:nvSpPr>
                <p:cNvPr id="140" name="圆角矩形 139"/>
                <p:cNvSpPr/>
                <p:nvPr/>
              </p:nvSpPr>
              <p:spPr>
                <a:xfrm>
                  <a:off x="798648" y="1679799"/>
                  <a:ext cx="2235199" cy="493486"/>
                </a:xfrm>
                <a:prstGeom prst="roundRect">
                  <a:avLst>
                    <a:gd name="adj" fmla="val 10000"/>
                  </a:avLst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41" name="文本框 140"/>
                <p:cNvSpPr txBox="1"/>
                <p:nvPr/>
              </p:nvSpPr>
              <p:spPr>
                <a:xfrm>
                  <a:off x="912202" y="1739190"/>
                  <a:ext cx="107083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2015-9-29</a:t>
                  </a:r>
                  <a:endPara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cxnSp>
            <p:nvCxnSpPr>
              <p:cNvPr id="138" name="直接连接符 137"/>
              <p:cNvCxnSpPr/>
              <p:nvPr/>
            </p:nvCxnSpPr>
            <p:spPr>
              <a:xfrm flipV="1">
                <a:off x="2202444" y="1663913"/>
                <a:ext cx="777" cy="361728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9" name="文本框 138"/>
              <p:cNvSpPr txBox="1"/>
              <p:nvPr/>
            </p:nvSpPr>
            <p:spPr>
              <a:xfrm>
                <a:off x="2243653" y="1638977"/>
                <a:ext cx="190662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翁</a:t>
                </a:r>
                <a:r>
                  <a:rPr lang="en-US" altLang="zh-CN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GG《</a:t>
                </a:r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直通车</a:t>
                </a:r>
                <a:r>
                  <a:rPr lang="en-US" altLang="zh-CN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》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48" name="文本框 147"/>
          <p:cNvSpPr txBox="1"/>
          <p:nvPr/>
        </p:nvSpPr>
        <p:spPr>
          <a:xfrm>
            <a:off x="8170838" y="2613034"/>
            <a:ext cx="312799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mtClean="0">
                <a:solidFill>
                  <a:schemeClr val="bg1"/>
                </a:solidFill>
                <a:ea typeface="微软雅黑" panose="020B0503020204020204" pitchFamily="34" charset="-122"/>
              </a:rPr>
              <a:t>耐心与新内训师沟通，给与充分的准备时间；</a:t>
            </a:r>
            <a:endParaRPr lang="en-US" altLang="zh-CN" smtClean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en-US" altLang="zh-CN" smtClean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>
                <a:solidFill>
                  <a:schemeClr val="bg1"/>
                </a:solidFill>
                <a:ea typeface="微软雅黑" panose="020B0503020204020204" pitchFamily="34" charset="-122"/>
              </a:rPr>
              <a:t>实战</a:t>
            </a:r>
            <a:r>
              <a:rPr lang="zh-CN" altLang="en-US" smtClean="0">
                <a:solidFill>
                  <a:schemeClr val="bg1"/>
                </a:solidFill>
                <a:ea typeface="微软雅黑" panose="020B0503020204020204" pitchFamily="34" charset="-122"/>
              </a:rPr>
              <a:t>演练，通过过课发现问题，及时答疑解惑。</a:t>
            </a:r>
            <a:endParaRPr lang="en-US" altLang="zh-CN" smtClean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983135" y="680552"/>
            <a:ext cx="1703157" cy="1212751"/>
            <a:chOff x="7983135" y="680552"/>
            <a:chExt cx="1703157" cy="1212751"/>
          </a:xfrm>
        </p:grpSpPr>
        <p:grpSp>
          <p:nvGrpSpPr>
            <p:cNvPr id="15" name="组合 14"/>
            <p:cNvGrpSpPr/>
            <p:nvPr/>
          </p:nvGrpSpPr>
          <p:grpSpPr>
            <a:xfrm>
              <a:off x="7983135" y="680552"/>
              <a:ext cx="1577974" cy="1212751"/>
              <a:chOff x="6405553" y="2935447"/>
              <a:chExt cx="1577974" cy="1212751"/>
            </a:xfrm>
          </p:grpSpPr>
          <p:sp>
            <p:nvSpPr>
              <p:cNvPr id="48" name="文本框 47"/>
              <p:cNvSpPr txBox="1"/>
              <p:nvPr/>
            </p:nvSpPr>
            <p:spPr>
              <a:xfrm>
                <a:off x="6484304" y="3054645"/>
                <a:ext cx="1499223" cy="966547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000" b="1" smtClean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第一次授课平均分</a:t>
                </a:r>
                <a:r>
                  <a:rPr lang="en-US" altLang="zh-CN" sz="2000" b="1" smtClean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8.45</a:t>
                </a:r>
              </a:p>
            </p:txBody>
          </p:sp>
          <p:sp>
            <p:nvSpPr>
              <p:cNvPr id="149" name="圆角矩形 148"/>
              <p:cNvSpPr/>
              <p:nvPr/>
            </p:nvSpPr>
            <p:spPr>
              <a:xfrm>
                <a:off x="6405553" y="2935447"/>
                <a:ext cx="1577973" cy="1212751"/>
              </a:xfrm>
              <a:prstGeom prst="roundRect">
                <a:avLst>
                  <a:gd name="adj" fmla="val 10000"/>
                </a:avLst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150" name="直接连接符 149"/>
            <p:cNvCxnSpPr/>
            <p:nvPr/>
          </p:nvCxnSpPr>
          <p:spPr>
            <a:xfrm>
              <a:off x="9557557" y="735115"/>
              <a:ext cx="111863" cy="54790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接连接符 150"/>
            <p:cNvCxnSpPr/>
            <p:nvPr/>
          </p:nvCxnSpPr>
          <p:spPr>
            <a:xfrm flipH="1">
              <a:off x="9552144" y="1294214"/>
              <a:ext cx="134148" cy="54159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2" name="组合 151"/>
          <p:cNvGrpSpPr/>
          <p:nvPr/>
        </p:nvGrpSpPr>
        <p:grpSpPr>
          <a:xfrm flipH="1">
            <a:off x="9637943" y="1103345"/>
            <a:ext cx="1629408" cy="1227249"/>
            <a:chOff x="7983135" y="666054"/>
            <a:chExt cx="1703157" cy="1227249"/>
          </a:xfrm>
        </p:grpSpPr>
        <p:grpSp>
          <p:nvGrpSpPr>
            <p:cNvPr id="153" name="组合 152"/>
            <p:cNvGrpSpPr/>
            <p:nvPr/>
          </p:nvGrpSpPr>
          <p:grpSpPr>
            <a:xfrm>
              <a:off x="7983135" y="666054"/>
              <a:ext cx="1577973" cy="1227249"/>
              <a:chOff x="6405553" y="2920949"/>
              <a:chExt cx="1577973" cy="1227249"/>
            </a:xfrm>
          </p:grpSpPr>
          <p:sp>
            <p:nvSpPr>
              <p:cNvPr id="156" name="文本框 155"/>
              <p:cNvSpPr txBox="1"/>
              <p:nvPr/>
            </p:nvSpPr>
            <p:spPr>
              <a:xfrm>
                <a:off x="6476738" y="2920949"/>
                <a:ext cx="1499223" cy="1141338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400" b="1" smtClean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提升</a:t>
                </a:r>
                <a:endParaRPr lang="en-US" altLang="zh-CN" sz="2400" b="1" smtClean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2400" b="1" smtClean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原因</a:t>
                </a:r>
                <a:endParaRPr lang="en-US" altLang="zh-CN" sz="2400" b="1" smtClean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57" name="圆角矩形 156"/>
              <p:cNvSpPr/>
              <p:nvPr/>
            </p:nvSpPr>
            <p:spPr>
              <a:xfrm>
                <a:off x="6405553" y="2935447"/>
                <a:ext cx="1577973" cy="1212751"/>
              </a:xfrm>
              <a:prstGeom prst="roundRect">
                <a:avLst>
                  <a:gd name="adj" fmla="val 10000"/>
                </a:avLst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154" name="直接连接符 153"/>
            <p:cNvCxnSpPr/>
            <p:nvPr/>
          </p:nvCxnSpPr>
          <p:spPr>
            <a:xfrm>
              <a:off x="9557557" y="735115"/>
              <a:ext cx="111863" cy="54790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直接连接符 154"/>
            <p:cNvCxnSpPr/>
            <p:nvPr/>
          </p:nvCxnSpPr>
          <p:spPr>
            <a:xfrm flipH="1">
              <a:off x="9552144" y="1294214"/>
              <a:ext cx="134148" cy="54159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7015511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2" name="内容占位符 1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875859"/>
          </a:xfrm>
        </p:spPr>
      </p:pic>
      <p:cxnSp>
        <p:nvCxnSpPr>
          <p:cNvPr id="14" name="直接连接符 13"/>
          <p:cNvCxnSpPr/>
          <p:nvPr/>
        </p:nvCxnSpPr>
        <p:spPr>
          <a:xfrm>
            <a:off x="-125185" y="6847992"/>
            <a:ext cx="12317185" cy="1000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3738932" y="1436819"/>
            <a:ext cx="785767" cy="771525"/>
            <a:chOff x="1257300" y="2280536"/>
            <a:chExt cx="785767" cy="771525"/>
          </a:xfrm>
        </p:grpSpPr>
        <p:sp>
          <p:nvSpPr>
            <p:cNvPr id="20" name="椭圆 19"/>
            <p:cNvSpPr/>
            <p:nvPr/>
          </p:nvSpPr>
          <p:spPr>
            <a:xfrm>
              <a:off x="1257300" y="2280536"/>
              <a:ext cx="771525" cy="771525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271542" y="2481632"/>
              <a:ext cx="7715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8.31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014412" y="1581249"/>
            <a:ext cx="2235199" cy="493486"/>
            <a:chOff x="798648" y="1679799"/>
            <a:chExt cx="2235199" cy="493486"/>
          </a:xfrm>
        </p:grpSpPr>
        <p:sp>
          <p:nvSpPr>
            <p:cNvPr id="22" name="圆角矩形 21"/>
            <p:cNvSpPr/>
            <p:nvPr/>
          </p:nvSpPr>
          <p:spPr>
            <a:xfrm>
              <a:off x="798648" y="1679799"/>
              <a:ext cx="2235199" cy="493486"/>
            </a:xfrm>
            <a:prstGeom prst="roundRect">
              <a:avLst>
                <a:gd name="adj" fmla="val 1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912202" y="1739190"/>
              <a:ext cx="20455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</a:t>
              </a:r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30" name="直接连接符 29"/>
          <p:cNvCxnSpPr/>
          <p:nvPr/>
        </p:nvCxnSpPr>
        <p:spPr>
          <a:xfrm>
            <a:off x="487427" y="1020510"/>
            <a:ext cx="49404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/>
          <p:cNvGrpSpPr/>
          <p:nvPr/>
        </p:nvGrpSpPr>
        <p:grpSpPr>
          <a:xfrm>
            <a:off x="3711990" y="4303538"/>
            <a:ext cx="785767" cy="771525"/>
            <a:chOff x="1257300" y="2280536"/>
            <a:chExt cx="785767" cy="771525"/>
          </a:xfrm>
        </p:grpSpPr>
        <p:sp>
          <p:nvSpPr>
            <p:cNvPr id="43" name="椭圆 42"/>
            <p:cNvSpPr/>
            <p:nvPr/>
          </p:nvSpPr>
          <p:spPr>
            <a:xfrm>
              <a:off x="1257300" y="2280536"/>
              <a:ext cx="771525" cy="771525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271542" y="2481632"/>
              <a:ext cx="7715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8.54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014412" y="4421149"/>
            <a:ext cx="2235199" cy="493486"/>
            <a:chOff x="798648" y="1679799"/>
            <a:chExt cx="2235199" cy="493486"/>
          </a:xfrm>
        </p:grpSpPr>
        <p:sp>
          <p:nvSpPr>
            <p:cNvPr id="46" name="圆角矩形 45"/>
            <p:cNvSpPr/>
            <p:nvPr/>
          </p:nvSpPr>
          <p:spPr>
            <a:xfrm>
              <a:off x="798648" y="1679799"/>
              <a:ext cx="2235199" cy="493486"/>
            </a:xfrm>
            <a:prstGeom prst="roundRect">
              <a:avLst>
                <a:gd name="adj" fmla="val 1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181018" y="1739190"/>
              <a:ext cx="17767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</a:t>
              </a:r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1283202" y="525471"/>
            <a:ext cx="35054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ea typeface="微软雅黑" panose="020B0503020204020204" pitchFamily="34" charset="-122"/>
              </a:rPr>
              <a:t>内训师授课能力提升</a:t>
            </a:r>
            <a:endParaRPr lang="zh-CN" altLang="en-US" sz="28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3280" y="130215"/>
            <a:ext cx="1444877" cy="1457070"/>
          </a:xfrm>
          <a:prstGeom prst="rect">
            <a:avLst/>
          </a:prstGeom>
        </p:spPr>
      </p:pic>
      <p:sp>
        <p:nvSpPr>
          <p:cNvPr id="60" name="圆角矩形 59"/>
          <p:cNvSpPr/>
          <p:nvPr/>
        </p:nvSpPr>
        <p:spPr>
          <a:xfrm>
            <a:off x="8079178" y="2357488"/>
            <a:ext cx="3180487" cy="2160000"/>
          </a:xfrm>
          <a:prstGeom prst="roundRect">
            <a:avLst>
              <a:gd name="adj" fmla="val 13411"/>
            </a:avLst>
          </a:prstGeom>
          <a:noFill/>
          <a:ln w="6350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 flipH="1" flipV="1">
            <a:off x="9623701" y="-34960"/>
            <a:ext cx="77227" cy="2392447"/>
          </a:xfrm>
          <a:prstGeom prst="rect">
            <a:avLst/>
          </a:prstGeom>
          <a:solidFill>
            <a:srgbClr val="FBD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8AF50"/>
              </a:solidFill>
            </a:endParaRPr>
          </a:p>
        </p:txBody>
      </p:sp>
      <p:sp>
        <p:nvSpPr>
          <p:cNvPr id="69" name="矩形 68"/>
          <p:cNvSpPr/>
          <p:nvPr/>
        </p:nvSpPr>
        <p:spPr>
          <a:xfrm flipH="1" flipV="1">
            <a:off x="9630807" y="4510305"/>
            <a:ext cx="77227" cy="2392447"/>
          </a:xfrm>
          <a:prstGeom prst="rect">
            <a:avLst/>
          </a:prstGeom>
          <a:solidFill>
            <a:srgbClr val="FBD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8AF50"/>
              </a:solidFill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1034547" y="2636468"/>
            <a:ext cx="6019112" cy="1462427"/>
            <a:chOff x="1034547" y="2636468"/>
            <a:chExt cx="6019112" cy="1462427"/>
          </a:xfrm>
        </p:grpSpPr>
        <p:sp>
          <p:nvSpPr>
            <p:cNvPr id="76" name="笑脸 75"/>
            <p:cNvSpPr/>
            <p:nvPr/>
          </p:nvSpPr>
          <p:spPr>
            <a:xfrm>
              <a:off x="6614430" y="3002306"/>
              <a:ext cx="172485" cy="172485"/>
            </a:xfrm>
            <a:prstGeom prst="smileyFac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笑脸 76"/>
            <p:cNvSpPr/>
            <p:nvPr/>
          </p:nvSpPr>
          <p:spPr>
            <a:xfrm>
              <a:off x="6545437" y="3565298"/>
              <a:ext cx="310472" cy="310472"/>
            </a:xfrm>
            <a:prstGeom prst="smileyFac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1034547" y="2636468"/>
              <a:ext cx="6019112" cy="1462427"/>
              <a:chOff x="974470" y="2635473"/>
              <a:chExt cx="6019112" cy="1462427"/>
            </a:xfrm>
          </p:grpSpPr>
          <p:grpSp>
            <p:nvGrpSpPr>
              <p:cNvPr id="80" name="组合 79"/>
              <p:cNvGrpSpPr/>
              <p:nvPr/>
            </p:nvGrpSpPr>
            <p:grpSpPr>
              <a:xfrm>
                <a:off x="974470" y="2635473"/>
                <a:ext cx="6019112" cy="1462427"/>
                <a:chOff x="974470" y="2635473"/>
                <a:chExt cx="6019112" cy="1462427"/>
              </a:xfrm>
            </p:grpSpPr>
            <p:grpSp>
              <p:nvGrpSpPr>
                <p:cNvPr id="82" name="组合 81"/>
                <p:cNvGrpSpPr/>
                <p:nvPr/>
              </p:nvGrpSpPr>
              <p:grpSpPr>
                <a:xfrm>
                  <a:off x="1659240" y="2769082"/>
                  <a:ext cx="4169263" cy="477559"/>
                  <a:chOff x="2178277" y="2640297"/>
                  <a:chExt cx="4169263" cy="477559"/>
                </a:xfrm>
              </p:grpSpPr>
              <p:sp>
                <p:nvSpPr>
                  <p:cNvPr id="96" name="笑脸 95"/>
                  <p:cNvSpPr/>
                  <p:nvPr/>
                </p:nvSpPr>
                <p:spPr>
                  <a:xfrm>
                    <a:off x="2178277" y="2643934"/>
                    <a:ext cx="473922" cy="473922"/>
                  </a:xfrm>
                  <a:prstGeom prst="smileyFac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chemeClr val="accent1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7" name="笑脸 96"/>
                  <p:cNvSpPr/>
                  <p:nvPr/>
                </p:nvSpPr>
                <p:spPr>
                  <a:xfrm>
                    <a:off x="2794167" y="2640297"/>
                    <a:ext cx="473922" cy="473922"/>
                  </a:xfrm>
                  <a:prstGeom prst="smileyFac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chemeClr val="accent1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8" name="笑脸 97"/>
                  <p:cNvSpPr/>
                  <p:nvPr/>
                </p:nvSpPr>
                <p:spPr>
                  <a:xfrm>
                    <a:off x="3410057" y="2640297"/>
                    <a:ext cx="473922" cy="473922"/>
                  </a:xfrm>
                  <a:prstGeom prst="smileyFac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chemeClr val="accent1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9" name="笑脸 98"/>
                  <p:cNvSpPr/>
                  <p:nvPr/>
                </p:nvSpPr>
                <p:spPr>
                  <a:xfrm>
                    <a:off x="4025947" y="2640297"/>
                    <a:ext cx="473922" cy="473922"/>
                  </a:xfrm>
                  <a:prstGeom prst="smileyFac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chemeClr val="accent1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0" name="笑脸 99"/>
                  <p:cNvSpPr/>
                  <p:nvPr/>
                </p:nvSpPr>
                <p:spPr>
                  <a:xfrm>
                    <a:off x="4641837" y="2640297"/>
                    <a:ext cx="473922" cy="473922"/>
                  </a:xfrm>
                  <a:prstGeom prst="smileyFac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chemeClr val="accent1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1" name="笑脸 100"/>
                  <p:cNvSpPr/>
                  <p:nvPr/>
                </p:nvSpPr>
                <p:spPr>
                  <a:xfrm>
                    <a:off x="5257727" y="2640297"/>
                    <a:ext cx="473922" cy="473922"/>
                  </a:xfrm>
                  <a:prstGeom prst="smileyFac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chemeClr val="accent1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2" name="笑脸 101"/>
                  <p:cNvSpPr/>
                  <p:nvPr/>
                </p:nvSpPr>
                <p:spPr>
                  <a:xfrm>
                    <a:off x="5873618" y="2640297"/>
                    <a:ext cx="473922" cy="473922"/>
                  </a:xfrm>
                  <a:prstGeom prst="smileyFac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chemeClr val="accent1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83" name="组合 82"/>
                <p:cNvGrpSpPr/>
                <p:nvPr/>
              </p:nvGrpSpPr>
              <p:grpSpPr>
                <a:xfrm>
                  <a:off x="974470" y="2635473"/>
                  <a:ext cx="533604" cy="1462427"/>
                  <a:chOff x="798648" y="1679799"/>
                  <a:chExt cx="1218927" cy="497764"/>
                </a:xfrm>
              </p:grpSpPr>
              <p:sp>
                <p:nvSpPr>
                  <p:cNvPr id="94" name="圆角矩形 93"/>
                  <p:cNvSpPr/>
                  <p:nvPr/>
                </p:nvSpPr>
                <p:spPr>
                  <a:xfrm>
                    <a:off x="798648" y="1679799"/>
                    <a:ext cx="1218927" cy="493486"/>
                  </a:xfrm>
                  <a:prstGeom prst="roundRect">
                    <a:avLst>
                      <a:gd name="adj" fmla="val 10000"/>
                    </a:avLst>
                  </a:prstGeom>
                  <a:no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95" name="文本框 94"/>
                  <p:cNvSpPr txBox="1"/>
                  <p:nvPr/>
                </p:nvSpPr>
                <p:spPr>
                  <a:xfrm>
                    <a:off x="1024522" y="1731192"/>
                    <a:ext cx="851100" cy="446371"/>
                  </a:xfrm>
                  <a:prstGeom prst="rect">
                    <a:avLst/>
                  </a:prstGeom>
                  <a:noFill/>
                </p:spPr>
                <p:txBody>
                  <a:bodyPr vert="eaVert" wrap="square" rtlCol="0">
                    <a:spAutoFit/>
                  </a:bodyPr>
                  <a:lstStyle/>
                  <a:p>
                    <a:r>
                      <a:rPr lang="en-US" altLang="zh-CN" smtClean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9</a:t>
                    </a:r>
                    <a:r>
                      <a:rPr lang="zh-CN" altLang="en-US" smtClean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分为满分</a:t>
                    </a:r>
                    <a:endParaRPr lang="zh-CN" altLang="en-US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cxnSp>
              <p:nvCxnSpPr>
                <p:cNvPr id="84" name="直接连接符 83"/>
                <p:cNvCxnSpPr>
                  <a:stCxn id="94" idx="3"/>
                </p:cNvCxnSpPr>
                <p:nvPr/>
              </p:nvCxnSpPr>
              <p:spPr>
                <a:xfrm flipV="1">
                  <a:off x="1508074" y="3350745"/>
                  <a:ext cx="5478727" cy="9657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85" name="组合 84"/>
                <p:cNvGrpSpPr/>
                <p:nvPr/>
              </p:nvGrpSpPr>
              <p:grpSpPr>
                <a:xfrm>
                  <a:off x="1682166" y="3467066"/>
                  <a:ext cx="4169263" cy="477559"/>
                  <a:chOff x="2178277" y="2640297"/>
                  <a:chExt cx="4169263" cy="477559"/>
                </a:xfrm>
              </p:grpSpPr>
              <p:sp>
                <p:nvSpPr>
                  <p:cNvPr id="87" name="笑脸 86"/>
                  <p:cNvSpPr/>
                  <p:nvPr/>
                </p:nvSpPr>
                <p:spPr>
                  <a:xfrm>
                    <a:off x="2178277" y="2643934"/>
                    <a:ext cx="473922" cy="473922"/>
                  </a:xfrm>
                  <a:prstGeom prst="smileyFac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chemeClr val="accent1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8" name="笑脸 87"/>
                  <p:cNvSpPr/>
                  <p:nvPr/>
                </p:nvSpPr>
                <p:spPr>
                  <a:xfrm>
                    <a:off x="2794167" y="2640297"/>
                    <a:ext cx="473922" cy="473922"/>
                  </a:xfrm>
                  <a:prstGeom prst="smileyFac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chemeClr val="accent1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9" name="笑脸 88"/>
                  <p:cNvSpPr/>
                  <p:nvPr/>
                </p:nvSpPr>
                <p:spPr>
                  <a:xfrm>
                    <a:off x="3410057" y="2640297"/>
                    <a:ext cx="473922" cy="473922"/>
                  </a:xfrm>
                  <a:prstGeom prst="smileyFac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chemeClr val="accent1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0" name="笑脸 89"/>
                  <p:cNvSpPr/>
                  <p:nvPr/>
                </p:nvSpPr>
                <p:spPr>
                  <a:xfrm>
                    <a:off x="4025947" y="2640297"/>
                    <a:ext cx="473922" cy="473922"/>
                  </a:xfrm>
                  <a:prstGeom prst="smileyFac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chemeClr val="accent1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1" name="笑脸 90"/>
                  <p:cNvSpPr/>
                  <p:nvPr/>
                </p:nvSpPr>
                <p:spPr>
                  <a:xfrm>
                    <a:off x="4641837" y="2640297"/>
                    <a:ext cx="473922" cy="473922"/>
                  </a:xfrm>
                  <a:prstGeom prst="smileyFac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chemeClr val="accent1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2" name="笑脸 91"/>
                  <p:cNvSpPr/>
                  <p:nvPr/>
                </p:nvSpPr>
                <p:spPr>
                  <a:xfrm>
                    <a:off x="5257727" y="2640297"/>
                    <a:ext cx="473922" cy="473922"/>
                  </a:xfrm>
                  <a:prstGeom prst="smileyFac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chemeClr val="accent1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3" name="笑脸 92"/>
                  <p:cNvSpPr/>
                  <p:nvPr/>
                </p:nvSpPr>
                <p:spPr>
                  <a:xfrm>
                    <a:off x="5873618" y="2640297"/>
                    <a:ext cx="473922" cy="473922"/>
                  </a:xfrm>
                  <a:prstGeom prst="smileyFac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chemeClr val="accent1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cxnSp>
              <p:nvCxnSpPr>
                <p:cNvPr id="86" name="直接连接符 85"/>
                <p:cNvCxnSpPr/>
                <p:nvPr/>
              </p:nvCxnSpPr>
              <p:spPr>
                <a:xfrm flipH="1" flipV="1">
                  <a:off x="6986801" y="2657205"/>
                  <a:ext cx="6781" cy="1292965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1" name="笑脸 80"/>
              <p:cNvSpPr/>
              <p:nvPr/>
            </p:nvSpPr>
            <p:spPr>
              <a:xfrm>
                <a:off x="5959014" y="3454443"/>
                <a:ext cx="473922" cy="473922"/>
              </a:xfrm>
              <a:prstGeom prst="smileyFac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9" name="笑脸 78"/>
            <p:cNvSpPr/>
            <p:nvPr/>
          </p:nvSpPr>
          <p:spPr>
            <a:xfrm>
              <a:off x="5998539" y="2783777"/>
              <a:ext cx="473922" cy="473922"/>
            </a:xfrm>
            <a:prstGeom prst="smileyFac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7" name="文本框 106"/>
          <p:cNvSpPr txBox="1"/>
          <p:nvPr/>
        </p:nvSpPr>
        <p:spPr>
          <a:xfrm>
            <a:off x="8182250" y="2486163"/>
            <a:ext cx="312799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mtClean="0">
                <a:solidFill>
                  <a:schemeClr val="bg1"/>
                </a:solidFill>
                <a:ea typeface="微软雅黑" panose="020B0503020204020204" pitchFamily="34" charset="-122"/>
              </a:rPr>
              <a:t>授课前注重与内训师的沟通，特别是授课技巧的交流，课程的设置；</a:t>
            </a:r>
            <a:endParaRPr lang="en-US" altLang="zh-CN" smtClean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en-US" altLang="zh-CN" smtClean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mtClean="0">
                <a:solidFill>
                  <a:schemeClr val="bg1"/>
                </a:solidFill>
                <a:ea typeface="微软雅黑" panose="020B0503020204020204" pitchFamily="34" charset="-122"/>
              </a:rPr>
              <a:t>提早沟通，多次沟通，促使内训师更认真投入地备课。</a:t>
            </a:r>
            <a:endParaRPr lang="en-US" altLang="zh-CN" smtClean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108" name="组合 107"/>
          <p:cNvGrpSpPr/>
          <p:nvPr/>
        </p:nvGrpSpPr>
        <p:grpSpPr>
          <a:xfrm flipH="1">
            <a:off x="9637943" y="1103345"/>
            <a:ext cx="1629408" cy="1227249"/>
            <a:chOff x="7983135" y="666054"/>
            <a:chExt cx="1703157" cy="1227249"/>
          </a:xfrm>
        </p:grpSpPr>
        <p:grpSp>
          <p:nvGrpSpPr>
            <p:cNvPr id="109" name="组合 108"/>
            <p:cNvGrpSpPr/>
            <p:nvPr/>
          </p:nvGrpSpPr>
          <p:grpSpPr>
            <a:xfrm>
              <a:off x="7983135" y="666054"/>
              <a:ext cx="1577973" cy="1227249"/>
              <a:chOff x="6405553" y="2920949"/>
              <a:chExt cx="1577973" cy="1227249"/>
            </a:xfrm>
          </p:grpSpPr>
          <p:sp>
            <p:nvSpPr>
              <p:cNvPr id="112" name="文本框 111"/>
              <p:cNvSpPr txBox="1"/>
              <p:nvPr/>
            </p:nvSpPr>
            <p:spPr>
              <a:xfrm>
                <a:off x="6476738" y="2920949"/>
                <a:ext cx="1499223" cy="1141338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400" b="1" smtClean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提升</a:t>
                </a:r>
                <a:endParaRPr lang="en-US" altLang="zh-CN" sz="2400" b="1" smtClean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2400" b="1" smtClean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原因</a:t>
                </a:r>
                <a:endParaRPr lang="en-US" altLang="zh-CN" sz="2400" b="1" smtClean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13" name="圆角矩形 112"/>
              <p:cNvSpPr/>
              <p:nvPr/>
            </p:nvSpPr>
            <p:spPr>
              <a:xfrm>
                <a:off x="6405553" y="2935447"/>
                <a:ext cx="1577973" cy="1212751"/>
              </a:xfrm>
              <a:prstGeom prst="roundRect">
                <a:avLst>
                  <a:gd name="adj" fmla="val 10000"/>
                </a:avLst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110" name="直接连接符 109"/>
            <p:cNvCxnSpPr/>
            <p:nvPr/>
          </p:nvCxnSpPr>
          <p:spPr>
            <a:xfrm>
              <a:off x="9557557" y="735115"/>
              <a:ext cx="111863" cy="54790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H="1">
              <a:off x="9552144" y="1294214"/>
              <a:ext cx="134148" cy="54159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4577574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2" name="内容占位符 1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4" y="-17859"/>
            <a:ext cx="12192001" cy="6875859"/>
          </a:xfrm>
        </p:spPr>
      </p:pic>
      <p:cxnSp>
        <p:nvCxnSpPr>
          <p:cNvPr id="14" name="直接连接符 13"/>
          <p:cNvCxnSpPr/>
          <p:nvPr/>
        </p:nvCxnSpPr>
        <p:spPr>
          <a:xfrm>
            <a:off x="-125185" y="6847992"/>
            <a:ext cx="12317185" cy="1000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3738932" y="1436819"/>
            <a:ext cx="785767" cy="771525"/>
            <a:chOff x="1257300" y="2280536"/>
            <a:chExt cx="785767" cy="771525"/>
          </a:xfrm>
        </p:grpSpPr>
        <p:sp>
          <p:nvSpPr>
            <p:cNvPr id="20" name="椭圆 19"/>
            <p:cNvSpPr/>
            <p:nvPr/>
          </p:nvSpPr>
          <p:spPr>
            <a:xfrm>
              <a:off x="1257300" y="2280536"/>
              <a:ext cx="771525" cy="771525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271542" y="2481632"/>
              <a:ext cx="7715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8.28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014412" y="1581249"/>
            <a:ext cx="2235199" cy="493486"/>
            <a:chOff x="798648" y="1679799"/>
            <a:chExt cx="2235199" cy="493486"/>
          </a:xfrm>
        </p:grpSpPr>
        <p:sp>
          <p:nvSpPr>
            <p:cNvPr id="22" name="圆角矩形 21"/>
            <p:cNvSpPr/>
            <p:nvPr/>
          </p:nvSpPr>
          <p:spPr>
            <a:xfrm>
              <a:off x="798648" y="1679799"/>
              <a:ext cx="2235199" cy="493486"/>
            </a:xfrm>
            <a:prstGeom prst="roundRect">
              <a:avLst>
                <a:gd name="adj" fmla="val 1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912202" y="1739190"/>
              <a:ext cx="20455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新雁起航第四期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30" name="直接连接符 29"/>
          <p:cNvCxnSpPr/>
          <p:nvPr/>
        </p:nvCxnSpPr>
        <p:spPr>
          <a:xfrm>
            <a:off x="487427" y="1020510"/>
            <a:ext cx="49404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/>
          <p:cNvGrpSpPr/>
          <p:nvPr/>
        </p:nvGrpSpPr>
        <p:grpSpPr>
          <a:xfrm>
            <a:off x="3711990" y="4303538"/>
            <a:ext cx="785767" cy="771525"/>
            <a:chOff x="1257300" y="2280536"/>
            <a:chExt cx="785767" cy="771525"/>
          </a:xfrm>
        </p:grpSpPr>
        <p:sp>
          <p:nvSpPr>
            <p:cNvPr id="43" name="椭圆 42"/>
            <p:cNvSpPr/>
            <p:nvPr/>
          </p:nvSpPr>
          <p:spPr>
            <a:xfrm>
              <a:off x="1257300" y="2280536"/>
              <a:ext cx="771525" cy="771525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271542" y="2481632"/>
              <a:ext cx="7715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8.58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014412" y="4421149"/>
            <a:ext cx="2235199" cy="493486"/>
            <a:chOff x="798648" y="1679799"/>
            <a:chExt cx="2235199" cy="493486"/>
          </a:xfrm>
        </p:grpSpPr>
        <p:sp>
          <p:nvSpPr>
            <p:cNvPr id="46" name="圆角矩形 45"/>
            <p:cNvSpPr/>
            <p:nvPr/>
          </p:nvSpPr>
          <p:spPr>
            <a:xfrm>
              <a:off x="798648" y="1679799"/>
              <a:ext cx="2235199" cy="493486"/>
            </a:xfrm>
            <a:prstGeom prst="roundRect">
              <a:avLst>
                <a:gd name="adj" fmla="val 1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944637" y="1740593"/>
              <a:ext cx="19753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新雁起航第五期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0" name="圆角矩形 59"/>
          <p:cNvSpPr/>
          <p:nvPr/>
        </p:nvSpPr>
        <p:spPr>
          <a:xfrm>
            <a:off x="8079178" y="2357488"/>
            <a:ext cx="3180487" cy="2160000"/>
          </a:xfrm>
          <a:prstGeom prst="roundRect">
            <a:avLst>
              <a:gd name="adj" fmla="val 13411"/>
            </a:avLst>
          </a:prstGeom>
          <a:noFill/>
          <a:ln w="6350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 flipH="1" flipV="1">
            <a:off x="9623701" y="-34960"/>
            <a:ext cx="77227" cy="2392447"/>
          </a:xfrm>
          <a:prstGeom prst="rect">
            <a:avLst/>
          </a:prstGeom>
          <a:solidFill>
            <a:srgbClr val="FBD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8AF50"/>
              </a:solidFill>
            </a:endParaRPr>
          </a:p>
        </p:txBody>
      </p:sp>
      <p:sp>
        <p:nvSpPr>
          <p:cNvPr id="69" name="矩形 68"/>
          <p:cNvSpPr/>
          <p:nvPr/>
        </p:nvSpPr>
        <p:spPr>
          <a:xfrm flipH="1" flipV="1">
            <a:off x="9630807" y="4510305"/>
            <a:ext cx="77227" cy="2392447"/>
          </a:xfrm>
          <a:prstGeom prst="rect">
            <a:avLst/>
          </a:prstGeom>
          <a:solidFill>
            <a:srgbClr val="FBD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8AF50"/>
              </a:solidFill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8570" y="74011"/>
            <a:ext cx="1444877" cy="1457070"/>
          </a:xfrm>
          <a:prstGeom prst="rect">
            <a:avLst/>
          </a:prstGeom>
        </p:spPr>
      </p:pic>
      <p:sp>
        <p:nvSpPr>
          <p:cNvPr id="62" name="文本框 61"/>
          <p:cNvSpPr txBox="1"/>
          <p:nvPr/>
        </p:nvSpPr>
        <p:spPr>
          <a:xfrm>
            <a:off x="1306379" y="490440"/>
            <a:ext cx="35054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ea typeface="微软雅黑" panose="020B0503020204020204" pitchFamily="34" charset="-122"/>
              </a:rPr>
              <a:t>课程实用性效果提升</a:t>
            </a:r>
            <a:endParaRPr lang="zh-CN" altLang="en-US" sz="28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1034547" y="2636468"/>
            <a:ext cx="6019112" cy="1462427"/>
            <a:chOff x="1034547" y="2636468"/>
            <a:chExt cx="6019112" cy="1462427"/>
          </a:xfrm>
        </p:grpSpPr>
        <p:sp>
          <p:nvSpPr>
            <p:cNvPr id="64" name="笑脸 63"/>
            <p:cNvSpPr/>
            <p:nvPr/>
          </p:nvSpPr>
          <p:spPr>
            <a:xfrm>
              <a:off x="6614430" y="3002306"/>
              <a:ext cx="172485" cy="172485"/>
            </a:xfrm>
            <a:prstGeom prst="smileyFac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笑脸 70"/>
            <p:cNvSpPr/>
            <p:nvPr/>
          </p:nvSpPr>
          <p:spPr>
            <a:xfrm>
              <a:off x="6545436" y="3525107"/>
              <a:ext cx="350663" cy="350663"/>
            </a:xfrm>
            <a:prstGeom prst="smileyFac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1034547" y="2636468"/>
              <a:ext cx="6019112" cy="1462427"/>
              <a:chOff x="974470" y="2635473"/>
              <a:chExt cx="6019112" cy="1462427"/>
            </a:xfrm>
          </p:grpSpPr>
          <p:grpSp>
            <p:nvGrpSpPr>
              <p:cNvPr id="76" name="组合 75"/>
              <p:cNvGrpSpPr/>
              <p:nvPr/>
            </p:nvGrpSpPr>
            <p:grpSpPr>
              <a:xfrm>
                <a:off x="974470" y="2635473"/>
                <a:ext cx="6019112" cy="1462427"/>
                <a:chOff x="974470" y="2635473"/>
                <a:chExt cx="6019112" cy="1462427"/>
              </a:xfrm>
            </p:grpSpPr>
            <p:grpSp>
              <p:nvGrpSpPr>
                <p:cNvPr id="78" name="组合 77"/>
                <p:cNvGrpSpPr/>
                <p:nvPr/>
              </p:nvGrpSpPr>
              <p:grpSpPr>
                <a:xfrm>
                  <a:off x="1659240" y="2769082"/>
                  <a:ext cx="4169263" cy="477559"/>
                  <a:chOff x="2178277" y="2640297"/>
                  <a:chExt cx="4169263" cy="477559"/>
                </a:xfrm>
              </p:grpSpPr>
              <p:sp>
                <p:nvSpPr>
                  <p:cNvPr id="92" name="笑脸 91"/>
                  <p:cNvSpPr/>
                  <p:nvPr/>
                </p:nvSpPr>
                <p:spPr>
                  <a:xfrm>
                    <a:off x="2178277" y="2643934"/>
                    <a:ext cx="473922" cy="473922"/>
                  </a:xfrm>
                  <a:prstGeom prst="smileyFac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chemeClr val="accent1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3" name="笑脸 92"/>
                  <p:cNvSpPr/>
                  <p:nvPr/>
                </p:nvSpPr>
                <p:spPr>
                  <a:xfrm>
                    <a:off x="2794167" y="2640297"/>
                    <a:ext cx="473922" cy="473922"/>
                  </a:xfrm>
                  <a:prstGeom prst="smileyFac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chemeClr val="accent1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4" name="笑脸 93"/>
                  <p:cNvSpPr/>
                  <p:nvPr/>
                </p:nvSpPr>
                <p:spPr>
                  <a:xfrm>
                    <a:off x="3410057" y="2640297"/>
                    <a:ext cx="473922" cy="473922"/>
                  </a:xfrm>
                  <a:prstGeom prst="smileyFac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chemeClr val="accent1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5" name="笑脸 94"/>
                  <p:cNvSpPr/>
                  <p:nvPr/>
                </p:nvSpPr>
                <p:spPr>
                  <a:xfrm>
                    <a:off x="4025947" y="2640297"/>
                    <a:ext cx="473922" cy="473922"/>
                  </a:xfrm>
                  <a:prstGeom prst="smileyFac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chemeClr val="accent1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6" name="笑脸 95"/>
                  <p:cNvSpPr/>
                  <p:nvPr/>
                </p:nvSpPr>
                <p:spPr>
                  <a:xfrm>
                    <a:off x="4641837" y="2640297"/>
                    <a:ext cx="473922" cy="473922"/>
                  </a:xfrm>
                  <a:prstGeom prst="smileyFac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chemeClr val="accent1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7" name="笑脸 96"/>
                  <p:cNvSpPr/>
                  <p:nvPr/>
                </p:nvSpPr>
                <p:spPr>
                  <a:xfrm>
                    <a:off x="5257727" y="2640297"/>
                    <a:ext cx="473922" cy="473922"/>
                  </a:xfrm>
                  <a:prstGeom prst="smileyFac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chemeClr val="accent1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8" name="笑脸 97"/>
                  <p:cNvSpPr/>
                  <p:nvPr/>
                </p:nvSpPr>
                <p:spPr>
                  <a:xfrm>
                    <a:off x="5873618" y="2640297"/>
                    <a:ext cx="473922" cy="473922"/>
                  </a:xfrm>
                  <a:prstGeom prst="smileyFac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chemeClr val="accent1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79" name="组合 78"/>
                <p:cNvGrpSpPr/>
                <p:nvPr/>
              </p:nvGrpSpPr>
              <p:grpSpPr>
                <a:xfrm>
                  <a:off x="974470" y="2635473"/>
                  <a:ext cx="533604" cy="1462427"/>
                  <a:chOff x="798648" y="1679799"/>
                  <a:chExt cx="1218927" cy="497764"/>
                </a:xfrm>
              </p:grpSpPr>
              <p:sp>
                <p:nvSpPr>
                  <p:cNvPr id="90" name="圆角矩形 89"/>
                  <p:cNvSpPr/>
                  <p:nvPr/>
                </p:nvSpPr>
                <p:spPr>
                  <a:xfrm>
                    <a:off x="798648" y="1679799"/>
                    <a:ext cx="1218927" cy="493486"/>
                  </a:xfrm>
                  <a:prstGeom prst="roundRect">
                    <a:avLst>
                      <a:gd name="adj" fmla="val 10000"/>
                    </a:avLst>
                  </a:prstGeom>
                  <a:no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91" name="文本框 90"/>
                  <p:cNvSpPr txBox="1"/>
                  <p:nvPr/>
                </p:nvSpPr>
                <p:spPr>
                  <a:xfrm>
                    <a:off x="1024522" y="1731192"/>
                    <a:ext cx="851100" cy="446371"/>
                  </a:xfrm>
                  <a:prstGeom prst="rect">
                    <a:avLst/>
                  </a:prstGeom>
                  <a:noFill/>
                </p:spPr>
                <p:txBody>
                  <a:bodyPr vert="eaVert" wrap="square" rtlCol="0">
                    <a:spAutoFit/>
                  </a:bodyPr>
                  <a:lstStyle/>
                  <a:p>
                    <a:r>
                      <a:rPr lang="en-US" altLang="zh-CN" smtClean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9</a:t>
                    </a:r>
                    <a:r>
                      <a:rPr lang="zh-CN" altLang="en-US" smtClean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分为满分</a:t>
                    </a:r>
                    <a:endParaRPr lang="zh-CN" altLang="en-US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cxnSp>
              <p:nvCxnSpPr>
                <p:cNvPr id="80" name="直接连接符 79"/>
                <p:cNvCxnSpPr>
                  <a:stCxn id="90" idx="3"/>
                </p:cNvCxnSpPr>
                <p:nvPr/>
              </p:nvCxnSpPr>
              <p:spPr>
                <a:xfrm flipV="1">
                  <a:off x="1508074" y="3350745"/>
                  <a:ext cx="5478727" cy="9657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81" name="组合 80"/>
                <p:cNvGrpSpPr/>
                <p:nvPr/>
              </p:nvGrpSpPr>
              <p:grpSpPr>
                <a:xfrm>
                  <a:off x="1682166" y="3467066"/>
                  <a:ext cx="4169263" cy="477559"/>
                  <a:chOff x="2178277" y="2640297"/>
                  <a:chExt cx="4169263" cy="477559"/>
                </a:xfrm>
              </p:grpSpPr>
              <p:sp>
                <p:nvSpPr>
                  <p:cNvPr id="83" name="笑脸 82"/>
                  <p:cNvSpPr/>
                  <p:nvPr/>
                </p:nvSpPr>
                <p:spPr>
                  <a:xfrm>
                    <a:off x="2178277" y="2643934"/>
                    <a:ext cx="473922" cy="473922"/>
                  </a:xfrm>
                  <a:prstGeom prst="smileyFac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chemeClr val="accent1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4" name="笑脸 83"/>
                  <p:cNvSpPr/>
                  <p:nvPr/>
                </p:nvSpPr>
                <p:spPr>
                  <a:xfrm>
                    <a:off x="2794167" y="2640297"/>
                    <a:ext cx="473922" cy="473922"/>
                  </a:xfrm>
                  <a:prstGeom prst="smileyFac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chemeClr val="accent1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5" name="笑脸 84"/>
                  <p:cNvSpPr/>
                  <p:nvPr/>
                </p:nvSpPr>
                <p:spPr>
                  <a:xfrm>
                    <a:off x="3410057" y="2640297"/>
                    <a:ext cx="473922" cy="473922"/>
                  </a:xfrm>
                  <a:prstGeom prst="smileyFac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chemeClr val="accent1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6" name="笑脸 85"/>
                  <p:cNvSpPr/>
                  <p:nvPr/>
                </p:nvSpPr>
                <p:spPr>
                  <a:xfrm>
                    <a:off x="4025947" y="2640297"/>
                    <a:ext cx="473922" cy="473922"/>
                  </a:xfrm>
                  <a:prstGeom prst="smileyFac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chemeClr val="accent1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7" name="笑脸 86"/>
                  <p:cNvSpPr/>
                  <p:nvPr/>
                </p:nvSpPr>
                <p:spPr>
                  <a:xfrm>
                    <a:off x="4641837" y="2640297"/>
                    <a:ext cx="473922" cy="473922"/>
                  </a:xfrm>
                  <a:prstGeom prst="smileyFac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chemeClr val="accent1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8" name="笑脸 87"/>
                  <p:cNvSpPr/>
                  <p:nvPr/>
                </p:nvSpPr>
                <p:spPr>
                  <a:xfrm>
                    <a:off x="5257727" y="2640297"/>
                    <a:ext cx="473922" cy="473922"/>
                  </a:xfrm>
                  <a:prstGeom prst="smileyFac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chemeClr val="accent1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9" name="笑脸 88"/>
                  <p:cNvSpPr/>
                  <p:nvPr/>
                </p:nvSpPr>
                <p:spPr>
                  <a:xfrm>
                    <a:off x="5873618" y="2640297"/>
                    <a:ext cx="473922" cy="473922"/>
                  </a:xfrm>
                  <a:prstGeom prst="smileyFac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chemeClr val="accent1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cxnSp>
              <p:nvCxnSpPr>
                <p:cNvPr id="82" name="直接连接符 81"/>
                <p:cNvCxnSpPr/>
                <p:nvPr/>
              </p:nvCxnSpPr>
              <p:spPr>
                <a:xfrm flipH="1" flipV="1">
                  <a:off x="6986801" y="2657205"/>
                  <a:ext cx="6781" cy="1292965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7" name="笑脸 76"/>
              <p:cNvSpPr/>
              <p:nvPr/>
            </p:nvSpPr>
            <p:spPr>
              <a:xfrm>
                <a:off x="5959014" y="3454443"/>
                <a:ext cx="473922" cy="473922"/>
              </a:xfrm>
              <a:prstGeom prst="smileyFac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5" name="笑脸 74"/>
            <p:cNvSpPr/>
            <p:nvPr/>
          </p:nvSpPr>
          <p:spPr>
            <a:xfrm>
              <a:off x="5998539" y="2783777"/>
              <a:ext cx="473922" cy="473922"/>
            </a:xfrm>
            <a:prstGeom prst="smileyFac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9" name="文本框 98"/>
          <p:cNvSpPr txBox="1"/>
          <p:nvPr/>
        </p:nvSpPr>
        <p:spPr>
          <a:xfrm>
            <a:off x="8182250" y="2486163"/>
            <a:ext cx="312799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mtClean="0">
                <a:solidFill>
                  <a:schemeClr val="bg1"/>
                </a:solidFill>
                <a:ea typeface="微软雅黑" panose="020B0503020204020204" pitchFamily="34" charset="-122"/>
              </a:rPr>
              <a:t>更多内训师参与授课，不同风格，学员有新鲜感；</a:t>
            </a:r>
            <a:endParaRPr lang="en-US" altLang="zh-CN" smtClean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en-US" altLang="zh-CN" smtClean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mtClean="0">
                <a:solidFill>
                  <a:schemeClr val="bg1"/>
                </a:solidFill>
                <a:ea typeface="微软雅黑" panose="020B0503020204020204" pitchFamily="34" charset="-122"/>
              </a:rPr>
              <a:t>不同内训师不同角度解读课程，更多岗位经验，设身处地，接地气。</a:t>
            </a:r>
            <a:endParaRPr lang="en-US" altLang="zh-CN" smtClean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100" name="组合 99"/>
          <p:cNvGrpSpPr/>
          <p:nvPr/>
        </p:nvGrpSpPr>
        <p:grpSpPr>
          <a:xfrm flipH="1">
            <a:off x="9637943" y="1103345"/>
            <a:ext cx="1629408" cy="1227249"/>
            <a:chOff x="7983135" y="666054"/>
            <a:chExt cx="1703157" cy="1227249"/>
          </a:xfrm>
        </p:grpSpPr>
        <p:grpSp>
          <p:nvGrpSpPr>
            <p:cNvPr id="101" name="组合 100"/>
            <p:cNvGrpSpPr/>
            <p:nvPr/>
          </p:nvGrpSpPr>
          <p:grpSpPr>
            <a:xfrm>
              <a:off x="7983135" y="666054"/>
              <a:ext cx="1577973" cy="1227249"/>
              <a:chOff x="6405553" y="2920949"/>
              <a:chExt cx="1577973" cy="1227249"/>
            </a:xfrm>
          </p:grpSpPr>
          <p:sp>
            <p:nvSpPr>
              <p:cNvPr id="104" name="文本框 103"/>
              <p:cNvSpPr txBox="1"/>
              <p:nvPr/>
            </p:nvSpPr>
            <p:spPr>
              <a:xfrm>
                <a:off x="6476738" y="2920949"/>
                <a:ext cx="1499223" cy="1141338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400" b="1" smtClean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提升</a:t>
                </a:r>
                <a:endParaRPr lang="en-US" altLang="zh-CN" sz="2400" b="1" smtClean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2400" b="1" smtClean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原因</a:t>
                </a:r>
                <a:endParaRPr lang="en-US" altLang="zh-CN" sz="2400" b="1" smtClean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圆角矩形 104"/>
              <p:cNvSpPr/>
              <p:nvPr/>
            </p:nvSpPr>
            <p:spPr>
              <a:xfrm>
                <a:off x="6405553" y="2935447"/>
                <a:ext cx="1577973" cy="1212751"/>
              </a:xfrm>
              <a:prstGeom prst="roundRect">
                <a:avLst>
                  <a:gd name="adj" fmla="val 10000"/>
                </a:avLst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102" name="直接连接符 101"/>
            <p:cNvCxnSpPr/>
            <p:nvPr/>
          </p:nvCxnSpPr>
          <p:spPr>
            <a:xfrm>
              <a:off x="9557557" y="735115"/>
              <a:ext cx="111863" cy="54790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H="1">
              <a:off x="9552144" y="1294214"/>
              <a:ext cx="134148" cy="54159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3696167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2" name="内容占位符 1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875859"/>
          </a:xfrm>
        </p:spPr>
      </p:pic>
      <p:cxnSp>
        <p:nvCxnSpPr>
          <p:cNvPr id="14" name="直接连接符 13"/>
          <p:cNvCxnSpPr/>
          <p:nvPr/>
        </p:nvCxnSpPr>
        <p:spPr>
          <a:xfrm>
            <a:off x="-125185" y="6847992"/>
            <a:ext cx="12317185" cy="1000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3738932" y="1436819"/>
            <a:ext cx="785767" cy="771525"/>
            <a:chOff x="1257300" y="2280536"/>
            <a:chExt cx="785767" cy="771525"/>
          </a:xfrm>
        </p:grpSpPr>
        <p:sp>
          <p:nvSpPr>
            <p:cNvPr id="20" name="椭圆 19"/>
            <p:cNvSpPr/>
            <p:nvPr/>
          </p:nvSpPr>
          <p:spPr>
            <a:xfrm>
              <a:off x="1257300" y="2280536"/>
              <a:ext cx="771525" cy="771525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271542" y="2481632"/>
              <a:ext cx="7715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8.09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014412" y="1581249"/>
            <a:ext cx="2235199" cy="493486"/>
            <a:chOff x="798648" y="1679799"/>
            <a:chExt cx="2235199" cy="493486"/>
          </a:xfrm>
        </p:grpSpPr>
        <p:sp>
          <p:nvSpPr>
            <p:cNvPr id="22" name="圆角矩形 21"/>
            <p:cNvSpPr/>
            <p:nvPr/>
          </p:nvSpPr>
          <p:spPr>
            <a:xfrm>
              <a:off x="798648" y="1679799"/>
              <a:ext cx="2235199" cy="493486"/>
            </a:xfrm>
            <a:prstGeom prst="roundRect">
              <a:avLst>
                <a:gd name="adj" fmla="val 1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912202" y="1739190"/>
              <a:ext cx="20455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内训师培训前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30" name="直接连接符 29"/>
          <p:cNvCxnSpPr/>
          <p:nvPr/>
        </p:nvCxnSpPr>
        <p:spPr>
          <a:xfrm>
            <a:off x="487427" y="1020510"/>
            <a:ext cx="49404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/>
          <p:cNvGrpSpPr/>
          <p:nvPr/>
        </p:nvGrpSpPr>
        <p:grpSpPr>
          <a:xfrm>
            <a:off x="3711990" y="4303538"/>
            <a:ext cx="785767" cy="771525"/>
            <a:chOff x="1257300" y="2280536"/>
            <a:chExt cx="785767" cy="771525"/>
          </a:xfrm>
        </p:grpSpPr>
        <p:sp>
          <p:nvSpPr>
            <p:cNvPr id="43" name="椭圆 42"/>
            <p:cNvSpPr/>
            <p:nvPr/>
          </p:nvSpPr>
          <p:spPr>
            <a:xfrm>
              <a:off x="1257300" y="2280536"/>
              <a:ext cx="771525" cy="771525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271542" y="2481632"/>
              <a:ext cx="7715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8.42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014412" y="4421149"/>
            <a:ext cx="2235199" cy="493486"/>
            <a:chOff x="798648" y="1679799"/>
            <a:chExt cx="2235199" cy="493486"/>
          </a:xfrm>
        </p:grpSpPr>
        <p:sp>
          <p:nvSpPr>
            <p:cNvPr id="46" name="圆角矩形 45"/>
            <p:cNvSpPr/>
            <p:nvPr/>
          </p:nvSpPr>
          <p:spPr>
            <a:xfrm>
              <a:off x="798648" y="1679799"/>
              <a:ext cx="2235199" cy="493486"/>
            </a:xfrm>
            <a:prstGeom prst="roundRect">
              <a:avLst>
                <a:gd name="adj" fmla="val 1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072759" y="1741876"/>
              <a:ext cx="17767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内训师培训后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0" name="圆角矩形 59"/>
          <p:cNvSpPr/>
          <p:nvPr/>
        </p:nvSpPr>
        <p:spPr>
          <a:xfrm>
            <a:off x="8079178" y="2357488"/>
            <a:ext cx="3180487" cy="2160000"/>
          </a:xfrm>
          <a:prstGeom prst="roundRect">
            <a:avLst>
              <a:gd name="adj" fmla="val 13411"/>
            </a:avLst>
          </a:prstGeom>
          <a:noFill/>
          <a:ln w="6350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 flipH="1" flipV="1">
            <a:off x="9623701" y="-34960"/>
            <a:ext cx="77227" cy="2392447"/>
          </a:xfrm>
          <a:prstGeom prst="rect">
            <a:avLst/>
          </a:prstGeom>
          <a:solidFill>
            <a:srgbClr val="FBD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8AF50"/>
              </a:solidFill>
            </a:endParaRPr>
          </a:p>
        </p:txBody>
      </p:sp>
      <p:sp>
        <p:nvSpPr>
          <p:cNvPr id="69" name="矩形 68"/>
          <p:cNvSpPr/>
          <p:nvPr/>
        </p:nvSpPr>
        <p:spPr>
          <a:xfrm flipH="1" flipV="1">
            <a:off x="9630807" y="4510305"/>
            <a:ext cx="77227" cy="2392447"/>
          </a:xfrm>
          <a:prstGeom prst="rect">
            <a:avLst/>
          </a:prstGeom>
          <a:solidFill>
            <a:srgbClr val="FBD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8AF50"/>
              </a:solidFill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8570" y="74011"/>
            <a:ext cx="1444877" cy="1457070"/>
          </a:xfrm>
          <a:prstGeom prst="rect">
            <a:avLst/>
          </a:prstGeom>
        </p:spPr>
      </p:pic>
      <p:sp>
        <p:nvSpPr>
          <p:cNvPr id="62" name="文本框 61"/>
          <p:cNvSpPr txBox="1"/>
          <p:nvPr/>
        </p:nvSpPr>
        <p:spPr>
          <a:xfrm>
            <a:off x="1306379" y="490440"/>
            <a:ext cx="35054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ea typeface="微软雅黑" panose="020B0503020204020204" pitchFamily="34" charset="-122"/>
              </a:rPr>
              <a:t>课程实用性效果提升</a:t>
            </a:r>
            <a:endParaRPr lang="zh-CN" altLang="en-US" sz="28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1034547" y="2636468"/>
            <a:ext cx="6019112" cy="1462427"/>
            <a:chOff x="1034547" y="2636468"/>
            <a:chExt cx="6019112" cy="1462427"/>
          </a:xfrm>
        </p:grpSpPr>
        <p:sp>
          <p:nvSpPr>
            <p:cNvPr id="58" name="笑脸 57"/>
            <p:cNvSpPr/>
            <p:nvPr/>
          </p:nvSpPr>
          <p:spPr>
            <a:xfrm>
              <a:off x="6614430" y="3002306"/>
              <a:ext cx="172485" cy="172485"/>
            </a:xfrm>
            <a:prstGeom prst="smileyFac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笑脸 58"/>
            <p:cNvSpPr/>
            <p:nvPr/>
          </p:nvSpPr>
          <p:spPr>
            <a:xfrm>
              <a:off x="6545437" y="3565298"/>
              <a:ext cx="310472" cy="310472"/>
            </a:xfrm>
            <a:prstGeom prst="smileyFac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1034547" y="2636468"/>
              <a:ext cx="6019112" cy="1462427"/>
              <a:chOff x="974470" y="2635473"/>
              <a:chExt cx="6019112" cy="1462427"/>
            </a:xfrm>
          </p:grpSpPr>
          <p:grpSp>
            <p:nvGrpSpPr>
              <p:cNvPr id="71" name="组合 70"/>
              <p:cNvGrpSpPr/>
              <p:nvPr/>
            </p:nvGrpSpPr>
            <p:grpSpPr>
              <a:xfrm>
                <a:off x="974470" y="2635473"/>
                <a:ext cx="6019112" cy="1462427"/>
                <a:chOff x="974470" y="2635473"/>
                <a:chExt cx="6019112" cy="1462427"/>
              </a:xfrm>
            </p:grpSpPr>
            <p:grpSp>
              <p:nvGrpSpPr>
                <p:cNvPr id="75" name="组合 74"/>
                <p:cNvGrpSpPr/>
                <p:nvPr/>
              </p:nvGrpSpPr>
              <p:grpSpPr>
                <a:xfrm>
                  <a:off x="1659240" y="2769082"/>
                  <a:ext cx="4169263" cy="477559"/>
                  <a:chOff x="2178277" y="2640297"/>
                  <a:chExt cx="4169263" cy="477559"/>
                </a:xfrm>
              </p:grpSpPr>
              <p:sp>
                <p:nvSpPr>
                  <p:cNvPr id="89" name="笑脸 88"/>
                  <p:cNvSpPr/>
                  <p:nvPr/>
                </p:nvSpPr>
                <p:spPr>
                  <a:xfrm>
                    <a:off x="2178277" y="2643934"/>
                    <a:ext cx="473922" cy="473922"/>
                  </a:xfrm>
                  <a:prstGeom prst="smileyFac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chemeClr val="accent1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0" name="笑脸 89"/>
                  <p:cNvSpPr/>
                  <p:nvPr/>
                </p:nvSpPr>
                <p:spPr>
                  <a:xfrm>
                    <a:off x="2794167" y="2640297"/>
                    <a:ext cx="473922" cy="473922"/>
                  </a:xfrm>
                  <a:prstGeom prst="smileyFac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chemeClr val="accent1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1" name="笑脸 90"/>
                  <p:cNvSpPr/>
                  <p:nvPr/>
                </p:nvSpPr>
                <p:spPr>
                  <a:xfrm>
                    <a:off x="3410057" y="2640297"/>
                    <a:ext cx="473922" cy="473922"/>
                  </a:xfrm>
                  <a:prstGeom prst="smileyFac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chemeClr val="accent1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2" name="笑脸 91"/>
                  <p:cNvSpPr/>
                  <p:nvPr/>
                </p:nvSpPr>
                <p:spPr>
                  <a:xfrm>
                    <a:off x="4025947" y="2640297"/>
                    <a:ext cx="473922" cy="473922"/>
                  </a:xfrm>
                  <a:prstGeom prst="smileyFac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chemeClr val="accent1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3" name="笑脸 92"/>
                  <p:cNvSpPr/>
                  <p:nvPr/>
                </p:nvSpPr>
                <p:spPr>
                  <a:xfrm>
                    <a:off x="4641837" y="2640297"/>
                    <a:ext cx="473922" cy="473922"/>
                  </a:xfrm>
                  <a:prstGeom prst="smileyFac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chemeClr val="accent1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4" name="笑脸 93"/>
                  <p:cNvSpPr/>
                  <p:nvPr/>
                </p:nvSpPr>
                <p:spPr>
                  <a:xfrm>
                    <a:off x="5257727" y="2640297"/>
                    <a:ext cx="473922" cy="473922"/>
                  </a:xfrm>
                  <a:prstGeom prst="smileyFac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chemeClr val="accent1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5" name="笑脸 94"/>
                  <p:cNvSpPr/>
                  <p:nvPr/>
                </p:nvSpPr>
                <p:spPr>
                  <a:xfrm>
                    <a:off x="5873618" y="2640297"/>
                    <a:ext cx="473922" cy="473922"/>
                  </a:xfrm>
                  <a:prstGeom prst="smileyFac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chemeClr val="accent1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76" name="组合 75"/>
                <p:cNvGrpSpPr/>
                <p:nvPr/>
              </p:nvGrpSpPr>
              <p:grpSpPr>
                <a:xfrm>
                  <a:off x="974470" y="2635473"/>
                  <a:ext cx="533604" cy="1462427"/>
                  <a:chOff x="798648" y="1679799"/>
                  <a:chExt cx="1218927" cy="497764"/>
                </a:xfrm>
              </p:grpSpPr>
              <p:sp>
                <p:nvSpPr>
                  <p:cNvPr id="87" name="圆角矩形 86"/>
                  <p:cNvSpPr/>
                  <p:nvPr/>
                </p:nvSpPr>
                <p:spPr>
                  <a:xfrm>
                    <a:off x="798648" y="1679799"/>
                    <a:ext cx="1218927" cy="493486"/>
                  </a:xfrm>
                  <a:prstGeom prst="roundRect">
                    <a:avLst>
                      <a:gd name="adj" fmla="val 10000"/>
                    </a:avLst>
                  </a:prstGeom>
                  <a:no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88" name="文本框 87"/>
                  <p:cNvSpPr txBox="1"/>
                  <p:nvPr/>
                </p:nvSpPr>
                <p:spPr>
                  <a:xfrm>
                    <a:off x="1024522" y="1731192"/>
                    <a:ext cx="851100" cy="446371"/>
                  </a:xfrm>
                  <a:prstGeom prst="rect">
                    <a:avLst/>
                  </a:prstGeom>
                  <a:noFill/>
                </p:spPr>
                <p:txBody>
                  <a:bodyPr vert="eaVert" wrap="square" rtlCol="0">
                    <a:spAutoFit/>
                  </a:bodyPr>
                  <a:lstStyle/>
                  <a:p>
                    <a:r>
                      <a:rPr lang="en-US" altLang="zh-CN" smtClean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9</a:t>
                    </a:r>
                    <a:r>
                      <a:rPr lang="zh-CN" altLang="en-US" smtClean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分为满分</a:t>
                    </a:r>
                    <a:endParaRPr lang="zh-CN" altLang="en-US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cxnSp>
              <p:nvCxnSpPr>
                <p:cNvPr id="77" name="直接连接符 76"/>
                <p:cNvCxnSpPr>
                  <a:stCxn id="87" idx="3"/>
                </p:cNvCxnSpPr>
                <p:nvPr/>
              </p:nvCxnSpPr>
              <p:spPr>
                <a:xfrm flipV="1">
                  <a:off x="1508074" y="3350745"/>
                  <a:ext cx="5478727" cy="9657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78" name="组合 77"/>
                <p:cNvGrpSpPr/>
                <p:nvPr/>
              </p:nvGrpSpPr>
              <p:grpSpPr>
                <a:xfrm>
                  <a:off x="1682166" y="3467066"/>
                  <a:ext cx="4169263" cy="477559"/>
                  <a:chOff x="2178277" y="2640297"/>
                  <a:chExt cx="4169263" cy="477559"/>
                </a:xfrm>
              </p:grpSpPr>
              <p:sp>
                <p:nvSpPr>
                  <p:cNvPr id="80" name="笑脸 79"/>
                  <p:cNvSpPr/>
                  <p:nvPr/>
                </p:nvSpPr>
                <p:spPr>
                  <a:xfrm>
                    <a:off x="2178277" y="2643934"/>
                    <a:ext cx="473922" cy="473922"/>
                  </a:xfrm>
                  <a:prstGeom prst="smileyFac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chemeClr val="accent1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1" name="笑脸 80"/>
                  <p:cNvSpPr/>
                  <p:nvPr/>
                </p:nvSpPr>
                <p:spPr>
                  <a:xfrm>
                    <a:off x="2794167" y="2640297"/>
                    <a:ext cx="473922" cy="473922"/>
                  </a:xfrm>
                  <a:prstGeom prst="smileyFac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chemeClr val="accent1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2" name="笑脸 81"/>
                  <p:cNvSpPr/>
                  <p:nvPr/>
                </p:nvSpPr>
                <p:spPr>
                  <a:xfrm>
                    <a:off x="3410057" y="2640297"/>
                    <a:ext cx="473922" cy="473922"/>
                  </a:xfrm>
                  <a:prstGeom prst="smileyFac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chemeClr val="accent1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3" name="笑脸 82"/>
                  <p:cNvSpPr/>
                  <p:nvPr/>
                </p:nvSpPr>
                <p:spPr>
                  <a:xfrm>
                    <a:off x="4025947" y="2640297"/>
                    <a:ext cx="473922" cy="473922"/>
                  </a:xfrm>
                  <a:prstGeom prst="smileyFac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chemeClr val="accent1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4" name="笑脸 83"/>
                  <p:cNvSpPr/>
                  <p:nvPr/>
                </p:nvSpPr>
                <p:spPr>
                  <a:xfrm>
                    <a:off x="4641837" y="2640297"/>
                    <a:ext cx="473922" cy="473922"/>
                  </a:xfrm>
                  <a:prstGeom prst="smileyFac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chemeClr val="accent1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5" name="笑脸 84"/>
                  <p:cNvSpPr/>
                  <p:nvPr/>
                </p:nvSpPr>
                <p:spPr>
                  <a:xfrm>
                    <a:off x="5257727" y="2640297"/>
                    <a:ext cx="473922" cy="473922"/>
                  </a:xfrm>
                  <a:prstGeom prst="smileyFac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chemeClr val="accent1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6" name="笑脸 85"/>
                  <p:cNvSpPr/>
                  <p:nvPr/>
                </p:nvSpPr>
                <p:spPr>
                  <a:xfrm>
                    <a:off x="5873618" y="2640297"/>
                    <a:ext cx="473922" cy="473922"/>
                  </a:xfrm>
                  <a:prstGeom prst="smileyFac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chemeClr val="accent1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cxnSp>
              <p:nvCxnSpPr>
                <p:cNvPr id="79" name="直接连接符 78"/>
                <p:cNvCxnSpPr/>
                <p:nvPr/>
              </p:nvCxnSpPr>
              <p:spPr>
                <a:xfrm flipH="1" flipV="1">
                  <a:off x="6986801" y="2657205"/>
                  <a:ext cx="6781" cy="1292965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3" name="笑脸 72"/>
              <p:cNvSpPr/>
              <p:nvPr/>
            </p:nvSpPr>
            <p:spPr>
              <a:xfrm>
                <a:off x="5959014" y="3454443"/>
                <a:ext cx="473922" cy="473922"/>
              </a:xfrm>
              <a:prstGeom prst="smileyFac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4" name="笑脸 63"/>
            <p:cNvSpPr/>
            <p:nvPr/>
          </p:nvSpPr>
          <p:spPr>
            <a:xfrm>
              <a:off x="5998539" y="2783777"/>
              <a:ext cx="473922" cy="473922"/>
            </a:xfrm>
            <a:prstGeom prst="smileyFac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7983135" y="680553"/>
            <a:ext cx="1717793" cy="1167298"/>
            <a:chOff x="7983135" y="680552"/>
            <a:chExt cx="1703157" cy="1212751"/>
          </a:xfrm>
        </p:grpSpPr>
        <p:grpSp>
          <p:nvGrpSpPr>
            <p:cNvPr id="98" name="组合 97"/>
            <p:cNvGrpSpPr/>
            <p:nvPr/>
          </p:nvGrpSpPr>
          <p:grpSpPr>
            <a:xfrm>
              <a:off x="7983135" y="680552"/>
              <a:ext cx="1585291" cy="1212751"/>
              <a:chOff x="6405553" y="2935447"/>
              <a:chExt cx="1585291" cy="1212751"/>
            </a:xfrm>
          </p:grpSpPr>
          <p:sp>
            <p:nvSpPr>
              <p:cNvPr id="101" name="文本框 100"/>
              <p:cNvSpPr txBox="1"/>
              <p:nvPr/>
            </p:nvSpPr>
            <p:spPr>
              <a:xfrm>
                <a:off x="6491621" y="3263964"/>
                <a:ext cx="1499223" cy="506292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000" b="1" smtClean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专业类课程</a:t>
                </a:r>
                <a:endParaRPr lang="en-US" altLang="zh-CN" sz="2000" b="1" smtClean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02" name="圆角矩形 101"/>
              <p:cNvSpPr/>
              <p:nvPr/>
            </p:nvSpPr>
            <p:spPr>
              <a:xfrm>
                <a:off x="6405553" y="2935447"/>
                <a:ext cx="1577973" cy="1212751"/>
              </a:xfrm>
              <a:prstGeom prst="roundRect">
                <a:avLst>
                  <a:gd name="adj" fmla="val 10000"/>
                </a:avLst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99" name="直接连接符 98"/>
            <p:cNvCxnSpPr/>
            <p:nvPr/>
          </p:nvCxnSpPr>
          <p:spPr>
            <a:xfrm>
              <a:off x="9557557" y="735115"/>
              <a:ext cx="111863" cy="54790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H="1">
              <a:off x="9552144" y="1294214"/>
              <a:ext cx="134148" cy="54159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3" name="文本框 102"/>
          <p:cNvSpPr txBox="1"/>
          <p:nvPr/>
        </p:nvSpPr>
        <p:spPr>
          <a:xfrm>
            <a:off x="8182250" y="2486163"/>
            <a:ext cx="312799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mtClean="0">
                <a:solidFill>
                  <a:schemeClr val="bg1"/>
                </a:solidFill>
                <a:ea typeface="微软雅黑" panose="020B0503020204020204" pitchFamily="34" charset="-122"/>
              </a:rPr>
              <a:t>差异化培训，根据岗位职责经验选定培训对象；</a:t>
            </a:r>
            <a:endParaRPr lang="en-US" altLang="zh-CN" smtClean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en-US" altLang="zh-CN" smtClean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mtClean="0">
                <a:solidFill>
                  <a:schemeClr val="bg1"/>
                </a:solidFill>
                <a:ea typeface="微软雅黑" panose="020B0503020204020204" pitchFamily="34" charset="-122"/>
              </a:rPr>
              <a:t>培训前期做培训需求调查，要求内训师针对学员需求开发课程。</a:t>
            </a:r>
            <a:endParaRPr lang="en-US" altLang="zh-CN" smtClean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 flipH="1">
            <a:off x="9637943" y="1103345"/>
            <a:ext cx="1629408" cy="1227249"/>
            <a:chOff x="7983135" y="666054"/>
            <a:chExt cx="1703157" cy="1227249"/>
          </a:xfrm>
        </p:grpSpPr>
        <p:grpSp>
          <p:nvGrpSpPr>
            <p:cNvPr id="105" name="组合 104"/>
            <p:cNvGrpSpPr/>
            <p:nvPr/>
          </p:nvGrpSpPr>
          <p:grpSpPr>
            <a:xfrm>
              <a:off x="7983135" y="666054"/>
              <a:ext cx="1577973" cy="1227249"/>
              <a:chOff x="6405553" y="2920949"/>
              <a:chExt cx="1577973" cy="1227249"/>
            </a:xfrm>
          </p:grpSpPr>
          <p:sp>
            <p:nvSpPr>
              <p:cNvPr id="108" name="文本框 107"/>
              <p:cNvSpPr txBox="1"/>
              <p:nvPr/>
            </p:nvSpPr>
            <p:spPr>
              <a:xfrm>
                <a:off x="6476738" y="2920949"/>
                <a:ext cx="1499223" cy="1141338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400" b="1" smtClean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提升</a:t>
                </a:r>
                <a:endParaRPr lang="en-US" altLang="zh-CN" sz="2400" b="1" smtClean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2400" b="1" smtClean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原因</a:t>
                </a:r>
                <a:endParaRPr lang="en-US" altLang="zh-CN" sz="2400" b="1" smtClean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09" name="圆角矩形 108"/>
              <p:cNvSpPr/>
              <p:nvPr/>
            </p:nvSpPr>
            <p:spPr>
              <a:xfrm>
                <a:off x="6405553" y="2935447"/>
                <a:ext cx="1577973" cy="1212751"/>
              </a:xfrm>
              <a:prstGeom prst="roundRect">
                <a:avLst>
                  <a:gd name="adj" fmla="val 10000"/>
                </a:avLst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106" name="直接连接符 105"/>
            <p:cNvCxnSpPr/>
            <p:nvPr/>
          </p:nvCxnSpPr>
          <p:spPr>
            <a:xfrm>
              <a:off x="9557557" y="735115"/>
              <a:ext cx="111863" cy="54790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H="1">
              <a:off x="9552144" y="1294214"/>
              <a:ext cx="134148" cy="54159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425928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紫红色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1019</TotalTime>
  <Words>791</Words>
  <Application>Microsoft Office PowerPoint</Application>
  <PresentationFormat>自定义</PresentationFormat>
  <Paragraphs>140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www.cr173.com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LTP</dc:creator>
  <cp:lastModifiedBy>admin</cp:lastModifiedBy>
  <cp:revision>92</cp:revision>
  <dcterms:created xsi:type="dcterms:W3CDTF">2015-06-03T10:27:36Z</dcterms:created>
  <dcterms:modified xsi:type="dcterms:W3CDTF">2016-12-08T02:28:14Z</dcterms:modified>
</cp:coreProperties>
</file>