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367" r:id="rId2"/>
    <p:sldId id="310" r:id="rId3"/>
    <p:sldId id="342" r:id="rId4"/>
    <p:sldId id="316" r:id="rId5"/>
    <p:sldId id="345" r:id="rId6"/>
    <p:sldId id="339" r:id="rId7"/>
    <p:sldId id="361" r:id="rId8"/>
    <p:sldId id="337" r:id="rId9"/>
    <p:sldId id="348" r:id="rId10"/>
    <p:sldId id="338" r:id="rId11"/>
    <p:sldId id="362" r:id="rId12"/>
    <p:sldId id="347" r:id="rId13"/>
    <p:sldId id="346" r:id="rId14"/>
    <p:sldId id="340" r:id="rId15"/>
    <p:sldId id="364" r:id="rId16"/>
    <p:sldId id="341" r:id="rId17"/>
    <p:sldId id="291" r:id="rId18"/>
    <p:sldId id="343" r:id="rId19"/>
    <p:sldId id="368" r:id="rId20"/>
  </p:sldIdLst>
  <p:sldSz cx="12192000" cy="6858000"/>
  <p:notesSz cx="6858000" cy="9144000"/>
  <p:embeddedFontLst>
    <p:embeddedFont>
      <p:font typeface="华文细黑" panose="0201060004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苏新诗柳楷简体" panose="02010600030101010101" charset="-122"/>
      <p:regular r:id="rId27"/>
    </p:embeddedFont>
    <p:embeddedFont>
      <p:font typeface="方正黄草简体" panose="03000509000000000000" pitchFamily="65" charset="-122"/>
      <p:regular r:id="rId28"/>
    </p:embeddedFont>
    <p:embeddedFont>
      <p:font typeface="Lao UI" panose="020B0502040204020203" pitchFamily="34" charset="0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8" autoAdjust="0"/>
  </p:normalViewPr>
  <p:slideViewPr>
    <p:cSldViewPr snapToGrid="0">
      <p:cViewPr varScale="1">
        <p:scale>
          <a:sx n="72" d="100"/>
          <a:sy n="72" d="100"/>
        </p:scale>
        <p:origin x="8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795E-2"/>
          <c:y val="0.18580661817187799"/>
          <c:w val="0.899307268039792"/>
          <c:h val="0.696404197482118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rgbClr val="F2F2F2"/>
              </a:solidFill>
              <a:ln w="6350" cap="flat" cmpd="sng" algn="ctr">
                <a:solidFill>
                  <a:schemeClr val="accent1"/>
                </a:solidFill>
                <a:prstDash val="solid"/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944-4D80-B3F4-0A0D30DF15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335552"/>
        <c:axId val="188336112"/>
      </c:lineChart>
      <c:catAx>
        <c:axId val="18833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336112"/>
        <c:crosses val="autoZero"/>
        <c:auto val="1"/>
        <c:lblAlgn val="ctr"/>
        <c:lblOffset val="100"/>
        <c:noMultiLvlLbl val="0"/>
      </c:catAx>
      <c:valAx>
        <c:axId val="18833611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\¥#,##0.00_);\(\¥#,##0.00\)" sourceLinked="0"/>
        <c:majorTickMark val="out"/>
        <c:minorTickMark val="in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33555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  <a:t>2017/5/10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6108A-0A5C-4D05-AB30-DEB30FAF6CC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925" y="1572768"/>
            <a:ext cx="8586966" cy="4032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水陆草木之花，可爱者甚蕃。晋陶渊明独爱菊。自李唐来，世人盛爱牡丹。予独爱莲之出淤泥而不染，濯清涟而不妖，中通外直，不蔓不枝，香远益清，亭亭净植，可远观而不可亵玩焉。予谓菊，花之隐逸者也；牡丹，花之富贵者也；莲，花之君子者也。噫！菊之爱，陶后鲜有闻。莲之爱，同予者何人</a:t>
            </a:r>
            <a:r>
              <a:rPr lang="en-US" altLang="zh-CN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牡丹之爱，宜乎众矣！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4452964"/>
            <a:ext cx="3008376" cy="240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961" y="148157"/>
            <a:ext cx="3603061" cy="21579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0284" y="184437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中国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27442" y="2129262"/>
            <a:ext cx="21945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8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风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3187320" y="4526406"/>
            <a:ext cx="5074804" cy="4722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rPr>
              <a:t>出淤泥而不染 濯清涟而不妖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58679" y="3820294"/>
            <a:ext cx="553998" cy="760522"/>
            <a:chOff x="7063336" y="3583638"/>
            <a:chExt cx="553998" cy="7605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3255" y="3632552"/>
              <a:ext cx="450025" cy="6626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63336" y="3583638"/>
              <a:ext cx="553998" cy="760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-400" dirty="0">
                  <a:solidFill>
                    <a:schemeClr val="bg1"/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莲说</a:t>
              </a:r>
            </a:p>
          </p:txBody>
        </p:sp>
      </p:grpSp>
      <p:pic>
        <p:nvPicPr>
          <p:cNvPr id="11" name="电视台常用图片呈现背景音乐 (39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52939" y="5605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68440" y="1621602"/>
            <a:ext cx="4464289" cy="4464289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9148582" y="1548266"/>
            <a:ext cx="1705047" cy="1705047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1147394" y="4116533"/>
            <a:ext cx="1666849" cy="1666849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8365777" y="3570195"/>
            <a:ext cx="3270655" cy="1285269"/>
            <a:chOff x="6257393" y="1604235"/>
            <a:chExt cx="5074804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490" y="2400789"/>
            <a:ext cx="3270655" cy="1285269"/>
            <a:chOff x="6257393" y="1604235"/>
            <a:chExt cx="5074804" cy="1285269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21" y="2352206"/>
            <a:ext cx="4670336" cy="37336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77" y="4454823"/>
            <a:ext cx="1661847" cy="13285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971" y="1924754"/>
            <a:ext cx="1661847" cy="132855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5" name="文本框 14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23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79630" y="2193897"/>
            <a:ext cx="6831326" cy="274309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333535" y="1407250"/>
            <a:ext cx="2459301" cy="1384972"/>
            <a:chOff x="6414655" y="883254"/>
            <a:chExt cx="1256562" cy="758511"/>
          </a:xfrm>
        </p:grpSpPr>
        <p:grpSp>
          <p:nvGrpSpPr>
            <p:cNvPr id="15" name="组合 14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7599217" y="883254"/>
              <a:ext cx="72000" cy="72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" name="组合 26"/>
          <p:cNvGrpSpPr/>
          <p:nvPr/>
        </p:nvGrpSpPr>
        <p:grpSpPr>
          <a:xfrm flipH="1" flipV="1">
            <a:off x="2707510" y="3310845"/>
            <a:ext cx="2200514" cy="1448339"/>
            <a:chOff x="6355658" y="855620"/>
            <a:chExt cx="1332209" cy="123863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55658" y="921327"/>
              <a:ext cx="1250484" cy="1172930"/>
              <a:chOff x="6343480" y="997527"/>
              <a:chExt cx="1508648" cy="1048870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6343480" y="997527"/>
                <a:ext cx="424464" cy="104887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椭圆 28"/>
            <p:cNvSpPr/>
            <p:nvPr/>
          </p:nvSpPr>
          <p:spPr>
            <a:xfrm>
              <a:off x="7600688" y="855620"/>
              <a:ext cx="87179" cy="12315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6227647" y="4426028"/>
            <a:ext cx="2983309" cy="1240977"/>
            <a:chOff x="6414655" y="877899"/>
            <a:chExt cx="1248671" cy="763866"/>
          </a:xfrm>
        </p:grpSpPr>
        <p:grpSp>
          <p:nvGrpSpPr>
            <p:cNvPr id="41" name="组合 40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7603054" y="877899"/>
              <a:ext cx="60272" cy="88637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13931" y="4086763"/>
            <a:ext cx="627428" cy="627428"/>
            <a:chOff x="6179369" y="1406480"/>
            <a:chExt cx="470571" cy="470571"/>
          </a:xfrm>
        </p:grpSpPr>
        <p:sp>
          <p:nvSpPr>
            <p:cNvPr id="46" name="椭圆 45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019821" y="2494524"/>
            <a:ext cx="627428" cy="627428"/>
            <a:chOff x="6179369" y="1406480"/>
            <a:chExt cx="470571" cy="470571"/>
          </a:xfrm>
        </p:grpSpPr>
        <p:sp>
          <p:nvSpPr>
            <p:cNvPr id="54" name="椭圆 53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594310" y="3056207"/>
            <a:ext cx="627428" cy="627428"/>
            <a:chOff x="6179369" y="1406480"/>
            <a:chExt cx="470571" cy="470571"/>
          </a:xfrm>
        </p:grpSpPr>
        <p:sp>
          <p:nvSpPr>
            <p:cNvPr id="60" name="椭圆 59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9210956" y="1270171"/>
            <a:ext cx="2905280" cy="1285269"/>
            <a:chOff x="6257393" y="1604235"/>
            <a:chExt cx="5074804" cy="1285269"/>
          </a:xfrm>
        </p:grpSpPr>
        <p:sp>
          <p:nvSpPr>
            <p:cNvPr id="66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95260" y="5381923"/>
            <a:ext cx="2905280" cy="1285269"/>
            <a:chOff x="6257393" y="1604235"/>
            <a:chExt cx="5074804" cy="1285269"/>
          </a:xfrm>
        </p:grpSpPr>
        <p:sp>
          <p:nvSpPr>
            <p:cNvPr id="69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7964" y="4539599"/>
            <a:ext cx="2905280" cy="1285269"/>
            <a:chOff x="6257393" y="1604235"/>
            <a:chExt cx="5074804" cy="1285269"/>
          </a:xfrm>
        </p:grpSpPr>
        <p:sp>
          <p:nvSpPr>
            <p:cNvPr id="72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2231" y="1641180"/>
            <a:ext cx="3117513" cy="3049834"/>
            <a:chOff x="1463631" y="1450057"/>
            <a:chExt cx="3984450" cy="3897951"/>
          </a:xfrm>
        </p:grpSpPr>
        <p:pic>
          <p:nvPicPr>
            <p:cNvPr id="2" name="大白-木先生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3631" y="2047173"/>
              <a:ext cx="3897259" cy="3300835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3" name="椭圆 2"/>
            <p:cNvSpPr/>
            <p:nvPr/>
          </p:nvSpPr>
          <p:spPr>
            <a:xfrm>
              <a:off x="1550130" y="1450057"/>
              <a:ext cx="3897951" cy="38979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03721" y="1440652"/>
            <a:ext cx="3769434" cy="3450891"/>
            <a:chOff x="3939422" y="1938528"/>
            <a:chExt cx="4764304" cy="43616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73148" y="2685697"/>
            <a:ext cx="218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VS</a:t>
            </a:r>
            <a:endParaRPr lang="zh-CN" altLang="en-US" sz="6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9499" y="5060667"/>
            <a:ext cx="3270655" cy="1285269"/>
            <a:chOff x="6257393" y="1604235"/>
            <a:chExt cx="5074804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20788" y="5025508"/>
            <a:ext cx="3270655" cy="1285269"/>
            <a:chOff x="6257393" y="1604235"/>
            <a:chExt cx="5074804" cy="128526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6" name="文本框 15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19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大白-木先生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99" y="2760405"/>
            <a:ext cx="3059299" cy="259111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083018" y="2163289"/>
            <a:ext cx="3897951" cy="3897951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79251" y="4708712"/>
            <a:ext cx="935421" cy="9354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5" name="椭圆 4"/>
          <p:cNvSpPr/>
          <p:nvPr/>
        </p:nvSpPr>
        <p:spPr>
          <a:xfrm>
            <a:off x="7271705" y="3785018"/>
            <a:ext cx="1176124" cy="11761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  <a:endParaRPr kumimoji="1" lang="en-US" altLang="en-US" sz="54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23625" y="2433381"/>
            <a:ext cx="855824" cy="8558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  <a:endParaRPr kumimoji="1" lang="en-US" altLang="en-US" sz="36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26427" y="4055962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736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088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9" name="文本框 18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27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869" y="982866"/>
            <a:ext cx="4290116" cy="5875134"/>
          </a:xfrm>
          <a:prstGeom prst="rect">
            <a:avLst/>
          </a:prstGeom>
        </p:spPr>
      </p:pic>
      <p:graphicFrame>
        <p:nvGraphicFramePr>
          <p:cNvPr id="3" name="Chart 1"/>
          <p:cNvGraphicFramePr/>
          <p:nvPr/>
        </p:nvGraphicFramePr>
        <p:xfrm>
          <a:off x="990943" y="1221379"/>
          <a:ext cx="5337596" cy="35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852552" y="4967626"/>
            <a:ext cx="5831712" cy="1285269"/>
            <a:chOff x="6251030" y="1604235"/>
            <a:chExt cx="5087530" cy="128526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/>
          <p:cNvSpPr/>
          <p:nvPr/>
        </p:nvSpPr>
        <p:spPr>
          <a:xfrm>
            <a:off x="5062747" y="1610200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592608" y="2472433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92608" y="3486074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062747" y="4348306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638811" y="1597810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2" name="TextBox 22"/>
          <p:cNvSpPr txBox="1"/>
          <p:nvPr/>
        </p:nvSpPr>
        <p:spPr>
          <a:xfrm>
            <a:off x="6205941" y="2461906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6231797" y="3519888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添加相关的文字描述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5734821" y="4380722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5" name="弧形 64"/>
          <p:cNvSpPr/>
          <p:nvPr/>
        </p:nvSpPr>
        <p:spPr>
          <a:xfrm rot="2700000">
            <a:off x="172657" y="876109"/>
            <a:ext cx="4764533" cy="4764533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6" name="椭圆 65"/>
          <p:cNvSpPr/>
          <p:nvPr/>
        </p:nvSpPr>
        <p:spPr>
          <a:xfrm>
            <a:off x="1636919" y="1727322"/>
            <a:ext cx="3052932" cy="30529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36919" y="5509711"/>
            <a:ext cx="890472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600" dirty="0"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9052" y="1803329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93208" y="1803329"/>
            <a:ext cx="2005584" cy="2630424"/>
            <a:chOff x="6406896" y="1591056"/>
            <a:chExt cx="2005584" cy="2630424"/>
          </a:xfrm>
        </p:grpSpPr>
        <p:sp>
          <p:nvSpPr>
            <p:cNvPr id="14" name="矩形 13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27364" y="1803329"/>
            <a:ext cx="2005584" cy="2630424"/>
            <a:chOff x="6406896" y="1591056"/>
            <a:chExt cx="2005584" cy="2630424"/>
          </a:xfrm>
        </p:grpSpPr>
        <p:sp>
          <p:nvSpPr>
            <p:cNvPr id="17" name="矩形 1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0128" y="4708562"/>
            <a:ext cx="3270655" cy="1285269"/>
            <a:chOff x="6257393" y="1604235"/>
            <a:chExt cx="5074804" cy="1285269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04284" y="4708562"/>
            <a:ext cx="3270655" cy="1285269"/>
            <a:chOff x="6257393" y="1604235"/>
            <a:chExt cx="5074804" cy="1285269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38440" y="4708562"/>
            <a:ext cx="3270655" cy="1285269"/>
            <a:chOff x="6257393" y="1604235"/>
            <a:chExt cx="5074804" cy="1285269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29" name="文本框 28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32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925" y="1572768"/>
            <a:ext cx="8586966" cy="4032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水陆草木之花，可爱者甚蕃。晋陶渊明独爱菊。自李唐来，世人盛爱牡丹。予独爱莲之出淤泥而不染，濯清涟而不妖，中通外直，不蔓不枝，香远益清，亭亭净植，可远观而不可亵玩焉。予谓菊，花之隐逸者也；牡丹，花之富贵者也；莲，花之君子者也。噫！菊之爱，陶后鲜有闻。莲之爱，同予者何人</a:t>
            </a:r>
            <a:r>
              <a:rPr lang="en-US" altLang="zh-CN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牡丹之爱，宜乎众矣！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4452964"/>
            <a:ext cx="3008376" cy="240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961" y="148157"/>
            <a:ext cx="3603061" cy="21579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8168" y="184437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感谢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3187320" y="4526406"/>
            <a:ext cx="5074804" cy="4722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rPr>
              <a:t>出淤泥而不染 濯清涟而不妖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58679" y="3820294"/>
            <a:ext cx="553998" cy="760522"/>
            <a:chOff x="7063336" y="3583638"/>
            <a:chExt cx="553998" cy="7605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3255" y="3632552"/>
              <a:ext cx="450025" cy="6626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63336" y="3583638"/>
              <a:ext cx="553998" cy="760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-400" dirty="0">
                  <a:solidFill>
                    <a:schemeClr val="bg1"/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莲说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725349" y="190801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聆听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070041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1986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2239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27816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09818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0071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86378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67650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07903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544940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25482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965735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35822" y="46106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目录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84189" y="637978"/>
            <a:ext cx="720000" cy="4771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514610" y="637978"/>
            <a:ext cx="720000" cy="477163"/>
          </a:xfrm>
          <a:prstGeom prst="rect">
            <a:avLst/>
          </a:prstGeom>
        </p:spPr>
      </p:pic>
      <p:sp>
        <p:nvSpPr>
          <p:cNvPr id="19" name="椭圆 18"/>
          <p:cNvSpPr>
            <a:spLocks noChangeAspect="1"/>
          </p:cNvSpPr>
          <p:nvPr/>
        </p:nvSpPr>
        <p:spPr>
          <a:xfrm>
            <a:off x="2020087" y="2077719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177862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336424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8494986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79046" y="1531083"/>
            <a:ext cx="5087530" cy="1285269"/>
            <a:chOff x="6251030" y="1604235"/>
            <a:chExt cx="5087530" cy="1285269"/>
          </a:xfrm>
        </p:grpSpPr>
        <p:sp>
          <p:nvSpPr>
            <p:cNvPr id="30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91772" y="3180681"/>
            <a:ext cx="5087530" cy="1285269"/>
            <a:chOff x="6251030" y="1604235"/>
            <a:chExt cx="5087530" cy="1285269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79046" y="4830279"/>
            <a:ext cx="5087530" cy="1285269"/>
            <a:chOff x="6251030" y="1604235"/>
            <a:chExt cx="5087530" cy="1285269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58952" y="1438642"/>
            <a:ext cx="4645152" cy="46451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1582640"/>
            <a:ext cx="5630336" cy="450115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4" name="文本框 13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17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65533" y="4533787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3440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6792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5533" y="2288122"/>
            <a:ext cx="3601565" cy="1285269"/>
            <a:chOff x="6251030" y="1604235"/>
            <a:chExt cx="5087530" cy="1285269"/>
          </a:xfrm>
        </p:grpSpPr>
        <p:sp>
          <p:nvSpPr>
            <p:cNvPr id="19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1229" y="1929384"/>
            <a:ext cx="4764304" cy="4361687"/>
            <a:chOff x="3939422" y="1938528"/>
            <a:chExt cx="4764304" cy="43616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26" name="椭圆 25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28" name="文本框 27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31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97864" y="1626918"/>
            <a:ext cx="3170076" cy="523108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013861" y="1798064"/>
            <a:ext cx="1618956" cy="802632"/>
            <a:chOff x="2825702" y="811272"/>
            <a:chExt cx="1739423" cy="350635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825702" y="811272"/>
              <a:ext cx="749396" cy="35063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75098" y="811272"/>
              <a:ext cx="99002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5565337" y="3175970"/>
            <a:ext cx="1224279" cy="1224279"/>
            <a:chOff x="916933" y="1568174"/>
            <a:chExt cx="1159002" cy="1159002"/>
          </a:xfrm>
        </p:grpSpPr>
        <p:sp>
          <p:nvSpPr>
            <p:cNvPr id="17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TextBox 24"/>
            <p:cNvSpPr txBox="1"/>
            <p:nvPr/>
          </p:nvSpPr>
          <p:spPr>
            <a:xfrm>
              <a:off x="116673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80%</a:t>
              </a:r>
            </a:p>
          </p:txBody>
        </p:sp>
        <p:sp>
          <p:nvSpPr>
            <p:cNvPr id="20" name="Arc 37"/>
            <p:cNvSpPr/>
            <p:nvPr/>
          </p:nvSpPr>
          <p:spPr>
            <a:xfrm>
              <a:off x="980815" y="1632677"/>
              <a:ext cx="1028700" cy="1028700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23634" y="3175238"/>
            <a:ext cx="1224279" cy="1224279"/>
            <a:chOff x="2960153" y="1567481"/>
            <a:chExt cx="1159002" cy="1159002"/>
          </a:xfrm>
        </p:grpSpPr>
        <p:sp>
          <p:nvSpPr>
            <p:cNvPr id="22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327684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70%</a:t>
              </a:r>
            </a:p>
          </p:txBody>
        </p:sp>
        <p:sp>
          <p:nvSpPr>
            <p:cNvPr id="25" name="Arc 38"/>
            <p:cNvSpPr/>
            <p:nvPr/>
          </p:nvSpPr>
          <p:spPr>
            <a:xfrm>
              <a:off x="3022770" y="1622996"/>
              <a:ext cx="1028700" cy="1028700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73906" y="3172273"/>
            <a:ext cx="1224279" cy="1224279"/>
            <a:chOff x="4995775" y="1564674"/>
            <a:chExt cx="1159002" cy="1159002"/>
          </a:xfrm>
        </p:grpSpPr>
        <p:sp>
          <p:nvSpPr>
            <p:cNvPr id="27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16265" y="1973730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76%</a:t>
              </a:r>
            </a:p>
          </p:txBody>
        </p:sp>
        <p:sp>
          <p:nvSpPr>
            <p:cNvPr id="30" name="Arc 39"/>
            <p:cNvSpPr/>
            <p:nvPr/>
          </p:nvSpPr>
          <p:spPr>
            <a:xfrm>
              <a:off x="5055736" y="1622996"/>
              <a:ext cx="1028700" cy="1028700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1" y="-1769423"/>
            <a:ext cx="3903313" cy="862742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762880" y="1529482"/>
            <a:ext cx="5087530" cy="1285269"/>
            <a:chOff x="6251030" y="1604235"/>
            <a:chExt cx="5087530" cy="1285269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22188" y="4655984"/>
            <a:ext cx="2342220" cy="1218612"/>
            <a:chOff x="6257393" y="1625172"/>
            <a:chExt cx="5074804" cy="1218612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09453" y="4655984"/>
            <a:ext cx="2342220" cy="1218612"/>
            <a:chOff x="6257393" y="1625172"/>
            <a:chExt cx="5074804" cy="1218612"/>
          </a:xfrm>
        </p:grpSpPr>
        <p:sp>
          <p:nvSpPr>
            <p:cNvPr id="46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65820" y="4655984"/>
            <a:ext cx="2342220" cy="1218612"/>
            <a:chOff x="6257393" y="1625172"/>
            <a:chExt cx="5074804" cy="1218612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58614" y="1786094"/>
            <a:ext cx="553998" cy="3142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莲花出淤泥而不染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605074" y="1831814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15825" y="1758662"/>
            <a:ext cx="3201774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莲，多年水生草本，又称荷花。根茎横生，肥厚，节间膨大，内有多数纵行通气孔洞，外生须状不定根。节上生叶，露出水面；叶柄着生于叶背中央，粗壮，圆柱形，多刺；叶片圆形，直径</a:t>
            </a:r>
            <a:r>
              <a:rPr lang="en-US" altLang="zh-CN" sz="1865" dirty="0"/>
              <a:t>25-90</a:t>
            </a:r>
            <a:r>
              <a:rPr lang="zh-CN" altLang="en-US" sz="1865" dirty="0"/>
              <a:t>厘米，全缘或稍呈波状，上面粉绿色，下面叶脉从中央射出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78" y="1151753"/>
            <a:ext cx="5557714" cy="49183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06896" y="1419060"/>
            <a:ext cx="1892808" cy="25237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3272" y="2129244"/>
            <a:ext cx="2051304" cy="35874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9672" y="1312380"/>
            <a:ext cx="1892808" cy="252374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6048" y="2022564"/>
            <a:ext cx="2051304" cy="35874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92" y="3942804"/>
            <a:ext cx="2381167" cy="17465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88701" y="1672010"/>
            <a:ext cx="759119" cy="1524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dirty="0"/>
              <a:t>莲花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008178" y="1672010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355912" y="1603793"/>
            <a:ext cx="3632789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莲，多年水生草本，又称荷花。根茎横生，肥厚，节间膨大，内有多数纵行通气孔洞，外生须状不定根。节上生叶，露出水面；叶柄着生于叶背中央，粗壮，圆柱形，多刺；叶片圆形，直径</a:t>
            </a:r>
            <a:r>
              <a:rPr lang="en-US" altLang="zh-CN" sz="1865" dirty="0"/>
              <a:t>25-90</a:t>
            </a:r>
            <a:r>
              <a:rPr lang="zh-CN" altLang="en-US" sz="1865" dirty="0"/>
              <a:t>厘米，全缘或稍呈波状，上面粉绿色，下面叶脉从中央射出，有</a:t>
            </a:r>
            <a:r>
              <a:rPr lang="en-US" altLang="zh-CN" sz="1865" dirty="0"/>
              <a:t>1-2</a:t>
            </a:r>
            <a:r>
              <a:rPr lang="zh-CN" altLang="en-US" sz="1865" dirty="0"/>
              <a:t>次叉状分枝。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46-莲花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914F"/>
      </a:accent1>
      <a:accent2>
        <a:srgbClr val="CC729B"/>
      </a:accent2>
      <a:accent3>
        <a:srgbClr val="E55618"/>
      </a:accent3>
      <a:accent4>
        <a:srgbClr val="2A3D52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1666</Words>
  <Application>Microsoft Office PowerPoint</Application>
  <PresentationFormat>宽屏</PresentationFormat>
  <Paragraphs>118</Paragraphs>
  <Slides>19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华文细黑</vt:lpstr>
      <vt:lpstr>宋体</vt:lpstr>
      <vt:lpstr>Calibri</vt:lpstr>
      <vt:lpstr>方正苏新诗柳楷简体</vt:lpstr>
      <vt:lpstr>方正黄草简体</vt:lpstr>
      <vt:lpstr>Lao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dcterms:created xsi:type="dcterms:W3CDTF">2015-10-07T12:43:00Z</dcterms:created>
  <dcterms:modified xsi:type="dcterms:W3CDTF">2017-05-10T07:00:59Z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