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436" r:id="rId2"/>
    <p:sldId id="404" r:id="rId3"/>
    <p:sldId id="322" r:id="rId4"/>
    <p:sldId id="426" r:id="rId5"/>
    <p:sldId id="425" r:id="rId6"/>
    <p:sldId id="424" r:id="rId7"/>
    <p:sldId id="321" r:id="rId8"/>
    <p:sldId id="431" r:id="rId9"/>
    <p:sldId id="427" r:id="rId10"/>
    <p:sldId id="357" r:id="rId11"/>
    <p:sldId id="430" r:id="rId12"/>
    <p:sldId id="405" r:id="rId13"/>
    <p:sldId id="433" r:id="rId14"/>
    <p:sldId id="419" r:id="rId15"/>
    <p:sldId id="401" r:id="rId16"/>
    <p:sldId id="423" r:id="rId17"/>
    <p:sldId id="437" r:id="rId18"/>
    <p:sldId id="438" r:id="rId19"/>
    <p:sldId id="422" r:id="rId20"/>
    <p:sldId id="439" r:id="rId21"/>
    <p:sldId id="318" r:id="rId2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>
          <p15:clr>
            <a:srgbClr val="A4A3A4"/>
          </p15:clr>
        </p15:guide>
        <p15:guide id="2" orient="horz" pos="152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04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64F35"/>
    <a:srgbClr val="CF2623"/>
    <a:srgbClr val="0070C0"/>
    <a:srgbClr val="40595D"/>
    <a:srgbClr val="F4EFE9"/>
    <a:srgbClr val="6B8866"/>
    <a:srgbClr val="5B795B"/>
    <a:srgbClr val="5AAD9E"/>
    <a:srgbClr val="256C81"/>
    <a:srgbClr val="F1F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>
        <p:scale>
          <a:sx n="100" d="100"/>
          <a:sy n="100" d="100"/>
        </p:scale>
        <p:origin x="1206" y="984"/>
      </p:cViewPr>
      <p:guideLst>
        <p:guide pos="2880"/>
        <p:guide orient="horz" pos="1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70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319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462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53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1135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9307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1207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346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3695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3059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9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0294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3078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36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3605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3196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168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3830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42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407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7972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77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440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98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33140"/>
            <a:ext cx="9289032" cy="19393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048000" y="331487"/>
            <a:ext cx="3276600" cy="2312792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81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966029" y="2851236"/>
            <a:ext cx="3383973" cy="323852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3150" b="1">
                <a:solidFill>
                  <a:schemeClr val="bg1"/>
                </a:solidFill>
                <a:latin typeface="Lato Hairline" panose="020F0502020204030203"/>
                <a:cs typeface="Lato Hairline" panose="020F0502020204030203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966029" y="3289107"/>
            <a:ext cx="3383973" cy="171347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350" b="0">
                <a:solidFill>
                  <a:schemeClr val="accent3"/>
                </a:solidFill>
                <a:latin typeface="Lato Light" panose="020F0502020204030203"/>
                <a:cs typeface="Lato Light" panose="020F0502020204030203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981375" y="3613555"/>
            <a:ext cx="3366029" cy="115271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08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13" Type="http://schemas.openxmlformats.org/officeDocument/2006/relationships/slideLayout" Target="../slideLayouts/slideLayout5.xml"/><Relationship Id="rId18" Type="http://schemas.openxmlformats.org/officeDocument/2006/relationships/image" Target="../media/image5.png"/><Relationship Id="rId3" Type="http://schemas.openxmlformats.org/officeDocument/2006/relationships/tags" Target="../tags/tag3.xml"/><Relationship Id="rId21" Type="http://schemas.openxmlformats.org/officeDocument/2006/relationships/image" Target="../media/image8.png"/><Relationship Id="rId7" Type="http://schemas.openxmlformats.org/officeDocument/2006/relationships/audio" Target="../media/media1.mp3"/><Relationship Id="rId12" Type="http://schemas.openxmlformats.org/officeDocument/2006/relationships/tags" Target="../tags/tag10.xml"/><Relationship Id="rId17" Type="http://schemas.openxmlformats.org/officeDocument/2006/relationships/image" Target="../media/image4.png"/><Relationship Id="rId2" Type="http://schemas.openxmlformats.org/officeDocument/2006/relationships/tags" Target="../tags/tag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tags" Target="../tags/tag1.xml"/><Relationship Id="rId6" Type="http://schemas.microsoft.com/office/2007/relationships/media" Target="../media/media1.mp3"/><Relationship Id="rId11" Type="http://schemas.openxmlformats.org/officeDocument/2006/relationships/tags" Target="../tags/tag9.xml"/><Relationship Id="rId24" Type="http://schemas.openxmlformats.org/officeDocument/2006/relationships/image" Target="../media/image11.png"/><Relationship Id="rId5" Type="http://schemas.openxmlformats.org/officeDocument/2006/relationships/tags" Target="../tags/tag5.xml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10" Type="http://schemas.openxmlformats.org/officeDocument/2006/relationships/tags" Target="../tags/tag8.xml"/><Relationship Id="rId19" Type="http://schemas.openxmlformats.org/officeDocument/2006/relationships/image" Target="../media/image6.png"/><Relationship Id="rId4" Type="http://schemas.openxmlformats.org/officeDocument/2006/relationships/tags" Target="../tags/tag4.xml"/><Relationship Id="rId9" Type="http://schemas.openxmlformats.org/officeDocument/2006/relationships/tags" Target="../tags/tag7.xml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12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11" Type="http://schemas.openxmlformats.org/officeDocument/2006/relationships/slide" Target="slide7.xml"/><Relationship Id="rId5" Type="http://schemas.openxmlformats.org/officeDocument/2006/relationships/image" Target="../media/image9.GIF"/><Relationship Id="rId10" Type="http://schemas.openxmlformats.org/officeDocument/2006/relationships/slide" Target="slide3.xml"/><Relationship Id="rId4" Type="http://schemas.openxmlformats.org/officeDocument/2006/relationships/image" Target="../media/image8.png"/><Relationship Id="rId9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6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GIF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A_图片 30" descr="图片包含 餐桌&#10;&#10;已生成高可信度的说明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0" y="734060"/>
            <a:ext cx="9156700" cy="4481830"/>
          </a:xfrm>
          <a:prstGeom prst="rect">
            <a:avLst/>
          </a:prstGeom>
        </p:spPr>
      </p:pic>
      <p:pic>
        <p:nvPicPr>
          <p:cNvPr id="55" name="PA_图片 5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84" y="2863708"/>
            <a:ext cx="1037392" cy="724579"/>
          </a:xfrm>
          <a:prstGeom prst="rect">
            <a:avLst/>
          </a:prstGeom>
        </p:spPr>
      </p:pic>
      <p:pic>
        <p:nvPicPr>
          <p:cNvPr id="56" name="PA_图片 5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" y="733701"/>
            <a:ext cx="627666" cy="438401"/>
          </a:xfrm>
          <a:prstGeom prst="rect">
            <a:avLst/>
          </a:prstGeom>
        </p:spPr>
      </p:pic>
      <p:pic>
        <p:nvPicPr>
          <p:cNvPr id="57" name="PA_图片 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714" y="489896"/>
            <a:ext cx="1083616" cy="756864"/>
          </a:xfrm>
          <a:prstGeom prst="rect">
            <a:avLst/>
          </a:prstGeom>
        </p:spPr>
      </p:pic>
      <p:pic>
        <p:nvPicPr>
          <p:cNvPr id="58" name="PA_图片 5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018" y="-232393"/>
            <a:ext cx="1069125" cy="746743"/>
          </a:xfrm>
          <a:prstGeom prst="rect">
            <a:avLst/>
          </a:prstGeom>
        </p:spPr>
      </p:pic>
      <p:pic>
        <p:nvPicPr>
          <p:cNvPr id="9" name="PA_黑鸭子 - 铃儿响叮当">
            <a:hlinkClick r:id="" action="ppaction://media"/>
          </p:cNvPr>
          <p:cNvPicPr>
            <a:picLocks noChangeAspect="1"/>
          </p:cNvPicPr>
          <p:nvPr>
            <a:audioFile r:link="rId7"/>
            <p:custDataLst>
              <p:tags r:id="rId8"/>
            </p:custDataLst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-823603" y="140978"/>
            <a:ext cx="609600" cy="609600"/>
          </a:xfrm>
          <a:prstGeom prst="rect">
            <a:avLst/>
          </a:prstGeom>
        </p:spPr>
      </p:pic>
      <p:pic>
        <p:nvPicPr>
          <p:cNvPr id="10" name="PA_图片 9" descr="图片包含 蛋糕, 餐桌, LEGO, 玩具&#10;&#10;已生成极高可信度的说明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1" name="PA_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14" name="PA_图片 13" descr="图片包含 户外, 天空, 树&#10;&#10;已生成极高可信度的说明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-3175"/>
            <a:ext cx="9144000" cy="1635125"/>
          </a:xfrm>
          <a:prstGeom prst="rect">
            <a:avLst/>
          </a:prstGeom>
        </p:spPr>
      </p:pic>
      <p:pic>
        <p:nvPicPr>
          <p:cNvPr id="32" name="PA_图片 31" descr="E:\素材\卡通\07880504998f333cb3e12fe8f5eb865e.png07880504998f333cb3e12fe8f5eb865e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4"/>
          <a:srcRect/>
          <a:stretch>
            <a:fillRect/>
          </a:stretch>
        </p:blipFill>
        <p:spPr>
          <a:xfrm>
            <a:off x="1624330" y="325755"/>
            <a:ext cx="5541645" cy="318643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8986">
        <p:dissolve/>
      </p:transition>
    </mc:Choice>
    <mc:Fallback xmlns="">
      <p:transition advTm="8986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09062 0.88641 " pathEditMode="relative" rAng="0" ptsTypes="AA">
                                      <p:cBhvr>
                                        <p:cTn id="18" dur="8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4432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1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6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6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6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1" repeatCount="indefinite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0.17291 0.5765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2882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40" y="499745"/>
            <a:ext cx="9174480" cy="4714240"/>
          </a:xfrm>
          <a:prstGeom prst="rect">
            <a:avLst/>
          </a:prstGeom>
        </p:spPr>
      </p:pic>
      <p:pic>
        <p:nvPicPr>
          <p:cNvPr id="10" name="图片 9" descr="图片包含 蛋糕, 餐桌, LEGO, 玩具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3" name="图片 2" descr="图片包含 户外, 天空, 树&#10;&#10;已生成极高可信度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0419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387" y="851191"/>
            <a:ext cx="3714750" cy="15644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4310142" y="1863222"/>
            <a:ext cx="523240" cy="4603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03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3394830" y="2786195"/>
            <a:ext cx="24009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3718322" y="2298753"/>
            <a:ext cx="1706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3042">
        <p:dissolve/>
      </p:transition>
    </mc:Choice>
    <mc:Fallback xmlns="">
      <p:transition advTm="3042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99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46964"/>
            <a:ext cx="2780348" cy="732473"/>
          </a:xfrm>
          <a:prstGeom prst="rect">
            <a:avLst/>
          </a:prstGeom>
        </p:spPr>
      </p:pic>
      <p:sp>
        <p:nvSpPr>
          <p:cNvPr id="47" name="文本框 46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022884" y="269611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 descr="E:\素材\卡通\d63f9b9dd2d979f7ec59cf3fbeacf6a8.pngd63f9b9dd2d979f7ec59cf3fbeacf6a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3528" y="1851670"/>
            <a:ext cx="2977587" cy="250678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3" name="组合 42"/>
          <p:cNvGrpSpPr/>
          <p:nvPr/>
        </p:nvGrpSpPr>
        <p:grpSpPr>
          <a:xfrm>
            <a:off x="3347864" y="1301130"/>
            <a:ext cx="5184576" cy="2062708"/>
            <a:chOff x="5979243" y="2502567"/>
            <a:chExt cx="5719915" cy="2062708"/>
          </a:xfrm>
        </p:grpSpPr>
        <p:grpSp>
          <p:nvGrpSpPr>
            <p:cNvPr id="44" name="组合 43"/>
            <p:cNvGrpSpPr/>
            <p:nvPr/>
          </p:nvGrpSpPr>
          <p:grpSpPr>
            <a:xfrm>
              <a:off x="5979243" y="2502567"/>
              <a:ext cx="5719915" cy="2062708"/>
              <a:chOff x="945743" y="2655425"/>
              <a:chExt cx="5719915" cy="206270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98180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圣诞老人</a:t>
                </a:r>
              </a:p>
            </p:txBody>
          </p:sp>
          <p:sp>
            <p:nvSpPr>
              <p:cNvPr id="49" name="Content Placeholder 2"/>
              <p:cNvSpPr txBox="1"/>
              <p:nvPr/>
            </p:nvSpPr>
            <p:spPr>
              <a:xfrm>
                <a:off x="945743" y="3388486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圣诞老人的传说在数千年前的斯堪的纳维亚半岛即出现。北欧神话中司智慧，艺术，诗词，战争的奥丁神，寒冬时节，骑上他那八脚马坐骑驰骋于天涯海角，惩恶扬善，分发礼物。</a:t>
                </a: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919">
        <p:dissolve/>
      </p:transition>
    </mc:Choice>
    <mc:Fallback xmlns="">
      <p:transition advTm="1919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46964"/>
            <a:ext cx="2780348" cy="732473"/>
          </a:xfrm>
          <a:prstGeom prst="rect">
            <a:avLst/>
          </a:prstGeom>
        </p:spPr>
      </p:pic>
      <p:sp>
        <p:nvSpPr>
          <p:cNvPr id="47" name="文本框 46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022884" y="269611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81435" y="2283718"/>
            <a:ext cx="4266629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与此同时，其子雷神着红衣以闪电为武器与冰雪诸神昏天黑地恶战一场，最终战胜寒冷。据异教传说，圣诞老人为奥丁神后裔。</a:t>
            </a:r>
          </a:p>
        </p:txBody>
      </p:sp>
      <p:pic>
        <p:nvPicPr>
          <p:cNvPr id="31" name="图片 30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264" y="767258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2" name="组合 31"/>
          <p:cNvGrpSpPr/>
          <p:nvPr/>
        </p:nvGrpSpPr>
        <p:grpSpPr>
          <a:xfrm>
            <a:off x="1659120" y="1275606"/>
            <a:ext cx="2634615" cy="545470"/>
            <a:chOff x="1607203" y="1991856"/>
            <a:chExt cx="2634615" cy="545470"/>
          </a:xfrm>
        </p:grpSpPr>
        <p:sp>
          <p:nvSpPr>
            <p:cNvPr id="33" name="文本框 32"/>
            <p:cNvSpPr txBox="1"/>
            <p:nvPr/>
          </p:nvSpPr>
          <p:spPr>
            <a:xfrm>
              <a:off x="1607203" y="199185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圣诞老人</a:t>
              </a:r>
              <a:endParaRPr lang="zh-CN" altLang="en-US" sz="2800" dirty="0">
                <a:latin typeface="隶书" panose="02010509060101010101" charset="-122"/>
                <a:ea typeface="隶书" panose="0201050906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35" name="图片 34" descr="E:\素材\卡通\29b3e4a5c2e932382e4480a437643a76.png29b3e4a5c2e932382e4480a437643a7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961698" y="7218"/>
            <a:ext cx="2318403" cy="49657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387">
        <p:dissolve/>
      </p:transition>
    </mc:Choice>
    <mc:Fallback xmlns="">
      <p:transition advTm="238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46964"/>
            <a:ext cx="2780348" cy="732473"/>
          </a:xfrm>
          <a:prstGeom prst="rect">
            <a:avLst/>
          </a:prstGeom>
        </p:spPr>
      </p:pic>
      <p:sp>
        <p:nvSpPr>
          <p:cNvPr id="47" name="文本框 46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022884" y="269611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圣诞老人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 descr="E:\素材\卡通\84870d117e5258937ced1d3826292fe7.png84870d117e5258937ced1d3826292fe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6182" y="1187280"/>
            <a:ext cx="2942556" cy="35573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8" name="组合 37"/>
          <p:cNvGrpSpPr/>
          <p:nvPr/>
        </p:nvGrpSpPr>
        <p:grpSpPr>
          <a:xfrm>
            <a:off x="3511391" y="1511501"/>
            <a:ext cx="5012690" cy="1901825"/>
            <a:chOff x="5979243" y="2502567"/>
            <a:chExt cx="5012690" cy="1901825"/>
          </a:xfrm>
        </p:grpSpPr>
        <p:grpSp>
          <p:nvGrpSpPr>
            <p:cNvPr id="39" name="组合 38"/>
            <p:cNvGrpSpPr/>
            <p:nvPr/>
          </p:nvGrpSpPr>
          <p:grpSpPr>
            <a:xfrm>
              <a:off x="5979243" y="2502567"/>
              <a:ext cx="5012690" cy="1901825"/>
              <a:chOff x="945743" y="2655425"/>
              <a:chExt cx="5012690" cy="1901825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  <a:sym typeface="+mn-ea"/>
                  </a:rPr>
                  <a:t>圣诞老人</a:t>
                </a:r>
                <a:endParaRPr lang="zh-CN" altLang="en-US" sz="2800" dirty="0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  <p:sp>
            <p:nvSpPr>
              <p:cNvPr id="42" name="Content Placeholder 2"/>
              <p:cNvSpPr txBox="1"/>
              <p:nvPr/>
            </p:nvSpPr>
            <p:spPr>
              <a:xfrm>
                <a:off x="945743" y="3227560"/>
                <a:ext cx="5012690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也有传说称圣诞老人由圣·尼古拉而来，所以圣诞老人也称St.Nicholas.因这些故事大多弘扬基督精神，其出处、故事情节大多被淡忘，然而圣诞老人却永驻人们精神世界。 </a:t>
                </a:r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6096083" y="2502567"/>
              <a:ext cx="181483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076">
        <p:dissolve/>
      </p:transition>
    </mc:Choice>
    <mc:Fallback xmlns="">
      <p:transition advTm="1076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238099"/>
            <a:ext cx="2780348" cy="732473"/>
          </a:xfrm>
          <a:prstGeom prst="rect">
            <a:avLst/>
          </a:prstGeom>
        </p:spPr>
      </p:pic>
      <p:sp>
        <p:nvSpPr>
          <p:cNvPr id="5" name="文本框 4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022884" y="43169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圣诞祝福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37419" y="2517696"/>
            <a:ext cx="6614795" cy="2546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皑皑白雪铺满地，雪花飘飞圣诞日。小鹿蹦跑送安康，雪橇满载幸福溢。圣诞老人着盛装，吉祥如意满身上。佳节分身好理念，街口家户都有影。笑颜无声送吉祥，启门迎纳福绿寿。祝你圣诞心里美，生意兴隆纳四海。和气生财迎八方，善行济世名望传。</a:t>
            </a:r>
          </a:p>
          <a:p>
            <a:pPr algn="just">
              <a:lnSpc>
                <a:spcPct val="120000"/>
              </a:lnSpc>
            </a:pPr>
            <a:endParaRPr lang="zh-CN" altLang="en-US" sz="1900" spc="600" dirty="0"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36" name="图片 35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323528" y="721174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7" name="组合 36"/>
          <p:cNvGrpSpPr/>
          <p:nvPr/>
        </p:nvGrpSpPr>
        <p:grpSpPr>
          <a:xfrm>
            <a:off x="2019160" y="1613947"/>
            <a:ext cx="2634615" cy="523240"/>
            <a:chOff x="1607203" y="2014086"/>
            <a:chExt cx="2634615" cy="523240"/>
          </a:xfrm>
        </p:grpSpPr>
        <p:sp>
          <p:nvSpPr>
            <p:cNvPr id="38" name="文本框 37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40" name="图片 39" descr="E:\素材\卡通\72cbb0575b7a2b18746fefa4c0c3a8a0.png72cbb0575b7a2b18746fefa4c0c3a8a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7026598" y="168215"/>
            <a:ext cx="2101203" cy="39354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076">
        <p:dissolve/>
      </p:transition>
    </mc:Choice>
    <mc:Fallback xmlns="">
      <p:transition advTm="1076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40" y="499745"/>
            <a:ext cx="9174480" cy="4714240"/>
          </a:xfrm>
          <a:prstGeom prst="rect">
            <a:avLst/>
          </a:prstGeom>
        </p:spPr>
      </p:pic>
      <p:pic>
        <p:nvPicPr>
          <p:cNvPr id="10" name="图片 9" descr="图片包含 蛋糕, 餐桌, LEGO, 玩具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12" name="图片 11" descr="图片包含 户外, 天空, 树&#10;&#10;已生成极高可信度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0419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387" y="819441"/>
            <a:ext cx="3714750" cy="15644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4310142" y="1831472"/>
            <a:ext cx="523240" cy="4603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04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3394830" y="2754445"/>
            <a:ext cx="24009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3908822" y="2267003"/>
            <a:ext cx="1325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481">
        <p:dissolve/>
      </p:transition>
    </mc:Choice>
    <mc:Fallback xmlns="">
      <p:transition advTm="248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238099"/>
            <a:ext cx="2780348" cy="732473"/>
          </a:xfrm>
          <a:prstGeom prst="rect">
            <a:avLst/>
          </a:prstGeom>
        </p:spPr>
      </p:pic>
      <p:sp>
        <p:nvSpPr>
          <p:cNvPr id="3" name="文本框 2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132942" y="431695"/>
            <a:ext cx="87716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E:\素材\卡通\b257ec5f52ee493957462719c09444de.pngb257ec5f52ee493957462719c09444d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-612576" y="678387"/>
            <a:ext cx="4078372" cy="40783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3" name="组合 32"/>
          <p:cNvGrpSpPr/>
          <p:nvPr/>
        </p:nvGrpSpPr>
        <p:grpSpPr>
          <a:xfrm>
            <a:off x="3347864" y="1635646"/>
            <a:ext cx="4968552" cy="2119223"/>
            <a:chOff x="5979243" y="2502567"/>
            <a:chExt cx="5719915" cy="2119223"/>
          </a:xfrm>
        </p:grpSpPr>
        <p:grpSp>
          <p:nvGrpSpPr>
            <p:cNvPr id="34" name="组合 33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6" name="文本框 35"/>
              <p:cNvSpPr txBox="1"/>
              <p:nvPr/>
            </p:nvSpPr>
            <p:spPr>
              <a:xfrm>
                <a:off x="1028640" y="2655425"/>
                <a:ext cx="2464672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</a:p>
            </p:txBody>
          </p:sp>
          <p:sp>
            <p:nvSpPr>
              <p:cNvPr id="37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圣诞树（Christmas tree）是用灯烛和装饰品把枞树或洋松装点起来的常青树，作为圣诞节庆祝活动的一部分。近代圣诞树起源于德国。</a:t>
                </a:r>
              </a:p>
            </p:txBody>
          </p:sp>
        </p:grpSp>
        <p:sp>
          <p:nvSpPr>
            <p:cNvPr id="35" name="矩形 34"/>
            <p:cNvSpPr/>
            <p:nvPr/>
          </p:nvSpPr>
          <p:spPr>
            <a:xfrm>
              <a:off x="6096083" y="2502567"/>
              <a:ext cx="136715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731">
        <p:dissolve/>
      </p:transition>
    </mc:Choice>
    <mc:Fallback xmlns="">
      <p:transition advTm="173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238099"/>
            <a:ext cx="2780348" cy="732473"/>
          </a:xfrm>
          <a:prstGeom prst="rect">
            <a:avLst/>
          </a:prstGeom>
        </p:spPr>
      </p:pic>
      <p:sp>
        <p:nvSpPr>
          <p:cNvPr id="3" name="文本框 2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132942" y="431695"/>
            <a:ext cx="87716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49387" y="2222416"/>
            <a:ext cx="5850805" cy="228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德国人于每年12月24日，即亚当和夏娃节，在家里布置一株枞树(伊甸园之树)，将薄饼干挂在上面，象征圣饼(基督徒赎罪的标记)。近代改用各式小甜饼代替圣饼，还常加上象征基督的蜡烛。</a:t>
            </a:r>
          </a:p>
        </p:txBody>
      </p:sp>
      <p:pic>
        <p:nvPicPr>
          <p:cNvPr id="12" name="图片 11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512363" y="801027"/>
            <a:ext cx="1523360" cy="15228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3" name="组合 12"/>
          <p:cNvGrpSpPr/>
          <p:nvPr/>
        </p:nvGrpSpPr>
        <p:grpSpPr>
          <a:xfrm>
            <a:off x="1731128" y="1318667"/>
            <a:ext cx="2634615" cy="523240"/>
            <a:chOff x="1607203" y="2014086"/>
            <a:chExt cx="2634615" cy="523240"/>
          </a:xfrm>
        </p:grpSpPr>
        <p:sp>
          <p:nvSpPr>
            <p:cNvPr id="14" name="文本框 13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圣诞树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16" name="图片 15" descr="E:\素材\卡通\31cdfe53903ae76995d6046a669cae24.png31cdfe53903ae76995d6046a669cae2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75323" y="339502"/>
            <a:ext cx="2978400" cy="4311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4991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731">
        <p:dissolve/>
      </p:transition>
    </mc:Choice>
    <mc:Fallback>
      <p:transition advTm="173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238099"/>
            <a:ext cx="2780348" cy="732473"/>
          </a:xfrm>
          <a:prstGeom prst="rect">
            <a:avLst/>
          </a:prstGeom>
        </p:spPr>
      </p:pic>
      <p:sp>
        <p:nvSpPr>
          <p:cNvPr id="3" name="文本框 2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132942" y="431695"/>
            <a:ext cx="877163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圣诞树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E:\素材\卡通\72c1ac0e270b57da66cae4abc4ce847c.png72c1ac0e270b57da66cae4abc4ce847c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0" y="1092487"/>
            <a:ext cx="3530685" cy="353107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2375031" y="1491181"/>
            <a:ext cx="6242685" cy="2118995"/>
            <a:chOff x="5075085" y="2502567"/>
            <a:chExt cx="6242685" cy="2118995"/>
          </a:xfrm>
        </p:grpSpPr>
        <p:grpSp>
          <p:nvGrpSpPr>
            <p:cNvPr id="7" name="组合 6"/>
            <p:cNvGrpSpPr/>
            <p:nvPr/>
          </p:nvGrpSpPr>
          <p:grpSpPr>
            <a:xfrm>
              <a:off x="5075085" y="2502567"/>
              <a:ext cx="6242685" cy="2118995"/>
              <a:chOff x="41585" y="2655425"/>
              <a:chExt cx="6242685" cy="2118995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圣诞树</a:t>
                </a:r>
              </a:p>
            </p:txBody>
          </p:sp>
          <p:sp>
            <p:nvSpPr>
              <p:cNvPr id="10" name="Content Placeholder 2"/>
              <p:cNvSpPr txBox="1"/>
              <p:nvPr/>
            </p:nvSpPr>
            <p:spPr>
              <a:xfrm>
                <a:off x="945825" y="3444730"/>
                <a:ext cx="5338445" cy="1329690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此外，室内还设有圣诞塔，是一木质的三角形结构，上有许多小架格放置基督雕像，塔身饰以常青树枝叶、蜡烛和一颗星。到16世纪，圣诞塔和伊甸园树合并为圣诞树。</a:t>
                </a: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4046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731">
        <p:dissolve/>
      </p:transition>
    </mc:Choice>
    <mc:Fallback>
      <p:transition advTm="173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238099"/>
            <a:ext cx="2780348" cy="732473"/>
          </a:xfrm>
          <a:prstGeom prst="rect">
            <a:avLst/>
          </a:prstGeom>
        </p:spPr>
      </p:pic>
      <p:sp>
        <p:nvSpPr>
          <p:cNvPr id="51" name="文本框 5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022884" y="431695"/>
            <a:ext cx="10972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圣诞祝福</a:t>
            </a:r>
          </a:p>
        </p:txBody>
      </p:sp>
      <p:sp>
        <p:nvSpPr>
          <p:cNvPr id="52" name="圆角矩形 51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464353" y="2419880"/>
            <a:ext cx="5691823" cy="2285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因为有了圣诞，雪花倍加浪漫；因为有了许愿，生活更加灿烂；因为有了挂念，幸福爬上笑脸；因为有了祝愿，寒冬倍感温暖；愿你体会我的思念，感受我的祝愿，圣诞快乐！</a:t>
            </a:r>
          </a:p>
        </p:txBody>
      </p:sp>
      <p:pic>
        <p:nvPicPr>
          <p:cNvPr id="54" name="图片 53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0" y="583565"/>
            <a:ext cx="1988820" cy="198818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5" name="组合 54"/>
          <p:cNvGrpSpPr/>
          <p:nvPr/>
        </p:nvGrpSpPr>
        <p:grpSpPr>
          <a:xfrm>
            <a:off x="1551616" y="1516131"/>
            <a:ext cx="2634615" cy="523240"/>
            <a:chOff x="1607203" y="2014086"/>
            <a:chExt cx="2634615" cy="523240"/>
          </a:xfrm>
        </p:grpSpPr>
        <p:sp>
          <p:nvSpPr>
            <p:cNvPr id="56" name="文本框 55"/>
            <p:cNvSpPr txBox="1"/>
            <p:nvPr/>
          </p:nvSpPr>
          <p:spPr>
            <a:xfrm>
              <a:off x="1607203" y="2014086"/>
              <a:ext cx="2634615" cy="52197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  <a:sym typeface="+mn-ea"/>
                </a:rPr>
                <a:t>圣诞祝福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1974233" y="2014086"/>
              <a:ext cx="198501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58" name="图片 57" descr="E:\素材\卡通\dfbf32670090e3722a87a9c3ca68087c.pngdfbf32670090e3722a87a9c3ca68087c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10276" y="-380578"/>
            <a:ext cx="2920592" cy="41609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357">
        <p:dissolve/>
      </p:transition>
    </mc:Choice>
    <mc:Fallback xmlns="">
      <p:transition advTm="135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40" y="499745"/>
            <a:ext cx="9174480" cy="4714240"/>
          </a:xfrm>
          <a:prstGeom prst="rect">
            <a:avLst/>
          </a:prstGeom>
        </p:spPr>
      </p:pic>
      <p:pic>
        <p:nvPicPr>
          <p:cNvPr id="10" name="图片 9" descr="图片包含 蛋糕, 餐桌, LEGO, 玩具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3" name="图片 2" descr="图片包含 户外, 天空, 树&#10;&#10;已生成极高可信度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0419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387" y="232860"/>
            <a:ext cx="3714750" cy="15644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4293156" y="1244891"/>
            <a:ext cx="695960" cy="3683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2018</a:t>
            </a:r>
          </a:p>
        </p:txBody>
      </p:sp>
      <p:pic>
        <p:nvPicPr>
          <p:cNvPr id="7" name="图片 6" descr="bf42ca3f1b166c8462917816551b86fa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8666" y="1797341"/>
            <a:ext cx="2780348" cy="732473"/>
          </a:xfrm>
          <a:prstGeom prst="rect">
            <a:avLst/>
          </a:prstGeom>
        </p:spPr>
      </p:pic>
      <p:pic>
        <p:nvPicPr>
          <p:cNvPr id="8" name="图片 7" descr="bf42ca3f1b166c8462917816551b86fa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68666" y="2476950"/>
            <a:ext cx="2780348" cy="732473"/>
          </a:xfrm>
          <a:prstGeom prst="rect">
            <a:avLst/>
          </a:prstGeom>
        </p:spPr>
      </p:pic>
      <p:pic>
        <p:nvPicPr>
          <p:cNvPr id="9" name="图片 8" descr="bf42ca3f1b166c8462917816551b86fa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823085" y="1797341"/>
            <a:ext cx="2745581" cy="732473"/>
          </a:xfrm>
          <a:prstGeom prst="rect">
            <a:avLst/>
          </a:prstGeom>
        </p:spPr>
      </p:pic>
      <p:pic>
        <p:nvPicPr>
          <p:cNvPr id="4" name="图片 3" descr="bf42ca3f1b166c8462917816551b86fa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1823085" y="2476950"/>
            <a:ext cx="2745581" cy="732473"/>
          </a:xfrm>
          <a:prstGeom prst="rect">
            <a:avLst/>
          </a:prstGeom>
        </p:spPr>
      </p:pic>
      <p:sp>
        <p:nvSpPr>
          <p:cNvPr id="5" name="文本框 4">
            <a:hlinkClick r:id="" action="ppaction://hlinkshowjump?jump=nextslide">
              <a:snd r:embed="rId9" name="音效.wav"/>
            </a:hlinkClick>
          </p:cNvPr>
          <p:cNvSpPr txBox="1"/>
          <p:nvPr/>
        </p:nvSpPr>
        <p:spPr>
          <a:xfrm>
            <a:off x="2346722" y="1990937"/>
            <a:ext cx="17437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1.圣诞节的由来</a:t>
            </a:r>
          </a:p>
        </p:txBody>
      </p:sp>
      <p:sp>
        <p:nvSpPr>
          <p:cNvPr id="12" name="文本框 11">
            <a:hlinkClick r:id="rId10" action="ppaction://hlinksldjump">
              <a:snd r:embed="rId9" name="音效.wav"/>
            </a:hlinkClick>
          </p:cNvPr>
          <p:cNvSpPr txBox="1"/>
          <p:nvPr/>
        </p:nvSpPr>
        <p:spPr>
          <a:xfrm>
            <a:off x="2346722" y="2671736"/>
            <a:ext cx="1787128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2.圣诞节的习俗</a:t>
            </a:r>
          </a:p>
        </p:txBody>
      </p:sp>
      <p:sp>
        <p:nvSpPr>
          <p:cNvPr id="13" name="文本框 12">
            <a:hlinkClick r:id="rId11" action="ppaction://hlinksldjump">
              <a:snd r:embed="rId9" name="音效.wav"/>
            </a:hlinkClick>
          </p:cNvPr>
          <p:cNvSpPr txBox="1"/>
          <p:nvPr/>
        </p:nvSpPr>
        <p:spPr>
          <a:xfrm>
            <a:off x="5242560" y="2024989"/>
            <a:ext cx="12865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3.圣诞老人</a:t>
            </a:r>
          </a:p>
        </p:txBody>
      </p:sp>
      <p:sp>
        <p:nvSpPr>
          <p:cNvPr id="14" name="文本框 13">
            <a:hlinkClick r:id="rId12" action="ppaction://hlinksldjump">
              <a:snd r:embed="rId9" name="音效.wav"/>
            </a:hlinkClick>
          </p:cNvPr>
          <p:cNvSpPr txBox="1"/>
          <p:nvPr/>
        </p:nvSpPr>
        <p:spPr>
          <a:xfrm>
            <a:off x="5356860" y="2665307"/>
            <a:ext cx="105791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4.圣诞树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9" advTm="1077">
        <p:dissolve/>
      </p:transition>
    </mc:Choice>
    <mc:Fallback xmlns="">
      <p:transition advTm="1077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238099"/>
            <a:ext cx="2780348" cy="732473"/>
          </a:xfrm>
          <a:prstGeom prst="rect">
            <a:avLst/>
          </a:prstGeom>
        </p:spPr>
      </p:pic>
      <p:sp>
        <p:nvSpPr>
          <p:cNvPr id="3" name="文本框 2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4017528" y="431695"/>
            <a:ext cx="1107996" cy="36933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祝福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E:\素材\卡通\1df5d13e477d56494dc269022d8848f9.png1df5d13e477d56494dc269022d8848f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79" y="555526"/>
            <a:ext cx="4327158" cy="432715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" name="组合 5"/>
          <p:cNvGrpSpPr/>
          <p:nvPr/>
        </p:nvGrpSpPr>
        <p:grpSpPr>
          <a:xfrm>
            <a:off x="2687847" y="1623970"/>
            <a:ext cx="5556561" cy="2119223"/>
            <a:chOff x="5075085" y="2502567"/>
            <a:chExt cx="5556561" cy="2119223"/>
          </a:xfrm>
        </p:grpSpPr>
        <p:grpSp>
          <p:nvGrpSpPr>
            <p:cNvPr id="7" name="组合 6"/>
            <p:cNvGrpSpPr/>
            <p:nvPr/>
          </p:nvGrpSpPr>
          <p:grpSpPr>
            <a:xfrm>
              <a:off x="5075085" y="2502567"/>
              <a:ext cx="5556561" cy="2119223"/>
              <a:chOff x="41585" y="2655425"/>
              <a:chExt cx="5556561" cy="2119223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415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圣诞祝福</a:t>
                </a:r>
              </a:p>
            </p:txBody>
          </p:sp>
          <p:sp>
            <p:nvSpPr>
              <p:cNvPr id="10" name="Content Placeholder 2"/>
              <p:cNvSpPr txBox="1"/>
              <p:nvPr/>
            </p:nvSpPr>
            <p:spPr>
              <a:xfrm>
                <a:off x="1061642" y="3445001"/>
                <a:ext cx="4536504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圣诞节到了，我将一只超大号袜子挂在你床头，圣诞老人只有将一万份开心，一万份健康和一万份幸福统统放进去，才能将它装满。圣诞快乐！</a:t>
                </a: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6096083" y="2502567"/>
              <a:ext cx="1772920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124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9" advTm="1731">
        <p:dissolve/>
      </p:transition>
    </mc:Choice>
    <mc:Fallback>
      <p:transition advTm="1731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 descr="图片包含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0" y="734060"/>
            <a:ext cx="9156700" cy="448183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384" y="2863708"/>
            <a:ext cx="1037392" cy="72457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" y="733701"/>
            <a:ext cx="627666" cy="438401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714" y="489896"/>
            <a:ext cx="1083616" cy="75686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0018" y="-232393"/>
            <a:ext cx="1069125" cy="746743"/>
          </a:xfrm>
          <a:prstGeom prst="rect">
            <a:avLst/>
          </a:prstGeom>
        </p:spPr>
      </p:pic>
      <p:pic>
        <p:nvPicPr>
          <p:cNvPr id="13" name="图片 12" descr="图片包含 蛋糕, 餐桌, LEGO, 玩具&#10;&#10;已生成极高可信度的说明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15" name="图片 14" descr="图片包含 户外, 天空, 树&#10;&#10;已生成极高可信度的说明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-3175"/>
            <a:ext cx="9144000" cy="1635125"/>
          </a:xfrm>
          <a:prstGeom prst="rect">
            <a:avLst/>
          </a:prstGeom>
        </p:spPr>
      </p:pic>
      <p:sp>
        <p:nvSpPr>
          <p:cNvPr id="6152" name="文本框 6151"/>
          <p:cNvSpPr txBox="1"/>
          <p:nvPr/>
        </p:nvSpPr>
        <p:spPr>
          <a:xfrm>
            <a:off x="2649855" y="2093886"/>
            <a:ext cx="3874770" cy="7556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快乐圣诞</a:t>
            </a:r>
            <a:endParaRPr lang="zh-CN" altLang="en-US" sz="9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什么是圣诞快乐？</a:t>
            </a:r>
            <a:endParaRPr lang="zh-CN" altLang="en-US" sz="9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不是那快乐的阳光，也不是鸟儿的啁啾，那是愉快的念头和幸福的笑容， </a:t>
            </a:r>
            <a:endParaRPr lang="zh-CN" altLang="en-US" sz="9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是温馨慈爱的问候。 </a:t>
            </a:r>
            <a:endParaRPr lang="zh-CN" altLang="en-US" sz="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2803525" y="1482090"/>
            <a:ext cx="35674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谢谢您的观看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919">
        <p:dissolve/>
      </p:transition>
    </mc:Choice>
    <mc:Fallback xmlns="">
      <p:transition advTm="1919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09062 0.88641 " pathEditMode="relative" rAng="0" ptsTypes="AA">
                                      <p:cBhvr>
                                        <p:cTn id="16" dur="86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4432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1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6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66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4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" presetClass="entr" presetSubtype="1" repeatCount="indefinite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0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0" presetClass="path" presetSubtype="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93827E-7 L 0.17291 0.57654 " pathEditMode="relative" rAng="0" ptsTypes="AA">
                                      <p:cBhvr>
                                        <p:cTn id="32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46" y="28827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40" y="499745"/>
            <a:ext cx="9174480" cy="4714240"/>
          </a:xfrm>
          <a:prstGeom prst="rect">
            <a:avLst/>
          </a:prstGeom>
        </p:spPr>
      </p:pic>
      <p:pic>
        <p:nvPicPr>
          <p:cNvPr id="10" name="图片 9" descr="图片包含 蛋糕, 餐桌, LEGO, 玩具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3" name="图片 2" descr="图片包含 户外, 天空, 树&#10;&#10;已生成极高可信度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0419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387" y="978826"/>
            <a:ext cx="3714750" cy="15644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4310142" y="1990857"/>
            <a:ext cx="523240" cy="4603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01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3394830" y="2913830"/>
            <a:ext cx="24009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3337322" y="2426388"/>
            <a:ext cx="246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圣诞节的由来</a:t>
            </a:r>
            <a:endParaRPr lang="zh-CN" altLang="en-US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4634">
        <p:dissolve/>
      </p:transition>
    </mc:Choice>
    <mc:Fallback xmlns="">
      <p:transition advTm="4634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>
            <a:hlinkClick r:id="" action="ppaction://hlinkshowjump?jump=nextslide">
              <a:snd r:embed="rId3" name="音效.wav"/>
            </a:hlinkClick>
          </p:cNvPr>
          <p:cNvSpPr txBox="1"/>
          <p:nvPr/>
        </p:nvSpPr>
        <p:spPr>
          <a:xfrm>
            <a:off x="3794919" y="237861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sp>
        <p:nvSpPr>
          <p:cNvPr id="42" name="圆角矩形 41"/>
          <p:cNvSpPr/>
          <p:nvPr/>
        </p:nvSpPr>
        <p:spPr>
          <a:xfrm>
            <a:off x="395536" y="1246917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 descr="bf42ca3f1b166c8462917816551b86f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24" y="117846"/>
            <a:ext cx="3707130" cy="976630"/>
          </a:xfrm>
          <a:prstGeom prst="rect">
            <a:avLst/>
          </a:prstGeom>
        </p:spPr>
      </p:pic>
      <p:sp>
        <p:nvSpPr>
          <p:cNvPr id="44" name="文本框 43">
            <a:hlinkClick r:id="" action="ppaction://hlinkshowjump?jump=nextslide">
              <a:snd r:embed="rId3" name="音效.wav"/>
            </a:hlinkClick>
          </p:cNvPr>
          <p:cNvSpPr txBox="1"/>
          <p:nvPr/>
        </p:nvSpPr>
        <p:spPr>
          <a:xfrm>
            <a:off x="3707904" y="414709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39553" y="1583799"/>
            <a:ext cx="5544616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圣诞节这个名称是“基督悒撒”的缩写。很长时间以来圣诞节的日期都是没有确定的，直到西元3世纪中期，基督教在罗马合法化以后，西元354年罗马主教指定儒略历12月25日为耶稣诞生日。</a:t>
            </a:r>
          </a:p>
        </p:txBody>
      </p:sp>
      <p:pic>
        <p:nvPicPr>
          <p:cNvPr id="47" name="图片 46" descr="E:\素材\卡通\b837356bc46561f4f8e8b4d644f312a2.pngb837356bc46561f4f8e8b4d644f312a2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107504" y="14732"/>
            <a:ext cx="864096" cy="17207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 descr="E:\素材\卡通\2e21e83a3ca17f4fb0ba205e37b8330e.png2e21e83a3ca17f4fb0ba205e37b8330e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6156176" y="2859782"/>
            <a:ext cx="2752180" cy="2041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059">
        <p:dissolve/>
      </p:transition>
    </mc:Choice>
    <mc:Fallback xmlns="">
      <p:transition advTm="2059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140970" y="1158240"/>
            <a:ext cx="8670483" cy="3985260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 descr="E:\素材\卡通\da3560e4df79f34a03f28a94479f5db9.pngda3560e4df79f34a03f28a94479f5db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-344300" y="1176655"/>
            <a:ext cx="3751784" cy="37513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9" name="组合 38"/>
          <p:cNvGrpSpPr/>
          <p:nvPr/>
        </p:nvGrpSpPr>
        <p:grpSpPr>
          <a:xfrm>
            <a:off x="2606683" y="1324648"/>
            <a:ext cx="6204770" cy="3667093"/>
            <a:chOff x="1822869" y="2457846"/>
            <a:chExt cx="6184900" cy="3269710"/>
          </a:xfrm>
        </p:grpSpPr>
        <p:sp>
          <p:nvSpPr>
            <p:cNvPr id="40" name="文本框 39"/>
            <p:cNvSpPr txBox="1"/>
            <p:nvPr/>
          </p:nvSpPr>
          <p:spPr>
            <a:xfrm>
              <a:off x="1822869" y="3004676"/>
              <a:ext cx="6184900" cy="272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900" spc="600" dirty="0">
                  <a:latin typeface="隶书" panose="02010509060101010101" charset="-122"/>
                  <a:ea typeface="隶书" panose="02010509060101010101" charset="-122"/>
                </a:rPr>
                <a:t>   </a:t>
              </a: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据说：第一个圣诞节是在公元138年，由罗马主教圣克里门倡议举行。而教会史载第一个圣诞节则在公元336年。由于圣经未明记耶稣生于何时，故各地圣诞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900" spc="600" dirty="0">
                  <a:latin typeface="隶书" panose="02010509060101010101" charset="-122"/>
                  <a:ea typeface="隶书" panose="02010509060101010101" charset="-122"/>
                </a:rPr>
                <a:t>   节日期各异。直到公元440年，才由罗马教廷定12月25日为圣诞节。</a:t>
              </a: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2364896" y="2457846"/>
              <a:ext cx="2579209" cy="523240"/>
              <a:chOff x="2139813" y="2196236"/>
              <a:chExt cx="2579209" cy="523240"/>
            </a:xfrm>
          </p:grpSpPr>
          <p:sp>
            <p:nvSpPr>
              <p:cNvPr id="42" name="文本框 41"/>
              <p:cNvSpPr txBox="1"/>
              <p:nvPr/>
            </p:nvSpPr>
            <p:spPr>
              <a:xfrm>
                <a:off x="2139813" y="2199437"/>
                <a:ext cx="2579209" cy="440625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圣诞节的由来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192802" y="2196236"/>
                <a:ext cx="2430780" cy="52324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隶书" panose="02010509060101010101" charset="-122"/>
                  <a:ea typeface="隶书" panose="02010509060101010101" charset="-122"/>
                </a:endParaRPr>
              </a:p>
            </p:txBody>
          </p:sp>
        </p:grpSp>
      </p:grpSp>
      <p:pic>
        <p:nvPicPr>
          <p:cNvPr id="44" name="图片 43" descr="E:\素材\卡通\72cbb0575b7a2b18746fefa4c0c3a8a0.png72cbb0575b7a2b18746fefa4c0c3a8a0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1844768" y="961132"/>
            <a:ext cx="761915" cy="1426742"/>
          </a:xfrm>
          <a:prstGeom prst="rect">
            <a:avLst/>
          </a:prstGeom>
        </p:spPr>
      </p:pic>
      <p:pic>
        <p:nvPicPr>
          <p:cNvPr id="46" name="图片 45" descr="bf42ca3f1b166c8462917816551b86fa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7824" y="117846"/>
            <a:ext cx="3707130" cy="976630"/>
          </a:xfrm>
          <a:prstGeom prst="rect">
            <a:avLst/>
          </a:prstGeom>
        </p:spPr>
      </p:pic>
      <p:sp>
        <p:nvSpPr>
          <p:cNvPr id="47" name="文本框 46">
            <a:hlinkClick r:id="" action="ppaction://hlinkshowjump?jump=nextslide">
              <a:snd r:embed="rId6" name="音效.wav"/>
            </a:hlinkClick>
          </p:cNvPr>
          <p:cNvSpPr txBox="1"/>
          <p:nvPr/>
        </p:nvSpPr>
        <p:spPr>
          <a:xfrm>
            <a:off x="3707904" y="414709"/>
            <a:ext cx="201168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圣诞节的由来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826">
        <p:dissolve/>
      </p:transition>
    </mc:Choice>
    <mc:Fallback xmlns="">
      <p:transition advTm="1826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985" y="15214"/>
            <a:ext cx="2780348" cy="732473"/>
          </a:xfrm>
          <a:prstGeom prst="rect">
            <a:avLst/>
          </a:prstGeom>
        </p:spPr>
      </p:pic>
      <p:sp>
        <p:nvSpPr>
          <p:cNvPr id="51" name="文本框 50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3794919" y="237861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圣诞节的由来</a:t>
            </a:r>
          </a:p>
        </p:txBody>
      </p:sp>
      <p:sp>
        <p:nvSpPr>
          <p:cNvPr id="48" name="圆角矩形 47"/>
          <p:cNvSpPr/>
          <p:nvPr/>
        </p:nvSpPr>
        <p:spPr>
          <a:xfrm>
            <a:off x="140970" y="915566"/>
            <a:ext cx="8607494" cy="3956308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899592" y="2041044"/>
            <a:ext cx="5000777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900" spc="600" dirty="0">
                <a:latin typeface="隶书" panose="02010509060101010101" charset="-122"/>
                <a:ea typeface="隶书" panose="02010509060101010101" charset="-122"/>
              </a:rPr>
              <a:t>   </a:t>
            </a:r>
            <a:r>
              <a:rPr lang="zh-CN" altLang="en-US" sz="1900" spc="600" dirty="0">
                <a:latin typeface="隶书" panose="02010509060101010101" charset="-122"/>
                <a:ea typeface="隶书" panose="02010509060101010101" charset="-122"/>
              </a:rPr>
              <a:t>公元1607年，世界各地教会领袖在伯利恒聚会，进一步予以确定，从此世界大多数的基督徒均以12月25日为圣诞节。十九世纪，圣诞卡的流行、圣诞老人的出现，圣诞节也开始流行起来了。  </a:t>
            </a:r>
          </a:p>
        </p:txBody>
      </p:sp>
      <p:pic>
        <p:nvPicPr>
          <p:cNvPr id="50" name="图片 49" descr="E:\素材\卡通\da3560e4df79f34a03f28a94479f5db9.pngda3560e4df79f34a03f28a94479f5db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5755" y="978923"/>
            <a:ext cx="1503545" cy="15030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2" name="组合 51"/>
          <p:cNvGrpSpPr/>
          <p:nvPr/>
        </p:nvGrpSpPr>
        <p:grpSpPr>
          <a:xfrm>
            <a:off x="1763688" y="1169028"/>
            <a:ext cx="2707941" cy="475500"/>
            <a:chOff x="1882793" y="1667693"/>
            <a:chExt cx="2634615" cy="628968"/>
          </a:xfrm>
        </p:grpSpPr>
        <p:sp>
          <p:nvSpPr>
            <p:cNvPr id="53" name="文本框 52"/>
            <p:cNvSpPr txBox="1"/>
            <p:nvPr/>
          </p:nvSpPr>
          <p:spPr>
            <a:xfrm>
              <a:off x="1882793" y="1667693"/>
              <a:ext cx="2634615" cy="52197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/>
              <a:r>
                <a:rPr lang="zh-CN" altLang="en-US" sz="2800" dirty="0">
                  <a:latin typeface="隶书" panose="02010509060101010101" charset="-122"/>
                  <a:ea typeface="隶书" panose="02010509060101010101" charset="-122"/>
                </a:rPr>
                <a:t>圣诞节的由来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1882793" y="1773421"/>
              <a:ext cx="263461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  <p:pic>
        <p:nvPicPr>
          <p:cNvPr id="55" name="图片 54" descr="E:\素材\卡通\adecc9fa2f87eb51fd1807b6b9b34703.pngadecc9fa2f87eb51fd1807b6b9b3470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053602" y="915566"/>
            <a:ext cx="2541628" cy="42136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106">
        <p:dissolve/>
      </p:transition>
    </mc:Choice>
    <mc:Fallback xmlns="">
      <p:transition advTm="2106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&#10;&#10;已生成高可信度的说明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5240" y="499745"/>
            <a:ext cx="9174480" cy="4714240"/>
          </a:xfrm>
          <a:prstGeom prst="rect">
            <a:avLst/>
          </a:prstGeom>
        </p:spPr>
      </p:pic>
      <p:pic>
        <p:nvPicPr>
          <p:cNvPr id="10" name="图片 9" descr="图片包含 蛋糕, 餐桌, LEGO, 玩具&#10;&#10;已生成极高可信度的说明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515" y="2863865"/>
            <a:ext cx="2434414" cy="2352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65" y="3512185"/>
            <a:ext cx="1447165" cy="1620520"/>
          </a:xfrm>
          <a:prstGeom prst="rect">
            <a:avLst/>
          </a:prstGeom>
        </p:spPr>
      </p:pic>
      <p:pic>
        <p:nvPicPr>
          <p:cNvPr id="3" name="图片 2" descr="图片包含 户外, 天空, 树&#10;&#10;已生成极高可信度的说明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910419"/>
          </a:xfrm>
          <a:prstGeom prst="rect">
            <a:avLst/>
          </a:prstGeom>
        </p:spPr>
      </p:pic>
      <p:pic>
        <p:nvPicPr>
          <p:cNvPr id="7171" name="图片 7170" descr="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4387" y="883576"/>
            <a:ext cx="3714750" cy="1564481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2" name="文本框 7171"/>
          <p:cNvSpPr txBox="1"/>
          <p:nvPr/>
        </p:nvSpPr>
        <p:spPr>
          <a:xfrm>
            <a:off x="4310142" y="1895607"/>
            <a:ext cx="523240" cy="460375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方正综艺简体" panose="03000509000000000000" charset="-122"/>
                <a:ea typeface="方正综艺简体" panose="03000509000000000000" charset="-122"/>
              </a:rPr>
              <a:t>02</a:t>
            </a:r>
          </a:p>
        </p:txBody>
      </p:sp>
      <p:sp>
        <p:nvSpPr>
          <p:cNvPr id="6152" name="文本框 6151"/>
          <p:cNvSpPr txBox="1"/>
          <p:nvPr/>
        </p:nvSpPr>
        <p:spPr>
          <a:xfrm>
            <a:off x="3394830" y="2818580"/>
            <a:ext cx="2400935" cy="5067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700" dirty="0">
                <a:solidFill>
                  <a:schemeClr val="bg1"/>
                </a:solidFill>
                <a:latin typeface="Aparajita" panose="020B0604020202020204" charset="0"/>
              </a:rPr>
              <a:t>SPECIAL WISHES</a:t>
            </a:r>
          </a:p>
        </p:txBody>
      </p:sp>
      <p:sp>
        <p:nvSpPr>
          <p:cNvPr id="6151" name="文本框 6150"/>
          <p:cNvSpPr txBox="1"/>
          <p:nvPr/>
        </p:nvSpPr>
        <p:spPr>
          <a:xfrm>
            <a:off x="3337322" y="2331138"/>
            <a:ext cx="2468880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2574">
        <p:dissolve/>
      </p:transition>
    </mc:Choice>
    <mc:Fallback xmlns="">
      <p:transition advTm="2574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nimBg="1"/>
      <p:bldP spid="6152" grpId="0"/>
      <p:bldP spid="61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39"/>
          <p:cNvSpPr/>
          <p:nvPr/>
        </p:nvSpPr>
        <p:spPr>
          <a:xfrm>
            <a:off x="179512" y="949650"/>
            <a:ext cx="8698994" cy="3998364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-59081"/>
            <a:ext cx="2780348" cy="732473"/>
          </a:xfrm>
          <a:prstGeom prst="rect">
            <a:avLst/>
          </a:prstGeom>
        </p:spPr>
      </p:pic>
      <p:sp>
        <p:nvSpPr>
          <p:cNvPr id="3" name="文本框 2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3794284" y="163566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图片 33" descr="E:\素材\卡通\ac27766f80604e4a517d8b1c2a3b831e.pngac27766f80604e4a517d8b1c2a3b831e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23529" y="1569243"/>
            <a:ext cx="2946724" cy="29467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5" name="组合 34"/>
          <p:cNvGrpSpPr/>
          <p:nvPr/>
        </p:nvGrpSpPr>
        <p:grpSpPr>
          <a:xfrm>
            <a:off x="3203848" y="1419622"/>
            <a:ext cx="5719915" cy="2119223"/>
            <a:chOff x="5979243" y="2502567"/>
            <a:chExt cx="5719915" cy="2119223"/>
          </a:xfrm>
        </p:grpSpPr>
        <p:grpSp>
          <p:nvGrpSpPr>
            <p:cNvPr id="36" name="组合 35"/>
            <p:cNvGrpSpPr/>
            <p:nvPr/>
          </p:nvGrpSpPr>
          <p:grpSpPr>
            <a:xfrm>
              <a:off x="5979243" y="2502567"/>
              <a:ext cx="5719915" cy="2119223"/>
              <a:chOff x="945743" y="2655425"/>
              <a:chExt cx="5719915" cy="2119223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133785" y="2655425"/>
                <a:ext cx="3917409" cy="52197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r>
                  <a:rPr lang="zh-CN" altLang="en-US" sz="2800" dirty="0">
                    <a:latin typeface="隶书" panose="02010509060101010101" charset="-122"/>
                    <a:ea typeface="隶书" panose="02010509060101010101" charset="-122"/>
                  </a:rPr>
                  <a:t>圣诞节的习俗</a:t>
                </a:r>
              </a:p>
            </p:txBody>
          </p:sp>
          <p:sp>
            <p:nvSpPr>
              <p:cNvPr id="39" name="Content Placeholder 2"/>
              <p:cNvSpPr txBox="1"/>
              <p:nvPr/>
            </p:nvSpPr>
            <p:spPr>
              <a:xfrm>
                <a:off x="945743" y="3445001"/>
                <a:ext cx="5719915" cy="1329647"/>
              </a:xfrm>
              <a:prstGeom prst="rect">
                <a:avLst/>
              </a:prstGeom>
            </p:spPr>
            <p:txBody>
              <a:bodyPr vert="horz" lIns="121920" tIns="60960" rIns="121920" bIns="6096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just" defTabSz="145034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altLang="zh-CN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    </a:t>
                </a:r>
                <a:r>
                  <a:rPr lang="zh-CN" altLang="en-US" sz="1900" spc="300" dirty="0">
                    <a:solidFill>
                      <a:schemeClr val="tx1"/>
                    </a:solidFill>
                    <a:latin typeface="隶书" panose="02010509060101010101" charset="-122"/>
                    <a:ea typeface="隶书" panose="02010509060101010101" charset="-122"/>
                  </a:rPr>
                  <a:t>西方人以红、绿、白三色为圣诞色，圣诞节来临时家家户户都要用圣诞色来装饰。红色的有圣诞花和圣诞蜡烛。绿色的是圣诞树。它是圣诞节的主要装饰品，用砍伐来的杉、柏一类呈塔形的常青树装饰而成。</a:t>
                </a: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6096083" y="2502567"/>
              <a:ext cx="2493645" cy="52324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隶书" panose="02010509060101010101" charset="-122"/>
                <a:ea typeface="隶书" panose="020105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264">
        <p:dissolve/>
      </p:transition>
    </mc:Choice>
    <mc:Fallback xmlns="">
      <p:transition advTm="1264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bf42ca3f1b166c8462917816551b86f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1350" y="-59081"/>
            <a:ext cx="2780348" cy="732473"/>
          </a:xfrm>
          <a:prstGeom prst="rect">
            <a:avLst/>
          </a:prstGeom>
        </p:spPr>
      </p:pic>
      <p:sp>
        <p:nvSpPr>
          <p:cNvPr id="50" name="文本框 49">
            <a:hlinkClick r:id="" action="ppaction://hlinkshowjump?jump=nextslide">
              <a:snd r:embed="rId4" name="音效.wav"/>
            </a:hlinkClick>
          </p:cNvPr>
          <p:cNvSpPr txBox="1"/>
          <p:nvPr/>
        </p:nvSpPr>
        <p:spPr>
          <a:xfrm>
            <a:off x="3794284" y="163566"/>
            <a:ext cx="15544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圣诞节的习俗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323528" y="971475"/>
            <a:ext cx="8208912" cy="3773105"/>
          </a:xfrm>
          <a:prstGeom prst="roundRect">
            <a:avLst/>
          </a:prstGeom>
          <a:solidFill>
            <a:schemeClr val="bg1"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E:\素材\卡通\35a5935e19ef9eed65fc8c23f210e051.png35a5935e19ef9eed65fc8c23f210e05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351765" y="754513"/>
            <a:ext cx="3618590" cy="4648612"/>
          </a:xfrm>
          <a:prstGeom prst="rect">
            <a:avLst/>
          </a:prstGeom>
        </p:spPr>
      </p:pic>
      <p:sp>
        <p:nvSpPr>
          <p:cNvPr id="49" name="Content Placeholder 2"/>
          <p:cNvSpPr txBox="1"/>
          <p:nvPr/>
        </p:nvSpPr>
        <p:spPr>
          <a:xfrm>
            <a:off x="395537" y="1491630"/>
            <a:ext cx="5256583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z="1900" spc="300" dirty="0">
                <a:solidFill>
                  <a:schemeClr val="tx1"/>
                </a:solidFill>
                <a:latin typeface="隶书" panose="02010509060101010101" charset="-122"/>
                <a:ea typeface="隶书" panose="02010509060101010101" charset="-122"/>
              </a:rPr>
              <a:t>上面悬挂着五颜六色的彩灯、礼物和纸花，还点燃着圣诞蜡烛。 红色与白色相映成趣的是圣诞老人，他是圣诞节活动中最受欢迎的人物。西方儿童在圣诞夜临睡之前，要在壁炉前或枕头旁放上一只袜子，等候圣诞老人在他们入睡后把礼物放在袜子内。在西方，扮演圣诞老人也是一种习俗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9" advTm="1638">
        <p:dissolve/>
      </p:transition>
    </mc:Choice>
    <mc:Fallback xmlns="">
      <p:transition advTm="1638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第一PPT，www.1ppt.com">
  <a:themeElements>
    <a:clrScheme name="自定义 447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F2623"/>
      </a:accent1>
      <a:accent2>
        <a:srgbClr val="164F35"/>
      </a:accent2>
      <a:accent3>
        <a:srgbClr val="CF2623"/>
      </a:accent3>
      <a:accent4>
        <a:srgbClr val="164F35"/>
      </a:accent4>
      <a:accent5>
        <a:srgbClr val="CF2623"/>
      </a:accent5>
      <a:accent6>
        <a:srgbClr val="164F35"/>
      </a:accent6>
      <a:hlink>
        <a:srgbClr val="CF2623"/>
      </a:hlink>
      <a:folHlink>
        <a:srgbClr val="164F35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763</Words>
  <Application>Microsoft Office PowerPoint</Application>
  <PresentationFormat>全屏显示(16:9)</PresentationFormat>
  <Paragraphs>85</Paragraphs>
  <Slides>21</Slides>
  <Notes>21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Lato Hairline</vt:lpstr>
      <vt:lpstr>Lato Light</vt:lpstr>
      <vt:lpstr>Lato Regular</vt:lpstr>
      <vt:lpstr>方正综艺简体</vt:lpstr>
      <vt:lpstr>隶书</vt:lpstr>
      <vt:lpstr>宋体</vt:lpstr>
      <vt:lpstr>微软雅黑</vt:lpstr>
      <vt:lpstr>Aparajita</vt:lpstr>
      <vt:lpstr>Arial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admin</cp:lastModifiedBy>
  <cp:revision>256</cp:revision>
  <dcterms:created xsi:type="dcterms:W3CDTF">2015-12-11T17:46:00Z</dcterms:created>
  <dcterms:modified xsi:type="dcterms:W3CDTF">2017-12-18T09:03:21Z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