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6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7.xml" ContentType="application/vnd.openxmlformats-officedocument.presentationml.notesSlide+xml"/>
  <Override PartName="/ppt/theme/themeOverride27.xml" ContentType="application/vnd.openxmlformats-officedocument.themeOverride+xml"/>
  <Override PartName="/ppt/notesSlides/notesSlide28.xml" ContentType="application/vnd.openxmlformats-officedocument.presentationml.notesSlide+xml"/>
  <Override PartName="/ppt/theme/themeOverride28.xml" ContentType="application/vnd.openxmlformats-officedocument.themeOverr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90" r:id="rId2"/>
    <p:sldId id="276" r:id="rId3"/>
    <p:sldId id="277" r:id="rId4"/>
    <p:sldId id="279" r:id="rId5"/>
    <p:sldId id="262" r:id="rId6"/>
    <p:sldId id="278" r:id="rId7"/>
    <p:sldId id="256" r:id="rId8"/>
    <p:sldId id="280" r:id="rId9"/>
    <p:sldId id="257" r:id="rId10"/>
    <p:sldId id="259" r:id="rId11"/>
    <p:sldId id="258" r:id="rId12"/>
    <p:sldId id="260" r:id="rId13"/>
    <p:sldId id="285" r:id="rId14"/>
    <p:sldId id="264" r:id="rId15"/>
    <p:sldId id="265" r:id="rId16"/>
    <p:sldId id="266" r:id="rId17"/>
    <p:sldId id="267" r:id="rId18"/>
    <p:sldId id="286" r:id="rId19"/>
    <p:sldId id="268" r:id="rId20"/>
    <p:sldId id="281" r:id="rId21"/>
    <p:sldId id="269" r:id="rId22"/>
    <p:sldId id="270" r:id="rId23"/>
    <p:sldId id="282" r:id="rId24"/>
    <p:sldId id="271" r:id="rId25"/>
    <p:sldId id="287" r:id="rId26"/>
    <p:sldId id="272" r:id="rId27"/>
    <p:sldId id="288" r:id="rId28"/>
    <p:sldId id="273" r:id="rId29"/>
    <p:sldId id="289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080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5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774" y="456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630458-6CCB-4C33-8917-C294FA927645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9D7580-85C8-4797-90B9-856C386AA2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775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477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729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1941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455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1770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4990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4157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0477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420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49144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974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119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2865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4991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8979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3584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88219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08566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0847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26353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4072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15417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1707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7798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495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813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04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9672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D7580-85C8-4797-90B9-856C386AA20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57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B7F4-1FC5-4B15-A388-3042C155F171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DF48-6F53-4FF2-B1B4-81218DE3A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718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B7F4-1FC5-4B15-A388-3042C155F171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DF48-6F53-4FF2-B1B4-81218DE3A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1971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B7F4-1FC5-4B15-A388-3042C155F171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DF48-6F53-4FF2-B1B4-81218DE3A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273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B7F4-1FC5-4B15-A388-3042C155F171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DF48-6F53-4FF2-B1B4-81218DE3A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09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B7F4-1FC5-4B15-A388-3042C155F171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DF48-6F53-4FF2-B1B4-81218DE3A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622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B7F4-1FC5-4B15-A388-3042C155F171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DF48-6F53-4FF2-B1B4-81218DE3A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915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B7F4-1FC5-4B15-A388-3042C155F171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DF48-6F53-4FF2-B1B4-81218DE3A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8872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07915"/>
            <a:ext cx="12192000" cy="135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789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B7F4-1FC5-4B15-A388-3042C155F171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DF48-6F53-4FF2-B1B4-81218DE3AC7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88828"/>
            <a:ext cx="12192000" cy="7691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948096" y="291231"/>
            <a:ext cx="514691" cy="27904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64407" y="409165"/>
            <a:ext cx="229441" cy="1984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19438" y="464861"/>
            <a:ext cx="328658" cy="210837"/>
          </a:xfrm>
          <a:prstGeom prst="rect">
            <a:avLst/>
          </a:prstGeom>
        </p:spPr>
      </p:pic>
      <p:sp>
        <p:nvSpPr>
          <p:cNvPr id="9" name="Freeform 29"/>
          <p:cNvSpPr/>
          <p:nvPr userDrawn="1"/>
        </p:nvSpPr>
        <p:spPr bwMode="auto">
          <a:xfrm>
            <a:off x="440581" y="247807"/>
            <a:ext cx="745968" cy="666593"/>
          </a:xfrm>
          <a:custGeom>
            <a:avLst/>
            <a:gdLst>
              <a:gd name="T0" fmla="*/ 803 w 1880"/>
              <a:gd name="T1" fmla="*/ 15 h 1680"/>
              <a:gd name="T2" fmla="*/ 1253 w 1880"/>
              <a:gd name="T3" fmla="*/ 1067 h 1680"/>
              <a:gd name="T4" fmla="*/ 728 w 1880"/>
              <a:gd name="T5" fmla="*/ 540 h 1680"/>
              <a:gd name="T6" fmla="*/ 928 w 1880"/>
              <a:gd name="T7" fmla="*/ 339 h 1680"/>
              <a:gd name="T8" fmla="*/ 803 w 1880"/>
              <a:gd name="T9" fmla="*/ 215 h 1680"/>
              <a:gd name="T10" fmla="*/ 549 w 1880"/>
              <a:gd name="T11" fmla="*/ 267 h 1680"/>
              <a:gd name="T12" fmla="*/ 150 w 1880"/>
              <a:gd name="T13" fmla="*/ 666 h 1680"/>
              <a:gd name="T14" fmla="*/ 376 w 1880"/>
              <a:gd name="T15" fmla="*/ 890 h 1680"/>
              <a:gd name="T16" fmla="*/ 527 w 1880"/>
              <a:gd name="T17" fmla="*/ 741 h 1680"/>
              <a:gd name="T18" fmla="*/ 1052 w 1880"/>
              <a:gd name="T19" fmla="*/ 1266 h 1680"/>
              <a:gd name="T20" fmla="*/ 176 w 1880"/>
              <a:gd name="T21" fmla="*/ 1090 h 1680"/>
              <a:gd name="T22" fmla="*/ 49 w 1880"/>
              <a:gd name="T23" fmla="*/ 1217 h 1680"/>
              <a:gd name="T24" fmla="*/ 159 w 1880"/>
              <a:gd name="T25" fmla="*/ 1357 h 1680"/>
              <a:gd name="T26" fmla="*/ 144 w 1880"/>
              <a:gd name="T27" fmla="*/ 1371 h 1680"/>
              <a:gd name="T28" fmla="*/ 122 w 1880"/>
              <a:gd name="T29" fmla="*/ 1367 h 1680"/>
              <a:gd name="T30" fmla="*/ 0 w 1880"/>
              <a:gd name="T31" fmla="*/ 1494 h 1680"/>
              <a:gd name="T32" fmla="*/ 123 w 1880"/>
              <a:gd name="T33" fmla="*/ 1616 h 1680"/>
              <a:gd name="T34" fmla="*/ 249 w 1880"/>
              <a:gd name="T35" fmla="*/ 1493 h 1680"/>
              <a:gd name="T36" fmla="*/ 245 w 1880"/>
              <a:gd name="T37" fmla="*/ 1470 h 1680"/>
              <a:gd name="T38" fmla="*/ 265 w 1880"/>
              <a:gd name="T39" fmla="*/ 1451 h 1680"/>
              <a:gd name="T40" fmla="*/ 1255 w 1880"/>
              <a:gd name="T41" fmla="*/ 1467 h 1680"/>
              <a:gd name="T42" fmla="*/ 1402 w 1880"/>
              <a:gd name="T43" fmla="*/ 1615 h 1680"/>
              <a:gd name="T44" fmla="*/ 1603 w 1880"/>
              <a:gd name="T45" fmla="*/ 1416 h 1680"/>
              <a:gd name="T46" fmla="*/ 1455 w 1880"/>
              <a:gd name="T47" fmla="*/ 1267 h 1680"/>
              <a:gd name="T48" fmla="*/ 803 w 1880"/>
              <a:gd name="T49" fmla="*/ 15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80" h="1680">
                <a:moveTo>
                  <a:pt x="803" y="15"/>
                </a:moveTo>
                <a:cubicBezTo>
                  <a:pt x="1217" y="170"/>
                  <a:pt x="1468" y="665"/>
                  <a:pt x="1253" y="1067"/>
                </a:cubicBezTo>
                <a:cubicBezTo>
                  <a:pt x="728" y="540"/>
                  <a:pt x="728" y="540"/>
                  <a:pt x="728" y="540"/>
                </a:cubicBezTo>
                <a:cubicBezTo>
                  <a:pt x="928" y="339"/>
                  <a:pt x="928" y="339"/>
                  <a:pt x="928" y="339"/>
                </a:cubicBezTo>
                <a:cubicBezTo>
                  <a:pt x="803" y="215"/>
                  <a:pt x="803" y="215"/>
                  <a:pt x="803" y="215"/>
                </a:cubicBezTo>
                <a:cubicBezTo>
                  <a:pt x="733" y="282"/>
                  <a:pt x="623" y="297"/>
                  <a:pt x="549" y="267"/>
                </a:cubicBezTo>
                <a:cubicBezTo>
                  <a:pt x="150" y="666"/>
                  <a:pt x="150" y="666"/>
                  <a:pt x="150" y="666"/>
                </a:cubicBezTo>
                <a:cubicBezTo>
                  <a:pt x="376" y="890"/>
                  <a:pt x="376" y="890"/>
                  <a:pt x="376" y="890"/>
                </a:cubicBezTo>
                <a:cubicBezTo>
                  <a:pt x="527" y="741"/>
                  <a:pt x="527" y="741"/>
                  <a:pt x="527" y="741"/>
                </a:cubicBezTo>
                <a:cubicBezTo>
                  <a:pt x="1052" y="1266"/>
                  <a:pt x="1052" y="1266"/>
                  <a:pt x="1052" y="1266"/>
                </a:cubicBezTo>
                <a:cubicBezTo>
                  <a:pt x="795" y="1407"/>
                  <a:pt x="439" y="1363"/>
                  <a:pt x="176" y="1090"/>
                </a:cubicBezTo>
                <a:cubicBezTo>
                  <a:pt x="49" y="1217"/>
                  <a:pt x="49" y="1217"/>
                  <a:pt x="49" y="1217"/>
                </a:cubicBezTo>
                <a:cubicBezTo>
                  <a:pt x="87" y="1270"/>
                  <a:pt x="119" y="1317"/>
                  <a:pt x="159" y="1357"/>
                </a:cubicBezTo>
                <a:cubicBezTo>
                  <a:pt x="155" y="1362"/>
                  <a:pt x="144" y="1371"/>
                  <a:pt x="144" y="1371"/>
                </a:cubicBezTo>
                <a:cubicBezTo>
                  <a:pt x="137" y="1370"/>
                  <a:pt x="129" y="1367"/>
                  <a:pt x="122" y="1367"/>
                </a:cubicBezTo>
                <a:cubicBezTo>
                  <a:pt x="55" y="1367"/>
                  <a:pt x="0" y="1426"/>
                  <a:pt x="0" y="1494"/>
                </a:cubicBezTo>
                <a:cubicBezTo>
                  <a:pt x="0" y="1561"/>
                  <a:pt x="55" y="1616"/>
                  <a:pt x="123" y="1616"/>
                </a:cubicBezTo>
                <a:cubicBezTo>
                  <a:pt x="191" y="1616"/>
                  <a:pt x="249" y="1561"/>
                  <a:pt x="249" y="1493"/>
                </a:cubicBezTo>
                <a:cubicBezTo>
                  <a:pt x="249" y="1485"/>
                  <a:pt x="247" y="1478"/>
                  <a:pt x="245" y="1470"/>
                </a:cubicBezTo>
                <a:cubicBezTo>
                  <a:pt x="265" y="1451"/>
                  <a:pt x="265" y="1451"/>
                  <a:pt x="265" y="1451"/>
                </a:cubicBezTo>
                <a:cubicBezTo>
                  <a:pt x="567" y="1655"/>
                  <a:pt x="898" y="1680"/>
                  <a:pt x="1255" y="1467"/>
                </a:cubicBezTo>
                <a:cubicBezTo>
                  <a:pt x="1402" y="1615"/>
                  <a:pt x="1402" y="1615"/>
                  <a:pt x="1402" y="1615"/>
                </a:cubicBezTo>
                <a:cubicBezTo>
                  <a:pt x="1603" y="1416"/>
                  <a:pt x="1603" y="1416"/>
                  <a:pt x="1603" y="1416"/>
                </a:cubicBezTo>
                <a:cubicBezTo>
                  <a:pt x="1455" y="1267"/>
                  <a:pt x="1455" y="1267"/>
                  <a:pt x="1455" y="1267"/>
                </a:cubicBezTo>
                <a:cubicBezTo>
                  <a:pt x="1880" y="628"/>
                  <a:pt x="1313" y="0"/>
                  <a:pt x="803" y="15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1240339" y="809696"/>
            <a:ext cx="10463981" cy="0"/>
          </a:xfrm>
          <a:prstGeom prst="line">
            <a:avLst/>
          </a:prstGeom>
          <a:ln>
            <a:solidFill>
              <a:srgbClr val="FF0000"/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18222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B7F4-1FC5-4B15-A388-3042C155F171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DF48-6F53-4FF2-B1B4-81218DE3A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526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DB7F4-1FC5-4B15-A388-3042C155F171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F0DF48-6F53-4FF2-B1B4-81218DE3A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528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85000"/>
            <a:lum/>
          </a:blip>
          <a:srcRect/>
          <a:stretch>
            <a:fillRect t="-5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DB7F4-1FC5-4B15-A388-3042C155F171}" type="datetimeFigureOut">
              <a:rPr lang="zh-CN" altLang="en-US" smtClean="0"/>
              <a:t>2017/8/17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F0DF48-6F53-4FF2-B1B4-81218DE3AC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559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7.xml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1.png"/><Relationship Id="rId3" Type="http://schemas.openxmlformats.org/officeDocument/2006/relationships/audio" Target="../media/media1.mp3"/><Relationship Id="rId7" Type="http://schemas.microsoft.com/office/2007/relationships/hdphoto" Target="../media/hdphoto1.wdp"/><Relationship Id="rId12" Type="http://schemas.openxmlformats.org/officeDocument/2006/relationships/image" Target="../media/image5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9.png"/><Relationship Id="rId11" Type="http://schemas.openxmlformats.org/officeDocument/2006/relationships/image" Target="../media/image4.pn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0.xml"/><Relationship Id="rId6" Type="http://schemas.openxmlformats.org/officeDocument/2006/relationships/image" Target="../media/image15.png"/><Relationship Id="rId5" Type="http://schemas.microsoft.com/office/2007/relationships/hdphoto" Target="../media/hdphoto2.wdp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2.xml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3.xml"/><Relationship Id="rId5" Type="http://schemas.microsoft.com/office/2007/relationships/hdphoto" Target="../media/hdphoto3.wdp"/><Relationship Id="rId4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4.xml"/><Relationship Id="rId5" Type="http://schemas.microsoft.com/office/2007/relationships/hdphoto" Target="../media/hdphoto4.wdp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1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9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10.xml"/><Relationship Id="rId1" Type="http://schemas.openxmlformats.org/officeDocument/2006/relationships/themeOverride" Target="../theme/themeOverride28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10" Type="http://schemas.openxmlformats.org/officeDocument/2006/relationships/image" Target="../media/image2.png"/><Relationship Id="rId4" Type="http://schemas.openxmlformats.org/officeDocument/2006/relationships/image" Target="../media/image10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57014" y="363026"/>
            <a:ext cx="10477972" cy="7243658"/>
            <a:chOff x="857014" y="363026"/>
            <a:chExt cx="10477972" cy="7243658"/>
          </a:xfrm>
        </p:grpSpPr>
        <p:grpSp>
          <p:nvGrpSpPr>
            <p:cNvPr id="8" name="组合 7"/>
            <p:cNvGrpSpPr/>
            <p:nvPr/>
          </p:nvGrpSpPr>
          <p:grpSpPr>
            <a:xfrm>
              <a:off x="857014" y="363026"/>
              <a:ext cx="10477972" cy="7243658"/>
              <a:chOff x="959316" y="710862"/>
              <a:chExt cx="9548153" cy="6600853"/>
            </a:xfrm>
          </p:grpSpPr>
          <p:pic>
            <p:nvPicPr>
              <p:cNvPr id="10" name="图片 9" descr="“macbook png”的图片搜索结果">
                <a:extLst>
                  <a:ext uri="{FF2B5EF4-FFF2-40B4-BE49-F238E27FC236}">
                    <a16:creationId xmlns:a16="http://schemas.microsoft.com/office/drawing/2014/main" id="{B0FC98D0-ACEF-4556-8DDF-674D0D8957B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4481"/>
              <a:stretch>
                <a:fillRect/>
              </a:stretch>
            </p:blipFill>
            <p:spPr bwMode="auto">
              <a:xfrm>
                <a:off x="959316" y="710862"/>
                <a:ext cx="9548153" cy="1087688"/>
              </a:xfrm>
              <a:custGeom>
                <a:avLst/>
                <a:gdLst>
                  <a:gd name="connsiteX0" fmla="*/ 0 w 9548153"/>
                  <a:gd name="connsiteY0" fmla="*/ 0 h 1087688"/>
                  <a:gd name="connsiteX1" fmla="*/ 9548153 w 9548153"/>
                  <a:gd name="connsiteY1" fmla="*/ 0 h 1087688"/>
                  <a:gd name="connsiteX2" fmla="*/ 9548153 w 9548153"/>
                  <a:gd name="connsiteY2" fmla="*/ 1087688 h 1087688"/>
                  <a:gd name="connsiteX3" fmla="*/ 0 w 9548153"/>
                  <a:gd name="connsiteY3" fmla="*/ 1087688 h 1087688"/>
                  <a:gd name="connsiteX4" fmla="*/ 0 w 9548153"/>
                  <a:gd name="connsiteY4" fmla="*/ 0 h 1087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48153" h="1087688">
                    <a:moveTo>
                      <a:pt x="0" y="0"/>
                    </a:moveTo>
                    <a:lnTo>
                      <a:pt x="9548153" y="0"/>
                    </a:lnTo>
                    <a:lnTo>
                      <a:pt x="9548153" y="1087688"/>
                    </a:lnTo>
                    <a:lnTo>
                      <a:pt x="0" y="108768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图片 10" descr="“macbook png”的图片搜索结果">
                <a:extLst>
                  <a:ext uri="{FF2B5EF4-FFF2-40B4-BE49-F238E27FC236}">
                    <a16:creationId xmlns:a16="http://schemas.microsoft.com/office/drawing/2014/main" id="{B0FC98D0-ACEF-4556-8DDF-674D0D8957B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0976"/>
              <a:stretch>
                <a:fillRect/>
              </a:stretch>
            </p:blipFill>
            <p:spPr bwMode="auto">
              <a:xfrm>
                <a:off x="959316" y="1773150"/>
                <a:ext cx="9548153" cy="5538565"/>
              </a:xfrm>
              <a:custGeom>
                <a:avLst/>
                <a:gdLst>
                  <a:gd name="connsiteX0" fmla="*/ 0 w 9548153"/>
                  <a:gd name="connsiteY0" fmla="*/ 0 h 5538565"/>
                  <a:gd name="connsiteX1" fmla="*/ 9548153 w 9548153"/>
                  <a:gd name="connsiteY1" fmla="*/ 0 h 5538565"/>
                  <a:gd name="connsiteX2" fmla="*/ 9548153 w 9548153"/>
                  <a:gd name="connsiteY2" fmla="*/ 5538565 h 5538565"/>
                  <a:gd name="connsiteX3" fmla="*/ 0 w 9548153"/>
                  <a:gd name="connsiteY3" fmla="*/ 5538565 h 5538565"/>
                  <a:gd name="connsiteX4" fmla="*/ 0 w 9548153"/>
                  <a:gd name="connsiteY4" fmla="*/ 0 h 55385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48153" h="5538565">
                    <a:moveTo>
                      <a:pt x="0" y="0"/>
                    </a:moveTo>
                    <a:lnTo>
                      <a:pt x="9548153" y="0"/>
                    </a:lnTo>
                    <a:lnTo>
                      <a:pt x="9548153" y="5538565"/>
                    </a:lnTo>
                    <a:lnTo>
                      <a:pt x="0" y="553856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98233" y="1535906"/>
              <a:ext cx="6595534" cy="37099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57703290"/>
      </p:ext>
    </p:extLst>
  </p:cSld>
  <p:clrMapOvr>
    <a:masterClrMapping/>
  </p:clrMapOvr>
  <p:transition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8"/>
          <p:cNvSpPr>
            <a:spLocks noChangeArrowheads="1"/>
          </p:cNvSpPr>
          <p:nvPr/>
        </p:nvSpPr>
        <p:spPr bwMode="auto">
          <a:xfrm>
            <a:off x="6477391" y="1904047"/>
            <a:ext cx="5113338" cy="3513137"/>
          </a:xfrm>
          <a:prstGeom prst="wedgeRoundRectCallout">
            <a:avLst>
              <a:gd name="adj1" fmla="val -53477"/>
              <a:gd name="adj2" fmla="val 50273"/>
              <a:gd name="adj3" fmla="val 16667"/>
            </a:avLst>
          </a:prstGeom>
          <a:noFill/>
          <a:ln w="9525" cmpd="sng">
            <a:noFill/>
            <a:miter lim="800000"/>
            <a:headEnd/>
            <a:tailEnd/>
          </a:ln>
        </p:spPr>
        <p:txBody>
          <a:bodyPr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 Box 29"/>
          <p:cNvSpPr txBox="1">
            <a:spLocks noChangeArrowheads="1"/>
          </p:cNvSpPr>
          <p:nvPr/>
        </p:nvSpPr>
        <p:spPr bwMode="auto">
          <a:xfrm>
            <a:off x="1859933" y="4199269"/>
            <a:ext cx="5814849" cy="153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+mn-lt"/>
                <a:ea typeface="+mn-ea"/>
                <a:cs typeface="+mn-ea"/>
                <a:sym typeface="+mn-lt"/>
              </a:rPr>
              <a:t>党支部</a:t>
            </a:r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指定一、两名党员担任培养联系人；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+mn-lt"/>
                <a:ea typeface="+mn-ea"/>
                <a:cs typeface="+mn-ea"/>
                <a:sym typeface="+mn-lt"/>
              </a:rPr>
              <a:t>培养</a:t>
            </a:r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联系人一般应从本支部中确定，特殊情况可例外；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latin typeface="+mn-lt"/>
                <a:ea typeface="+mn-ea"/>
                <a:cs typeface="+mn-ea"/>
                <a:sym typeface="+mn-lt"/>
              </a:rPr>
              <a:t>党支部</a:t>
            </a:r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接到申请人递交的入党申请书后,应在一周内安排培养联系人与本人谈话。</a:t>
            </a: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3819227" y="1687113"/>
            <a:ext cx="1435020" cy="100508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zh-CN" sz="24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个人</a:t>
            </a:r>
            <a:endParaRPr lang="en-US" altLang="zh-CN" sz="2400" b="1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zh-CN" sz="24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提出</a:t>
            </a:r>
            <a:r>
              <a:rPr lang="zh-CN" altLang="zh-CN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申请 </a:t>
            </a:r>
          </a:p>
        </p:txBody>
      </p:sp>
      <p:sp>
        <p:nvSpPr>
          <p:cNvPr id="11" name="Text Box 20"/>
          <p:cNvSpPr txBox="1">
            <a:spLocks noChangeArrowheads="1"/>
          </p:cNvSpPr>
          <p:nvPr/>
        </p:nvSpPr>
        <p:spPr bwMode="auto">
          <a:xfrm>
            <a:off x="9994007" y="4401279"/>
            <a:ext cx="1828800" cy="100508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zh-CN" sz="2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确定</a:t>
            </a:r>
            <a:r>
              <a:rPr lang="zh-CN" altLang="zh-CN" sz="24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培养</a:t>
            </a:r>
            <a:endParaRPr lang="en-US" altLang="zh-CN" sz="2400" b="1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zh-CN" sz="24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联系人</a:t>
            </a:r>
            <a:endParaRPr lang="zh-CN" altLang="zh-CN" sz="24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13901" y="162280"/>
            <a:ext cx="6289985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zh-CN" altLang="zh-CN" sz="3600" dirty="0">
                <a:solidFill>
                  <a:srgbClr val="FF0000"/>
                </a:solidFill>
                <a:cs typeface="+mn-ea"/>
                <a:sym typeface="+mn-lt"/>
              </a:rPr>
              <a:t>发展对象的确定、培养和考察</a:t>
            </a:r>
          </a:p>
        </p:txBody>
      </p:sp>
      <p:sp>
        <p:nvSpPr>
          <p:cNvPr id="23" name="矩形 22"/>
          <p:cNvSpPr/>
          <p:nvPr/>
        </p:nvSpPr>
        <p:spPr>
          <a:xfrm>
            <a:off x="5380934" y="792552"/>
            <a:ext cx="6601726" cy="28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入党申请书的主要内容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申请人对党的认识；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表明自己的入党愿望，讲清自己的入党动机；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自己在政治思想、工作、学习、作风等方面的现实表现以及不足之处；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怎样以实际行动争取入党；</a:t>
            </a:r>
            <a:endParaRPr lang="en-US" altLang="zh-CN" dirty="0" smtClean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将个人的履历、家庭主要成员、主要社会关系的情况写清楚。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340589" y="2282301"/>
            <a:ext cx="246161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090951" y="4895461"/>
            <a:ext cx="1903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87212" y="2155613"/>
            <a:ext cx="7130426" cy="4230673"/>
            <a:chOff x="1087212" y="2155613"/>
            <a:chExt cx="7130426" cy="4230673"/>
          </a:xfrm>
        </p:grpSpPr>
        <p:cxnSp>
          <p:nvCxnSpPr>
            <p:cNvPr id="25" name="直接连接符 24"/>
            <p:cNvCxnSpPr>
              <a:stCxn id="26" idx="0"/>
            </p:cNvCxnSpPr>
            <p:nvPr/>
          </p:nvCxnSpPr>
          <p:spPr>
            <a:xfrm>
              <a:off x="1213901" y="2155613"/>
              <a:ext cx="0" cy="142578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>
              <a:off x="1087212" y="2155613"/>
              <a:ext cx="253377" cy="2533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7964261" y="4784325"/>
              <a:ext cx="253377" cy="2533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8090951" y="3581400"/>
              <a:ext cx="0" cy="280488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1213900" y="3565365"/>
              <a:ext cx="6882350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38174936"/>
      </p:ext>
    </p:extLst>
  </p:cSld>
  <p:clrMapOvr>
    <a:masterClrMapping/>
  </p:clrMapOvr>
  <p:transition spd="slow" advClick="0" advTm="35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 animBg="1"/>
      <p:bldP spid="11" grpId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9867900" y="2926458"/>
            <a:ext cx="1441140" cy="100508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zh-CN" sz="2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确定</a:t>
            </a:r>
            <a:endParaRPr lang="en-US" altLang="zh-CN" sz="24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zh-CN" sz="2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积极分子</a:t>
            </a:r>
            <a:endParaRPr lang="zh-CN" altLang="zh-CN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13901" y="162280"/>
            <a:ext cx="6580270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zh-CN" altLang="zh-CN" sz="3600" dirty="0">
                <a:solidFill>
                  <a:srgbClr val="FF0000"/>
                </a:solidFill>
                <a:cs typeface="+mn-ea"/>
                <a:sym typeface="+mn-lt"/>
              </a:rPr>
              <a:t>发展对象的确定、培养和考察</a:t>
            </a:r>
          </a:p>
        </p:txBody>
      </p:sp>
      <p:sp>
        <p:nvSpPr>
          <p:cNvPr id="26" name="矩形 25"/>
          <p:cNvSpPr/>
          <p:nvPr/>
        </p:nvSpPr>
        <p:spPr>
          <a:xfrm>
            <a:off x="1600823" y="883097"/>
            <a:ext cx="4451635" cy="25459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FF0000"/>
                </a:solidFill>
                <a:cs typeface="+mn-ea"/>
                <a:sym typeface="+mn-lt"/>
              </a:rPr>
              <a:t> 对入党积极分子的培养教育考察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党支部制定培养教育计划;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培养教育做到经常化、制度化;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党组织定期进行考察（每季度一次);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根据实际情况，及时对入党积极分子队伍进行必要的调整。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11044" y="3475376"/>
            <a:ext cx="3429000" cy="240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  <a:cs typeface="+mn-ea"/>
                <a:sym typeface="+mn-lt"/>
              </a:rPr>
              <a:t>入党积极分子的主要条件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提出书面入党申请的人;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对党有比较明确的认识;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拥护党的路线方针政策;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政治觉悟高，努力学习工作;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作风正派、人品好.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48923" y="0"/>
            <a:ext cx="253377" cy="6400800"/>
            <a:chOff x="7948923" y="0"/>
            <a:chExt cx="253377" cy="640080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8075613" y="0"/>
              <a:ext cx="0" cy="640080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7948923" y="3317864"/>
              <a:ext cx="253377" cy="2533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8126065" y="3429000"/>
            <a:ext cx="174183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5998653"/>
      </p:ext>
    </p:extLst>
  </p:cSld>
  <p:clrMapOvr>
    <a:masterClrMapping/>
  </p:clrMapOvr>
  <p:transition spd="slow" advClick="0" advTm="4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9"/>
          <p:cNvSpPr txBox="1">
            <a:spLocks noChangeArrowheads="1"/>
          </p:cNvSpPr>
          <p:nvPr/>
        </p:nvSpPr>
        <p:spPr bwMode="auto">
          <a:xfrm>
            <a:off x="9998691" y="1459985"/>
            <a:ext cx="1485900" cy="1005083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zh-CN" sz="2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确定</a:t>
            </a:r>
            <a:endParaRPr lang="en-US" altLang="zh-CN" sz="2400" dirty="0" smtClean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zh-CN" sz="24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发展</a:t>
            </a:r>
            <a:r>
              <a:rPr lang="zh-CN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对象 </a:t>
            </a: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3929775" y="4632218"/>
            <a:ext cx="1524000" cy="550864"/>
          </a:xfrm>
          <a:prstGeom prst="rect">
            <a:avLst/>
          </a:prstGeom>
          <a:solidFill>
            <a:srgbClr val="FF0000"/>
          </a:solidFill>
          <a:ln w="9525" cmpd="sng">
            <a:noFill/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党校培训</a:t>
            </a:r>
          </a:p>
        </p:txBody>
      </p:sp>
      <p:sp>
        <p:nvSpPr>
          <p:cNvPr id="8" name="矩形 7"/>
          <p:cNvSpPr/>
          <p:nvPr/>
        </p:nvSpPr>
        <p:spPr>
          <a:xfrm>
            <a:off x="1213901" y="162280"/>
            <a:ext cx="6260513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50000"/>
              </a:spcBef>
            </a:pPr>
            <a:r>
              <a:rPr lang="zh-CN" altLang="zh-CN" sz="3600" dirty="0">
                <a:solidFill>
                  <a:srgbClr val="FF0000"/>
                </a:solidFill>
                <a:cs typeface="+mn-ea"/>
                <a:sym typeface="+mn-lt"/>
              </a:rPr>
              <a:t>发展对象的确定、培养和考察</a:t>
            </a:r>
          </a:p>
        </p:txBody>
      </p:sp>
      <p:sp>
        <p:nvSpPr>
          <p:cNvPr id="11" name="矩形 10"/>
          <p:cNvSpPr/>
          <p:nvPr/>
        </p:nvSpPr>
        <p:spPr>
          <a:xfrm>
            <a:off x="2540464" y="1269885"/>
            <a:ext cx="4933950" cy="196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发展对象的条件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经过党组织确定的入党积极分子；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原则上经过党组织一年以上的培养教育；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基本具备了党员条件，党内外群众反映较好，近期可以履行入党手续的入党积极分子。</a:t>
            </a:r>
            <a:endParaRPr lang="zh-CN" altLang="zh-CN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38355" y="4031350"/>
            <a:ext cx="5346236" cy="1752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每年由区委党校对全区入党积极分子集中进行培训，经考试合格方可确定为重点发展对象，无故不参加培训和考试者取消其入党积极分子资格。培训有效期限一般为二年。两年后仍没有被确定为发展对象的要继续参加培训。</a:t>
            </a:r>
            <a:endParaRPr lang="zh-CN" altLang="en-US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968945" y="0"/>
            <a:ext cx="253377" cy="3406207"/>
            <a:chOff x="7968945" y="0"/>
            <a:chExt cx="253377" cy="3406207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8075613" y="0"/>
              <a:ext cx="0" cy="340620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7968945" y="1875147"/>
              <a:ext cx="253377" cy="2533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8095635" y="1986283"/>
            <a:ext cx="190305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557927" y="3406207"/>
            <a:ext cx="553832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431237" y="3392488"/>
            <a:ext cx="253377" cy="1657403"/>
            <a:chOff x="2431237" y="3392488"/>
            <a:chExt cx="253377" cy="1657403"/>
          </a:xfrm>
        </p:grpSpPr>
        <p:cxnSp>
          <p:nvCxnSpPr>
            <p:cNvPr id="17" name="直接连接符 16"/>
            <p:cNvCxnSpPr>
              <a:endCxn id="19" idx="4"/>
            </p:cNvCxnSpPr>
            <p:nvPr/>
          </p:nvCxnSpPr>
          <p:spPr>
            <a:xfrm flipH="1">
              <a:off x="2557926" y="3392488"/>
              <a:ext cx="1" cy="165740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2431237" y="4796514"/>
              <a:ext cx="253377" cy="2533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2557927" y="4907650"/>
            <a:ext cx="157592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6496124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4"/>
          <p:cNvSpPr>
            <a:spLocks noChangeArrowheads="1"/>
          </p:cNvSpPr>
          <p:nvPr/>
        </p:nvSpPr>
        <p:spPr bwMode="auto">
          <a:xfrm>
            <a:off x="9320279" y="1398638"/>
            <a:ext cx="1497013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备   案</a:t>
            </a:r>
          </a:p>
        </p:txBody>
      </p:sp>
      <p:sp>
        <p:nvSpPr>
          <p:cNvPr id="4" name="Rectangle 47"/>
          <p:cNvSpPr>
            <a:spLocks noChangeArrowheads="1"/>
          </p:cNvSpPr>
          <p:nvPr/>
        </p:nvSpPr>
        <p:spPr bwMode="auto">
          <a:xfrm>
            <a:off x="9320279" y="2541638"/>
            <a:ext cx="1497013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宣   誓</a:t>
            </a:r>
          </a:p>
        </p:txBody>
      </p:sp>
      <p:sp>
        <p:nvSpPr>
          <p:cNvPr id="5" name="Rectangle 49"/>
          <p:cNvSpPr>
            <a:spLocks noChangeArrowheads="1"/>
          </p:cNvSpPr>
          <p:nvPr/>
        </p:nvSpPr>
        <p:spPr bwMode="auto">
          <a:xfrm>
            <a:off x="9320279" y="3684638"/>
            <a:ext cx="1497013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公   布</a:t>
            </a:r>
          </a:p>
        </p:txBody>
      </p:sp>
      <p:sp>
        <p:nvSpPr>
          <p:cNvPr id="9" name="Rectangle 15"/>
          <p:cNvSpPr>
            <a:spLocks noChangeArrowheads="1"/>
          </p:cNvSpPr>
          <p:nvPr/>
        </p:nvSpPr>
        <p:spPr bwMode="auto">
          <a:xfrm>
            <a:off x="3507308" y="4849863"/>
            <a:ext cx="1584325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填  写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志愿书</a:t>
            </a:r>
          </a:p>
        </p:txBody>
      </p:sp>
      <p:sp>
        <p:nvSpPr>
          <p:cNvPr id="10" name="Rectangle 37"/>
          <p:cNvSpPr>
            <a:spLocks noChangeArrowheads="1"/>
          </p:cNvSpPr>
          <p:nvPr/>
        </p:nvSpPr>
        <p:spPr bwMode="auto">
          <a:xfrm>
            <a:off x="5472523" y="4849863"/>
            <a:ext cx="1549400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召    开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接收大会</a:t>
            </a:r>
          </a:p>
        </p:txBody>
      </p:sp>
      <p:sp>
        <p:nvSpPr>
          <p:cNvPr id="11" name="Rectangle 40"/>
          <p:cNvSpPr>
            <a:spLocks noChangeArrowheads="1"/>
          </p:cNvSpPr>
          <p:nvPr/>
        </p:nvSpPr>
        <p:spPr bwMode="auto">
          <a:xfrm>
            <a:off x="7410688" y="4849863"/>
            <a:ext cx="1520825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上级组织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派人谈话</a:t>
            </a:r>
          </a:p>
        </p:txBody>
      </p:sp>
      <p:sp>
        <p:nvSpPr>
          <p:cNvPr id="15" name="Rectangle 50"/>
          <p:cNvSpPr>
            <a:spLocks noChangeArrowheads="1"/>
          </p:cNvSpPr>
          <p:nvPr/>
        </p:nvSpPr>
        <p:spPr bwMode="auto">
          <a:xfrm>
            <a:off x="9320279" y="4849863"/>
            <a:ext cx="1497013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上级组织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审   批</a:t>
            </a: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1384676" y="1420863"/>
            <a:ext cx="1682750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确  定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介绍人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384676" y="2563863"/>
            <a:ext cx="1682750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综  合  性</a:t>
            </a: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政审材料</a:t>
            </a:r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1384676" y="3706863"/>
            <a:ext cx="1682750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预  审</a:t>
            </a:r>
          </a:p>
        </p:txBody>
      </p:sp>
      <p:sp>
        <p:nvSpPr>
          <p:cNvPr id="20" name="Rectangle 34"/>
          <p:cNvSpPr>
            <a:spLocks noChangeArrowheads="1"/>
          </p:cNvSpPr>
          <p:nvPr/>
        </p:nvSpPr>
        <p:spPr bwMode="auto">
          <a:xfrm>
            <a:off x="1443668" y="4849863"/>
            <a:ext cx="1682750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>
                <a:latin typeface="+mn-lt"/>
                <a:ea typeface="+mn-ea"/>
                <a:cs typeface="+mn-ea"/>
                <a:sym typeface="+mn-lt"/>
              </a:rPr>
              <a:t>公  示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4726439" y="1398638"/>
            <a:ext cx="2934826" cy="369332"/>
          </a:xfrm>
          <a:prstGeom prst="rect">
            <a:avLst/>
          </a:prstGeom>
          <a:solidFill>
            <a:srgbClr val="FF0000"/>
          </a:solidFill>
          <a:ln>
            <a:noFill/>
          </a:ln>
          <a:extLst/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zh-CN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第二阶段  预备党员的接收</a:t>
            </a:r>
          </a:p>
        </p:txBody>
      </p:sp>
      <p:cxnSp>
        <p:nvCxnSpPr>
          <p:cNvPr id="25" name="直接箭头连接符 24"/>
          <p:cNvCxnSpPr>
            <a:stCxn id="16" idx="2"/>
            <a:endCxn id="18" idx="0"/>
          </p:cNvCxnSpPr>
          <p:nvPr/>
        </p:nvCxnSpPr>
        <p:spPr>
          <a:xfrm>
            <a:off x="2226051" y="2259063"/>
            <a:ext cx="0" cy="3048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/>
          <p:nvPr/>
        </p:nvCxnSpPr>
        <p:spPr>
          <a:xfrm>
            <a:off x="2209562" y="3414713"/>
            <a:ext cx="0" cy="3048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2211216" y="4545063"/>
            <a:ext cx="0" cy="3048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>
            <a:stCxn id="20" idx="3"/>
            <a:endCxn id="9" idx="1"/>
          </p:cNvCxnSpPr>
          <p:nvPr/>
        </p:nvCxnSpPr>
        <p:spPr>
          <a:xfrm>
            <a:off x="3126418" y="5268963"/>
            <a:ext cx="38089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>
            <a:off x="5087938" y="5268963"/>
            <a:ext cx="38089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>
            <a:off x="7029798" y="5254726"/>
            <a:ext cx="38089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箭头连接符 38"/>
          <p:cNvCxnSpPr/>
          <p:nvPr/>
        </p:nvCxnSpPr>
        <p:spPr>
          <a:xfrm>
            <a:off x="8931513" y="5225975"/>
            <a:ext cx="38089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>
            <a:stCxn id="15" idx="0"/>
            <a:endCxn id="5" idx="2"/>
          </p:cNvCxnSpPr>
          <p:nvPr/>
        </p:nvCxnSpPr>
        <p:spPr>
          <a:xfrm flipV="1">
            <a:off x="10068786" y="4522838"/>
            <a:ext cx="0" cy="3270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 flipV="1">
            <a:off x="10064656" y="3379838"/>
            <a:ext cx="0" cy="28800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 flipV="1">
            <a:off x="10064656" y="2236838"/>
            <a:ext cx="0" cy="327025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3"/>
          <p:cNvSpPr/>
          <p:nvPr/>
        </p:nvSpPr>
        <p:spPr>
          <a:xfrm>
            <a:off x="1213901" y="162280"/>
            <a:ext cx="2111643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cs typeface="+mn-ea"/>
                <a:sym typeface="+mn-lt"/>
              </a:rPr>
              <a:t>入党流程</a:t>
            </a:r>
            <a:endParaRPr lang="zh-CN" altLang="en-US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6864719"/>
      </p:ext>
    </p:extLst>
  </p:cSld>
  <p:clrMapOvr>
    <a:masterClrMapping/>
  </p:clrMapOvr>
  <p:transition spd="slow" advClick="0" advTm="12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3997325" y="1689462"/>
            <a:ext cx="1682750" cy="999033"/>
          </a:xfrm>
          <a:prstGeom prst="rect">
            <a:avLst/>
          </a:prstGeom>
          <a:solidFill>
            <a:srgbClr val="FF0000"/>
          </a:solidFill>
          <a:ln w="9525" cmpd="sng">
            <a:noFill/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确  定</a:t>
            </a:r>
          </a:p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介绍人</a:t>
            </a:r>
          </a:p>
        </p:txBody>
      </p:sp>
      <p:sp>
        <p:nvSpPr>
          <p:cNvPr id="6" name="矩形 5"/>
          <p:cNvSpPr/>
          <p:nvPr/>
        </p:nvSpPr>
        <p:spPr>
          <a:xfrm>
            <a:off x="1213901" y="162280"/>
            <a:ext cx="2111643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cs typeface="+mn-ea"/>
                <a:sym typeface="+mn-lt"/>
              </a:rPr>
              <a:t>入党流程</a:t>
            </a:r>
            <a:endParaRPr lang="zh-CN" altLang="en-US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10892" y="2000341"/>
            <a:ext cx="253377" cy="1713774"/>
            <a:chOff x="2410892" y="2000341"/>
            <a:chExt cx="253377" cy="1713774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2536826" y="2188979"/>
              <a:ext cx="0" cy="152513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2410892" y="2000341"/>
              <a:ext cx="253377" cy="2533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2537582" y="2111477"/>
            <a:ext cx="157592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6556375" y="1256305"/>
            <a:ext cx="4191000" cy="21498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只有正式中共党员才能做入党介绍人；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入党介绍人一般由培养联系人担任；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入党介绍人可由党组织指定，也可本人约请，一般应为两名正式中共党员。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5088" y="4013200"/>
            <a:ext cx="3733800" cy="2000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下列人员不能做入党介绍</a:t>
            </a:r>
          </a:p>
          <a:p>
            <a:pPr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预备党员</a:t>
            </a:r>
          </a:p>
          <a:p>
            <a:pPr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本人亲属</a:t>
            </a:r>
          </a:p>
          <a:p>
            <a:pPr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留党察看未恢复权利的党员</a:t>
            </a:r>
          </a:p>
          <a:p>
            <a:pPr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民主评议不合格党员</a:t>
            </a:r>
          </a:p>
          <a:p>
            <a:pPr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犯严重错误的党员</a:t>
            </a:r>
          </a:p>
        </p:txBody>
      </p:sp>
      <p:sp>
        <p:nvSpPr>
          <p:cNvPr id="13" name="矩形 12"/>
          <p:cNvSpPr/>
          <p:nvPr/>
        </p:nvSpPr>
        <p:spPr>
          <a:xfrm>
            <a:off x="5299075" y="4261738"/>
            <a:ext cx="6705600" cy="18778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了解被介绍人各方面的情况，向他介绍和讲解党的基本知识，针对被介绍人的缺点和不足进行具体的教育帮助；  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指导被介绍人填写《入党志愿》，并认真填写介绍人的意见；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在讨论接收预备党员的支部大会上负责地介绍被介绍人的情况；</a:t>
            </a:r>
          </a:p>
          <a:p>
            <a:pPr marL="342900" indent="-342900">
              <a:lnSpc>
                <a:spcPct val="130000"/>
              </a:lnSpc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被介绍人批准为预备党员以后，继续负责对其进行教育、帮助。 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522535" y="3714115"/>
            <a:ext cx="2577079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662402" y="3814158"/>
            <a:ext cx="2888344" cy="4475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入党介绍人的任务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972924" y="3714115"/>
            <a:ext cx="253377" cy="2641893"/>
            <a:chOff x="4972924" y="3714115"/>
            <a:chExt cx="253377" cy="2641893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5099614" y="3714115"/>
              <a:ext cx="0" cy="264189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4972924" y="3902063"/>
              <a:ext cx="253377" cy="2533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>
          <a:xfrm>
            <a:off x="5099614" y="4013199"/>
            <a:ext cx="254635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0427535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5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2" grpId="0"/>
      <p:bldP spid="13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213901" y="162280"/>
            <a:ext cx="3401642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600" dirty="0" smtClean="0">
                <a:solidFill>
                  <a:srgbClr val="FF0000"/>
                </a:solidFill>
                <a:cs typeface="+mn-ea"/>
                <a:sym typeface="+mn-lt"/>
              </a:rPr>
              <a:t>预备党员</a:t>
            </a:r>
            <a:r>
              <a:rPr lang="zh-CN" altLang="zh-CN" sz="3600" dirty="0">
                <a:solidFill>
                  <a:srgbClr val="FF0000"/>
                </a:solidFill>
                <a:cs typeface="+mn-ea"/>
                <a:sym typeface="+mn-lt"/>
              </a:rPr>
              <a:t>的接收</a:t>
            </a:r>
            <a:endParaRPr lang="zh-CN" altLang="en-US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975697" y="2347741"/>
            <a:ext cx="4473863" cy="3326963"/>
            <a:chOff x="5975697" y="2347741"/>
            <a:chExt cx="4473863" cy="3326963"/>
          </a:xfrm>
        </p:grpSpPr>
        <p:sp>
          <p:nvSpPr>
            <p:cNvPr id="6" name="Rectangle 11"/>
            <p:cNvSpPr>
              <a:spLocks noChangeArrowheads="1"/>
            </p:cNvSpPr>
            <p:nvPr/>
          </p:nvSpPr>
          <p:spPr bwMode="auto">
            <a:xfrm>
              <a:off x="7471636" y="2347741"/>
              <a:ext cx="1072138" cy="600310"/>
            </a:xfrm>
            <a:prstGeom prst="rect">
              <a:avLst/>
            </a:prstGeom>
            <a:solidFill>
              <a:srgbClr val="FF0000"/>
            </a:solidFill>
            <a:ln w="9525" cmpd="sng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综  合  性</a:t>
              </a: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政审材料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5975697" y="3188373"/>
              <a:ext cx="4473863" cy="24863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lnSpc>
                  <a:spcPct val="130000"/>
                </a:lnSpc>
                <a:buFont typeface="+mj-lt"/>
                <a:buAutoNum type="arabicPeriod"/>
              </a:pPr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要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把通过不同方式得到的材料进行综合,形成一份综合材料；</a:t>
              </a:r>
            </a:p>
            <a:p>
              <a:pPr marL="342900" indent="-342900">
                <a:lnSpc>
                  <a:spcPct val="130000"/>
                </a:lnSpc>
                <a:buFont typeface="+mj-lt"/>
                <a:buAutoNum type="arabicPeriod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文字表达要言简意赅,不能罗嗦,但重要材料不能遗漏；</a:t>
              </a:r>
            </a:p>
            <a:p>
              <a:pPr marL="342900" indent="-342900">
                <a:lnSpc>
                  <a:spcPct val="130000"/>
                </a:lnSpc>
                <a:buFont typeface="+mj-lt"/>
                <a:buAutoNum type="arabicPeriod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表述要准确,不能摸棱两可,似是而非；</a:t>
              </a:r>
            </a:p>
            <a:p>
              <a:pPr marL="342900" indent="-342900">
                <a:lnSpc>
                  <a:spcPct val="130000"/>
                </a:lnSpc>
                <a:buFont typeface="+mj-lt"/>
                <a:buAutoNum type="arabicPeriod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综合性政审材料由支委会负责,经手人要签字,写明材料日期。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83748" y="1200591"/>
            <a:ext cx="3023420" cy="1747460"/>
            <a:chOff x="983748" y="1200591"/>
            <a:chExt cx="3023420" cy="1747460"/>
          </a:xfrm>
        </p:grpSpPr>
        <p:sp>
          <p:nvSpPr>
            <p:cNvPr id="4" name="Rectangle 20"/>
            <p:cNvSpPr>
              <a:spLocks noChangeArrowheads="1"/>
            </p:cNvSpPr>
            <p:nvPr/>
          </p:nvSpPr>
          <p:spPr bwMode="auto">
            <a:xfrm>
              <a:off x="1971027" y="1200591"/>
              <a:ext cx="841375" cy="419100"/>
            </a:xfrm>
            <a:prstGeom prst="rect">
              <a:avLst/>
            </a:prstGeom>
            <a:solidFill>
              <a:srgbClr val="FF0000"/>
            </a:solidFill>
            <a:ln w="9525" cmpd="sng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预  审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983748" y="1720172"/>
              <a:ext cx="3023420" cy="122787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buFont typeface="+mj-lt"/>
                <a:buAutoNum type="arabicPeriod"/>
              </a:pPr>
              <a:r>
                <a:rPr lang="zh-CN" altLang="en-US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审查</a:t>
              </a: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发展对象有关材料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听取党内外群众意见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同发展对象谈话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召开党支部会讨论研究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5101728" y="2669314"/>
            <a:ext cx="236990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4" idx="3"/>
          </p:cNvCxnSpPr>
          <p:nvPr/>
        </p:nvCxnSpPr>
        <p:spPr>
          <a:xfrm>
            <a:off x="2812402" y="1410141"/>
            <a:ext cx="2135055" cy="563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4961247" y="0"/>
            <a:ext cx="253378" cy="6386286"/>
            <a:chOff x="4961247" y="0"/>
            <a:chExt cx="253378" cy="638628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5099614" y="0"/>
              <a:ext cx="0" cy="638628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4961248" y="1304643"/>
              <a:ext cx="253377" cy="2533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961247" y="2536988"/>
              <a:ext cx="253377" cy="2533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4961247" y="5232574"/>
              <a:ext cx="253377" cy="2533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2914722" y="5364985"/>
            <a:ext cx="204652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837666" y="4298825"/>
            <a:ext cx="2811209" cy="1359109"/>
            <a:chOff x="837666" y="4298825"/>
            <a:chExt cx="2811209" cy="1359109"/>
          </a:xfrm>
        </p:grpSpPr>
        <p:sp>
          <p:nvSpPr>
            <p:cNvPr id="2" name="Rectangle 15"/>
            <p:cNvSpPr>
              <a:spLocks noChangeArrowheads="1"/>
            </p:cNvSpPr>
            <p:nvPr/>
          </p:nvSpPr>
          <p:spPr bwMode="auto">
            <a:xfrm>
              <a:off x="1823699" y="5060592"/>
              <a:ext cx="1091023" cy="597342"/>
            </a:xfrm>
            <a:prstGeom prst="rect">
              <a:avLst/>
            </a:prstGeom>
            <a:solidFill>
              <a:srgbClr val="FF0000"/>
            </a:solidFill>
            <a:ln w="9525" cmpd="sng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填  写</a:t>
              </a: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志愿书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837666" y="4298825"/>
              <a:ext cx="2811209" cy="56760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spcBef>
                  <a:spcPct val="0"/>
                </a:spcBef>
              </a:pPr>
              <a:r>
                <a:rPr lang="zh-CN" altLang="en-US" dirty="0">
                  <a:solidFill>
                    <a:schemeClr val="tx1"/>
                  </a:solidFill>
                </a:rPr>
                <a:t>党支部安排专人指导发展对象填写《入党志愿书》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037403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13901" y="162280"/>
            <a:ext cx="3561299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600" dirty="0" smtClean="0">
                <a:solidFill>
                  <a:srgbClr val="FF0000"/>
                </a:solidFill>
                <a:cs typeface="+mn-ea"/>
                <a:sym typeface="+mn-lt"/>
              </a:rPr>
              <a:t>预备党员</a:t>
            </a:r>
            <a:r>
              <a:rPr lang="zh-CN" altLang="zh-CN" sz="3600" dirty="0">
                <a:solidFill>
                  <a:srgbClr val="FF0000"/>
                </a:solidFill>
                <a:cs typeface="+mn-ea"/>
                <a:sym typeface="+mn-lt"/>
              </a:rPr>
              <a:t>的接收</a:t>
            </a:r>
            <a:endParaRPr lang="zh-CN" altLang="en-US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91578" y="3494760"/>
            <a:ext cx="4005944" cy="2547576"/>
            <a:chOff x="991578" y="3494760"/>
            <a:chExt cx="4005944" cy="2547576"/>
          </a:xfrm>
        </p:grpSpPr>
        <p:sp>
          <p:nvSpPr>
            <p:cNvPr id="2" name="Rectangle 34"/>
            <p:cNvSpPr>
              <a:spLocks noChangeArrowheads="1"/>
            </p:cNvSpPr>
            <p:nvPr/>
          </p:nvSpPr>
          <p:spPr bwMode="auto">
            <a:xfrm>
              <a:off x="2484983" y="3494760"/>
              <a:ext cx="520528" cy="424769"/>
            </a:xfrm>
            <a:prstGeom prst="rect">
              <a:avLst/>
            </a:prstGeom>
            <a:solidFill>
              <a:srgbClr val="FF0000"/>
            </a:solidFill>
            <a:ln w="9525" cmpd="sng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公示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991578" y="4024850"/>
              <a:ext cx="4005944" cy="201748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lnSpc>
                  <a:spcPct val="130000"/>
                </a:lnSpc>
                <a:buFont typeface="+mj-lt"/>
                <a:buAutoNum type="arabicPeriod"/>
              </a:pPr>
              <a:r>
                <a:rPr lang="zh-CN" altLang="en-US" dirty="0" smtClean="0">
                  <a:solidFill>
                    <a:schemeClr val="tx1"/>
                  </a:solidFill>
                  <a:sym typeface="+mn-lt"/>
                </a:rPr>
                <a:t>公</a:t>
              </a:r>
              <a:r>
                <a:rPr lang="zh-CN" altLang="en-US" dirty="0">
                  <a:solidFill>
                    <a:schemeClr val="tx1"/>
                  </a:solidFill>
                  <a:sym typeface="+mn-lt"/>
                </a:rPr>
                <a:t>示时间不少于7天；</a:t>
              </a:r>
            </a:p>
            <a:p>
              <a:pPr marL="342900" indent="-342900">
                <a:lnSpc>
                  <a:spcPct val="130000"/>
                </a:lnSpc>
                <a:buFont typeface="+mj-lt"/>
                <a:buAutoNum type="arabicPeriod"/>
              </a:pPr>
              <a:r>
                <a:rPr lang="zh-CN" altLang="en-US" dirty="0" smtClean="0">
                  <a:solidFill>
                    <a:schemeClr val="tx1"/>
                  </a:solidFill>
                  <a:sym typeface="+mn-lt"/>
                </a:rPr>
                <a:t>公</a:t>
              </a:r>
              <a:r>
                <a:rPr lang="zh-CN" altLang="en-US" dirty="0">
                  <a:solidFill>
                    <a:schemeClr val="tx1"/>
                  </a:solidFill>
                  <a:sym typeface="+mn-lt"/>
                </a:rPr>
                <a:t>示范围一般为公示对象工作、学习、生活所在的单位；</a:t>
              </a:r>
            </a:p>
            <a:p>
              <a:pPr marL="342900" indent="-342900">
                <a:lnSpc>
                  <a:spcPct val="130000"/>
                </a:lnSpc>
                <a:buFont typeface="+mj-lt"/>
                <a:buAutoNum type="arabicPeriod"/>
              </a:pPr>
              <a:r>
                <a:rPr lang="zh-CN" altLang="en-US" dirty="0" smtClean="0">
                  <a:solidFill>
                    <a:schemeClr val="tx1"/>
                  </a:solidFill>
                  <a:sym typeface="+mn-lt"/>
                </a:rPr>
                <a:t>公</a:t>
              </a:r>
              <a:r>
                <a:rPr lang="zh-CN" altLang="en-US" dirty="0">
                  <a:solidFill>
                    <a:schemeClr val="tx1"/>
                  </a:solidFill>
                  <a:sym typeface="+mn-lt"/>
                </a:rPr>
                <a:t>示形式一般为通过公开栏、板（墙）报、宣传橱窗张贴公告等形式向党员、群众宣布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054837" y="1124813"/>
            <a:ext cx="4455886" cy="206008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发展</a:t>
            </a: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对象汇报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介绍人</a:t>
            </a: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介绍情况及入党意见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支委会</a:t>
            </a: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报告对发展对象考察情况 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与会</a:t>
            </a: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党员进行讨论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表决</a:t>
            </a: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（举手或无记名投票方式）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支部</a:t>
            </a: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大会作出决议</a:t>
            </a:r>
          </a:p>
          <a:p>
            <a:pPr marL="342900" indent="-342900">
              <a:buFont typeface="+mj-lt"/>
              <a:buAutoNum type="arabicPeriod"/>
            </a:pPr>
            <a:r>
              <a:rPr lang="zh-CN" altLang="en-US" dirty="0" smtClean="0">
                <a:solidFill>
                  <a:schemeClr val="tx1"/>
                </a:solidFill>
                <a:cs typeface="+mn-ea"/>
                <a:sym typeface="+mn-lt"/>
              </a:rPr>
              <a:t>发展</a:t>
            </a: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对象表态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5921830" y="1184629"/>
            <a:ext cx="5399314" cy="4602272"/>
            <a:chOff x="5921830" y="1184629"/>
            <a:chExt cx="5399314" cy="4602272"/>
          </a:xfrm>
        </p:grpSpPr>
        <p:sp>
          <p:nvSpPr>
            <p:cNvPr id="4" name="Rectangle 37"/>
            <p:cNvSpPr>
              <a:spLocks noChangeArrowheads="1"/>
            </p:cNvSpPr>
            <p:nvPr/>
          </p:nvSpPr>
          <p:spPr bwMode="auto">
            <a:xfrm>
              <a:off x="7707362" y="1184629"/>
              <a:ext cx="1549400" cy="565683"/>
            </a:xfrm>
            <a:prstGeom prst="rect">
              <a:avLst/>
            </a:prstGeom>
            <a:solidFill>
              <a:srgbClr val="FF0000"/>
            </a:solidFill>
            <a:ln w="9525" cmpd="sng">
              <a:noFill/>
              <a:miter lim="800000"/>
              <a:headEnd/>
              <a:tailEnd/>
            </a:ln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召开</a:t>
              </a:r>
              <a:endParaRPr lang="zh-CN" altLang="en-US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接收大会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5921830" y="1847613"/>
              <a:ext cx="5399314" cy="39392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buFont typeface="+mj-lt"/>
                <a:buAutoNum type="arabicPeriod"/>
              </a:pPr>
              <a:r>
                <a:rPr lang="zh-CN" altLang="en-US" dirty="0" smtClean="0">
                  <a:solidFill>
                    <a:schemeClr val="tx1"/>
                  </a:solidFill>
                  <a:cs typeface="+mn-ea"/>
                  <a:sym typeface="+mn-lt"/>
                </a:rPr>
                <a:t>会议</a:t>
              </a:r>
              <a:r>
                <a:rPr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一般由支部书记主持召开，支部书记因故短期内不能主持的，应推迟召开时间；如果支部书记离岗时间很长，可由副书记主持。会场要严肃、整洁；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zh-CN" altLang="en-US" dirty="0" smtClean="0">
                  <a:solidFill>
                    <a:schemeClr val="tx1"/>
                  </a:solidFill>
                  <a:cs typeface="+mn-ea"/>
                  <a:sym typeface="+mn-lt"/>
                </a:rPr>
                <a:t>要</a:t>
              </a:r>
              <a:r>
                <a:rPr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保证出席大会的人数。把握好“两个不开”，即：有表决权的正式党员实到会人数不足应到会人数的一半，支部大会不能举行；正式党员虽超过半数，但缺席人数较多，一般也应改期召开；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zh-CN" altLang="en-US" dirty="0" smtClean="0">
                  <a:solidFill>
                    <a:schemeClr val="tx1"/>
                  </a:solidFill>
                  <a:cs typeface="+mn-ea"/>
                  <a:sym typeface="+mn-lt"/>
                </a:rPr>
                <a:t>发展</a:t>
              </a:r>
              <a:r>
                <a:rPr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对象和入党介绍人必须参加支部党员大会；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zh-CN" altLang="en-US" dirty="0" smtClean="0">
                  <a:solidFill>
                    <a:schemeClr val="tx1"/>
                  </a:solidFill>
                  <a:cs typeface="+mn-ea"/>
                  <a:sym typeface="+mn-lt"/>
                </a:rPr>
                <a:t>党支部</a:t>
              </a:r>
              <a:r>
                <a:rPr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在召开接收预备党员大会前，支委会要通知支部全体党员。开会时，支部书记要引导大家充分发表意见；</a:t>
              </a:r>
            </a:p>
            <a:p>
              <a:pPr marL="342900" indent="-342900">
                <a:buFont typeface="+mj-lt"/>
                <a:buAutoNum type="arabicPeriod"/>
              </a:pPr>
              <a:r>
                <a:rPr lang="zh-CN" altLang="en-US" dirty="0" smtClean="0">
                  <a:solidFill>
                    <a:schemeClr val="tx1"/>
                  </a:solidFill>
                  <a:cs typeface="+mn-ea"/>
                  <a:sym typeface="+mn-lt"/>
                </a:rPr>
                <a:t>支部</a:t>
              </a:r>
              <a:r>
                <a:rPr lang="zh-CN" altLang="en-US" dirty="0">
                  <a:solidFill>
                    <a:schemeClr val="tx1"/>
                  </a:solidFill>
                  <a:cs typeface="+mn-ea"/>
                  <a:sym typeface="+mn-lt"/>
                </a:rPr>
                <a:t>大会讨论两个以上的人入党时，必须逐个进行讨论和表决。</a:t>
              </a: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907454" y="3693243"/>
            <a:ext cx="204652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07356" y="1467469"/>
            <a:ext cx="2500006" cy="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4953979" y="0"/>
            <a:ext cx="253377" cy="6096214"/>
            <a:chOff x="4953979" y="0"/>
            <a:chExt cx="253377" cy="6096214"/>
          </a:xfrm>
        </p:grpSpPr>
        <p:grpSp>
          <p:nvGrpSpPr>
            <p:cNvPr id="3" name="组合 2"/>
            <p:cNvGrpSpPr/>
            <p:nvPr/>
          </p:nvGrpSpPr>
          <p:grpSpPr>
            <a:xfrm>
              <a:off x="4953979" y="0"/>
              <a:ext cx="253377" cy="5950857"/>
              <a:chOff x="4953979" y="0"/>
              <a:chExt cx="253377" cy="5950857"/>
            </a:xfrm>
          </p:grpSpPr>
          <p:cxnSp>
            <p:nvCxnSpPr>
              <p:cNvPr id="11" name="直接连接符 10"/>
              <p:cNvCxnSpPr/>
              <p:nvPr/>
            </p:nvCxnSpPr>
            <p:spPr>
              <a:xfrm>
                <a:off x="5099614" y="0"/>
                <a:ext cx="0" cy="5950857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椭圆 12"/>
              <p:cNvSpPr/>
              <p:nvPr/>
            </p:nvSpPr>
            <p:spPr>
              <a:xfrm>
                <a:off x="4953979" y="3560832"/>
                <a:ext cx="253377" cy="25337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4953979" y="1340781"/>
                <a:ext cx="253377" cy="25337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4953979" y="5842837"/>
              <a:ext cx="253377" cy="2533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716624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856430" y="1170901"/>
            <a:ext cx="5505577" cy="461665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第三阶段 预备党员的管理、考察和转正</a:t>
            </a:r>
          </a:p>
        </p:txBody>
      </p:sp>
      <p:sp>
        <p:nvSpPr>
          <p:cNvPr id="4" name="AutoShape 13"/>
          <p:cNvSpPr>
            <a:spLocks noChangeArrowheads="1"/>
          </p:cNvSpPr>
          <p:nvPr/>
        </p:nvSpPr>
        <p:spPr bwMode="auto">
          <a:xfrm>
            <a:off x="2875314" y="4316717"/>
            <a:ext cx="304800" cy="457200"/>
          </a:xfrm>
          <a:prstGeom prst="rightArrow">
            <a:avLst>
              <a:gd name="adj1" fmla="val 50000"/>
              <a:gd name="adj2" fmla="val 25000"/>
            </a:avLst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AutoShape 14"/>
          <p:cNvSpPr>
            <a:spLocks noChangeArrowheads="1"/>
          </p:cNvSpPr>
          <p:nvPr/>
        </p:nvSpPr>
        <p:spPr bwMode="auto">
          <a:xfrm>
            <a:off x="4111977" y="4335767"/>
            <a:ext cx="304800" cy="457200"/>
          </a:xfrm>
          <a:prstGeom prst="rightArrow">
            <a:avLst>
              <a:gd name="adj1" fmla="val 50000"/>
              <a:gd name="adj2" fmla="val 25000"/>
            </a:avLst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AutoShape 15"/>
          <p:cNvSpPr>
            <a:spLocks noChangeArrowheads="1"/>
          </p:cNvSpPr>
          <p:nvPr/>
        </p:nvSpPr>
        <p:spPr bwMode="auto">
          <a:xfrm>
            <a:off x="5408964" y="4331004"/>
            <a:ext cx="304800" cy="457200"/>
          </a:xfrm>
          <a:prstGeom prst="rightArrow">
            <a:avLst>
              <a:gd name="adj1" fmla="val 50000"/>
              <a:gd name="adj2" fmla="val 25000"/>
            </a:avLst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AutoShape 17"/>
          <p:cNvSpPr>
            <a:spLocks noChangeArrowheads="1"/>
          </p:cNvSpPr>
          <p:nvPr/>
        </p:nvSpPr>
        <p:spPr bwMode="auto">
          <a:xfrm>
            <a:off x="6725002" y="4326242"/>
            <a:ext cx="304800" cy="457200"/>
          </a:xfrm>
          <a:prstGeom prst="rightArrow">
            <a:avLst>
              <a:gd name="adj1" fmla="val 50000"/>
              <a:gd name="adj2" fmla="val 25000"/>
            </a:avLst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018230" y="4120625"/>
            <a:ext cx="838200" cy="24384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1667941" y="1851339"/>
            <a:ext cx="461665" cy="146207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xtLst/>
        </p:spPr>
        <p:txBody>
          <a:bodyPr vert="eaVert"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编入党支部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4935033" y="4349225"/>
            <a:ext cx="838200" cy="24384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 Box 22"/>
          <p:cNvSpPr txBox="1">
            <a:spLocks noChangeArrowheads="1"/>
          </p:cNvSpPr>
          <p:nvPr/>
        </p:nvSpPr>
        <p:spPr bwMode="auto">
          <a:xfrm>
            <a:off x="8993121" y="1851339"/>
            <a:ext cx="461665" cy="1488434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xtLst/>
        </p:spPr>
        <p:txBody>
          <a:bodyPr vert="eaVert"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提交转正申请</a:t>
            </a:r>
          </a:p>
        </p:txBody>
      </p:sp>
      <p:sp>
        <p:nvSpPr>
          <p:cNvPr id="16" name="Rectangle 10"/>
          <p:cNvSpPr>
            <a:spLocks noChangeArrowheads="1"/>
          </p:cNvSpPr>
          <p:nvPr/>
        </p:nvSpPr>
        <p:spPr bwMode="auto">
          <a:xfrm>
            <a:off x="6187783" y="3386851"/>
            <a:ext cx="838200" cy="24384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7503820" y="3382088"/>
            <a:ext cx="838200" cy="24384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3586639" y="4273025"/>
            <a:ext cx="838200" cy="24384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 Box 25"/>
          <p:cNvSpPr txBox="1">
            <a:spLocks noChangeArrowheads="1"/>
          </p:cNvSpPr>
          <p:nvPr/>
        </p:nvSpPr>
        <p:spPr bwMode="auto">
          <a:xfrm>
            <a:off x="5330531" y="1851339"/>
            <a:ext cx="461665" cy="1488434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xtLst/>
        </p:spPr>
        <p:txBody>
          <a:bodyPr vert="eaVert"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预备期考察</a:t>
            </a:r>
          </a:p>
        </p:txBody>
      </p:sp>
      <p:sp>
        <p:nvSpPr>
          <p:cNvPr id="25" name="Rectangle 18"/>
          <p:cNvSpPr>
            <a:spLocks noChangeArrowheads="1"/>
          </p:cNvSpPr>
          <p:nvPr/>
        </p:nvSpPr>
        <p:spPr bwMode="auto">
          <a:xfrm>
            <a:off x="8818270" y="3377326"/>
            <a:ext cx="838200" cy="243840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300235" y="3450506"/>
            <a:ext cx="4583902" cy="11079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预备党员考察期为一年，每季度要做一次书面思想总结，并向党支部汇报，认真填写预备党员考察鉴定表并由支部填写考察鉴定。</a:t>
            </a:r>
          </a:p>
        </p:txBody>
      </p:sp>
      <p:sp>
        <p:nvSpPr>
          <p:cNvPr id="33" name="矩形 32"/>
          <p:cNvSpPr/>
          <p:nvPr/>
        </p:nvSpPr>
        <p:spPr>
          <a:xfrm>
            <a:off x="8170541" y="3339773"/>
            <a:ext cx="2665547" cy="1167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预备期满后，提前一、两周本人向党组织提交转正和个人总结。</a:t>
            </a:r>
          </a:p>
        </p:txBody>
      </p:sp>
      <p:sp>
        <p:nvSpPr>
          <p:cNvPr id="34" name="右箭头 33"/>
          <p:cNvSpPr/>
          <p:nvPr/>
        </p:nvSpPr>
        <p:spPr>
          <a:xfrm>
            <a:off x="2429149" y="2440698"/>
            <a:ext cx="2570976" cy="30971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右箭头 34"/>
          <p:cNvSpPr/>
          <p:nvPr/>
        </p:nvSpPr>
        <p:spPr>
          <a:xfrm>
            <a:off x="6122602" y="2432282"/>
            <a:ext cx="2463406" cy="296757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67544" y="3263886"/>
            <a:ext cx="2546297" cy="127728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cs typeface="+mn-ea"/>
                <a:sym typeface="+mn-lt"/>
              </a:rPr>
              <a:t>将上级党组织批准的预备党员及时编入党支部</a:t>
            </a:r>
          </a:p>
        </p:txBody>
      </p:sp>
      <p:sp>
        <p:nvSpPr>
          <p:cNvPr id="41" name="矩形 40"/>
          <p:cNvSpPr/>
          <p:nvPr/>
        </p:nvSpPr>
        <p:spPr>
          <a:xfrm>
            <a:off x="1213901" y="162280"/>
            <a:ext cx="2111643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cs typeface="+mn-ea"/>
                <a:sym typeface="+mn-lt"/>
              </a:rPr>
              <a:t>入党流程</a:t>
            </a:r>
            <a:endParaRPr lang="zh-CN" altLang="en-US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2" name="Text Box 23"/>
          <p:cNvSpPr txBox="1">
            <a:spLocks noChangeArrowheads="1"/>
          </p:cNvSpPr>
          <p:nvPr/>
        </p:nvSpPr>
        <p:spPr bwMode="auto">
          <a:xfrm>
            <a:off x="1667940" y="4596526"/>
            <a:ext cx="461665" cy="151672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xtLst/>
        </p:spPr>
        <p:txBody>
          <a:bodyPr vert="eaVert"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召开转正大会</a:t>
            </a:r>
          </a:p>
        </p:txBody>
      </p:sp>
      <p:sp>
        <p:nvSpPr>
          <p:cNvPr id="43" name="Text Box 24"/>
          <p:cNvSpPr txBox="1">
            <a:spLocks noChangeArrowheads="1"/>
          </p:cNvSpPr>
          <p:nvPr/>
        </p:nvSpPr>
        <p:spPr bwMode="auto">
          <a:xfrm>
            <a:off x="5375462" y="4611526"/>
            <a:ext cx="461665" cy="151672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xtLst/>
        </p:spPr>
        <p:txBody>
          <a:bodyPr vert="eaVert"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上级组织审批</a:t>
            </a:r>
          </a:p>
        </p:txBody>
      </p:sp>
      <p:sp>
        <p:nvSpPr>
          <p:cNvPr id="44" name="Text Box 26"/>
          <p:cNvSpPr txBox="1">
            <a:spLocks noChangeArrowheads="1"/>
          </p:cNvSpPr>
          <p:nvPr/>
        </p:nvSpPr>
        <p:spPr bwMode="auto">
          <a:xfrm>
            <a:off x="9000912" y="4554842"/>
            <a:ext cx="461665" cy="1516727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xtLst/>
        </p:spPr>
        <p:txBody>
          <a:bodyPr vert="eaVert"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备案存档</a:t>
            </a:r>
            <a:endParaRPr lang="zh-CN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右箭头 45"/>
          <p:cNvSpPr/>
          <p:nvPr/>
        </p:nvSpPr>
        <p:spPr>
          <a:xfrm flipH="1">
            <a:off x="6082540" y="5196411"/>
            <a:ext cx="2503467" cy="371343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右箭头 46"/>
          <p:cNvSpPr/>
          <p:nvPr/>
        </p:nvSpPr>
        <p:spPr>
          <a:xfrm flipH="1">
            <a:off x="2429149" y="5196411"/>
            <a:ext cx="2570687" cy="274546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右弧形箭头 49"/>
          <p:cNvSpPr/>
          <p:nvPr/>
        </p:nvSpPr>
        <p:spPr>
          <a:xfrm>
            <a:off x="9763607" y="2432282"/>
            <a:ext cx="1594657" cy="3383444"/>
          </a:xfrm>
          <a:prstGeom prst="curvedLef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26570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5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2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  <p:bldP spid="14" grpId="0" animBg="1"/>
      <p:bldP spid="23" grpId="0" animBg="1"/>
      <p:bldP spid="32" grpId="0"/>
      <p:bldP spid="33" grpId="0"/>
      <p:bldP spid="34" grpId="0" animBg="1"/>
      <p:bldP spid="35" grpId="0" animBg="1"/>
      <p:bldP spid="36" grpId="0"/>
      <p:bldP spid="42" grpId="0" animBg="1"/>
      <p:bldP spid="43" grpId="0" animBg="1"/>
      <p:bldP spid="44" grpId="0" animBg="1"/>
      <p:bldP spid="46" grpId="0" animBg="1"/>
      <p:bldP spid="47" grpId="0" animBg="1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13901" y="162280"/>
            <a:ext cx="2111643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cs typeface="+mn-ea"/>
                <a:sym typeface="+mn-lt"/>
              </a:rPr>
              <a:t>入党流程</a:t>
            </a:r>
            <a:endParaRPr lang="zh-CN" altLang="en-US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932143" y="1665861"/>
            <a:ext cx="3735174" cy="373517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489700" y="2495247"/>
            <a:ext cx="1101488" cy="11014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>
                <a:cs typeface="+mn-ea"/>
                <a:sym typeface="+mn-lt"/>
              </a:rPr>
              <a:t>考察转正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266628" y="1208945"/>
            <a:ext cx="1066205" cy="106620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申请</a:t>
            </a:r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10008274" y="2467243"/>
            <a:ext cx="1066205" cy="106620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培养教育</a:t>
            </a:r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9653969" y="4472876"/>
            <a:ext cx="1066205" cy="1066205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审查培训</a:t>
            </a:r>
            <a:endParaRPr lang="zh-CN" altLang="en-US" dirty="0"/>
          </a:p>
        </p:txBody>
      </p:sp>
      <p:sp>
        <p:nvSpPr>
          <p:cNvPr id="18" name="椭圆 17"/>
          <p:cNvSpPr/>
          <p:nvPr/>
        </p:nvSpPr>
        <p:spPr>
          <a:xfrm>
            <a:off x="7195585" y="4437593"/>
            <a:ext cx="1101488" cy="110148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预备党员接收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815293" y="2784475"/>
            <a:ext cx="1453826" cy="121602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4"/>
            <a:r>
              <a:rPr lang="zh-CN" altLang="en-US" sz="2400" dirty="0">
                <a:cs typeface="+mn-ea"/>
                <a:sym typeface="+mn-lt"/>
              </a:rPr>
              <a:t>党员发展</a:t>
            </a:r>
            <a:r>
              <a:rPr lang="zh-CN" altLang="en-US" sz="2400" dirty="0" smtClean="0">
                <a:cs typeface="+mn-ea"/>
                <a:sym typeface="+mn-lt"/>
              </a:rPr>
              <a:t>工作步骤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13901" y="2634624"/>
            <a:ext cx="1689100" cy="15157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800" dirty="0" smtClean="0"/>
              <a:t>5</a:t>
            </a:r>
            <a:endParaRPr lang="zh-CN" altLang="en-US" sz="13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870563" y="2467243"/>
            <a:ext cx="1964047" cy="1964047"/>
            <a:chOff x="7870563" y="2467243"/>
            <a:chExt cx="1964047" cy="1964047"/>
          </a:xfrm>
        </p:grpSpPr>
        <p:sp>
          <p:nvSpPr>
            <p:cNvPr id="24" name="椭圆 23"/>
            <p:cNvSpPr/>
            <p:nvPr/>
          </p:nvSpPr>
          <p:spPr>
            <a:xfrm>
              <a:off x="7870563" y="2467243"/>
              <a:ext cx="1964047" cy="196404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62663" y="2495247"/>
              <a:ext cx="1674136" cy="1674136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2894667" y="2634624"/>
            <a:ext cx="973592" cy="1515728"/>
          </a:xfrm>
          <a:custGeom>
            <a:avLst/>
            <a:gdLst>
              <a:gd name="connsiteX0" fmla="*/ 0 w 960892"/>
              <a:gd name="connsiteY0" fmla="*/ 0 h 1515728"/>
              <a:gd name="connsiteX1" fmla="*/ 960892 w 960892"/>
              <a:gd name="connsiteY1" fmla="*/ 0 h 1515728"/>
              <a:gd name="connsiteX2" fmla="*/ 960892 w 960892"/>
              <a:gd name="connsiteY2" fmla="*/ 1515728 h 1515728"/>
              <a:gd name="connsiteX3" fmla="*/ 0 w 960892"/>
              <a:gd name="connsiteY3" fmla="*/ 1515728 h 1515728"/>
              <a:gd name="connsiteX4" fmla="*/ 0 w 960892"/>
              <a:gd name="connsiteY4" fmla="*/ 0 h 1515728"/>
              <a:gd name="connsiteX0" fmla="*/ 0 w 960892"/>
              <a:gd name="connsiteY0" fmla="*/ 0 h 1515728"/>
              <a:gd name="connsiteX1" fmla="*/ 960892 w 960892"/>
              <a:gd name="connsiteY1" fmla="*/ 152400 h 1515728"/>
              <a:gd name="connsiteX2" fmla="*/ 960892 w 960892"/>
              <a:gd name="connsiteY2" fmla="*/ 1515728 h 1515728"/>
              <a:gd name="connsiteX3" fmla="*/ 0 w 960892"/>
              <a:gd name="connsiteY3" fmla="*/ 1515728 h 1515728"/>
              <a:gd name="connsiteX4" fmla="*/ 0 w 960892"/>
              <a:gd name="connsiteY4" fmla="*/ 0 h 1515728"/>
              <a:gd name="connsiteX0" fmla="*/ 0 w 973592"/>
              <a:gd name="connsiteY0" fmla="*/ 0 h 1515728"/>
              <a:gd name="connsiteX1" fmla="*/ 960892 w 973592"/>
              <a:gd name="connsiteY1" fmla="*/ 152400 h 1515728"/>
              <a:gd name="connsiteX2" fmla="*/ 973592 w 973592"/>
              <a:gd name="connsiteY2" fmla="*/ 1369678 h 1515728"/>
              <a:gd name="connsiteX3" fmla="*/ 0 w 973592"/>
              <a:gd name="connsiteY3" fmla="*/ 1515728 h 1515728"/>
              <a:gd name="connsiteX4" fmla="*/ 0 w 973592"/>
              <a:gd name="connsiteY4" fmla="*/ 0 h 1515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3592" h="1515728">
                <a:moveTo>
                  <a:pt x="0" y="0"/>
                </a:moveTo>
                <a:lnTo>
                  <a:pt x="960892" y="152400"/>
                </a:lnTo>
                <a:lnTo>
                  <a:pt x="973592" y="1369678"/>
                </a:lnTo>
                <a:lnTo>
                  <a:pt x="0" y="1515728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917236"/>
      </p:ext>
    </p:extLst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4.81481E-6 C 0.08438 4.81481E-6 0.15287 0.11921 0.15287 0.26643 C 0.15287 0.41388 0.08438 0.53356 -4.79167E-6 0.53356 C -0.08424 0.53356 -0.15247 0.41388 -0.15247 0.26643 C -0.15247 0.11921 -0.08424 4.81481E-6 -4.79167E-6 4.81481E-6 Z " pathEditMode="fixed" rAng="0" ptsTypes="AAA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2666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path" presetSubtype="0" accel="50000" decel="5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875E-6 -3.7037E-6 C 0.02331 0.14422 -0.02239 0.29375 -0.10208 0.33473 C -0.1819 0.375 -0.26523 0.29121 -0.2888 0.14699 C -0.31198 0.00278 -0.26601 -0.14676 -0.1862 -0.18703 C -0.10664 -0.22754 -0.02331 -0.14421 -1.875E-6 -3.7037E-6 Z " pathEditMode="fixed" rAng="4440000" ptsTypes="AAAAA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427" y="7384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795 -0.01088 C -0.06797 0.09514 -0.16354 0.09653 -0.22227 -0.00764 C -0.28112 -0.11157 -0.27982 -0.28194 -0.22045 -0.38866 C -0.16068 -0.49375 -0.06498 -0.49583 -0.00612 -0.39097 C 0.05195 -0.28727 0.05143 -0.11713 -0.00795 -0.01088 Z " pathEditMode="fixed" rAng="8100000" ptsTypes="AAA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38" y="-1886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54167E-6 1.85185E-6 C -0.06745 -0.09028 -0.08177 -0.2588 -0.0319 -0.37639 C 0.01797 -0.49421 0.11315 -0.51644 0.1806 -0.42616 C 0.24778 -0.33611 0.26185 -0.16759 0.21185 -0.04977 C 0.16211 0.06782 0.06705 0.08981 3.54167E-6 1.85185E-6 Z " pathEditMode="fixed" rAng="13020000" ptsTypes="AAAAA">
                                      <p:cBhvr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10" y="-2131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75E-6 2.59259E-6 C 0.02187 -0.14491 0.10429 -0.23172 0.18437 -0.19352 C 0.26445 -0.15533 0.31172 -0.00718 0.28971 0.13796 C 0.2681 0.2824 0.18541 0.36898 0.10533 0.33078 C 0.02526 0.29259 -0.02175 0.14467 3.75E-6 2.59259E-6 Z " pathEditMode="fixed" rAng="17100000" ptsTypes="AAAAA">
                                      <p:cBhvr>
                                        <p:cTn id="4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92" y="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750"/>
                            </p:stCondLst>
                            <p:childTnLst>
                              <p:par>
                                <p:cTn id="44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5" grpId="2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20" grpId="0" animBg="1"/>
      <p:bldP spid="21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Rot="1" noChangeArrowheads="1"/>
          </p:cNvSpPr>
          <p:nvPr/>
        </p:nvSpPr>
        <p:spPr>
          <a:xfrm>
            <a:off x="1327196" y="1765478"/>
            <a:ext cx="9616576" cy="414183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600" dirty="0" smtClean="0">
                <a:cs typeface="+mn-ea"/>
                <a:sym typeface="+mn-lt"/>
              </a:rPr>
              <a:t>十环节：</a:t>
            </a:r>
          </a:p>
          <a:p>
            <a:pPr marL="0" indent="0">
              <a:buNone/>
            </a:pPr>
            <a:r>
              <a:rPr lang="en-US" altLang="zh-CN" sz="1800" dirty="0" smtClean="0">
                <a:cs typeface="+mn-ea"/>
                <a:sym typeface="+mn-lt"/>
              </a:rPr>
              <a:t>1</a:t>
            </a:r>
            <a:r>
              <a:rPr lang="zh-CN" altLang="en-US" sz="1800" dirty="0" smtClean="0">
                <a:cs typeface="+mn-ea"/>
                <a:sym typeface="+mn-lt"/>
              </a:rPr>
              <a:t>、申请书（志愿、基本认识、信仰、基本态度、简历、基本情况及表现）；</a:t>
            </a:r>
          </a:p>
          <a:p>
            <a:pPr marL="0" indent="0">
              <a:buNone/>
            </a:pPr>
            <a:r>
              <a:rPr lang="en-US" altLang="zh-CN" sz="1800" dirty="0" smtClean="0">
                <a:cs typeface="+mn-ea"/>
                <a:sym typeface="+mn-lt"/>
              </a:rPr>
              <a:t>2</a:t>
            </a:r>
            <a:r>
              <a:rPr lang="zh-CN" altLang="en-US" sz="1800" dirty="0">
                <a:cs typeface="+mn-ea"/>
                <a:sym typeface="+mn-lt"/>
              </a:rPr>
              <a:t>、接受申请并予以培养（收下申请并妥善保管、谈话、提要求、介绍支部情况等）；</a:t>
            </a:r>
          </a:p>
          <a:p>
            <a:pPr marL="0" indent="0">
              <a:buNone/>
            </a:pPr>
            <a:r>
              <a:rPr lang="en-US" altLang="zh-CN" sz="1800" dirty="0">
                <a:cs typeface="+mn-ea"/>
                <a:sym typeface="+mn-lt"/>
              </a:rPr>
              <a:t>3</a:t>
            </a:r>
            <a:r>
              <a:rPr lang="zh-CN" altLang="en-US" sz="1800" dirty="0">
                <a:cs typeface="+mn-ea"/>
                <a:sym typeface="+mn-lt"/>
              </a:rPr>
              <a:t>、确定积极分子（支部审查、讨论决定、确定介绍人或联系人、填写积极分子考察表）；</a:t>
            </a:r>
          </a:p>
          <a:p>
            <a:pPr marL="0" indent="0">
              <a:buNone/>
            </a:pPr>
            <a:r>
              <a:rPr lang="en-US" altLang="zh-CN" sz="1800" dirty="0">
                <a:cs typeface="+mn-ea"/>
                <a:sym typeface="+mn-lt"/>
              </a:rPr>
              <a:t>4</a:t>
            </a:r>
            <a:r>
              <a:rPr lang="zh-CN" altLang="en-US" sz="1800" dirty="0">
                <a:cs typeface="+mn-ea"/>
                <a:sym typeface="+mn-lt"/>
              </a:rPr>
              <a:t>、联系人工作（定期谈话、定期写考察意见、定期向支部汇报、积极了解积极分子的情况）；</a:t>
            </a:r>
          </a:p>
          <a:p>
            <a:pPr marL="0" indent="0">
              <a:buNone/>
            </a:pPr>
            <a:r>
              <a:rPr lang="en-US" altLang="zh-CN" sz="1800" dirty="0">
                <a:cs typeface="+mn-ea"/>
                <a:sym typeface="+mn-lt"/>
              </a:rPr>
              <a:t>5</a:t>
            </a:r>
            <a:r>
              <a:rPr lang="zh-CN" altLang="en-US" sz="1800" dirty="0">
                <a:cs typeface="+mn-ea"/>
                <a:sym typeface="+mn-lt"/>
              </a:rPr>
              <a:t>、思想汇报（定期不定期、总结、谈心）；</a:t>
            </a:r>
          </a:p>
          <a:p>
            <a:pPr marL="0" indent="0">
              <a:buNone/>
            </a:pPr>
            <a:r>
              <a:rPr lang="en-US" altLang="zh-CN" sz="1800" dirty="0">
                <a:cs typeface="+mn-ea"/>
                <a:sym typeface="+mn-lt"/>
              </a:rPr>
              <a:t>6</a:t>
            </a:r>
            <a:r>
              <a:rPr lang="zh-CN" altLang="en-US" sz="1800" dirty="0">
                <a:cs typeface="+mn-ea"/>
                <a:sym typeface="+mn-lt"/>
              </a:rPr>
              <a:t>、党校培训；</a:t>
            </a:r>
          </a:p>
          <a:p>
            <a:pPr marL="0" indent="0">
              <a:buNone/>
            </a:pPr>
            <a:r>
              <a:rPr lang="en-US" altLang="zh-CN" sz="1800" dirty="0">
                <a:cs typeface="+mn-ea"/>
                <a:sym typeface="+mn-lt"/>
              </a:rPr>
              <a:t>7</a:t>
            </a:r>
            <a:r>
              <a:rPr lang="zh-CN" altLang="en-US" sz="1800" dirty="0">
                <a:cs typeface="+mn-ea"/>
                <a:sym typeface="+mn-lt"/>
              </a:rPr>
              <a:t>、考察意见（团组织推荐、导师或班主任意见、群众评议、政审）；</a:t>
            </a:r>
          </a:p>
          <a:p>
            <a:pPr marL="0" indent="0">
              <a:buNone/>
            </a:pPr>
            <a:r>
              <a:rPr lang="en-US" altLang="zh-CN" sz="1800" dirty="0">
                <a:cs typeface="+mn-ea"/>
                <a:sym typeface="+mn-lt"/>
              </a:rPr>
              <a:t>8</a:t>
            </a:r>
            <a:r>
              <a:rPr lang="zh-CN" altLang="en-US" sz="1800" dirty="0">
                <a:cs typeface="+mn-ea"/>
                <a:sym typeface="+mn-lt"/>
              </a:rPr>
              <a:t>、支部大会；</a:t>
            </a:r>
          </a:p>
          <a:p>
            <a:pPr marL="0" indent="0">
              <a:buNone/>
            </a:pPr>
            <a:r>
              <a:rPr lang="en-US" altLang="zh-CN" sz="1800" dirty="0">
                <a:cs typeface="+mn-ea"/>
                <a:sym typeface="+mn-lt"/>
              </a:rPr>
              <a:t>9</a:t>
            </a:r>
            <a:r>
              <a:rPr lang="zh-CN" altLang="en-US" sz="1800" dirty="0">
                <a:cs typeface="+mn-ea"/>
                <a:sym typeface="+mn-lt"/>
              </a:rPr>
              <a:t>、上级组织派人谈话；</a:t>
            </a:r>
          </a:p>
          <a:p>
            <a:pPr marL="0" indent="0">
              <a:buNone/>
            </a:pPr>
            <a:r>
              <a:rPr lang="en-US" altLang="zh-CN" sz="1800" dirty="0">
                <a:cs typeface="+mn-ea"/>
                <a:sym typeface="+mn-lt"/>
              </a:rPr>
              <a:t>10</a:t>
            </a:r>
            <a:r>
              <a:rPr lang="zh-CN" altLang="en-US" sz="1800" dirty="0">
                <a:cs typeface="+mn-ea"/>
                <a:sym typeface="+mn-lt"/>
              </a:rPr>
              <a:t>、上级审批。</a:t>
            </a:r>
          </a:p>
        </p:txBody>
      </p:sp>
      <p:sp>
        <p:nvSpPr>
          <p:cNvPr id="3" name="矩形 2"/>
          <p:cNvSpPr/>
          <p:nvPr/>
        </p:nvSpPr>
        <p:spPr>
          <a:xfrm>
            <a:off x="1213901" y="162280"/>
            <a:ext cx="2111643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cs typeface="+mn-ea"/>
                <a:sym typeface="+mn-lt"/>
              </a:rPr>
              <a:t>入党流程</a:t>
            </a:r>
            <a:endParaRPr lang="zh-CN" altLang="en-US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66341" y="1080486"/>
            <a:ext cx="3338285" cy="5108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4">
              <a:lnSpc>
                <a:spcPct val="130000"/>
              </a:lnSpc>
            </a:pPr>
            <a:r>
              <a:rPr lang="zh-CN" altLang="en-US" sz="2400" dirty="0">
                <a:cs typeface="+mn-ea"/>
                <a:sym typeface="+mn-lt"/>
              </a:rPr>
              <a:t>党员发展工作</a:t>
            </a:r>
            <a:r>
              <a:rPr lang="zh-CN" altLang="en-US" sz="2400" dirty="0" smtClean="0">
                <a:cs typeface="+mn-ea"/>
                <a:sym typeface="+mn-lt"/>
              </a:rPr>
              <a:t>的十</a:t>
            </a:r>
            <a:r>
              <a:rPr lang="zh-CN" altLang="en-US" sz="2400" dirty="0">
                <a:cs typeface="+mn-ea"/>
                <a:sym typeface="+mn-lt"/>
              </a:rPr>
              <a:t>环节</a:t>
            </a:r>
          </a:p>
        </p:txBody>
      </p:sp>
      <p:sp>
        <p:nvSpPr>
          <p:cNvPr id="5" name="矩形 4"/>
          <p:cNvSpPr/>
          <p:nvPr/>
        </p:nvSpPr>
        <p:spPr>
          <a:xfrm>
            <a:off x="1327196" y="1674941"/>
            <a:ext cx="9630000" cy="90537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532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26" b="99835" l="0" r="89992">
                        <a14:foregroundMark x1="3763" y1="24566" x2="3763" y2="24566"/>
                        <a14:foregroundMark x1="7568" y1="35236" x2="7568" y2="35236"/>
                        <a14:foregroundMark x1="8933" y1="31266" x2="8933" y2="31266"/>
                        <a14:foregroundMark x1="10918" y1="20099" x2="10918" y2="20099"/>
                        <a14:foregroundMark x1="2357" y1="42514" x2="2357" y2="42514"/>
                        <a14:foregroundMark x1="3639" y1="73284" x2="3639" y2="73284"/>
                        <a14:foregroundMark x1="3350" y1="65178" x2="3350" y2="65178"/>
                        <a14:foregroundMark x1="3929" y1="69313" x2="3929" y2="69313"/>
                        <a14:foregroundMark x1="993" y1="76344" x2="993" y2="76344"/>
                        <a14:foregroundMark x1="1406" y1="85608" x2="1406" y2="85608"/>
                        <a14:foregroundMark x1="3350" y1="97022" x2="3350" y2="97022"/>
                        <a14:foregroundMark x1="5170" y1="94789" x2="5170" y2="94789"/>
                        <a14:foregroundMark x1="1406" y1="99835" x2="1406" y2="99835"/>
                        <a14:foregroundMark x1="5873" y1="97849" x2="5873" y2="97849"/>
                        <a14:foregroundMark x1="3515" y1="74359" x2="10918" y2="83044"/>
                        <a14:foregroundMark x1="3060" y1="93714" x2="3060" y2="93714"/>
                        <a14:foregroundMark x1="2936" y1="82217" x2="2936" y2="82217"/>
                        <a14:foregroundMark x1="1117" y1="76344" x2="703" y2="76344"/>
                        <a14:foregroundMark x1="76634" y1="52605" x2="81390" y2="71878"/>
                        <a14:backgroundMark x1="28950" y1="19272" x2="42225" y2="40281"/>
                        <a14:backgroundMark x1="77047" y1="58726" x2="77047" y2="58726"/>
                        <a14:backgroundMark x1="81679" y1="67659" x2="81679" y2="67659"/>
                        <a14:backgroundMark x1="18734" y1="55087" x2="18734" y2="55087"/>
                        <a14:backgroundMark x1="16791" y1="59305" x2="16791" y2="59305"/>
                        <a14:backgroundMark x1="52151" y1="39123" x2="52151" y2="39123"/>
                        <a14:backgroundMark x1="40281" y1="50620" x2="40281" y2="50620"/>
                        <a14:backgroundMark x1="59719" y1="78825" x2="59719" y2="78825"/>
                        <a14:backgroundMark x1="60546" y1="44996" x2="63772" y2="68817"/>
                        <a14:backgroundMark x1="16915" y1="59801" x2="32010" y2="50289"/>
                        <a14:backgroundMark x1="11456" y1="62366" x2="27709" y2="67990"/>
                        <a14:backgroundMark x1="44458" y1="76096" x2="60835" y2="95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4196"/>
          <a:stretch/>
        </p:blipFill>
        <p:spPr>
          <a:xfrm>
            <a:off x="0" y="-297073"/>
            <a:ext cx="7590971" cy="68014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8290" y="320540"/>
            <a:ext cx="2651584" cy="22616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6088828"/>
            <a:ext cx="12192000" cy="7691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82041" y="833396"/>
            <a:ext cx="514691" cy="2790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98352" y="951330"/>
            <a:ext cx="229441" cy="1984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53383" y="1007026"/>
            <a:ext cx="328658" cy="210837"/>
          </a:xfrm>
          <a:prstGeom prst="rect">
            <a:avLst/>
          </a:prstGeom>
        </p:spPr>
      </p:pic>
      <p:pic>
        <p:nvPicPr>
          <p:cNvPr id="10" name="Alan Walker - Spectre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5592820" y="-774028"/>
            <a:ext cx="609600" cy="60960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588420" y="2918669"/>
            <a:ext cx="4472358" cy="1935055"/>
            <a:chOff x="7588420" y="2918669"/>
            <a:chExt cx="4472358" cy="1935055"/>
          </a:xfrm>
        </p:grpSpPr>
        <p:sp>
          <p:nvSpPr>
            <p:cNvPr id="11" name="矩形 10"/>
            <p:cNvSpPr/>
            <p:nvPr/>
          </p:nvSpPr>
          <p:spPr>
            <a:xfrm>
              <a:off x="7588421" y="3547431"/>
              <a:ext cx="4472356" cy="6985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800" b="1" dirty="0" smtClean="0">
                  <a:solidFill>
                    <a:srgbClr val="FF0000"/>
                  </a:solidFill>
                </a:rPr>
                <a:t>党支部党员培训</a:t>
              </a:r>
              <a:endParaRPr lang="zh-CN" altLang="en-US" sz="4800" b="1" dirty="0">
                <a:solidFill>
                  <a:srgbClr val="FF0000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7588420" y="2918669"/>
              <a:ext cx="4472357" cy="53988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dirty="0" smtClean="0">
                  <a:solidFill>
                    <a:srgbClr val="FF0000"/>
                  </a:solidFill>
                </a:rPr>
                <a:t>增强党务知识提升党员素质</a:t>
              </a:r>
              <a:endParaRPr lang="zh-CN" altLang="en-US" sz="2800" dirty="0">
                <a:solidFill>
                  <a:srgbClr val="FF0000"/>
                </a:solidFill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7693415" y="4372957"/>
              <a:ext cx="4367362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7707483" y="3472625"/>
              <a:ext cx="435329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7782064" y="4361355"/>
              <a:ext cx="4204132" cy="49236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dist"/>
              <a:r>
                <a:rPr lang="zh-CN" altLang="en-US" dirty="0" smtClean="0">
                  <a:solidFill>
                    <a:srgbClr val="FF0000"/>
                  </a:solidFill>
                </a:rPr>
                <a:t>适用于党支部培训、基层党建汇报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872742" y="3041297"/>
            <a:ext cx="1692000" cy="1692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/>
              <a:t>入党培训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1042458977"/>
      </p:ext>
    </p:extLst>
  </p:cSld>
  <p:clrMapOvr>
    <a:masterClrMapping/>
  </p:clrMapOvr>
  <p:transition spd="slow" advClick="0" advTm="2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208" y="540659"/>
            <a:ext cx="2651584" cy="22616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4116" y="4240227"/>
            <a:ext cx="5443767" cy="704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组织制度和组织生活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47869" y="3429000"/>
            <a:ext cx="896258" cy="5370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48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3954259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13901" y="162280"/>
            <a:ext cx="5282149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600" dirty="0">
                <a:solidFill>
                  <a:srgbClr val="FF0000"/>
                </a:solidFill>
                <a:cs typeface="+mn-ea"/>
                <a:sym typeface="+mn-lt"/>
              </a:rPr>
              <a:t>党的组织制度和组织生活</a:t>
            </a:r>
          </a:p>
        </p:txBody>
      </p:sp>
      <p:sp>
        <p:nvSpPr>
          <p:cNvPr id="23" name="矩形 22"/>
          <p:cNvSpPr/>
          <p:nvPr/>
        </p:nvSpPr>
        <p:spPr>
          <a:xfrm>
            <a:off x="6629400" y="1052488"/>
            <a:ext cx="3780000" cy="234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zh-CN" altLang="zh-CN" dirty="0" smtClean="0">
                <a:cs typeface="+mn-ea"/>
                <a:sym typeface="+mn-lt"/>
              </a:rPr>
              <a:t>民主集中制</a:t>
            </a:r>
            <a:endParaRPr lang="en-US" altLang="zh-CN" dirty="0" smtClean="0"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zh-CN" dirty="0" smtClean="0">
                <a:cs typeface="+mn-ea"/>
                <a:sym typeface="+mn-lt"/>
              </a:rPr>
              <a:t>它</a:t>
            </a:r>
            <a:r>
              <a:rPr lang="zh-CN" altLang="zh-CN" dirty="0">
                <a:cs typeface="+mn-ea"/>
                <a:sym typeface="+mn-lt"/>
              </a:rPr>
              <a:t>的基本含义是指民主基础上的集中和集中指导下的民主相</a:t>
            </a:r>
            <a:r>
              <a:rPr lang="zh-CN" altLang="zh-CN" dirty="0" smtClean="0">
                <a:cs typeface="+mn-ea"/>
                <a:sym typeface="+mn-lt"/>
              </a:rPr>
              <a:t>结合</a:t>
            </a:r>
            <a:endParaRPr lang="zh-CN" altLang="zh-CN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751641" y="3527756"/>
            <a:ext cx="3780000" cy="2340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30000"/>
              </a:lnSpc>
            </a:pPr>
            <a:r>
              <a:rPr lang="zh-CN" altLang="zh-CN" sz="1600" dirty="0">
                <a:cs typeface="+mn-ea"/>
                <a:sym typeface="+mn-lt"/>
              </a:rPr>
              <a:t>指定期召开支部党员大会，支部委员会和党小组会，按时上好党课。一般情况下，基层党支部应每月召开一次党小组生活会，一次支部委员会，每二、三个月上一次党课，每三个月召开一次支部党员</a:t>
            </a:r>
            <a:r>
              <a:rPr lang="zh-CN" altLang="zh-CN" sz="1600" dirty="0" smtClean="0">
                <a:cs typeface="+mn-ea"/>
                <a:sym typeface="+mn-lt"/>
              </a:rPr>
              <a:t>大会</a:t>
            </a:r>
            <a:endParaRPr lang="zh-CN" altLang="zh-CN" sz="16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51641" y="1052488"/>
            <a:ext cx="3780000" cy="2340000"/>
            <a:chOff x="1751641" y="1052488"/>
            <a:chExt cx="3780000" cy="2340000"/>
          </a:xfrm>
        </p:grpSpPr>
        <p:sp>
          <p:nvSpPr>
            <p:cNvPr id="21" name="矩形 20"/>
            <p:cNvSpPr/>
            <p:nvPr/>
          </p:nvSpPr>
          <p:spPr>
            <a:xfrm>
              <a:off x="1751641" y="1052488"/>
              <a:ext cx="3780000" cy="23400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4000" dirty="0">
                <a:latin typeface="+mn-ea"/>
                <a:cs typeface="+mn-ea"/>
                <a:sym typeface="+mn-lt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4394" y="1549960"/>
              <a:ext cx="1345056" cy="1345056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9450" y="1385420"/>
              <a:ext cx="2312191" cy="1692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4000" dirty="0" err="1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党的根本</a:t>
              </a:r>
              <a:endParaRPr lang="en-US" altLang="zh-CN" sz="40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en-US" altLang="zh-CN" sz="4000" dirty="0" err="1" smtClean="0">
                  <a:solidFill>
                    <a:schemeClr val="bg1"/>
                  </a:solidFill>
                  <a:latin typeface="+mn-ea"/>
                  <a:cs typeface="+mn-ea"/>
                  <a:sym typeface="+mn-lt"/>
                </a:rPr>
                <a:t>组织制度</a:t>
              </a:r>
              <a:endParaRPr lang="zh-CN" altLang="en-US" sz="4000" dirty="0">
                <a:solidFill>
                  <a:schemeClr val="bg1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29400" y="3110606"/>
            <a:ext cx="3780000" cy="2757150"/>
            <a:chOff x="6629400" y="3110606"/>
            <a:chExt cx="3780000" cy="2757150"/>
          </a:xfrm>
        </p:grpSpPr>
        <p:grpSp>
          <p:nvGrpSpPr>
            <p:cNvPr id="3" name="组合 2"/>
            <p:cNvGrpSpPr/>
            <p:nvPr/>
          </p:nvGrpSpPr>
          <p:grpSpPr>
            <a:xfrm>
              <a:off x="6629400" y="3527756"/>
              <a:ext cx="3780000" cy="2340000"/>
              <a:chOff x="6629400" y="3527756"/>
              <a:chExt cx="3780000" cy="2340000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6629400" y="3527756"/>
                <a:ext cx="3780000" cy="2340000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spcBef>
                    <a:spcPct val="50000"/>
                  </a:spcBef>
                </a:pPr>
                <a:endParaRPr lang="zh-CN" altLang="en-US" sz="4000" dirty="0">
                  <a:latin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395450" y="4850156"/>
                <a:ext cx="22479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000" dirty="0" err="1" smtClean="0">
                    <a:solidFill>
                      <a:schemeClr val="bg1"/>
                    </a:solidFill>
                    <a:latin typeface="+mn-ea"/>
                    <a:cs typeface="+mn-ea"/>
                    <a:sym typeface="+mn-lt"/>
                  </a:rPr>
                  <a:t>三会一课</a:t>
                </a:r>
                <a:endParaRPr lang="zh-CN" altLang="en-US" sz="4000" dirty="0">
                  <a:solidFill>
                    <a:schemeClr val="bg1"/>
                  </a:solidFill>
                  <a:latin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5450" y="3110606"/>
              <a:ext cx="2156700" cy="2156700"/>
            </a:xfrm>
            <a:prstGeom prst="rect">
              <a:avLst/>
            </a:prstGeom>
          </p:spPr>
        </p:pic>
      </p:grpSp>
      <p:sp>
        <p:nvSpPr>
          <p:cNvPr id="29" name="右箭头 28"/>
          <p:cNvSpPr/>
          <p:nvPr/>
        </p:nvSpPr>
        <p:spPr>
          <a:xfrm>
            <a:off x="5613795" y="1992956"/>
            <a:ext cx="964409" cy="47769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右箭头 29"/>
          <p:cNvSpPr/>
          <p:nvPr/>
        </p:nvSpPr>
        <p:spPr>
          <a:xfrm flipH="1">
            <a:off x="5573791" y="4458907"/>
            <a:ext cx="964409" cy="477698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816959"/>
      </p:ext>
    </p:extLst>
  </p:cSld>
  <p:clrMapOvr>
    <a:masterClrMapping/>
  </p:clrMapOvr>
  <p:transition spd="slow"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13901" y="162280"/>
            <a:ext cx="5282149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3600" dirty="0">
                <a:solidFill>
                  <a:srgbClr val="FF0000"/>
                </a:solidFill>
                <a:cs typeface="+mn-ea"/>
                <a:sym typeface="+mn-lt"/>
              </a:rPr>
              <a:t>党的组织制度和组织生活</a:t>
            </a:r>
          </a:p>
        </p:txBody>
      </p:sp>
      <p:sp>
        <p:nvSpPr>
          <p:cNvPr id="7" name="矩形 6"/>
          <p:cNvSpPr/>
          <p:nvPr/>
        </p:nvSpPr>
        <p:spPr>
          <a:xfrm>
            <a:off x="1549925" y="3420332"/>
            <a:ext cx="1943100" cy="1944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>
                <a:cs typeface="+mn-ea"/>
                <a:sym typeface="+mn-lt"/>
              </a:rPr>
              <a:t>组织</a:t>
            </a:r>
            <a:endParaRPr lang="en-US" altLang="zh-CN" sz="4000" dirty="0">
              <a:cs typeface="+mn-ea"/>
              <a:sym typeface="+mn-lt"/>
            </a:endParaRPr>
          </a:p>
          <a:p>
            <a:pPr algn="ctr"/>
            <a:r>
              <a:rPr lang="zh-CN" altLang="zh-CN" sz="4000" dirty="0">
                <a:cs typeface="+mn-ea"/>
                <a:sym typeface="+mn-lt"/>
              </a:rPr>
              <a:t>生活</a:t>
            </a:r>
          </a:p>
        </p:txBody>
      </p:sp>
      <p:sp>
        <p:nvSpPr>
          <p:cNvPr id="8" name="矩形 7"/>
          <p:cNvSpPr/>
          <p:nvPr/>
        </p:nvSpPr>
        <p:spPr>
          <a:xfrm>
            <a:off x="1549925" y="1427012"/>
            <a:ext cx="1943100" cy="19440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>
                <a:cs typeface="+mn-ea"/>
                <a:sym typeface="+mn-lt"/>
              </a:rPr>
              <a:t>党课</a:t>
            </a:r>
          </a:p>
        </p:txBody>
      </p:sp>
      <p:sp>
        <p:nvSpPr>
          <p:cNvPr id="9" name="矩形 8"/>
          <p:cNvSpPr/>
          <p:nvPr/>
        </p:nvSpPr>
        <p:spPr>
          <a:xfrm>
            <a:off x="3645425" y="1427012"/>
            <a:ext cx="1944000" cy="393732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4400" dirty="0" smtClean="0"/>
              <a:t>?</a:t>
            </a:r>
            <a:endParaRPr lang="zh-CN" altLang="en-US" sz="34400" dirty="0"/>
          </a:p>
        </p:txBody>
      </p:sp>
      <p:grpSp>
        <p:nvGrpSpPr>
          <p:cNvPr id="2" name="组合 1"/>
          <p:cNvGrpSpPr/>
          <p:nvPr/>
        </p:nvGrpSpPr>
        <p:grpSpPr>
          <a:xfrm>
            <a:off x="6496050" y="1427012"/>
            <a:ext cx="5524500" cy="3937320"/>
            <a:chOff x="6496050" y="1427012"/>
            <a:chExt cx="5524500" cy="3937320"/>
          </a:xfrm>
        </p:grpSpPr>
        <p:sp>
          <p:nvSpPr>
            <p:cNvPr id="10" name="矩形 9"/>
            <p:cNvSpPr/>
            <p:nvPr/>
          </p:nvSpPr>
          <p:spPr>
            <a:xfrm>
              <a:off x="6496050" y="3420332"/>
              <a:ext cx="5524500" cy="1944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zh-CN" altLang="zh-CN" dirty="0">
                  <a:solidFill>
                    <a:schemeClr val="tx1"/>
                  </a:solidFill>
                  <a:cs typeface="+mn-ea"/>
                  <a:sym typeface="+mn-lt"/>
                </a:rPr>
                <a:t>党支部（党小组）组织生活会是党支部或党小组以交流思想、总结经验教训、开展批评与自我批评为中心内容的组织生活制度。党支部（党小组）组织生活会一般每季度或半年召开一次。 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496050" y="1427012"/>
              <a:ext cx="5524500" cy="194400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30000"/>
                </a:lnSpc>
              </a:pPr>
              <a:r>
                <a:rPr lang="zh-CN" altLang="zh-CN" dirty="0">
                  <a:solidFill>
                    <a:schemeClr val="tx1"/>
                  </a:solidFill>
                  <a:cs typeface="+mn-ea"/>
                  <a:sym typeface="+mn-lt"/>
                </a:rPr>
                <a:t>对党员经常性进行教育的一种主要形式。主要内容是，围绕党在一定时期的中心工作，联系本单位的实际，进行马克思主义理论教育、党的基本路线教育和爱国主义教育、共产主义理想教育、党员标准教育、党的基本知识教育等。一般是两三个月上一次党课。 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6496050" y="3371012"/>
              <a:ext cx="5524500" cy="49320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3901080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208" y="540659"/>
            <a:ext cx="2651584" cy="22616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74114" y="4240227"/>
            <a:ext cx="5443767" cy="704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党的基层组织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47869" y="3429000"/>
            <a:ext cx="896258" cy="5370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48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4886414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041869" y="2334092"/>
            <a:ext cx="3963280" cy="2535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3810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altLang="zh-CN" dirty="0" smtClean="0">
                <a:latin typeface="+mn-lt"/>
                <a:ea typeface="+mn-ea"/>
                <a:cs typeface="+mn-ea"/>
                <a:sym typeface="+mn-lt"/>
              </a:rPr>
              <a:t>按照</a:t>
            </a:r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党章规定，党在农村、机关、学校、企业、科研院所、街道（居委会、社区）、人民解放军连队和其他基层单位建立的组织为党的基层组织。同时还包括经党代会选举产生的党的纪律检查委员会</a:t>
            </a:r>
            <a:r>
              <a:rPr lang="zh-CN" altLang="zh-CN" dirty="0" smtClean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94520" y="266700"/>
            <a:ext cx="2990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+mn-ea"/>
                <a:sym typeface="+mn-lt"/>
              </a:rPr>
              <a:t>党的</a:t>
            </a:r>
            <a:r>
              <a:rPr lang="zh-CN" altLang="zh-CN" sz="3600" dirty="0" smtClean="0">
                <a:solidFill>
                  <a:srgbClr val="FF0000"/>
                </a:solidFill>
                <a:cs typeface="+mn-ea"/>
                <a:sym typeface="+mn-lt"/>
              </a:rPr>
              <a:t>基层组织</a:t>
            </a:r>
            <a:endParaRPr lang="zh-CN" altLang="zh-CN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7041868" y="1824234"/>
            <a:ext cx="928939" cy="509857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>
              <a:lnSpc>
                <a:spcPct val="150000"/>
              </a:lnSpc>
            </a:pPr>
            <a:r>
              <a:rPr lang="zh-CN" altLang="zh-CN" sz="2400" dirty="0">
                <a:cs typeface="+mn-ea"/>
                <a:sym typeface="+mn-lt"/>
              </a:rPr>
              <a:t>概念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9569" y="1603895"/>
            <a:ext cx="3352710" cy="399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055960"/>
      </p:ext>
    </p:extLst>
  </p:cSld>
  <p:clrMapOvr>
    <a:masterClrMapping/>
  </p:clrMapOvr>
  <p:transition spd="slow" advClick="0" advTm="0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508629" y="1795987"/>
            <a:ext cx="4757469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>
                <a:cs typeface="+mn-ea"/>
                <a:sym typeface="+mn-lt"/>
              </a:rPr>
              <a:t> 党的基层组织的组织形式，根据工作需要和党员人数确定。</a:t>
            </a:r>
          </a:p>
          <a:p>
            <a:pPr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cs typeface="+mn-ea"/>
                <a:sym typeface="+mn-lt"/>
              </a:rPr>
              <a:t>党</a:t>
            </a:r>
            <a:r>
              <a:rPr lang="zh-CN" altLang="zh-CN" dirty="0">
                <a:cs typeface="+mn-ea"/>
                <a:sym typeface="+mn-lt"/>
              </a:rPr>
              <a:t>的基层委员会：在一般情况下，党员人数超过100名的基层单位，经上级党组织批准，可成立党的基层委员会。有的基层单位党员人数虽然不足100名或50名，但因特殊情况，经上级党组织批准，也可以成立党的基层委员会。</a:t>
            </a:r>
          </a:p>
          <a:p>
            <a:pPr>
              <a:lnSpc>
                <a:spcPct val="130000"/>
              </a:lnSpc>
              <a:buFont typeface="+mj-lt"/>
              <a:buAutoNum type="arabicPeriod"/>
            </a:pPr>
            <a:r>
              <a:rPr lang="zh-CN" altLang="zh-CN" dirty="0" smtClean="0">
                <a:cs typeface="+mn-ea"/>
                <a:sym typeface="+mn-lt"/>
              </a:rPr>
              <a:t>总支</a:t>
            </a:r>
            <a:r>
              <a:rPr lang="zh-CN" altLang="zh-CN" dirty="0">
                <a:cs typeface="+mn-ea"/>
                <a:sym typeface="+mn-lt"/>
              </a:rPr>
              <a:t>部委员会：党员人数超过50名的基层单位，经上级党组织批准，可成立党的总支部委员会。有的基层单位党员人数虽然不足50名，但因工作需要，经上级党组织批准，也可以成立总支部委员会。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94520" y="266700"/>
            <a:ext cx="2990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+mn-ea"/>
                <a:sym typeface="+mn-lt"/>
              </a:rPr>
              <a:t>党的</a:t>
            </a:r>
            <a:r>
              <a:rPr lang="zh-CN" altLang="zh-CN" sz="3600" dirty="0" smtClean="0">
                <a:solidFill>
                  <a:srgbClr val="FF0000"/>
                </a:solidFill>
                <a:cs typeface="+mn-ea"/>
                <a:sym typeface="+mn-lt"/>
              </a:rPr>
              <a:t>基层组织</a:t>
            </a:r>
            <a:endParaRPr lang="zh-CN" altLang="zh-CN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508629" y="1347413"/>
            <a:ext cx="1518249" cy="448574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zh-CN" sz="2400" dirty="0">
                <a:cs typeface="+mn-ea"/>
                <a:sym typeface="+mn-lt"/>
              </a:rPr>
              <a:t>组织形式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1571700"/>
            <a:ext cx="3152190" cy="4198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143653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7522792" y="1397478"/>
            <a:ext cx="3996000" cy="396000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30000"/>
              </a:lnSpc>
              <a:spcBef>
                <a:spcPts val="0"/>
              </a:spcBef>
              <a:buFont typeface="+mj-lt"/>
              <a:buAutoNum type="arabicPeriod" startAt="4"/>
            </a:pPr>
            <a:r>
              <a:rPr lang="zh-CN" altLang="zh-CN" sz="1800" dirty="0" smtClean="0">
                <a:cs typeface="+mn-ea"/>
                <a:sym typeface="+mn-lt"/>
              </a:rPr>
              <a:t>临时</a:t>
            </a:r>
            <a:r>
              <a:rPr lang="zh-CN" altLang="zh-CN" sz="1800" dirty="0">
                <a:cs typeface="+mn-ea"/>
                <a:sym typeface="+mn-lt"/>
              </a:rPr>
              <a:t>党组织：为完成某项临时性任务而成立的临时单位、临时机构、短期学习班等，经批准，可以成立党的临时委员会、总支部委员会或支部委员会。临时党组织的书记、副书记和委员会委员由上级党组织指定</a:t>
            </a:r>
            <a:r>
              <a:rPr lang="zh-CN" altLang="zh-CN" sz="1800" dirty="0" smtClean="0">
                <a:cs typeface="+mn-ea"/>
                <a:sym typeface="+mn-lt"/>
              </a:rPr>
              <a:t>。 </a:t>
            </a:r>
            <a:r>
              <a:rPr lang="zh-CN" altLang="zh-CN" sz="1800" dirty="0">
                <a:cs typeface="+mn-ea"/>
                <a:sym typeface="+mn-lt"/>
              </a:rPr>
              <a:t>党的基层委员会由党员大会或党员代表大会选举产生。党的总支部委员会和支部委员会由党员大会选举产生</a:t>
            </a:r>
            <a:r>
              <a:rPr lang="zh-CN" altLang="zh-CN" sz="1800" dirty="0" smtClean="0">
                <a:cs typeface="+mn-ea"/>
                <a:sym typeface="+mn-lt"/>
              </a:rPr>
              <a:t>。</a:t>
            </a:r>
            <a:endParaRPr lang="zh-CN" altLang="zh-CN" sz="1800" dirty="0"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08256" y="249447"/>
            <a:ext cx="2990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+mn-ea"/>
                <a:sym typeface="+mn-lt"/>
              </a:rPr>
              <a:t>党的</a:t>
            </a:r>
            <a:r>
              <a:rPr lang="zh-CN" altLang="zh-CN" sz="3600" dirty="0" smtClean="0">
                <a:solidFill>
                  <a:srgbClr val="FF0000"/>
                </a:solidFill>
                <a:cs typeface="+mn-ea"/>
                <a:sym typeface="+mn-lt"/>
              </a:rPr>
              <a:t>基层组织</a:t>
            </a:r>
            <a:endParaRPr lang="zh-CN" altLang="zh-CN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222" y="1397478"/>
            <a:ext cx="3996000" cy="3960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lnSpc>
                <a:spcPct val="130000"/>
              </a:lnSpc>
              <a:buFont typeface="+mj-lt"/>
              <a:buAutoNum type="arabicPeriod" startAt="3"/>
            </a:pPr>
            <a:r>
              <a:rPr lang="zh-CN" altLang="zh-CN" dirty="0">
                <a:solidFill>
                  <a:schemeClr val="tx1"/>
                </a:solidFill>
                <a:cs typeface="+mn-ea"/>
                <a:sym typeface="+mn-lt"/>
              </a:rPr>
              <a:t>党支部：正式党员人数超过3名、不足50名的基层单位，经上级党组织批准，可成立党支部。正式党员人数不足3名的，可与邻近单位的党员联合组成党支部。其中，党员人数超过7名的党支部，应设支部委员会；党员人数不足7名的，只设书记1名，必要时增设副书记1名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249" y="2163583"/>
            <a:ext cx="2457809" cy="245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071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935637" y="1940437"/>
            <a:ext cx="3939396" cy="2821163"/>
            <a:chOff x="6935637" y="1940437"/>
            <a:chExt cx="3939396" cy="2821163"/>
          </a:xfrm>
        </p:grpSpPr>
        <p:sp>
          <p:nvSpPr>
            <p:cNvPr id="2" name="矩形 1"/>
            <p:cNvSpPr/>
            <p:nvPr/>
          </p:nvSpPr>
          <p:spPr>
            <a:xfrm>
              <a:off x="6935637" y="2508676"/>
              <a:ext cx="3939396" cy="22529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zh-CN" dirty="0" smtClean="0">
                  <a:cs typeface="+mn-ea"/>
                  <a:sym typeface="+mn-lt"/>
                </a:rPr>
                <a:t>党章</a:t>
              </a:r>
              <a:r>
                <a:rPr lang="zh-CN" altLang="zh-CN" dirty="0">
                  <a:cs typeface="+mn-ea"/>
                  <a:sym typeface="+mn-lt"/>
                </a:rPr>
                <a:t>规定</a:t>
              </a:r>
              <a:r>
                <a:rPr lang="zh-CN" altLang="zh-CN" dirty="0" smtClean="0">
                  <a:cs typeface="+mn-ea"/>
                  <a:sym typeface="+mn-lt"/>
                </a:rPr>
                <a:t>：</a:t>
              </a:r>
              <a:endParaRPr lang="en-US" altLang="zh-CN" dirty="0" smtClean="0">
                <a:cs typeface="+mn-ea"/>
                <a:sym typeface="+mn-lt"/>
              </a:endParaRPr>
            </a:p>
            <a:p>
              <a:pPr>
                <a:lnSpc>
                  <a:spcPct val="130000"/>
                </a:lnSpc>
                <a:buFont typeface="Arial" panose="020B0604020202020204" pitchFamily="34" charset="0"/>
                <a:buNone/>
              </a:pPr>
              <a:r>
                <a:rPr lang="zh-CN" altLang="zh-CN" dirty="0" smtClean="0">
                  <a:cs typeface="+mn-ea"/>
                  <a:sym typeface="+mn-lt"/>
                </a:rPr>
                <a:t>党</a:t>
              </a:r>
              <a:r>
                <a:rPr lang="zh-CN" altLang="zh-CN" dirty="0">
                  <a:cs typeface="+mn-ea"/>
                  <a:sym typeface="+mn-lt"/>
                </a:rPr>
                <a:t>的基层委员会每届任期三年至五年，总支部委员会、支部委员会每届任期两年或三年。基层委员会、总支部委员会、支部委员会选出的书记、副书记，应报上级党组织批准。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6935637" y="1940437"/>
              <a:ext cx="862642" cy="378457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zh-CN" sz="2400" dirty="0">
                  <a:cs typeface="+mn-ea"/>
                  <a:sym typeface="+mn-lt"/>
                </a:rPr>
                <a:t>任期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208256" y="249447"/>
            <a:ext cx="2990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+mn-ea"/>
                <a:sym typeface="+mn-lt"/>
              </a:rPr>
              <a:t>党的</a:t>
            </a:r>
            <a:r>
              <a:rPr lang="zh-CN" altLang="zh-CN" sz="3600" dirty="0" smtClean="0">
                <a:solidFill>
                  <a:srgbClr val="FF0000"/>
                </a:solidFill>
                <a:cs typeface="+mn-ea"/>
                <a:sym typeface="+mn-lt"/>
              </a:rPr>
              <a:t>基层组织</a:t>
            </a:r>
            <a:endParaRPr lang="zh-CN" altLang="zh-CN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9132" y="1742535"/>
            <a:ext cx="2552430" cy="3578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022581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94520" y="266700"/>
            <a:ext cx="2990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cs typeface="+mn-ea"/>
                <a:sym typeface="+mn-lt"/>
              </a:rPr>
              <a:t>党的</a:t>
            </a:r>
            <a:r>
              <a:rPr lang="zh-CN" altLang="zh-CN" sz="3600" dirty="0" smtClean="0">
                <a:solidFill>
                  <a:srgbClr val="FF0000"/>
                </a:solidFill>
                <a:cs typeface="+mn-ea"/>
                <a:sym typeface="+mn-lt"/>
              </a:rPr>
              <a:t>基层组织</a:t>
            </a:r>
            <a:endParaRPr lang="zh-CN" altLang="zh-CN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94520" y="1582133"/>
            <a:ext cx="8430697" cy="3975902"/>
            <a:chOff x="1294520" y="1582133"/>
            <a:chExt cx="8430697" cy="3975902"/>
          </a:xfrm>
        </p:grpSpPr>
        <p:sp>
          <p:nvSpPr>
            <p:cNvPr id="2" name="Text Box 2"/>
            <p:cNvSpPr txBox="1">
              <a:spLocks noChangeArrowheads="1"/>
            </p:cNvSpPr>
            <p:nvPr/>
          </p:nvSpPr>
          <p:spPr bwMode="auto">
            <a:xfrm>
              <a:off x="1294520" y="2169415"/>
              <a:ext cx="8430697" cy="338862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285750" indent="-285750" algn="l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cs typeface="+mn-ea"/>
                  <a:sym typeface="+mn-lt"/>
                </a:rPr>
                <a:t>党</a:t>
              </a:r>
              <a:r>
                <a:rPr lang="zh-CN" altLang="en-US" dirty="0">
                  <a:cs typeface="+mn-ea"/>
                  <a:sym typeface="+mn-lt"/>
                </a:rPr>
                <a:t>的十八大报告明确要求基层党组织充分发挥“推动发展、服务群众、凝聚人心、促进和谐”的作用，强调要“健全党的基层组织体系，加强基层党组织带头人队伍建设，加强城乡基层党建资源整合，建立稳定的经费保障制度。以服务群众、做群众工作为主要任务，加强基层服务型党组织建设”</a:t>
              </a:r>
              <a:r>
                <a:rPr lang="zh-CN" altLang="en-US" dirty="0" smtClean="0">
                  <a:cs typeface="+mn-ea"/>
                  <a:sym typeface="+mn-lt"/>
                </a:rPr>
                <a:t>。</a:t>
              </a:r>
              <a:endParaRPr lang="en-US" altLang="zh-CN" dirty="0" smtClean="0">
                <a:cs typeface="+mn-ea"/>
                <a:sym typeface="+mn-lt"/>
              </a:endParaRPr>
            </a:p>
            <a:p>
              <a:pPr marL="285750" indent="-285750" algn="l">
                <a:lnSpc>
                  <a:spcPct val="130000"/>
                </a:lnSpc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cs typeface="+mn-ea"/>
                  <a:sym typeface="+mn-lt"/>
                </a:rPr>
                <a:t>《中共中央关于加强和改进新形势下党的建设若干重大问题的决定》</a:t>
              </a:r>
              <a:r>
                <a:rPr lang="zh-CN" altLang="en-US" dirty="0">
                  <a:cs typeface="+mn-ea"/>
                  <a:sym typeface="+mn-lt"/>
                </a:rPr>
                <a:t>中强调</a:t>
              </a:r>
              <a:r>
                <a:rPr lang="zh-CN" altLang="en-US" dirty="0" smtClean="0">
                  <a:cs typeface="+mn-ea"/>
                  <a:sym typeface="+mn-lt"/>
                </a:rPr>
                <a:t>：农村</a:t>
              </a:r>
              <a:r>
                <a:rPr lang="zh-CN" altLang="en-US" dirty="0">
                  <a:cs typeface="+mn-ea"/>
                  <a:sym typeface="+mn-lt"/>
                </a:rPr>
                <a:t>基层党组织：要把发展现代农业、培养新型农民、带领群众致富、维护农村稳定贯穿农村基层党组织活动始终，发挥党组织在建设社会主义新农村中的领导核心作用。</a:t>
              </a:r>
            </a:p>
            <a:p>
              <a:pPr algn="l">
                <a:spcBef>
                  <a:spcPct val="50000"/>
                </a:spcBef>
              </a:pPr>
              <a:r>
                <a:rPr lang="zh-CN" altLang="en-US" dirty="0">
                  <a:cs typeface="+mn-ea"/>
                  <a:sym typeface="+mn-lt"/>
                </a:rPr>
                <a:t>      </a:t>
              </a: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432542" y="1582133"/>
              <a:ext cx="2737263" cy="414753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cs typeface="+mn-ea"/>
                  <a:sym typeface="+mn-lt"/>
                </a:rPr>
                <a:t>基层党组织的作用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1819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reveal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7238" y="368479"/>
            <a:ext cx="2651584" cy="22616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26" b="99835" l="0" r="89992">
                        <a14:foregroundMark x1="3763" y1="24566" x2="3763" y2="24566"/>
                        <a14:foregroundMark x1="7568" y1="35236" x2="7568" y2="35236"/>
                        <a14:foregroundMark x1="8933" y1="31266" x2="8933" y2="31266"/>
                        <a14:foregroundMark x1="10918" y1="20099" x2="10918" y2="20099"/>
                        <a14:foregroundMark x1="2357" y1="42514" x2="2357" y2="42514"/>
                        <a14:foregroundMark x1="3639" y1="73284" x2="3639" y2="73284"/>
                        <a14:foregroundMark x1="3350" y1="65178" x2="3350" y2="65178"/>
                        <a14:foregroundMark x1="3929" y1="69313" x2="3929" y2="69313"/>
                        <a14:foregroundMark x1="993" y1="76344" x2="993" y2="76344"/>
                        <a14:foregroundMark x1="1406" y1="85608" x2="1406" y2="85608"/>
                        <a14:foregroundMark x1="3350" y1="97022" x2="3350" y2="97022"/>
                        <a14:foregroundMark x1="5170" y1="94789" x2="5170" y2="94789"/>
                        <a14:foregroundMark x1="1406" y1="99835" x2="1406" y2="99835"/>
                        <a14:foregroundMark x1="5873" y1="97849" x2="5873" y2="97849"/>
                        <a14:foregroundMark x1="3515" y1="74359" x2="10918" y2="83044"/>
                        <a14:foregroundMark x1="3060" y1="93714" x2="3060" y2="93714"/>
                        <a14:foregroundMark x1="2936" y1="82217" x2="2936" y2="82217"/>
                        <a14:foregroundMark x1="1117" y1="76344" x2="703" y2="76344"/>
                        <a14:foregroundMark x1="76634" y1="52605" x2="81390" y2="71878"/>
                        <a14:backgroundMark x1="28950" y1="19272" x2="42225" y2="40281"/>
                        <a14:backgroundMark x1="77047" y1="58726" x2="77047" y2="58726"/>
                        <a14:backgroundMark x1="81679" y1="67659" x2="81679" y2="67659"/>
                        <a14:backgroundMark x1="18734" y1="55087" x2="18734" y2="55087"/>
                        <a14:backgroundMark x1="16791" y1="59305" x2="16791" y2="59305"/>
                        <a14:backgroundMark x1="52151" y1="39123" x2="52151" y2="39123"/>
                        <a14:backgroundMark x1="40281" y1="50620" x2="40281" y2="50620"/>
                        <a14:backgroundMark x1="59719" y1="78825" x2="59719" y2="78825"/>
                        <a14:backgroundMark x1="60546" y1="44996" x2="63772" y2="68817"/>
                        <a14:backgroundMark x1="16915" y1="59801" x2="32010" y2="50289"/>
                        <a14:backgroundMark x1="11456" y1="62366" x2="27709" y2="67990"/>
                        <a14:backgroundMark x1="44458" y1="76096" x2="60835" y2="959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4196"/>
          <a:stretch/>
        </p:blipFill>
        <p:spPr>
          <a:xfrm>
            <a:off x="0" y="-328022"/>
            <a:ext cx="7590971" cy="680143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2470" y="3322350"/>
            <a:ext cx="6710289" cy="9434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6000" b="1" dirty="0" smtClean="0"/>
              <a:t>培训完毕  谢谢</a:t>
            </a:r>
            <a:r>
              <a:rPr lang="zh-CN" altLang="en-US" sz="6000" b="1" dirty="0"/>
              <a:t>观看</a:t>
            </a:r>
            <a:endParaRPr lang="zh-CN" altLang="en-US" sz="6000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86839" y="4866351"/>
            <a:ext cx="514691" cy="27904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303150" y="4984285"/>
            <a:ext cx="229441" cy="1984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358181" y="5039981"/>
            <a:ext cx="328658" cy="21083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6473413"/>
            <a:ext cx="12192000" cy="3845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6088826"/>
            <a:ext cx="12192000" cy="76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73817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032730" y="1584656"/>
            <a:ext cx="4601031" cy="53702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党员是什么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96000" y="1584100"/>
            <a:ext cx="725715" cy="5370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32730" y="2494292"/>
            <a:ext cx="4601031" cy="53702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入党流程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2502352"/>
            <a:ext cx="725715" cy="5370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032730" y="3395313"/>
            <a:ext cx="4601031" cy="53702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组织制度和组织生活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6000" y="3411989"/>
            <a:ext cx="725715" cy="5370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032730" y="4296334"/>
            <a:ext cx="4601031" cy="53702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党的基层组织</a:t>
            </a:r>
            <a:endParaRPr lang="zh-CN" altLang="en-US" sz="3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4321626"/>
            <a:ext cx="725715" cy="5370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36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-84495"/>
            <a:ext cx="5050972" cy="5447645"/>
            <a:chOff x="0" y="-84495"/>
            <a:chExt cx="5050972" cy="5447645"/>
          </a:xfrm>
        </p:grpSpPr>
        <p:sp>
          <p:nvSpPr>
            <p:cNvPr id="19" name="矩形 18"/>
            <p:cNvSpPr/>
            <p:nvPr/>
          </p:nvSpPr>
          <p:spPr>
            <a:xfrm>
              <a:off x="0" y="1584100"/>
              <a:ext cx="5050972" cy="327455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0000" dirty="0">
                <a:cs typeface="+mn-ea"/>
                <a:sym typeface="+mn-lt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409371" y="2316163"/>
              <a:ext cx="210457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6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ONTENT</a:t>
              </a:r>
              <a:endParaRPr lang="zh-CN" altLang="en-US" sz="36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409371" y="3209244"/>
              <a:ext cx="210457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7200" b="1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16115" y="-84495"/>
              <a:ext cx="4397828" cy="5447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4800" dirty="0" smtClean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c</a:t>
              </a:r>
              <a:endParaRPr lang="zh-CN" altLang="en-US" sz="3480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1696383"/>
      </p:ext>
    </p:extLst>
  </p:cSld>
  <p:clrMapOvr>
    <a:masterClrMapping/>
  </p:clrMapOvr>
  <p:transition spd="med" advClick="0" advTm="6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  <p:bldP spid="10" grpId="0" animBg="1"/>
      <p:bldP spid="2" grpId="0" animBg="1"/>
      <p:bldP spid="11" grpId="0" animBg="1"/>
      <p:bldP spid="4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208" y="540659"/>
            <a:ext cx="2651584" cy="226164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5483" y="4324208"/>
            <a:ext cx="4601031" cy="704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党员是什么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47869" y="3429000"/>
            <a:ext cx="896258" cy="5370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48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78026196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344906" y="206221"/>
            <a:ext cx="249299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zh-CN" sz="3600" dirty="0" smtClean="0">
                <a:solidFill>
                  <a:srgbClr val="FF0000"/>
                </a:solidFill>
                <a:cs typeface="+mn-ea"/>
                <a:sym typeface="+mn-lt"/>
              </a:rPr>
              <a:t>党员</a:t>
            </a:r>
            <a:r>
              <a:rPr lang="zh-CN" altLang="en-US" sz="3600" dirty="0">
                <a:solidFill>
                  <a:srgbClr val="FF0000"/>
                </a:solidFill>
                <a:cs typeface="+mn-ea"/>
                <a:sym typeface="+mn-lt"/>
              </a:rPr>
              <a:t>是什么</a:t>
            </a:r>
            <a:endParaRPr lang="zh-CN" altLang="zh-CN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130242" y="1453161"/>
            <a:ext cx="1979815" cy="46166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  </a:t>
            </a:r>
            <a:r>
              <a:rPr lang="en-US" altLang="zh-CN" sz="2400" dirty="0" err="1" smtClean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党员标准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096000" y="2160244"/>
            <a:ext cx="5280708" cy="369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57200" indent="-457200">
              <a:lnSpc>
                <a:spcPct val="130000"/>
              </a:lnSpc>
              <a:buFont typeface="+mj-lt"/>
              <a:buAutoNum type="arabicPeriod"/>
            </a:pP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必须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是中国工人阶级的有共产主义觉悟的先锋战士，保持先进性是党员的必备本质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457200" indent="-457200">
              <a:lnSpc>
                <a:spcPct val="130000"/>
              </a:lnSpc>
              <a:buFont typeface="+mj-lt"/>
              <a:buAutoNum type="arabicPeriod"/>
            </a:pP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必须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以全心全意为人民服务为唯一宗旨，不惜牺牲个人的一切，为实现共产主义奋斗终身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457200" indent="-457200">
              <a:lnSpc>
                <a:spcPct val="130000"/>
              </a:lnSpc>
              <a:buFont typeface="+mj-lt"/>
              <a:buAutoNum type="arabicPeriod"/>
            </a:pP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永远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是劳动人民普通的一员，不谋求私利和特权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；</a:t>
            </a:r>
            <a:endParaRPr lang="en-US" altLang="zh-CN" sz="2000" dirty="0" smtClean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marL="457200" indent="-457200">
              <a:lnSpc>
                <a:spcPct val="130000"/>
              </a:lnSpc>
              <a:buFont typeface="+mj-lt"/>
              <a:buAutoNum type="arabicPeriod"/>
            </a:pP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必须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严格履行党的义务和权利</a:t>
            </a:r>
            <a:r>
              <a:rPr lang="zh-CN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；遵守</a:t>
            </a:r>
            <a:r>
              <a:rPr lang="zh-CN" altLang="zh-CN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党内政汉生活的若干准则</a:t>
            </a:r>
            <a:r>
              <a:rPr lang="zh-CN" altLang="zh-CN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96" y="1914826"/>
            <a:ext cx="3839254" cy="383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41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500">
        <p:split orient="vert"/>
      </p:transition>
    </mc:Choice>
    <mc:Fallback xmlns="">
      <p:transition spd="slow" advClick="0" advTm="35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344906" y="206221"/>
            <a:ext cx="249299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zh-CN" sz="3600" dirty="0" smtClean="0">
                <a:solidFill>
                  <a:srgbClr val="FF0000"/>
                </a:solidFill>
                <a:cs typeface="+mn-ea"/>
                <a:sym typeface="+mn-lt"/>
              </a:rPr>
              <a:t>党员</a:t>
            </a:r>
            <a:r>
              <a:rPr lang="zh-CN" altLang="en-US" sz="3600" dirty="0">
                <a:solidFill>
                  <a:srgbClr val="FF0000"/>
                </a:solidFill>
                <a:cs typeface="+mn-ea"/>
                <a:sym typeface="+mn-lt"/>
              </a:rPr>
              <a:t>是什么</a:t>
            </a:r>
            <a:endParaRPr lang="zh-CN" altLang="zh-CN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261721" y="1635283"/>
            <a:ext cx="2943567" cy="46166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  </a:t>
            </a:r>
            <a:r>
              <a:rPr lang="en-US" altLang="zh-CN" sz="2400" dirty="0" err="1" smtClean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申请入党的条件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128371" y="2541246"/>
            <a:ext cx="4967629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sz="2000" dirty="0">
                <a:latin typeface="+mn-lt"/>
                <a:ea typeface="+mn-ea"/>
                <a:cs typeface="+mn-ea"/>
                <a:sym typeface="+mn-lt"/>
              </a:rPr>
              <a:t>党章第一条规定：“年满十八岁的中国工人、农民、军人、知识分子和其他社会阶层的先进分子，承认党的纲领和章程，愿意参加党的一个组织并在其中积极工作、执行党的决议和按期交纳党费的，可以申请加入中国共产党。”这是申请入党的条件，也是对共产党员的起码要求。</a:t>
            </a:r>
          </a:p>
        </p:txBody>
      </p:sp>
      <p:sp>
        <p:nvSpPr>
          <p:cNvPr id="5" name="椭圆 4"/>
          <p:cNvSpPr/>
          <p:nvPr/>
        </p:nvSpPr>
        <p:spPr>
          <a:xfrm>
            <a:off x="7277100" y="1955792"/>
            <a:ext cx="3478554" cy="347855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dirty="0" smtClean="0">
                <a:cs typeface="+mn-ea"/>
                <a:sym typeface="+mn-lt"/>
              </a:rPr>
              <a:t>18</a:t>
            </a:r>
            <a:endParaRPr lang="zh-CN" altLang="en-US" sz="166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00129023"/>
      </p:ext>
    </p:extLst>
  </p:cSld>
  <p:clrMapOvr>
    <a:masterClrMapping/>
  </p:clrMapOvr>
  <p:transition spd="slow" advClick="0" advTm="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utoUpdateAnimBg="0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660910" y="1371007"/>
            <a:ext cx="2853886" cy="46166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  </a:t>
            </a:r>
            <a:r>
              <a:rPr lang="en-US" altLang="zh-CN" sz="2400" dirty="0" err="1" smtClean="0">
                <a:solidFill>
                  <a:schemeClr val="bg1">
                    <a:lumMod val="8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党员的基本条件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496050" y="1832672"/>
            <a:ext cx="5200650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000" dirty="0" smtClean="0">
                <a:latin typeface="+mn-lt"/>
                <a:ea typeface="+mn-ea"/>
                <a:cs typeface="+mn-ea"/>
                <a:sym typeface="+mn-lt"/>
              </a:rPr>
              <a:t>中国共产党</a:t>
            </a:r>
            <a:r>
              <a:rPr lang="zh-CN" altLang="zh-CN" sz="2000" dirty="0">
                <a:latin typeface="+mn-lt"/>
                <a:ea typeface="+mn-ea"/>
                <a:cs typeface="+mn-ea"/>
                <a:sym typeface="+mn-lt"/>
              </a:rPr>
              <a:t>党员是中国工人阶级的有共产主义觉悟的先锋战士</a:t>
            </a:r>
            <a:r>
              <a:rPr lang="zh-CN" altLang="zh-CN" sz="2000" dirty="0" smtClean="0">
                <a:latin typeface="+mn-lt"/>
                <a:ea typeface="+mn-ea"/>
                <a:cs typeface="+mn-ea"/>
                <a:sym typeface="+mn-lt"/>
              </a:rPr>
              <a:t>；</a:t>
            </a:r>
            <a:endParaRPr lang="en-US" altLang="zh-CN" sz="2000" dirty="0" smtClean="0"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000" dirty="0" smtClean="0">
                <a:latin typeface="+mn-lt"/>
                <a:ea typeface="+mn-ea"/>
                <a:cs typeface="+mn-ea"/>
                <a:sym typeface="+mn-lt"/>
              </a:rPr>
              <a:t>中国共产党</a:t>
            </a:r>
            <a:r>
              <a:rPr lang="zh-CN" altLang="zh-CN" sz="2000" dirty="0">
                <a:latin typeface="+mn-lt"/>
                <a:ea typeface="+mn-ea"/>
                <a:cs typeface="+mn-ea"/>
                <a:sym typeface="+mn-lt"/>
              </a:rPr>
              <a:t>党员必须全心全意为人民服务，不惜牺牲个人的一切，为实现共产主义奋斗终身；中国共产党党员永远是劳动人民的普通一员，除了法律和政策规定范围内的个人利益和工作职权外，所有共产党员都不得谋求任何私立和特权</a:t>
            </a:r>
            <a:r>
              <a:rPr lang="zh-CN" altLang="zh-CN" sz="2000" dirty="0" smtClean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2000" dirty="0" smtClean="0">
              <a:latin typeface="+mn-lt"/>
              <a:ea typeface="+mn-ea"/>
              <a:cs typeface="+mn-ea"/>
              <a:sym typeface="+mn-lt"/>
            </a:endParaRPr>
          </a:p>
          <a:p>
            <a:pPr marL="342900" indent="-342900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000" dirty="0" smtClean="0">
                <a:latin typeface="+mn-lt"/>
                <a:ea typeface="+mn-ea"/>
                <a:cs typeface="+mn-ea"/>
                <a:sym typeface="+mn-lt"/>
              </a:rPr>
              <a:t>概括</a:t>
            </a:r>
            <a:r>
              <a:rPr lang="zh-CN" altLang="zh-CN" sz="2000" dirty="0">
                <a:latin typeface="+mn-lt"/>
                <a:ea typeface="+mn-ea"/>
                <a:cs typeface="+mn-ea"/>
                <a:sym typeface="+mn-lt"/>
              </a:rPr>
              <a:t>起来说，就是共产党员要做到坚定共产主义理想信念，全心全意为人民服务，永远保持劳动人民的本色。</a:t>
            </a:r>
          </a:p>
        </p:txBody>
      </p:sp>
      <p:sp>
        <p:nvSpPr>
          <p:cNvPr id="29" name="Text Box 2"/>
          <p:cNvSpPr txBox="1">
            <a:spLocks noChangeArrowheads="1"/>
          </p:cNvSpPr>
          <p:nvPr/>
        </p:nvSpPr>
        <p:spPr bwMode="auto">
          <a:xfrm>
            <a:off x="1344906" y="206221"/>
            <a:ext cx="2492990" cy="646331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zh-CN" sz="3600" dirty="0" smtClean="0">
                <a:solidFill>
                  <a:srgbClr val="FF0000"/>
                </a:solidFill>
                <a:cs typeface="+mn-ea"/>
                <a:sym typeface="+mn-lt"/>
              </a:rPr>
              <a:t>党员</a:t>
            </a:r>
            <a:r>
              <a:rPr lang="zh-CN" altLang="en-US" sz="3600" dirty="0">
                <a:solidFill>
                  <a:srgbClr val="FF0000"/>
                </a:solidFill>
                <a:cs typeface="+mn-ea"/>
                <a:sym typeface="+mn-lt"/>
              </a:rPr>
              <a:t>是什么</a:t>
            </a:r>
            <a:endParaRPr lang="zh-CN" altLang="zh-CN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357" y="1845706"/>
            <a:ext cx="3214087" cy="316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903220"/>
      </p:ext>
    </p:extLst>
  </p:cSld>
  <p:clrMapOvr>
    <a:masterClrMapping/>
  </p:clrMapOvr>
  <p:transition spd="slow" advClick="0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795483" y="4324208"/>
            <a:ext cx="4601031" cy="7049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入党流程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47869" y="3429000"/>
            <a:ext cx="896258" cy="53702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4800" b="1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208" y="540659"/>
            <a:ext cx="2651584" cy="226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452378"/>
      </p:ext>
    </p:extLst>
  </p:cSld>
  <p:clrMapOvr>
    <a:masterClrMapping/>
  </p:clrMapOvr>
  <p:transition spd="slow" advClick="0" advTm="100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336657" y="1432721"/>
            <a:ext cx="56054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zh-CN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第一阶段  发展对象的确定、培养和考察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747436" y="2122482"/>
            <a:ext cx="1524000" cy="838200"/>
            <a:chOff x="1747436" y="2122482"/>
            <a:chExt cx="1524000" cy="838200"/>
          </a:xfrm>
        </p:grpSpPr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1747436" y="2122482"/>
              <a:ext cx="1524000" cy="838200"/>
            </a:xfrm>
            <a:prstGeom prst="rect">
              <a:avLst/>
            </a:prstGeom>
            <a:noFill/>
            <a:ln w="9525" cmpd="sng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Text Box 7"/>
            <p:cNvSpPr txBox="1">
              <a:spLocks noChangeArrowheads="1"/>
            </p:cNvSpPr>
            <p:nvPr/>
          </p:nvSpPr>
          <p:spPr bwMode="auto">
            <a:xfrm>
              <a:off x="2137961" y="2368545"/>
              <a:ext cx="776288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zh-CN" dirty="0">
                  <a:latin typeface="+mn-lt"/>
                  <a:ea typeface="+mn-ea"/>
                  <a:cs typeface="+mn-ea"/>
                  <a:sym typeface="+mn-lt"/>
                </a:rPr>
                <a:t>选  苗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747436" y="3439918"/>
            <a:ext cx="1524000" cy="838200"/>
            <a:chOff x="1747436" y="3439918"/>
            <a:chExt cx="1524000" cy="838200"/>
          </a:xfrm>
        </p:grpSpPr>
        <p:sp>
          <p:nvSpPr>
            <p:cNvPr id="7" name="Rectangle 10"/>
            <p:cNvSpPr>
              <a:spLocks noChangeArrowheads="1"/>
            </p:cNvSpPr>
            <p:nvPr/>
          </p:nvSpPr>
          <p:spPr bwMode="auto">
            <a:xfrm>
              <a:off x="1747436" y="3439918"/>
              <a:ext cx="1524000" cy="838200"/>
            </a:xfrm>
            <a:prstGeom prst="rect">
              <a:avLst/>
            </a:prstGeom>
            <a:noFill/>
            <a:ln w="9525" cmpd="sng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Text Box 11"/>
            <p:cNvSpPr txBox="1">
              <a:spLocks noChangeArrowheads="1"/>
            </p:cNvSpPr>
            <p:nvPr/>
          </p:nvSpPr>
          <p:spPr bwMode="auto">
            <a:xfrm>
              <a:off x="1989529" y="3439918"/>
              <a:ext cx="1170256" cy="7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zh-CN" dirty="0" smtClean="0">
                  <a:latin typeface="+mn-lt"/>
                  <a:ea typeface="+mn-ea"/>
                  <a:cs typeface="+mn-ea"/>
                  <a:sym typeface="+mn-lt"/>
                </a:rPr>
                <a:t>个人</a:t>
              </a:r>
              <a:endParaRPr lang="en-US" altLang="zh-CN" dirty="0" smtClean="0"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zh-CN" dirty="0" smtClean="0">
                  <a:latin typeface="+mn-lt"/>
                  <a:ea typeface="+mn-ea"/>
                  <a:cs typeface="+mn-ea"/>
                  <a:sym typeface="+mn-lt"/>
                </a:rPr>
                <a:t>提出</a:t>
              </a:r>
              <a:r>
                <a:rPr lang="zh-CN" altLang="zh-CN" dirty="0">
                  <a:latin typeface="+mn-lt"/>
                  <a:ea typeface="+mn-ea"/>
                  <a:cs typeface="+mn-ea"/>
                  <a:sym typeface="+mn-lt"/>
                </a:rPr>
                <a:t>申请 </a:t>
              </a:r>
            </a:p>
          </p:txBody>
        </p:sp>
      </p:grp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5334600" y="4769589"/>
            <a:ext cx="1522800" cy="77694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zh-CN" dirty="0" smtClean="0">
                <a:latin typeface="+mn-lt"/>
                <a:ea typeface="+mn-ea"/>
                <a:cs typeface="+mn-ea"/>
                <a:sym typeface="+mn-lt"/>
              </a:rPr>
              <a:t>确定</a:t>
            </a:r>
            <a:endParaRPr lang="en-US" altLang="zh-CN" dirty="0" smtClean="0"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zh-CN" dirty="0" smtClean="0">
                <a:latin typeface="+mn-lt"/>
                <a:ea typeface="+mn-ea"/>
                <a:cs typeface="+mn-ea"/>
                <a:sym typeface="+mn-lt"/>
              </a:rPr>
              <a:t>积极分子</a:t>
            </a:r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747433" y="4757354"/>
            <a:ext cx="1524001" cy="838200"/>
            <a:chOff x="1747435" y="4679923"/>
            <a:chExt cx="1524001" cy="838200"/>
          </a:xfrm>
        </p:grpSpPr>
        <p:sp>
          <p:nvSpPr>
            <p:cNvPr id="13" name="Rectangle 19"/>
            <p:cNvSpPr>
              <a:spLocks noChangeArrowheads="1"/>
            </p:cNvSpPr>
            <p:nvPr/>
          </p:nvSpPr>
          <p:spPr bwMode="auto">
            <a:xfrm>
              <a:off x="1747436" y="4679923"/>
              <a:ext cx="1524000" cy="838200"/>
            </a:xfrm>
            <a:prstGeom prst="rect">
              <a:avLst/>
            </a:prstGeom>
            <a:noFill/>
            <a:ln w="9525" cmpd="sng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>
              <a:off x="1747435" y="4718428"/>
              <a:ext cx="1524001" cy="776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zh-CN" dirty="0" smtClean="0">
                  <a:latin typeface="+mn-lt"/>
                  <a:ea typeface="+mn-ea"/>
                  <a:cs typeface="+mn-ea"/>
                  <a:sym typeface="+mn-lt"/>
                </a:rPr>
                <a:t>确定</a:t>
              </a:r>
              <a:endParaRPr lang="en-US" altLang="zh-CN" dirty="0" smtClean="0">
                <a:latin typeface="+mn-lt"/>
                <a:ea typeface="+mn-ea"/>
                <a:cs typeface="+mn-ea"/>
                <a:sym typeface="+mn-lt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zh-CN" dirty="0" smtClean="0">
                  <a:latin typeface="+mn-lt"/>
                  <a:ea typeface="+mn-ea"/>
                  <a:cs typeface="+mn-ea"/>
                  <a:sym typeface="+mn-lt"/>
                </a:rPr>
                <a:t>培养</a:t>
              </a:r>
              <a:r>
                <a:rPr lang="zh-CN" altLang="zh-CN" dirty="0">
                  <a:latin typeface="+mn-lt"/>
                  <a:ea typeface="+mn-ea"/>
                  <a:cs typeface="+mn-ea"/>
                  <a:sym typeface="+mn-lt"/>
                </a:rPr>
                <a:t>联系人</a:t>
              </a:r>
            </a:p>
          </p:txBody>
        </p:sp>
      </p:grpSp>
      <p:sp>
        <p:nvSpPr>
          <p:cNvPr id="16" name="Rectangle 22"/>
          <p:cNvSpPr>
            <a:spLocks noChangeArrowheads="1"/>
          </p:cNvSpPr>
          <p:nvPr/>
        </p:nvSpPr>
        <p:spPr bwMode="auto">
          <a:xfrm>
            <a:off x="8919366" y="4737433"/>
            <a:ext cx="1524000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党校培训</a:t>
            </a:r>
          </a:p>
        </p:txBody>
      </p:sp>
      <p:sp>
        <p:nvSpPr>
          <p:cNvPr id="19" name="Rectangle 30"/>
          <p:cNvSpPr>
            <a:spLocks noChangeArrowheads="1"/>
          </p:cNvSpPr>
          <p:nvPr/>
        </p:nvSpPr>
        <p:spPr bwMode="auto">
          <a:xfrm>
            <a:off x="8919366" y="2113787"/>
            <a:ext cx="1524000" cy="838200"/>
          </a:xfrm>
          <a:prstGeom prst="rect">
            <a:avLst/>
          </a:prstGeom>
          <a:noFill/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zh-CN" dirty="0">
                <a:latin typeface="+mn-ea"/>
                <a:ea typeface="+mn-ea"/>
                <a:sym typeface="+mn-lt"/>
              </a:rPr>
              <a:t>政治审查</a:t>
            </a:r>
          </a:p>
        </p:txBody>
      </p:sp>
      <p:sp>
        <p:nvSpPr>
          <p:cNvPr id="23" name="Text Box 69"/>
          <p:cNvSpPr txBox="1">
            <a:spLocks noChangeArrowheads="1"/>
          </p:cNvSpPr>
          <p:nvPr/>
        </p:nvSpPr>
        <p:spPr bwMode="auto">
          <a:xfrm>
            <a:off x="8920566" y="3419397"/>
            <a:ext cx="1522800" cy="77694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zh-CN" dirty="0" smtClean="0">
                <a:latin typeface="+mn-lt"/>
                <a:ea typeface="+mn-ea"/>
                <a:cs typeface="+mn-ea"/>
                <a:sym typeface="+mn-lt"/>
              </a:rPr>
              <a:t>确定</a:t>
            </a:r>
            <a:endParaRPr lang="en-US" altLang="zh-CN" dirty="0" smtClean="0"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zh-CN" altLang="zh-CN" dirty="0" smtClean="0">
                <a:latin typeface="+mn-lt"/>
                <a:ea typeface="+mn-ea"/>
                <a:cs typeface="+mn-ea"/>
                <a:sym typeface="+mn-lt"/>
              </a:rPr>
              <a:t>发展</a:t>
            </a:r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对象 </a:t>
            </a:r>
          </a:p>
        </p:txBody>
      </p:sp>
      <p:sp>
        <p:nvSpPr>
          <p:cNvPr id="29" name="矩形 28"/>
          <p:cNvSpPr/>
          <p:nvPr/>
        </p:nvSpPr>
        <p:spPr>
          <a:xfrm>
            <a:off x="1213901" y="162280"/>
            <a:ext cx="2111643" cy="7549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srgbClr val="FF0000"/>
                </a:solidFill>
                <a:cs typeface="+mn-ea"/>
                <a:sym typeface="+mn-lt"/>
              </a:rPr>
              <a:t>入党流程</a:t>
            </a:r>
            <a:endParaRPr lang="zh-CN" altLang="en-US" sz="36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cxnSp>
        <p:nvCxnSpPr>
          <p:cNvPr id="34" name="直接箭头连接符 33"/>
          <p:cNvCxnSpPr>
            <a:stCxn id="4" idx="2"/>
          </p:cNvCxnSpPr>
          <p:nvPr/>
        </p:nvCxnSpPr>
        <p:spPr>
          <a:xfrm flipH="1">
            <a:off x="2509435" y="2960682"/>
            <a:ext cx="1" cy="46831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H="1">
            <a:off x="2504265" y="4289036"/>
            <a:ext cx="1" cy="46831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>
            <a:stCxn id="14" idx="3"/>
            <a:endCxn id="11" idx="1"/>
          </p:cNvCxnSpPr>
          <p:nvPr/>
        </p:nvCxnSpPr>
        <p:spPr>
          <a:xfrm flipV="1">
            <a:off x="3271434" y="5158061"/>
            <a:ext cx="2063166" cy="26270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V="1">
            <a:off x="6856800" y="5143398"/>
            <a:ext cx="2063166" cy="13135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>
            <a:stCxn id="16" idx="0"/>
            <a:endCxn id="23" idx="2"/>
          </p:cNvCxnSpPr>
          <p:nvPr/>
        </p:nvCxnSpPr>
        <p:spPr>
          <a:xfrm flipV="1">
            <a:off x="9681366" y="4196341"/>
            <a:ext cx="600" cy="541092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 flipV="1">
            <a:off x="9659332" y="2940161"/>
            <a:ext cx="600" cy="479236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061826"/>
      </p:ext>
    </p:extLst>
  </p:cSld>
  <p:clrMapOvr>
    <a:masterClrMapping/>
  </p:clrMapOvr>
  <p:transition spd="slow" advClick="0" advTm="8000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6" grpId="0" animBg="1"/>
      <p:bldP spid="19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81033"/>
      </a:accent1>
      <a:accent2>
        <a:srgbClr val="981441"/>
      </a:accent2>
      <a:accent3>
        <a:srgbClr val="BA1A51"/>
      </a:accent3>
      <a:accent4>
        <a:srgbClr val="DC1E60"/>
      </a:accent4>
      <a:accent5>
        <a:srgbClr val="F8236F"/>
      </a:accent5>
      <a:accent6>
        <a:srgbClr val="445469"/>
      </a:accent6>
      <a:hlink>
        <a:srgbClr val="781033"/>
      </a:hlink>
      <a:folHlink>
        <a:srgbClr val="BFBFBF"/>
      </a:folHlink>
    </a:clrScheme>
    <a:fontScheme name="a3pj2zy4">
      <a:majorFont>
        <a:latin typeface="Segoe UI" panose="020F0302020204030204"/>
        <a:ea typeface="微软雅黑"/>
        <a:cs typeface=""/>
      </a:majorFont>
      <a:minorFont>
        <a:latin typeface="Segoe UI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781033"/>
    </a:accent1>
    <a:accent2>
      <a:srgbClr val="981441"/>
    </a:accent2>
    <a:accent3>
      <a:srgbClr val="BA1A51"/>
    </a:accent3>
    <a:accent4>
      <a:srgbClr val="DC1E60"/>
    </a:accent4>
    <a:accent5>
      <a:srgbClr val="F8236F"/>
    </a:accent5>
    <a:accent6>
      <a:srgbClr val="445469"/>
    </a:accent6>
    <a:hlink>
      <a:srgbClr val="781033"/>
    </a:hlink>
    <a:folHlink>
      <a:srgbClr val="BFBFBF"/>
    </a:folHlink>
  </a:clr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BFB65E6-D01D-42A2-8ADC-F9BBE49AA1BD}">
  <we:reference id="wa104380121" version="2.0.0.0" store="zh-CN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811</TotalTime>
  <Words>2082</Words>
  <Application>Microsoft Office PowerPoint</Application>
  <PresentationFormat>宽屏</PresentationFormat>
  <Paragraphs>254</Paragraphs>
  <Slides>29</Slides>
  <Notes>29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5" baseType="lpstr">
      <vt:lpstr>等线</vt:lpstr>
      <vt:lpstr>微软雅黑</vt:lpstr>
      <vt:lpstr>Arial</vt:lpstr>
      <vt:lpstr>Segoe UI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www.6-6.cn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邓乙生</dc:creator>
  <cp:lastModifiedBy>邓乙生</cp:lastModifiedBy>
  <cp:revision>173</cp:revision>
  <dcterms:created xsi:type="dcterms:W3CDTF">2017-08-16T05:57:57Z</dcterms:created>
  <dcterms:modified xsi:type="dcterms:W3CDTF">2017-08-17T08:48:12Z</dcterms:modified>
</cp:coreProperties>
</file>