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media/audio2.wav" ContentType="audio/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E6"/>
    <a:srgbClr val="FDD973"/>
    <a:srgbClr val="FC8000"/>
    <a:srgbClr val="FC805E"/>
    <a:srgbClr val="FB5629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4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60云盘\02-个人资料\！PPT图片及版面资源\05-PPT精选插图\01-生活\qingxinzhuomczwp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4346933" y="1493204"/>
            <a:ext cx="6938016" cy="1200329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zh-CN" altLang="en-US" sz="7200" spc="50" dirty="0" smtClean="0">
                <a:ln w="11430"/>
                <a:solidFill>
                  <a:srgbClr val="5932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rPr>
              <a:t>动画入门</a:t>
            </a:r>
            <a:endParaRPr lang="zh-CN" altLang="en-US" sz="7200" spc="50" dirty="0">
              <a:ln w="11430"/>
              <a:solidFill>
                <a:srgbClr val="5932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俪金黑W8(P)" pitchFamily="34" charset="-122"/>
              <a:ea typeface="华康俪金黑W8(P)" pitchFamily="34" charset="-122"/>
              <a:cs typeface="经典繁仿黑" pitchFamily="49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7568187" y="3284092"/>
            <a:ext cx="3650260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en-US" altLang="zh-CN" sz="3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——PPT</a:t>
            </a:r>
            <a:r>
              <a:rPr lang="zh-CN" altLang="en-US" sz="3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技能</a:t>
            </a:r>
            <a:r>
              <a:rPr lang="zh-CN" altLang="en-US" sz="32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分享</a:t>
            </a:r>
            <a:endParaRPr lang="en-US" altLang="zh-CN" sz="320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经典繁仿黑" pitchFamily="49" charset="-122"/>
            </a:endParaRPr>
          </a:p>
          <a:p>
            <a:pPr algn="r"/>
            <a:r>
              <a:rPr lang="zh-CN" altLang="en-US" sz="18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（旺旺</a:t>
            </a:r>
            <a:r>
              <a:rPr lang="en-US" altLang="zh-CN" sz="18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ID</a:t>
            </a:r>
            <a:r>
              <a:rPr lang="zh-CN" altLang="en-US" sz="18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经典繁仿黑" pitchFamily="49" charset="-122"/>
              </a:rPr>
              <a:t>：浅忆缘）</a:t>
            </a:r>
            <a:endParaRPr lang="zh-CN" altLang="en-US" sz="1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经典繁仿黑" pitchFamily="49" charset="-122"/>
            </a:endParaRPr>
          </a:p>
        </p:txBody>
      </p:sp>
      <p:pic>
        <p:nvPicPr>
          <p:cNvPr id="15" name="Picture 2" descr="C:\Documents and Settings\t11318\桌面\未标题-1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21058" y="951031"/>
            <a:ext cx="614221" cy="57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7687" y="853269"/>
            <a:ext cx="1038471" cy="5235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8286" y="871494"/>
            <a:ext cx="981541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60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70"/>
                            </p:stCondLst>
                            <p:childTnLst>
                              <p:par>
                                <p:cTn id="2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/>
          <p:nvPr userDrawn="1"/>
        </p:nvSpPr>
        <p:spPr>
          <a:xfrm>
            <a:off x="338535" y="633080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  </a:t>
            </a:r>
            <a:fld id="{2EEF1883-7A0E-4F66-9932-E581691AD397}" type="slidenum"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9544248" y="-7200000"/>
            <a:ext cx="2654102" cy="7200000"/>
          </a:xfrm>
          <a:prstGeom prst="rect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8691463" y="-7200000"/>
            <a:ext cx="864096" cy="7200000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8051328" y="2603004"/>
            <a:ext cx="3960440" cy="396044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00" cap="flat" cmpd="sng" algn="ctr">
            <a:solidFill>
              <a:srgbClr val="5AD00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221144" y="2755528"/>
            <a:ext cx="3600000" cy="360000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8214198" y="2765874"/>
            <a:ext cx="3573304" cy="3573304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8148836" y="2700512"/>
            <a:ext cx="3728665" cy="3728665"/>
          </a:xfrm>
          <a:prstGeom prst="ellipse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" name="TextBox 1"/>
          <p:cNvSpPr txBox="1"/>
          <p:nvPr userDrawn="1"/>
        </p:nvSpPr>
        <p:spPr>
          <a:xfrm>
            <a:off x="8247780" y="3649208"/>
            <a:ext cx="3566358" cy="183127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solidFill>
                  <a:srgbClr val="F2F2E6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zh-CN" altLang="en-US" sz="5400" b="1" dirty="0" smtClean="0">
                <a:solidFill>
                  <a:srgbClr val="F2F2E6"/>
                </a:solidFill>
                <a:latin typeface="微软雅黑" pitchFamily="34" charset="-122"/>
                <a:ea typeface="微软雅黑" pitchFamily="34" charset="-122"/>
              </a:rPr>
              <a:t>页</a:t>
            </a:r>
            <a:endParaRPr lang="en-US" altLang="zh-CN" sz="5400" b="1" dirty="0" smtClean="0">
              <a:solidFill>
                <a:srgbClr val="F2F2E6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3200" dirty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Contents </a:t>
            </a:r>
            <a:r>
              <a:rPr lang="en-US" altLang="zh-CN" sz="3200" dirty="0" smtClean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Page</a:t>
            </a:r>
            <a:endParaRPr lang="zh-CN" altLang="en-US" sz="3200" dirty="0">
              <a:solidFill>
                <a:srgbClr val="F2F2E6"/>
              </a:solidFill>
              <a:latin typeface="Agency FB" panose="020B0503020202020204" pitchFamily="34" charset="0"/>
              <a:ea typeface="Adobe 宋体 Std L" pitchFamily="18" charset="-122"/>
            </a:endParaRPr>
          </a:p>
        </p:txBody>
      </p:sp>
      <p:sp>
        <p:nvSpPr>
          <p:cNvPr id="10" name="TextBox 5"/>
          <p:cNvSpPr txBox="1"/>
          <p:nvPr userDrawn="1"/>
        </p:nvSpPr>
        <p:spPr>
          <a:xfrm>
            <a:off x="896723" y="4787860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04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典型动画的应用举例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TextBox 6"/>
          <p:cNvSpPr txBox="1"/>
          <p:nvPr userDrawn="1"/>
        </p:nvSpPr>
        <p:spPr>
          <a:xfrm>
            <a:off x="896723" y="2555612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简单动画的个性设置</a:t>
            </a:r>
            <a:endParaRPr lang="zh-CN" altLang="en-US" sz="2400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0"/>
          <p:cNvSpPr txBox="1"/>
          <p:nvPr userDrawn="1"/>
        </p:nvSpPr>
        <p:spPr>
          <a:xfrm>
            <a:off x="896723" y="3299695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02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单个对象的组合设计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TextBox 11"/>
          <p:cNvSpPr txBox="1"/>
          <p:nvPr userDrawn="1"/>
        </p:nvSpPr>
        <p:spPr>
          <a:xfrm>
            <a:off x="896723" y="4043778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03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多个对象的组合设计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800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7 0.91297 " pathEditMode="relative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0.91297 L 0.00034 1.0092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00017 0.91297 " pathEditMode="relative" ptsTypes="AA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018 0.91297 L 0.00035 1.0092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18193 -0.00023 L 1.99375E-6 7.40741E-7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97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2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/>
      <p:bldP spid="9" grpId="1"/>
      <p:bldP spid="9" grpId="2"/>
      <p:bldP spid="10" grpId="0"/>
      <p:bldP spid="11" grpId="0"/>
      <p:bldP spid="12" grpId="0"/>
      <p:bldP spid="1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9544248" y="0"/>
            <a:ext cx="2654102" cy="6858000"/>
          </a:xfrm>
          <a:prstGeom prst="rect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8691463" y="0"/>
            <a:ext cx="864096" cy="6858000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338535" y="6330806"/>
            <a:ext cx="9829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  </a:t>
            </a:r>
            <a:fld id="{2EEF1883-7A0E-4F66-9932-E581691AD397}" type="slidenum"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—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</a:rPr>
              <a:t> 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 userDrawn="1"/>
        </p:nvSpPr>
        <p:spPr>
          <a:xfrm>
            <a:off x="8051328" y="2603004"/>
            <a:ext cx="3960440" cy="3960440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00" cap="flat" cmpd="sng" algn="ctr">
            <a:solidFill>
              <a:srgbClr val="5AD00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" name="椭圆 5"/>
          <p:cNvSpPr/>
          <p:nvPr userDrawn="1"/>
        </p:nvSpPr>
        <p:spPr>
          <a:xfrm>
            <a:off x="8148836" y="2700512"/>
            <a:ext cx="3728665" cy="3728665"/>
          </a:xfrm>
          <a:prstGeom prst="ellipse">
            <a:avLst/>
          </a:prstGeom>
          <a:solidFill>
            <a:srgbClr val="9CEB3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7" name="TextBox 1"/>
          <p:cNvSpPr txBox="1"/>
          <p:nvPr userDrawn="1"/>
        </p:nvSpPr>
        <p:spPr>
          <a:xfrm>
            <a:off x="8247780" y="3649208"/>
            <a:ext cx="3566358" cy="183127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 smtClean="0">
                <a:solidFill>
                  <a:srgbClr val="F2F2E6"/>
                </a:solidFill>
                <a:latin typeface="微软雅黑" pitchFamily="34" charset="-122"/>
                <a:ea typeface="微软雅黑" pitchFamily="34" charset="-122"/>
              </a:rPr>
              <a:t>过渡页</a:t>
            </a:r>
            <a:endParaRPr lang="en-US" altLang="zh-CN" sz="5400" b="1" dirty="0" smtClean="0">
              <a:solidFill>
                <a:srgbClr val="F2F2E6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3200" dirty="0" smtClean="0">
                <a:solidFill>
                  <a:srgbClr val="F2F2E6"/>
                </a:solidFill>
                <a:latin typeface="Agency FB" panose="020B0503020202020204" pitchFamily="34" charset="0"/>
                <a:ea typeface="Adobe 宋体 Std L" pitchFamily="18" charset="-122"/>
              </a:rPr>
              <a:t>Transition Page</a:t>
            </a:r>
          </a:p>
        </p:txBody>
      </p:sp>
      <p:sp>
        <p:nvSpPr>
          <p:cNvPr id="8" name="TextBox 5"/>
          <p:cNvSpPr txBox="1"/>
          <p:nvPr userDrawn="1"/>
        </p:nvSpPr>
        <p:spPr>
          <a:xfrm>
            <a:off x="896723" y="4787860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04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典型动画的应用举例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9" name="TextBox 6"/>
          <p:cNvSpPr txBox="1"/>
          <p:nvPr userDrawn="1"/>
        </p:nvSpPr>
        <p:spPr>
          <a:xfrm>
            <a:off x="896723" y="2555612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简单动画的个性设置</a:t>
            </a:r>
            <a:endParaRPr lang="zh-CN" altLang="en-US" sz="2400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0"/>
          <p:cNvSpPr txBox="1"/>
          <p:nvPr userDrawn="1"/>
        </p:nvSpPr>
        <p:spPr>
          <a:xfrm>
            <a:off x="896723" y="3299695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02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单个对象的组合设计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1" name="TextBox 11"/>
          <p:cNvSpPr txBox="1"/>
          <p:nvPr userDrawn="1"/>
        </p:nvSpPr>
        <p:spPr>
          <a:xfrm>
            <a:off x="896723" y="4043778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03</a:t>
            </a:r>
            <a:r>
              <a:rPr lang="en-US" altLang="zh-CN" sz="2400" dirty="0" smtClean="0">
                <a:solidFill>
                  <a:srgbClr val="CD1F06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srgbClr val="7F7F7F"/>
                </a:solidFill>
                <a:latin typeface="Impact" pitchFamily="34" charset="0"/>
                <a:ea typeface="微软雅黑" pitchFamily="34" charset="-122"/>
              </a:rPr>
              <a:t>多个对象的组合设计</a:t>
            </a:r>
            <a:endParaRPr lang="zh-CN" altLang="en-US" sz="2400" dirty="0">
              <a:solidFill>
                <a:srgbClr val="7F7F7F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08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3" y="6197242"/>
            <a:ext cx="511386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 </a:t>
            </a: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简单动画的个性设置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622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3" y="6197242"/>
            <a:ext cx="511386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单个对象的组合设计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30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3" y="6197242"/>
            <a:ext cx="511386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 </a:t>
            </a:r>
            <a:r>
              <a:rPr lang="en-US" altLang="zh-CN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多个对象的组合设计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45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 userDrawn="1"/>
        </p:nvSpPr>
        <p:spPr>
          <a:xfrm>
            <a:off x="625273" y="6197242"/>
            <a:ext cx="511386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  典型动画的应用举例</a:t>
            </a:r>
          </a:p>
        </p:txBody>
      </p:sp>
    </p:spTree>
    <p:extLst>
      <p:ext uri="{BB962C8B-B14F-4D97-AF65-F5344CB8AC3E}">
        <p14:creationId xmlns:p14="http://schemas.microsoft.com/office/powerpoint/2010/main" val="61216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360云盘\02-个人资料\！PPT图片及版面资源\05-PPT精选插图\01-生活\qingxinzhuomczwp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39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3"/>
          <p:cNvSpPr txBox="1"/>
          <p:nvPr userDrawn="1"/>
        </p:nvSpPr>
        <p:spPr>
          <a:xfrm>
            <a:off x="575300" y="1271222"/>
            <a:ext cx="62646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7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谢谢收看！</a:t>
            </a:r>
            <a:endParaRPr lang="zh-CN" altLang="en-US" sz="7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0"/>
          <p:cNvSpPr>
            <a:spLocks noChangeArrowheads="1"/>
          </p:cNvSpPr>
          <p:nvPr userDrawn="1"/>
        </p:nvSpPr>
        <p:spPr bwMode="auto">
          <a:xfrm>
            <a:off x="1659984" y="3061292"/>
            <a:ext cx="24058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旺旺</a:t>
            </a:r>
            <a:r>
              <a:rPr lang="en-US" altLang="zh-CN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ID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：浅忆缘</a:t>
            </a:r>
            <a:endParaRPr 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" name="TextBox 12"/>
          <p:cNvSpPr>
            <a:spLocks noChangeArrowheads="1"/>
          </p:cNvSpPr>
          <p:nvPr userDrawn="1"/>
        </p:nvSpPr>
        <p:spPr bwMode="auto">
          <a:xfrm>
            <a:off x="1994719" y="4411058"/>
            <a:ext cx="29930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211966771</a:t>
            </a:r>
            <a:endParaRPr 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6" name="TextBox 13"/>
          <p:cNvSpPr>
            <a:spLocks noChangeArrowheads="1"/>
          </p:cNvSpPr>
          <p:nvPr userDrawn="1"/>
        </p:nvSpPr>
        <p:spPr bwMode="auto">
          <a:xfrm>
            <a:off x="1986554" y="3948353"/>
            <a:ext cx="47571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https://shop165670443.taobao.com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5941" y="3985841"/>
            <a:ext cx="293478" cy="35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6731" y="4411418"/>
            <a:ext cx="371174" cy="386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Documents and Settings\t11318\桌面\未标题-1.png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798" y="909324"/>
            <a:ext cx="615749" cy="57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81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6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6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6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6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6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89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093296"/>
            <a:ext cx="12193200" cy="584704"/>
          </a:xfrm>
          <a:prstGeom prst="rect">
            <a:avLst/>
          </a:prstGeom>
          <a:solidFill>
            <a:srgbClr val="3937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678000"/>
            <a:ext cx="12193200" cy="180000"/>
          </a:xfrm>
          <a:prstGeom prst="rect">
            <a:avLst/>
          </a:prstGeom>
          <a:solidFill>
            <a:srgbClr val="88E7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27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19655" y="6255545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5559" y="6047582"/>
            <a:ext cx="76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n 5" descr="C:\Users\Design\Documents\Edu\Product Launch\shadown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4762" y="6046789"/>
            <a:ext cx="7635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5"/>
          <p:cNvSpPr txBox="1"/>
          <p:nvPr userDrawn="1"/>
        </p:nvSpPr>
        <p:spPr>
          <a:xfrm>
            <a:off x="10328913" y="6216302"/>
            <a:ext cx="541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200" b="1" smtClean="0">
                <a:solidFill>
                  <a:srgbClr val="5AD00A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 smtClean="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dirty="0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1" name="组合 20"/>
          <p:cNvGrpSpPr/>
          <p:nvPr userDrawn="1"/>
        </p:nvGrpSpPr>
        <p:grpSpPr>
          <a:xfrm>
            <a:off x="10131623" y="6299151"/>
            <a:ext cx="216000" cy="216000"/>
            <a:chOff x="11226607" y="6533712"/>
            <a:chExt cx="216000" cy="216000"/>
          </a:xfrm>
        </p:grpSpPr>
        <p:sp>
          <p:nvSpPr>
            <p:cNvPr id="22" name="椭圆 21"/>
            <p:cNvSpPr/>
            <p:nvPr userDrawn="1"/>
          </p:nvSpPr>
          <p:spPr>
            <a:xfrm>
              <a:off x="11226607" y="6533712"/>
              <a:ext cx="216000" cy="216000"/>
            </a:xfrm>
            <a:prstGeom prst="ellipse">
              <a:avLst/>
            </a:prstGeom>
            <a:solidFill>
              <a:srgbClr val="88E70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" name="燕尾形 22">
              <a:hlinkClick r:id="" action="ppaction://hlinkshowjump?jump=previousslide"/>
            </p:cNvPr>
            <p:cNvSpPr/>
            <p:nvPr userDrawn="1"/>
          </p:nvSpPr>
          <p:spPr>
            <a:xfrm flipH="1">
              <a:off x="11291407" y="6587712"/>
              <a:ext cx="86400" cy="108000"/>
            </a:xfrm>
            <a:prstGeom prst="chevron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24" name="组合 23"/>
          <p:cNvGrpSpPr/>
          <p:nvPr userDrawn="1"/>
        </p:nvGrpSpPr>
        <p:grpSpPr>
          <a:xfrm>
            <a:off x="11409576" y="6299151"/>
            <a:ext cx="216000" cy="216000"/>
            <a:chOff x="11142748" y="6381312"/>
            <a:chExt cx="216000" cy="216000"/>
          </a:xfrm>
        </p:grpSpPr>
        <p:sp>
          <p:nvSpPr>
            <p:cNvPr id="25" name="椭圆 24"/>
            <p:cNvSpPr/>
            <p:nvPr userDrawn="1"/>
          </p:nvSpPr>
          <p:spPr>
            <a:xfrm>
              <a:off x="11142748" y="6381312"/>
              <a:ext cx="216000" cy="216000"/>
            </a:xfrm>
            <a:prstGeom prst="ellipse">
              <a:avLst/>
            </a:prstGeom>
            <a:solidFill>
              <a:srgbClr val="88E70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6" name="燕尾形 25">
              <a:hlinkClick r:id="" action="ppaction://hlinkshowjump?jump=nextslide"/>
            </p:cNvPr>
            <p:cNvSpPr/>
            <p:nvPr userDrawn="1"/>
          </p:nvSpPr>
          <p:spPr>
            <a:xfrm>
              <a:off x="11207548" y="6435312"/>
              <a:ext cx="86400" cy="108000"/>
            </a:xfrm>
            <a:prstGeom prst="chevron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pic>
        <p:nvPicPr>
          <p:cNvPr id="27" name="28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6460" y="6255545"/>
            <a:ext cx="3635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36 CuadroTexto"/>
          <p:cNvSpPr txBox="1"/>
          <p:nvPr userDrawn="1"/>
        </p:nvSpPr>
        <p:spPr>
          <a:xfrm>
            <a:off x="10719692" y="6268245"/>
            <a:ext cx="315913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HN" sz="1200" b="1" i="1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</a:rPr>
              <a:t>of</a:t>
            </a:r>
            <a:endParaRPr kumimoji="0" lang="es-ES" sz="1200" b="1" i="1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29" name="38 CuadroTexto"/>
          <p:cNvSpPr txBox="1"/>
          <p:nvPr userDrawn="1"/>
        </p:nvSpPr>
        <p:spPr>
          <a:xfrm>
            <a:off x="11010937" y="6268245"/>
            <a:ext cx="35458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HN" sz="1200" b="1" dirty="0" smtClean="0">
                <a:solidFill>
                  <a:prstClr val="white">
                    <a:lumMod val="50000"/>
                  </a:prst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38</a:t>
            </a:r>
            <a:endParaRPr lang="es-ES" sz="1200" b="1" dirty="0">
              <a:solidFill>
                <a:prstClr val="white">
                  <a:lumMod val="50000"/>
                </a:prst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919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image" Target="../media/image13.png"/><Relationship Id="rId63" Type="http://schemas.openxmlformats.org/officeDocument/2006/relationships/image" Target="../media/image21.png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image" Target="../media/image11.png"/><Relationship Id="rId58" Type="http://schemas.openxmlformats.org/officeDocument/2006/relationships/image" Target="../media/image16.png"/><Relationship Id="rId5" Type="http://schemas.openxmlformats.org/officeDocument/2006/relationships/tags" Target="../tags/tag5.xml"/><Relationship Id="rId61" Type="http://schemas.openxmlformats.org/officeDocument/2006/relationships/image" Target="../media/image19.png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image" Target="../media/image14.png"/><Relationship Id="rId8" Type="http://schemas.openxmlformats.org/officeDocument/2006/relationships/tags" Target="../tags/tag8.xml"/><Relationship Id="rId51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image" Target="../media/image17.png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image" Target="../media/image12.png"/><Relationship Id="rId62" Type="http://schemas.openxmlformats.org/officeDocument/2006/relationships/image" Target="../media/image20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image" Target="../media/image15.png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image" Target="../media/image10.png"/><Relationship Id="rId60" Type="http://schemas.openxmlformats.org/officeDocument/2006/relationships/image" Target="../media/image18.png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53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microsoft.com/office/2007/relationships/hdphoto" Target="../media/hdphoto3.wdp"/><Relationship Id="rId7" Type="http://schemas.openxmlformats.org/officeDocument/2006/relationships/image" Target="../media/image62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4.wdp"/><Relationship Id="rId5" Type="http://schemas.openxmlformats.org/officeDocument/2006/relationships/image" Target="../media/image61.jpeg"/><Relationship Id="rId4" Type="http://schemas.openxmlformats.org/officeDocument/2006/relationships/image" Target="../media/image60.jpeg"/><Relationship Id="rId9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microsoft.com/office/2007/relationships/hdphoto" Target="../media/hdphoto6.wdp"/><Relationship Id="rId10" Type="http://schemas.openxmlformats.org/officeDocument/2006/relationships/image" Target="../media/image72.png"/><Relationship Id="rId4" Type="http://schemas.openxmlformats.org/officeDocument/2006/relationships/image" Target="../media/image68.jpeg"/><Relationship Id="rId9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9520" y="-232708"/>
            <a:ext cx="385946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2708" y="1747076"/>
            <a:ext cx="385946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88469" y="3952917"/>
            <a:ext cx="385946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88542" y="2140492"/>
            <a:ext cx="459113" cy="46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0575" y="3304854"/>
            <a:ext cx="385946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030" y="804524"/>
            <a:ext cx="459113" cy="468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A_图片 14" descr="C:\Documents and Settings\t11318\桌面\新建文件夹\green_leaf.pn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5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88469" y="2161846"/>
            <a:ext cx="385946" cy="3934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659053" y="-1012499"/>
            <a:ext cx="504000" cy="2976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2715831" y="-954802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5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2961196" y="1213286"/>
            <a:ext cx="468000" cy="2763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3074666" y="3467644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2757810" y="501917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5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568744" y="688271"/>
            <a:ext cx="576064" cy="34016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2355" y="6075350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28666" y="4393458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753" y="-925574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75473">
            <a:off x="-791559" y="3146392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8"/>
            </p:custDataLst>
          </p:nvPr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12590" y="2789227"/>
            <a:ext cx="504000" cy="249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19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1183" y="277985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20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29617" y="1995160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21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6847" y="-711260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22"/>
            </p:custDataLst>
          </p:nvPr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781107" y="777309"/>
            <a:ext cx="504000" cy="2976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A_图片 23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7628" y="4712017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A_图片 24"/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5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94671" y="-531439"/>
            <a:ext cx="468000" cy="49175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A_图片 25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885553" y="4800855"/>
            <a:ext cx="432000" cy="4539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26"/>
            </p:custDataLst>
          </p:nvPr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70307" y="3501009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A_图片 27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2522" y="4897346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A_图片 28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1906030" y="-442966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A_图片 29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36030" y="3935556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A_图片 30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027" y="-1378501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A_图片 3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5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2522" y="1076376"/>
            <a:ext cx="324000" cy="4150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A_图片 32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307" y="3029890"/>
            <a:ext cx="288000" cy="3689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A_图片 33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4244356" y="-373570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A_图片 34"/>
          <p:cNvPicPr>
            <a:picLocks noChangeAspect="1"/>
          </p:cNvPicPr>
          <p:nvPr>
            <p:custDataLst>
              <p:tags r:id="rId34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1135312" y="-86726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A_图片 35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2275386" y="2840609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A_图片 36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2544366" y="4225624"/>
            <a:ext cx="396000" cy="4161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A_图片 37"/>
          <p:cNvPicPr>
            <a:picLocks noChangeAspect="1"/>
          </p:cNvPicPr>
          <p:nvPr>
            <p:custDataLst>
              <p:tags r:id="rId37"/>
            </p:custDataLst>
          </p:nvPr>
        </p:nvPicPr>
        <p:blipFill>
          <a:blip r:embed="rId6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3028674" y="1608174"/>
            <a:ext cx="432000" cy="4539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38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4520210" y="1131668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39"/>
            </p:custDataLst>
          </p:nvPr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661422" y="2759153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0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3911967" y="3496604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1"/>
            </p:custDataLst>
          </p:nvPr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792709" y="1589011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2"/>
            </p:custDataLst>
          </p:nvPr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1801127" y="2708245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3"/>
            </p:custDataLst>
          </p:nvPr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649313" y="-402228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4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1681517" y="5393679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5"/>
            </p:custDataLst>
          </p:nvPr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520668" y="-309688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6"/>
            </p:custDataLst>
          </p:nvPr>
        </p:nvPicPr>
        <p:blipFill>
          <a:blip r:embed="rId6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543709" y="1255019"/>
            <a:ext cx="468000" cy="2315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7"/>
            </p:custDataLst>
          </p:nvPr>
        </p:nvPicPr>
        <p:blipFill>
          <a:blip r:embed="rId5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9948" y="4702784"/>
            <a:ext cx="569506" cy="2817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A_图片 48"/>
          <p:cNvPicPr>
            <a:picLocks noChangeAspect="1"/>
          </p:cNvPicPr>
          <p:nvPr>
            <p:custDataLst>
              <p:tags r:id="rId48"/>
            </p:custDataLst>
          </p:nvPr>
        </p:nvPicPr>
        <p:blipFill>
          <a:blip r:embed="rId6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24869">
            <a:off x="-555600" y="3898136"/>
            <a:ext cx="396000" cy="4161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A_图片 19" descr="C:\Documents and Settings\t11318\桌面\新建文件夹\a.png"/>
          <p:cNvPicPr>
            <a:picLocks noChangeAspect="1" noChangeArrowheads="1"/>
          </p:cNvPicPr>
          <p:nvPr>
            <p:custDataLst>
              <p:tags r:id="rId49"/>
            </p:custDataLst>
          </p:nvPr>
        </p:nvPicPr>
        <p:blipFill>
          <a:blip r:embed="rId5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92806">
            <a:off x="-950546" y="3810768"/>
            <a:ext cx="504000" cy="249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A_图片 18" descr="C:\Documents and Settings\t11318\桌面\新建文件夹\未标题-3.png"/>
          <p:cNvPicPr>
            <a:picLocks noChangeAspect="1" noChangeArrowheads="1"/>
          </p:cNvPicPr>
          <p:nvPr>
            <p:custDataLst>
              <p:tags r:id="rId50"/>
            </p:custDataLst>
          </p:nvPr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844725">
            <a:off x="-262692" y="-464237"/>
            <a:ext cx="504000" cy="2976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398248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C 0.04028 -0.0037 0.08056 -0.0074 0.10834 -0.01967 C 0.13611 -0.03171 0.14202 -0.06828 0.16667 -0.07245 C 0.19132 -0.07662 0.22778 -0.04838 0.25608 -0.04444 C 0.28473 -0.04074 0.28091 -0.0956 0.3375 -0.05 C 0.3941 -0.00463 0.51146 0.19005 0.59584 0.22755 C 0.68021 0.26505 0.75348 0.11505 0.84375 0.17477 C 0.93403 0.23449 1.02483 0.51783 1.13733 0.58588 C 1.24983 0.65394 1.49132 0.63033 1.51875 0.58311 " pathEditMode="relative" ptsTypes="aaaaaaaaA">
                                      <p:cBhvr>
                                        <p:cTn id="12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14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1.38889E-6 2.96296E-6 C 0.06545 -0.01944 0.13091 -0.03889 0.18542 -0.02222 C 0.23993 -0.00555 0.24792 0.00787 0.32709 0.1 C 0.40625 0.19213 0.54028 0.43333 0.66042 0.53056 C 0.78056 0.62778 0.97223 0.66065 1.04792 0.68333 " pathEditMode="relative" ptsTypes="aaaaA">
                                      <p:cBhvr>
                                        <p:cTn id="20" dur="9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22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9" presetClass="entr" presetSubtype="1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66667E-6 -5.92593E-6 C -0.01545 0.04212 -0.0309 0.08425 0.08125 0.1111 C 0.19323 0.13795 0.47327 0.09536 0.67292 0.1611 C 0.87257 0.22684 1.1566 0.44536 1.279 0.50555 " pathEditMode="relative" ptsTypes="aaaA">
                                      <p:cBhvr>
                                        <p:cTn id="28" dur="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21600000">
                                      <p:cBhvr>
                                        <p:cTn id="30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9" presetClass="entr" presetSubtype="1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00403 -4.81481E-6 C -0.01341 0.03774 -0.03085 0.0757 0.09565 0.1 C 0.22202 0.12408 0.53748 0.08588 0.76249 0.14491 C 0.98763 0.20417 1.30804 0.40093 1.44599 0.45533 " pathEditMode="relative" rAng="0" ptsTypes="AAAA">
                                      <p:cBhvr>
                                        <p:cTn id="36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486" y="2275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38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9" presetClass="entr" presetSubtype="1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4.07407E-6 C 0.01267 0.08611 0.02552 0.17222 0.0625 0.19583 C 0.09948 0.21944 0.1599 0.12222 0.22188 0.14166 C 0.28385 0.16111 0.31076 0.28055 0.43438 0.3125 C 0.55781 0.34444 0.83698 0.25694 0.9625 0.33333 C 1.08802 0.40972 1.12083 0.70902 1.1875 0.77083 " pathEditMode="relative" ptsTypes="aaaaaA">
                                      <p:cBhvr>
                                        <p:cTn id="44" dur="9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46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92608E-7 1.11111E-6 C 0.0285 -0.0669 0.057 -0.1338 0.11452 -0.05556 C 0.17205 0.02268 0.27017 0.34907 0.34565 0.46944 C 0.42139 0.58981 0.46005 0.64722 0.56871 0.66667 C 0.67738 0.68611 0.87311 0.56713 0.99779 0.58611 C 1.12259 0.60486 1.25573 0.7625 1.3165 0.78055 " pathEditMode="relative" rAng="0" ptsTypes="AAAAAA">
                                      <p:cBhvr>
                                        <p:cTn id="52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25" y="344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54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9" presetClass="entr" presetSubtype="1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33333E-7 8.51852E-6 C 0.08108 -0.02754 0.16215 -0.05509 0.24167 -0.04444 C 0.32101 -0.03379 0.38368 0.04862 0.47708 0.06389 C 0.57049 0.07917 0.70938 0.03704 0.80208 0.04723 C 0.89479 0.05741 0.96771 0.11297 1.03333 0.12501 C 1.09896 0.13704 1.15417 0.12501 1.19583 0.11945 C 1.2375 0.11389 1.26111 0.08889 1.28333 0.09167 " pathEditMode="relative" ptsTypes="aaaaaaA">
                                      <p:cBhvr>
                                        <p:cTn id="60" dur="9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Rot by="21600000">
                                      <p:cBhvr>
                                        <p:cTn id="62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19" presetClass="entr" presetSubtype="1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6.76731E-7 -4.07407E-6 C 0.03175 0.14144 0.06351 0.28287 0.14172 0.36945 C 0.21981 0.45602 0.37819 0.41621 0.46877 0.51945 C 0.55934 0.62269 0.59826 0.86204 0.68545 0.98889 C 0.77251 1.11574 0.90213 1.22315 0.99167 1.28056 C 1.08121 1.33797 1.17504 1.29954 1.22293 1.33334 C 1.27082 1.36713 1.28436 1.46112 1.27915 1.48334 " pathEditMode="relative" rAng="0" ptsTypes="AAAAAAA">
                                      <p:cBhvr>
                                        <p:cTn id="68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3" y="7416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Rot by="21600000">
                                      <p:cBhvr>
                                        <p:cTn id="70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9" presetClass="entr" presetSubtype="1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2.77778E-7 -2.22222E-6 C 0.03177 0.14143 0.06355 0.28287 0.14167 0.36944 C 0.2198 0.45602 0.37813 0.4162 0.46875 0.51944 C 0.55938 0.62268 0.59827 0.86203 0.68542 0.98889 C 0.77257 1.11574 0.90209 1.22315 0.99167 1.28055 C 1.08125 1.33796 1.175 1.29953 1.22292 1.33333 C 1.27084 1.36713 1.28438 1.46111 1.27917 1.48333 " pathEditMode="relative" ptsTypes="aaaaaaA">
                                      <p:cBhvr>
                                        <p:cTn id="76" dur="14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21600000">
                                      <p:cBhvr>
                                        <p:cTn id="78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9" presetClass="entr" presetSubtype="1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1.46799E-6 -7.40741E-7 C 0.08537 -0.02361 0.17113 -0.04722 0.21876 -0.03611 C 0.26666 -0.025 0.26106 -0.01065 0.28748 0.06667 C 0.3139 0.14398 0.34656 0.31991 0.37702 0.42778 C 0.4076 0.53565 0.37324 0.64167 0.47085 0.71389 C 0.56845 0.78611 0.86179 0.86157 0.96252 0.86111 " pathEditMode="relative" rAng="0" ptsTypes="AAAAAA">
                                      <p:cBhvr>
                                        <p:cTn id="84" dur="14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26" y="4108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86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6.66667E-6 5.18519E-6 C 0.08333 -0.06666 0.16683 -0.13332 0.26892 -0.14721 C 0.37083 -0.1611 0.49235 -0.07129 0.61249 -0.08332 C 0.73263 -0.09536 0.88923 -0.18795 0.98958 -0.21944 C 1.08992 -0.25092 1.12812 -0.31573 1.21458 -0.27221 C 1.30104 -0.22869 1.44409 -0.03471 1.50833 0.04168 " pathEditMode="relative" ptsTypes="aaaaaA">
                                      <p:cBhvr>
                                        <p:cTn id="92" dur="11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4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0.00023 C 0.1342 -0.03194 0.2684 -0.06458 0.39167 -0.08032 C 0.51493 -0.09606 0.61007 -0.14167 0.73958 -0.09421 C 0.8691 -0.04653 1.05226 0.08819 1.16875 0.20579 C 1.28507 0.32338 1.37083 0.56829 1.4375 0.61134 " pathEditMode="relative" ptsTypes="aaaaA">
                                      <p:cBhvr>
                                        <p:cTn id="100" dur="9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8" presetClass="emph" presetSubtype="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Rot by="21600000">
                                      <p:cBhvr>
                                        <p:cTn id="102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19" presetClass="entr" presetSubtype="1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fill="hold" nodeType="withEffect">
                                  <p:stCondLst>
                                    <p:cond delay="6900"/>
                                  </p:stCondLst>
                                  <p:childTnLst>
                                    <p:animMotion origin="layout" path="M 4.73712E-6 -1.48148E-6 C 0.12727 -0.00555 0.25455 -0.01111 0.35203 0.01667 C 0.4495 0.04445 0.50793 0.08796 0.58537 0.16667 C 0.66267 0.24537 0.73086 0.3838 0.81663 0.48889 C 0.90239 0.59398 1.04333 0.73704 1.09994 0.79722 " pathEditMode="relative" rAng="0" ptsTypes="AAAAA">
                                      <p:cBhvr>
                                        <p:cTn id="108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997" y="3963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8" presetClass="emp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110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1" presetID="19" presetClass="entr" presetSubtype="1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4.16667E-6 -3.7037E-6 C 0.04028 -0.0037 0.08056 -0.0074 0.10834 -0.01967 C 0.13611 -0.03171 0.14202 -0.06828 0.16667 -0.07245 C 0.19132 -0.07662 0.22778 -0.04838 0.25608 -0.04444 C 0.28473 -0.04074 0.28091 -0.0956 0.3375 -0.05 C 0.3941 -0.00463 0.51146 0.19005 0.59584 0.22755 C 0.68021 0.26505 0.75348 0.11505 0.84375 0.17477 C 0.93403 0.23449 1.02483 0.51783 1.13733 0.58588 C 1.24983 0.65394 1.49132 0.63033 1.51875 0.58311 " pathEditMode="relative" ptsTypes="aaaaaaaaA">
                                      <p:cBhvr>
                                        <p:cTn id="116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8" presetClass="emp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Rot by="21600000">
                                      <p:cBhvr>
                                        <p:cTn id="118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9" presetID="19" presetClass="entr" presetSubtype="1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0" presetClass="pat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1.38889E-6 2.96296E-6 C 0.06545 -0.01944 0.13091 -0.03889 0.18542 -0.02222 C 0.23993 -0.00555 0.24792 0.00787 0.32709 0.1 C 0.40625 0.19213 0.54028 0.43333 0.66042 0.53056 C 0.78056 0.62778 0.97223 0.66065 1.04792 0.68333 " pathEditMode="relative" ptsTypes="aaaaA">
                                      <p:cBhvr>
                                        <p:cTn id="124" dur="1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126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66667E-6 -5.92593E-6 C -0.01545 0.04212 -0.0309 0.08425 0.08125 0.1111 C 0.19323 0.13795 0.47327 0.09536 0.67292 0.1611 C 0.87257 0.22684 1.1566 0.44536 1.279 0.50555 " pathEditMode="relative" ptsTypes="aaaA">
                                      <p:cBhvr>
                                        <p:cTn id="132" dur="9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8" presetClass="emp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Rot by="21600000">
                                      <p:cBhvr>
                                        <p:cTn id="134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0.00399 -4.07407E-6 C -0.01337 0.03774 -0.0309 0.0757 0.09566 0.1 C 0.22188 0.12408 0.5375 0.08588 0.7625 0.14491 C 0.98768 0.20417 1.30799 0.40093 1.44601 0.45533 " pathEditMode="relative" rAng="0" ptsTypes="aaaA">
                                      <p:cBhvr>
                                        <p:cTn id="140" dur="13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300" y="2280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42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19" presetClass="entr" presetSubtype="1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0" presetClass="pat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96616E-6 1.48148E-6 C 0.01263 0.08611 0.02551 0.17222 0.06273 0.19583 C 0.09943 0.21944 0.15995 0.12222 0.22189 0.14167 C 0.28384 0.16111 0.31078 0.28055 0.43441 0.3125 C 0.55779 0.34444 0.83694 0.25694 0.96252 0.33333 C 1.08798 0.40972 1.12078 0.70903 1.18754 0.77083 " pathEditMode="relative" rAng="0" ptsTypes="AAAAAA">
                                      <p:cBhvr>
                                        <p:cTn id="148" dur="1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370" y="38542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8" presetClass="emph" presetSubtype="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Rot by="21600000">
                                      <p:cBhvr>
                                        <p:cTn id="150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19" presetClass="entr" presetSubtype="1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0" presetClass="path" presetSubtype="0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Motion origin="layout" path="M 1.66667E-6 1.85185E-6 C 0.02847 -0.0669 0.05694 -0.1338 0.11458 -0.05556 C 0.17205 0.02268 0.27014 0.34907 0.34566 0.46944 C 0.42135 0.58981 0.46007 0.64722 0.56875 0.66666 C 0.67743 0.68611 0.87309 0.56713 0.99774 0.58611 C 1.12257 0.60509 1.25573 0.7625 1.31649 0.78055 " pathEditMode="relative" ptsTypes="aaaaaA">
                                      <p:cBhvr>
                                        <p:cTn id="156" dur="14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8" presetClass="emph" presetSubtype="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21600000">
                                      <p:cBhvr>
                                        <p:cTn id="158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19" presetClass="entr" presetSubtype="1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0" presetClass="path" presetSubtype="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8.33333E-7 8.51852E-6 C 0.08108 -0.02754 0.16215 -0.05509 0.24167 -0.04444 C 0.32101 -0.03379 0.38368 0.04862 0.47708 0.06389 C 0.57049 0.07917 0.70938 0.03704 0.80208 0.04723 C 0.89479 0.05741 0.96771 0.11297 1.03333 0.12501 C 1.09896 0.13704 1.15417 0.12501 1.19583 0.11945 C 1.2375 0.11389 1.26111 0.08889 1.28333 0.09167 " pathEditMode="relative" ptsTypes="aaaaaaA">
                                      <p:cBhvr>
                                        <p:cTn id="164" dur="11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8" presetClass="emp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Rot by="21600000">
                                      <p:cBhvr>
                                        <p:cTn id="166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19" presetClass="entr" presetSubtype="1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2.77778E-7 -2.22222E-6 C 0.03177 0.14143 0.06355 0.28287 0.14167 0.36944 C 0.2198 0.45602 0.37813 0.4162 0.46875 0.51944 C 0.55938 0.62268 0.59827 0.86203 0.68542 0.98889 C 0.77257 1.11574 0.90209 1.22315 0.99167 1.28055 C 1.08125 1.33796 1.175 1.29953 1.22292 1.33333 C 1.27084 1.36713 1.28438 1.46111 1.27917 1.48333 " pathEditMode="relative" ptsTypes="aaaaaaA">
                                      <p:cBhvr>
                                        <p:cTn id="172" dur="13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8" presetClass="emp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Rot by="21600000">
                                      <p:cBhvr>
                                        <p:cTn id="174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19" presetClass="entr" presetSubtype="1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19625E-6 -3.7037E-6 C 0.03189 0.14144 0.06351 0.28287 0.14173 0.36945 C 0.21981 0.45602 0.37819 0.41621 0.46877 0.51945 C 0.55935 0.62269 0.59826 0.86204 0.68545 0.98889 C 0.77252 1.11574 0.90214 1.22315 0.99167 1.28056 C 1.08121 1.33797 1.17504 1.29954 1.22293 1.33334 C 1.27083 1.36713 1.28436 1.46111 1.27915 1.48334 " pathEditMode="relative" rAng="0" ptsTypes="AAAAAAA">
                                      <p:cBhvr>
                                        <p:cTn id="180" dur="10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3" y="7416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8" presetClass="emp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Rot by="21600000">
                                      <p:cBhvr>
                                        <p:cTn id="182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3" presetID="19" presetClass="entr" presetSubtype="1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393 -0.02477 C 0.0462 -0.04861 0.13183 -0.07222 0.17946 -0.06111 C 0.22748 -0.05 0.22189 -0.03564 0.24831 0.04167 C 0.27459 0.11898 0.30726 0.29491 0.33784 0.40278 C 0.36843 0.51065 0.33407 0.61667 0.43154 0.68889 C 0.52915 0.76111 0.82262 0.83635 0.92321 0.83611 " pathEditMode="relative" rAng="0" ptsTypes="AAAAAA">
                                      <p:cBhvr>
                                        <p:cTn id="188" dur="954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26" y="41088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8" presetClass="emph" presetSubtype="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Rot by="21600000">
                                      <p:cBhvr>
                                        <p:cTn id="190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1" presetID="19" presetClass="entr" presetSubtype="1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0" presetClass="path" presetSubtype="0" repeatCount="indefinite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Motion origin="layout" path="M -6.87142E-7 -1.85185E-6 C 0.08329 -0.06666 0.16684 -0.13333 0.26887 -0.14722 C 0.37077 -0.16111 0.49219 -0.07129 0.61244 -0.08333 C 0.73269 -0.09537 0.88925 -0.18796 0.98959 -0.21944 C 1.08993 -0.25092 1.12806 -0.31574 1.2146 -0.27222 C 1.30102 -0.2287 1.44404 -0.03472 1.50833 0.04167 " pathEditMode="relative" rAng="0" ptsTypes="AAAAAA">
                                      <p:cBhvr>
                                        <p:cTn id="196" dur="12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416" y="-12269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8" presetClass="emph" presetSubtype="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Rot by="21600000">
                                      <p:cBhvr>
                                        <p:cTn id="198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19" presetClass="entr" presetSubtype="1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0" presetClass="path" presetSubtype="0" repeatCount="indefinite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1.0203E-6 0.00023 C 0.13417 -0.03194 0.26835 -0.06458 0.39159 -0.08032 C 0.51497 -0.09606 0.6101 -0.14167 0.73959 -0.09421 C 0.86895 -0.04653 1.05232 0.0882 1.16879 0.20579 C 1.28501 0.32338 1.37077 0.56829 1.43753 0.61134 " pathEditMode="relative" rAng="0" ptsTypes="AAAAA">
                                      <p:cBhvr>
                                        <p:cTn id="204" dur="12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77" y="24769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206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7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78501E-6 0.00163 C 0.13469 -0.00486 0.26887 -0.01111 0.37194 0.02107 C 0.47514 0.05371 0.53696 0.10487 0.61895 0.197 C 0.7008 0.28936 0.77277 0.45163 0.86335 0.57477 C 0.95419 0.69815 1.10307 0.86575 1.16319 0.93658 " pathEditMode="relative" rAng="0" ptsTypes="AAAAA">
                                      <p:cBhvr>
                                        <p:cTn id="212" dur="13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0" y="46481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19" presetClass="entr" presetSubtype="1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8" presetClass="emph" presetSubtype="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Rot by="21600000">
                                      <p:cBhvr>
                                        <p:cTn id="218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9" presetID="0" presetClass="path" presetSubtype="0" repeatCount="indefinite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4.52889E-7 -2.96296E-6 C 0.08368 -0.09352 0.16723 -0.18703 0.30258 -0.18333 C 0.43779 -0.17963 0.64146 0.01343 0.81247 0.02223 C 0.98347 0.03102 1.25377 -0.12361 1.32939 -0.13055 " pathEditMode="relative" rAng="0" ptsTypes="AAAA">
                                      <p:cBhvr>
                                        <p:cTn id="220" dur="1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8056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26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7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12337E-7 1.48148E-6 C 0.26002 -0.13796 0.5203 -0.27593 0.72905 -0.14722 C 0.93779 -0.01852 1.1399 0.57523 1.25195 0.77222 C 1.36426 0.96898 1.37884 0.99583 1.40213 1.03333 " pathEditMode="relative" rAng="0" ptsTypes="AAAA">
                                      <p:cBhvr>
                                        <p:cTn id="228" dur="1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07" y="41736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19" presetClass="entr" presetSubtype="1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8" presetClass="emp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Rot by="21600000">
                                      <p:cBhvr>
                                        <p:cTn id="234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5" presetID="0" presetClass="path" presetSubtype="0" repeatCount="indefinite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4.32067E-7 3.33333E-6 C 0.09917 0.00162 0.42192 0.06643 0.5937 0.00926 C 0.76562 -0.04792 0.90864 -0.32014 1.03123 -0.34352 C 1.15383 -0.3669 1.26718 -0.175 1.32939 -0.13056 " pathEditMode="relative" rAng="0" ptsTypes="AAAA">
                                      <p:cBhvr>
                                        <p:cTn id="236" dur="1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15648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19" presetClass="entr" presetSubtype="1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8" presetClass="emph" presetSubtype="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Rot by="21600000">
                                      <p:cBhvr>
                                        <p:cTn id="242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3" presetID="0" presetClass="path" presetSubtype="0" repeatCount="indefinite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2.38938E-6 1.85185E-6 C 0.01562 0.01342 0.06611 0.05509 0.0937 0.08055 C 0.12116 0.10625 0.07653 0.05509 0.16463 0.15278 C 0.25221 0.25046 0.44235 0.62685 0.62064 0.66666 C 0.79867 0.70625 1.10568 0.44884 1.23347 0.39097 " pathEditMode="relative" rAng="0" ptsTypes="AAAAA">
                                      <p:cBhvr>
                                        <p:cTn id="244" dur="1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74" y="33519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19" presetClass="entr" presetSubtype="1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8" presetClass="emph" presetSubtype="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21600000">
                                      <p:cBhvr>
                                        <p:cTn id="250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1" presetID="0" presetClass="path" presetSubtype="0" repeatCount="indefinite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4.52889E-7 2.96296E-6 C 0.01562 0.01342 0.01913 -0.03588 0.0937 0.08055 C 0.16827 0.19699 0.33069 0.62268 0.4482 0.69884 C 0.56598 0.775 0.65226 0.54097 0.79841 0.53773 C 0.94443 0.53449 1.21577 0.65 1.32548 0.6794 " pathEditMode="relative" rAng="0" ptsTypes="AAAAA">
                                      <p:cBhvr>
                                        <p:cTn id="252" dur="14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68" y="35694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19" presetClass="entr" presetSubtype="1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8" presetClass="emph" presetSubtype="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Rot by="21600000">
                                      <p:cBhvr>
                                        <p:cTn id="258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9" presetID="0" presetClass="path" presetSubtype="0" repeatCount="indefinite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animMotion origin="layout" path="M -4.86726E-6 0 C 0.01562 0.01343 0.00521 0.08148 0.09371 0.08056 C 0.18233 0.07963 0.37377 -0.0419 0.53124 -0.00532 C 0.68832 0.03125 0.91359 0.1669 1.03749 0.30023 C 1.16151 0.43333 1.22554 0.69167 1.27499 0.79468 " pathEditMode="relative" rAng="0" ptsTypes="AAAAA">
                                      <p:cBhvr>
                                        <p:cTn id="260" dur="118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43" y="39120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19" presetClass="entr" presetSubtype="1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8" presetClass="emp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Rot by="21600000">
                                      <p:cBhvr>
                                        <p:cTn id="266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7" presetID="0" presetClass="pat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42009E-6 -3.7037E-6 C 0.0937 0.08473 0.33629 0.38912 0.56234 0.50857 C 0.78839 0.62801 1.20966 0.62084 1.3562 0.7169 C 1.50274 0.81297 1.424 1.00787 1.4417 1.08449 " pathEditMode="relative" rAng="0" ptsTypes="AAAA">
                                      <p:cBhvr>
                                        <p:cTn id="268" dur="138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58" y="54213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274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5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37949E-6 -3.7037E-7 C 0.05557 0.01458 0.23907 -0.0088 0.33264 0.08773 C 0.42621 0.18426 0.38391 0.42153 0.56195 0.5794 C 0.74011 0.73704 1.22696 0.93889 1.40187 1.03333 " pathEditMode="relative" rAng="0" ptsTypes="AAAA">
                                      <p:cBhvr>
                                        <p:cTn id="276" dur="19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51667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19" presetClass="entr" presetSubtype="1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8" presetClass="emp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Rot by="21600000">
                                      <p:cBhvr>
                                        <p:cTn id="282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3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29568E-6 -2.22222E-6 C 0.05557 0.01459 0.1805 0.09607 0.33264 0.08773 C 0.48477 0.0794 0.77342 -0.08565 0.91306 -0.05046 C 1.05231 -0.01528 1.08784 0.11898 1.16931 0.29954 C 1.25065 0.47986 1.35346 0.88033 1.40187 1.0331 " pathEditMode="relative" rAng="0" ptsTypes="AAAAA">
                                      <p:cBhvr>
                                        <p:cTn id="284" dur="1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48889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19" presetClass="entr" presetSubtype="1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8" presetClass="emph" presetSubtype="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Rot by="21600000">
                                      <p:cBhvr>
                                        <p:cTn id="290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1" presetID="0" presetClass="path" presetSubtype="0" repeatCount="indefinite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26445E-6 2.22222E-6 C 0.117 -0.05023 0.47606 -0.42107 0.70185 -0.30162 C 0.92816 -0.18218 1.23959 0.49444 1.3562 0.7169 C 1.47293 0.93935 1.39251 0.96736 1.40214 1.03333 " pathEditMode="relative" rAng="0" ptsTypes="AAAA">
                                      <p:cBhvr>
                                        <p:cTn id="292" dur="15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5" y="35394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19" presetClass="entr" presetSubtype="1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8" presetClass="emp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298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9.42218E-7 -2.59259E-6 C 0.1101 0.03287 0.43428 0.07801 0.6602 0.19746 C 0.88652 0.3169 1.23243 0.57755 1.35607 0.7169 C 1.47983 0.85625 1.3925 0.96736 1.40214 1.03334 " pathEditMode="relative" rAng="0" ptsTypes="AAAA">
                                      <p:cBhvr>
                                        <p:cTn id="300" dur="14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48" y="51667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306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7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99219E-6 3.33333E-6 C 0.08732 0.11527 0.29737 0.57245 0.52342 0.69166 C 0.74947 0.81134 1.20419 0.65347 1.35619 0.71666 C 1.50832 0.78032 1.41931 0.99838 1.43597 1.07245 " pathEditMode="relative" rAng="0" ptsTypes="AAAA">
                                      <p:cBhvr>
                                        <p:cTn id="308" dur="17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45" y="53611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19" presetClass="entr" presetSubtype="1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8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14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5" presetID="0" presetClass="pat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73764E-6 -3.7037E-7 C 0.08368 -0.09352 0.16723 -0.18704 0.30258 -0.18333 C 0.4378 -0.17963 0.64147 0.01343 0.81247 0.02222 C 0.98348 0.03102 1.25378 -0.12361 1.32939 -0.13056 " pathEditMode="relative" rAng="0" ptsTypes="AAAA">
                                      <p:cBhvr>
                                        <p:cTn id="316" dur="1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8056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9" presetClass="entr" presetSubtype="1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22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3" presetID="0" presetClass="pat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0203E-6 -4.07407E-6 C 0.26015 -0.13796 0.5203 -0.27592 0.72905 -0.14722 C 0.93779 -0.01851 1.1399 0.57547 1.25195 0.77223 C 1.36426 0.96899 1.37884 0.99584 1.40213 1.03334 " pathEditMode="relative" rAng="0" ptsTypes="AAAA">
                                      <p:cBhvr>
                                        <p:cTn id="324" dur="12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107" y="41736"/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19" presetClass="entr" presetSubtype="1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8" presetClass="emp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21600000">
                                      <p:cBhvr>
                                        <p:cTn id="330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1" presetID="0" presetClass="path" presetSubtype="0" repeatCount="indefinite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21239E-6 1.48148E-6 C 0.09917 0.00162 0.42192 0.06643 0.5937 0.00926 C 0.76562 -0.04792 0.90864 -0.32014 1.03124 -0.34352 C 1.15383 -0.3669 1.26718 -0.175 1.32939 -0.13056 " pathEditMode="relative" rAng="0" ptsTypes="AAAA">
                                      <p:cBhvr>
                                        <p:cTn id="332" dur="18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63" y="-15648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19" presetClass="entr" presetSubtype="1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8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38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9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27538E-6 4.44444E-6 C 0.01562 0.01342 0.06611 0.05509 0.0937 0.08055 C 0.12116 0.10625 0.07652 0.05509 0.16463 0.15277 C 0.25221 0.25046 0.44235 0.62685 0.62064 0.66666 C 0.79867 0.70648 1.10568 0.44884 1.23347 0.39143 " pathEditMode="relative" rAng="0" ptsTypes="AAAAA">
                                      <p:cBhvr>
                                        <p:cTn id="340" dur="9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74" y="33519"/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19" presetClass="entr" presetSubtype="1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8" presetClass="emp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346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7" presetID="0" presetClass="path" presetSubtype="0" repeatCount="indefinite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8532E-6 -3.33333E-6 C 0.01562 0.01343 0.01913 -0.03588 0.0937 0.08056 C 0.16827 0.19653 0.33069 0.62269 0.4482 0.69885 C 0.56598 0.77454 0.65226 0.54098 0.79841 0.53773 C 0.94443 0.53449 1.21577 0.65 1.32548 0.6794 " pathEditMode="relative" rAng="0" ptsTypes="AAAAA">
                                      <p:cBhvr>
                                        <p:cTn id="348" dur="1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268" y="35694"/>
                                    </p:animMotion>
                                  </p:childTnLst>
                                </p:cTn>
                              </p:par>
                              <p:par>
                                <p:cTn id="349" presetID="19" presetClass="entr" presetSubtype="1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8" presetClass="emph" presetSubtype="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Rot by="21600000">
                                      <p:cBhvr>
                                        <p:cTn id="354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5" presetID="0" presetClass="path" presetSubtype="0" repeatCount="indefinite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Motion origin="layout" path="M 3.54503E-6 -4.44444E-6 C 0.01561 0.01343 0.0052 0.08149 0.0937 0.08056 C 0.18232 0.07963 0.37376 -0.04189 0.53123 -0.00532 C 0.68831 0.03125 0.91358 0.1669 1.03748 0.30024 C 1.1615 0.43334 1.22553 0.69167 1.27498 0.79468 " pathEditMode="relative" rAng="0" ptsTypes="AAAAA">
                                      <p:cBhvr>
                                        <p:cTn id="356" dur="13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43" y="39120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19" presetClass="entr" presetSubtype="1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8" presetClass="emp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Rot by="21600000">
                                      <p:cBhvr>
                                        <p:cTn id="362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3" presetID="0" presetClass="pat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75325E-6 1.85185E-6 C 0.0937 0.08472 0.33628 0.38912 0.56233 0.50856 C 0.78839 0.62801 1.20965 0.62083 1.35619 0.7169 C 1.50273 0.81296 1.42399 1.00787 1.44169 1.08449 " pathEditMode="relative" rAng="0" ptsTypes="AAAA">
                                      <p:cBhvr>
                                        <p:cTn id="364" dur="15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58" y="54213"/>
                                    </p:animMotion>
                                  </p:childTnLst>
                                </p:cTn>
                              </p:par>
                              <p:par>
                                <p:cTn id="365" presetID="19" presetClass="entr" presetSubtype="1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8" presetClass="emp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21600000">
                                      <p:cBhvr>
                                        <p:cTn id="370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1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2.5924E-6 1.48148E-6 C 0.05557 0.01458 0.23907 -0.0088 0.33264 0.08773 C 0.42621 0.18426 0.38392 0.42153 0.56195 0.5794 C 0.74011 0.73704 1.22697 0.93889 1.40188 1.03333 " pathEditMode="relative" rAng="0" ptsTypes="AAAA">
                                      <p:cBhvr>
                                        <p:cTn id="372" dur="136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51667"/>
                                    </p:animMotion>
                                  </p:childTnLst>
                                </p:cTn>
                              </p:par>
                              <p:par>
                                <p:cTn id="373" presetID="19" presetClass="entr" presetSubtype="1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8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21600000">
                                      <p:cBhvr>
                                        <p:cTn id="378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9" presetID="0" presetClass="pat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31026E-6 0 C 0.05557 0.01458 0.1805 0.09606 0.33263 0.08773 C 0.48477 0.0794 0.77303 -0.08565 0.91306 -0.05046 C 1.05192 -0.01528 1.08784 0.11898 1.16931 0.29954 C 1.25065 0.47986 1.35346 0.88032 1.40187 1.03287 " pathEditMode="relative" rAng="0" ptsTypes="AAAAA">
                                      <p:cBhvr>
                                        <p:cTn id="380" dur="11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94" y="48866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19" presetClass="entr" presetSubtype="1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8" presetClass="emph" presetSubtype="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Rot by="21600000">
                                      <p:cBhvr>
                                        <p:cTn id="386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7" presetID="0" presetClass="path" presetSubtype="0" repeatCount="indefinite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1.62415E-6 -2.59259E-6 C 0.11699 -0.05023 0.47605 -0.42106 0.70185 -0.30162 C 0.92816 -0.18217 1.23959 0.49445 1.35619 0.7169 C 1.47293 0.93935 1.3925 0.96736 1.40213 1.03334 " pathEditMode="relative" rAng="0" ptsTypes="AAAA">
                                      <p:cBhvr>
                                        <p:cTn id="388" dur="144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5" y="35394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19" presetClass="entr" presetSubtype="1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8" presetClass="emph" presetSubtype="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21600000">
                                      <p:cBhvr>
                                        <p:cTn id="394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5" presetID="0" presetClass="path" presetSubtype="0" repeatCount="indefinite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1.84279E-6 -2.59259E-6 C 0.1101 0.03287 0.43428 0.07801 0.6602 0.19746 C 0.88652 0.3169 1.23243 0.57755 1.35606 0.7169 C 1.47983 0.85625 1.3925 0.96736 1.40213 1.03334 " pathEditMode="relative" rAng="0" ptsTypes="AAAA">
                                      <p:cBhvr>
                                        <p:cTn id="396" dur="14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48" y="5166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19" presetClass="entr" presetSubtype="1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8" presetClass="emph" presetSubtype="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Rot by="21600000">
                                      <p:cBhvr>
                                        <p:cTn id="402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3" presetID="0" presetClass="path" presetSubtype="0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8.43311E-7 3.33333E-6 C 0.08732 0.11527 0.29737 0.57245 0.52342 0.69166 C 0.74948 0.81134 1.20419 0.65347 1.35619 0.71666 C 1.50833 0.78032 1.41931 0.99838 1.43597 1.07245 " pathEditMode="relative" rAng="0" ptsTypes="AAAA">
                                      <p:cBhvr>
                                        <p:cTn id="404" dur="16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345" y="5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" name="文本框 23"/>
          <p:cNvSpPr txBox="1"/>
          <p:nvPr/>
        </p:nvSpPr>
        <p:spPr>
          <a:xfrm>
            <a:off x="759304" y="358025"/>
            <a:ext cx="454778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.1 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缩放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和“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陀螺旋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”的组合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273" y="1214982"/>
            <a:ext cx="3855903" cy="290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1587" y="1214982"/>
            <a:ext cx="3844887" cy="3492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202631" y="1772816"/>
            <a:ext cx="7632848" cy="720080"/>
            <a:chOff x="1202631" y="1772816"/>
            <a:chExt cx="7632848" cy="720080"/>
          </a:xfrm>
        </p:grpSpPr>
        <p:sp>
          <p:nvSpPr>
            <p:cNvPr id="7" name="圆角矩形 6"/>
            <p:cNvSpPr/>
            <p:nvPr/>
          </p:nvSpPr>
          <p:spPr>
            <a:xfrm>
              <a:off x="1202631" y="1772816"/>
              <a:ext cx="1584176" cy="720080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5348615" y="1772816"/>
              <a:ext cx="1584176" cy="720080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9" name="直接箭头连接符 8"/>
            <p:cNvCxnSpPr>
              <a:stCxn id="7" idx="3"/>
              <a:endCxn id="8" idx="1"/>
            </p:cNvCxnSpPr>
            <p:nvPr/>
          </p:nvCxnSpPr>
          <p:spPr>
            <a:xfrm>
              <a:off x="2786807" y="2132856"/>
              <a:ext cx="2561808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  <p:cxnSp>
          <p:nvCxnSpPr>
            <p:cNvPr id="10" name="直接箭头连接符 9"/>
            <p:cNvCxnSpPr>
              <a:stCxn id="8" idx="3"/>
            </p:cNvCxnSpPr>
            <p:nvPr/>
          </p:nvCxnSpPr>
          <p:spPr>
            <a:xfrm>
              <a:off x="6932791" y="2132856"/>
              <a:ext cx="1902688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</p:grpSp>
      <p:pic>
        <p:nvPicPr>
          <p:cNvPr id="11" name="Picture 2" descr="F:\360云盘\02-个人资料\！PPT图片及版面资源\05-PPT精选插图\01-生活\t022532da640fb07e4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6884" y="1214982"/>
            <a:ext cx="2759747" cy="4139620"/>
          </a:xfrm>
          <a:prstGeom prst="rect">
            <a:avLst/>
          </a:prstGeom>
          <a:ln w="28575">
            <a:solidFill>
              <a:sysClr val="window" lastClr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圆角矩形 11"/>
          <p:cNvSpPr/>
          <p:nvPr/>
        </p:nvSpPr>
        <p:spPr>
          <a:xfrm>
            <a:off x="700604" y="5325200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请思考</a:t>
            </a:r>
          </a:p>
        </p:txBody>
      </p:sp>
      <p:sp>
        <p:nvSpPr>
          <p:cNvPr id="13" name="文本框 11"/>
          <p:cNvSpPr txBox="1"/>
          <p:nvPr/>
        </p:nvSpPr>
        <p:spPr>
          <a:xfrm>
            <a:off x="1904307" y="5329173"/>
            <a:ext cx="7040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“缩放”和“陀螺旋”在动画窗格中的顺序可以改变吗？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35"/>
          <p:cNvSpPr txBox="1"/>
          <p:nvPr/>
        </p:nvSpPr>
        <p:spPr>
          <a:xfrm>
            <a:off x="625273" y="4829090"/>
            <a:ext cx="5679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动画一般运用在正文中的</a:t>
            </a:r>
            <a:r>
              <a:rPr lang="zh-CN" altLang="en-US" sz="2000" b="1" dirty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sz="2000" b="1" dirty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大段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162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 dir="i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625273" y="436602"/>
            <a:ext cx="567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另有“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飞入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”和“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陀螺旋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”的组合，请大家观看效果：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91094" y="5384768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小技巧</a:t>
            </a:r>
          </a:p>
        </p:txBody>
      </p:sp>
      <p:sp>
        <p:nvSpPr>
          <p:cNvPr id="38" name="文本框 11"/>
          <p:cNvSpPr txBox="1"/>
          <p:nvPr/>
        </p:nvSpPr>
        <p:spPr>
          <a:xfrm>
            <a:off x="1794797" y="5327186"/>
            <a:ext cx="70406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如何快速地设置上述动画，请用好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“动画刷”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Picture 2" descr="F:\360云盘\02-个人资料\！PPT图片及版面资源\05-PPT精选插图\01-生活\xpic36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73" y="1177890"/>
            <a:ext cx="5679102" cy="3547254"/>
          </a:xfrm>
          <a:prstGeom prst="rect">
            <a:avLst/>
          </a:prstGeom>
          <a:ln w="28575">
            <a:solidFill>
              <a:sysClr val="window" lastClr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675239" y="2689907"/>
            <a:ext cx="5105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您还有更多的陀螺旋组合吗？</a:t>
            </a:r>
            <a:endParaRPr lang="en-US" altLang="zh-CN" sz="2800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6182" y="5421156"/>
            <a:ext cx="735241" cy="335280"/>
          </a:xfrm>
          <a:prstGeom prst="rect">
            <a:avLst/>
          </a:prstGeom>
          <a:ln w="9525">
            <a:solidFill>
              <a:srgbClr val="5AD00A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6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5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 animBg="1"/>
      <p:bldP spid="38" grpId="0"/>
      <p:bldP spid="40" grpId="0"/>
      <p:bldP spid="4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1" name="文本框 23"/>
          <p:cNvSpPr txBox="1"/>
          <p:nvPr/>
        </p:nvSpPr>
        <p:spPr>
          <a:xfrm>
            <a:off x="759304" y="358025"/>
            <a:ext cx="454778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2.2 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缩放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和“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放大</a:t>
            </a:r>
            <a:r>
              <a:rPr lang="en-US" altLang="zh-CN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/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缩小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”的组合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32" name="Picture 3" descr="C:\Documents and Settings\t11318\桌面\未标题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5359" y="1124744"/>
            <a:ext cx="3600000" cy="314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73" y="1268760"/>
            <a:ext cx="2520280" cy="1368152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5AD00A"/>
            </a:solidFill>
          </a:ln>
        </p:spPr>
      </p:pic>
      <p:sp>
        <p:nvSpPr>
          <p:cNvPr id="34" name="矩形 33"/>
          <p:cNvSpPr/>
          <p:nvPr/>
        </p:nvSpPr>
        <p:spPr>
          <a:xfrm>
            <a:off x="625273" y="2924944"/>
            <a:ext cx="2520280" cy="432048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“缩放”要点</a:t>
            </a:r>
          </a:p>
        </p:txBody>
      </p:sp>
      <p:sp>
        <p:nvSpPr>
          <p:cNvPr id="35" name="矩形 34"/>
          <p:cNvSpPr/>
          <p:nvPr/>
        </p:nvSpPr>
        <p:spPr>
          <a:xfrm>
            <a:off x="625273" y="4398087"/>
            <a:ext cx="2520280" cy="432048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“放大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缩小”要点</a:t>
            </a:r>
          </a:p>
        </p:txBody>
      </p:sp>
      <p:sp>
        <p:nvSpPr>
          <p:cNvPr id="36" name="文本框 11"/>
          <p:cNvSpPr txBox="1"/>
          <p:nvPr/>
        </p:nvSpPr>
        <p:spPr>
          <a:xfrm>
            <a:off x="625272" y="3429000"/>
            <a:ext cx="6698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消失点在“对象中心”、期间“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0.5S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11"/>
          <p:cNvSpPr txBox="1"/>
          <p:nvPr/>
        </p:nvSpPr>
        <p:spPr>
          <a:xfrm>
            <a:off x="619004" y="4999002"/>
            <a:ext cx="8216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尺寸“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”，“自动翻转”，期间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1.1s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，重复直至幻灯片结尾。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29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100" fill="hold"/>
                                        <p:tgtEl>
                                          <p:spTgt spid="32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35"/>
          <p:cNvSpPr txBox="1"/>
          <p:nvPr/>
        </p:nvSpPr>
        <p:spPr>
          <a:xfrm>
            <a:off x="625273" y="260648"/>
            <a:ext cx="7346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</a:t>
            </a:r>
            <a:r>
              <a:rPr lang="en-US" altLang="zh-CN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《20-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企业文化揭秘</a:t>
            </a:r>
            <a:r>
              <a:rPr lang="en-US" altLang="zh-CN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的目录中使用了该动画，别有特色。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5" name="Picture 9" descr="C:\Documents and Settings\hp1\桌面\未标题-1 拷贝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2046" y="1646824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C:\Documents and Settings\hp1\桌面\未标题-1 拷贝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030" y="2821288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Documents and Settings\hp1\桌面\未标题-1 拷贝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046" y="692696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9"/>
          <p:cNvSpPr>
            <a:spLocks noChangeAspect="1" noChangeArrowheads="1"/>
          </p:cNvSpPr>
          <p:nvPr/>
        </p:nvSpPr>
        <p:spPr bwMode="gray">
          <a:xfrm>
            <a:off x="2341046" y="872696"/>
            <a:ext cx="3240000" cy="3240000"/>
          </a:xfrm>
          <a:prstGeom prst="donut">
            <a:avLst>
              <a:gd name="adj" fmla="val 6787"/>
            </a:avLst>
          </a:prstGeom>
          <a:solidFill>
            <a:sysClr val="window" lastClr="FFFFFF">
              <a:alpha val="40000"/>
            </a:sys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marR="0" lvl="2" indent="0" algn="ctr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>
                <a:tab pos="136525" algn="l"/>
              </a:tabLst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9" name="Oval 9"/>
          <p:cNvSpPr>
            <a:spLocks noChangeAspect="1" noChangeArrowheads="1"/>
          </p:cNvSpPr>
          <p:nvPr/>
        </p:nvSpPr>
        <p:spPr bwMode="gray">
          <a:xfrm>
            <a:off x="4834030" y="3001288"/>
            <a:ext cx="3240000" cy="3240000"/>
          </a:xfrm>
          <a:prstGeom prst="donut">
            <a:avLst>
              <a:gd name="adj" fmla="val 6787"/>
            </a:avLst>
          </a:prstGeom>
          <a:solidFill>
            <a:sysClr val="window" lastClr="FFFFFF">
              <a:alpha val="40000"/>
            </a:sys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marR="0" lvl="2" indent="0" algn="ctr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>
                <a:tab pos="136525" algn="l"/>
              </a:tabLst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0" name="Oval 9"/>
          <p:cNvSpPr>
            <a:spLocks noChangeAspect="1" noChangeArrowheads="1"/>
          </p:cNvSpPr>
          <p:nvPr/>
        </p:nvSpPr>
        <p:spPr bwMode="gray">
          <a:xfrm>
            <a:off x="7922046" y="1826824"/>
            <a:ext cx="3240000" cy="3240000"/>
          </a:xfrm>
          <a:prstGeom prst="donut">
            <a:avLst>
              <a:gd name="adj" fmla="val 6787"/>
            </a:avLst>
          </a:prstGeom>
          <a:solidFill>
            <a:sysClr val="window" lastClr="FFFFFF">
              <a:alpha val="40000"/>
            </a:sysClr>
          </a:solidFill>
          <a:ln w="1905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p3d contourW="12700" prstMaterial="plastic">
            <a:bevelT w="82550" h="101600" prst="convex"/>
            <a:contourClr>
              <a:srgbClr val="1F497D">
                <a:lumMod val="75000"/>
              </a:srgbClr>
            </a:contourClr>
          </a:sp3d>
        </p:spPr>
        <p:txBody>
          <a:bodyPr anchor="ctr"/>
          <a:lstStyle/>
          <a:p>
            <a:pPr marL="0" marR="0" lvl="2" indent="0" algn="ctr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>
                <a:tab pos="136525" algn="l"/>
              </a:tabLst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cxnSp>
        <p:nvCxnSpPr>
          <p:cNvPr id="31" name="直接连接符 30"/>
          <p:cNvCxnSpPr>
            <a:stCxn id="30" idx="5"/>
          </p:cNvCxnSpPr>
          <p:nvPr/>
        </p:nvCxnSpPr>
        <p:spPr>
          <a:xfrm>
            <a:off x="10687559" y="4592337"/>
            <a:ext cx="690511" cy="474487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>
            <a:off x="11378070" y="5066824"/>
            <a:ext cx="0" cy="288392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  <p:sp>
        <p:nvSpPr>
          <p:cNvPr id="33" name="TextBox 13"/>
          <p:cNvSpPr txBox="1"/>
          <p:nvPr/>
        </p:nvSpPr>
        <p:spPr>
          <a:xfrm>
            <a:off x="10009918" y="555531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</a:rPr>
              <a:t>企业文化体系</a:t>
            </a:r>
            <a:endParaRPr lang="zh-CN" altLang="en-US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>
            <a:stCxn id="28" idx="3"/>
          </p:cNvCxnSpPr>
          <p:nvPr/>
        </p:nvCxnSpPr>
        <p:spPr>
          <a:xfrm flipH="1">
            <a:off x="2143047" y="3638209"/>
            <a:ext cx="672486" cy="276487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  <p:sp>
        <p:nvSpPr>
          <p:cNvPr id="35" name="TextBox 15"/>
          <p:cNvSpPr txBox="1"/>
          <p:nvPr/>
        </p:nvSpPr>
        <p:spPr>
          <a:xfrm>
            <a:off x="1994719" y="459233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</a:rPr>
              <a:t>文化知识概述</a:t>
            </a:r>
            <a:endParaRPr lang="zh-CN" altLang="en-US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>
            <a:stCxn id="29" idx="0"/>
          </p:cNvCxnSpPr>
          <p:nvPr/>
        </p:nvCxnSpPr>
        <p:spPr>
          <a:xfrm flipV="1">
            <a:off x="6454030" y="1826824"/>
            <a:ext cx="0" cy="1174464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  <p:cxnSp>
        <p:nvCxnSpPr>
          <p:cNvPr id="43" name="直接连接符 42"/>
          <p:cNvCxnSpPr/>
          <p:nvPr/>
        </p:nvCxnSpPr>
        <p:spPr>
          <a:xfrm flipV="1">
            <a:off x="6454030" y="1424083"/>
            <a:ext cx="531552" cy="402741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  <p:sp>
        <p:nvSpPr>
          <p:cNvPr id="44" name="TextBox 18"/>
          <p:cNvSpPr txBox="1"/>
          <p:nvPr/>
        </p:nvSpPr>
        <p:spPr>
          <a:xfrm>
            <a:off x="7057590" y="11787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</a:rPr>
              <a:t>企业文化概述</a:t>
            </a:r>
            <a:endParaRPr lang="zh-CN" altLang="en-US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43047" y="3914696"/>
            <a:ext cx="0" cy="504416"/>
          </a:xfrm>
          <a:prstGeom prst="line">
            <a:avLst/>
          </a:prstGeom>
          <a:noFill/>
          <a:ln w="9525" cap="flat" cmpd="sng" algn="ctr">
            <a:solidFill>
              <a:srgbClr val="5AD00A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97933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100" fill="hold"/>
                                        <p:tgtEl>
                                          <p:spTgt spid="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1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11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100" fill="hold"/>
                                        <p:tgtEl>
                                          <p:spTgt spid="2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1100" fill="hold"/>
                                        <p:tgtEl>
                                          <p:spTgt spid="2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100" fill="hold"/>
                                        <p:tgtEl>
                                          <p:spTgt spid="2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" name="文本框 23"/>
          <p:cNvSpPr txBox="1"/>
          <p:nvPr/>
        </p:nvSpPr>
        <p:spPr>
          <a:xfrm>
            <a:off x="759304" y="358025"/>
            <a:ext cx="454778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2.3 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缩放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和多个“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放大</a:t>
            </a:r>
            <a:r>
              <a:rPr lang="en-US" altLang="zh-CN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/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缩小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”的组合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7790297" y="1629663"/>
            <a:ext cx="3020875" cy="3018674"/>
          </a:xfrm>
          <a:prstGeom prst="ellipse">
            <a:avLst/>
          </a:prstGeom>
          <a:ln>
            <a:solidFill>
              <a:srgbClr val="88E70F"/>
            </a:solidFill>
          </a:ln>
          <a:effectLst/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4275080" y="1628800"/>
            <a:ext cx="3020400" cy="3020400"/>
          </a:xfrm>
          <a:prstGeom prst="ellipse">
            <a:avLst/>
          </a:prstGeom>
          <a:ln>
            <a:solidFill>
              <a:srgbClr val="88E70F"/>
            </a:solidFill>
          </a:ln>
          <a:effectLst/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864" y="1628800"/>
            <a:ext cx="3020400" cy="3020400"/>
          </a:xfrm>
          <a:prstGeom prst="ellipse">
            <a:avLst/>
          </a:prstGeom>
          <a:ln>
            <a:solidFill>
              <a:srgbClr val="88E70F"/>
            </a:solidFill>
          </a:ln>
          <a:effectLst/>
        </p:spPr>
      </p:pic>
      <p:sp>
        <p:nvSpPr>
          <p:cNvPr id="15" name="文本框 11"/>
          <p:cNvSpPr txBox="1"/>
          <p:nvPr/>
        </p:nvSpPr>
        <p:spPr>
          <a:xfrm>
            <a:off x="619004" y="5117122"/>
            <a:ext cx="9512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打开动画窗格，我们可以发现，上述动画效果很酷，但设置起来也比较复杂。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64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1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1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1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7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39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" name="文本框 23"/>
          <p:cNvSpPr txBox="1"/>
          <p:nvPr/>
        </p:nvSpPr>
        <p:spPr>
          <a:xfrm>
            <a:off x="759304" y="358025"/>
            <a:ext cx="497983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2.4 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淡出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、“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飞入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和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陀螺旋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的组合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6" name="文本框 11"/>
          <p:cNvSpPr txBox="1"/>
          <p:nvPr/>
        </p:nvSpPr>
        <p:spPr>
          <a:xfrm>
            <a:off x="619004" y="5167721"/>
            <a:ext cx="1116880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上述图片来源于早期流传于网络的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》PPT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模板，我正是从该作品中发现了组合动画的妙处，特贴上原图片以示纪念，感谢原作者！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10" descr="铁路边上网的女孩 听音乐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574471">
            <a:off x="1561214" y="2717810"/>
            <a:ext cx="2960687" cy="1905000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8" name="Picture 8" descr="打电话的女人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6513">
            <a:off x="6334826" y="1247785"/>
            <a:ext cx="2327275" cy="1631950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9" name="Picture 18" descr="坐在图书馆地上看书拿手机打电话的女大学生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3210">
            <a:off x="8362064" y="1566872"/>
            <a:ext cx="2344737" cy="3151188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" name="Picture 22" descr="交流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34238">
            <a:off x="1556451" y="1312872"/>
            <a:ext cx="2555875" cy="1604963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1" name="Picture 14" descr="酒店客服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19"/>
          <a:stretch/>
        </p:blipFill>
        <p:spPr bwMode="auto">
          <a:xfrm rot="21360057">
            <a:off x="6364989" y="3054360"/>
            <a:ext cx="2297112" cy="1587500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2" name="Picture 12" descr="职业人物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0408">
            <a:off x="4215514" y="1477972"/>
            <a:ext cx="2595562" cy="1698625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3" name="Picture 16" descr="客服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48579">
            <a:off x="4398076" y="2944822"/>
            <a:ext cx="2220913" cy="1565275"/>
          </a:xfrm>
          <a:prstGeom prst="rect">
            <a:avLst/>
          </a:prstGeom>
          <a:noFill/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346094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304" y="1498418"/>
            <a:ext cx="5358105" cy="3348815"/>
          </a:xfrm>
          <a:prstGeom prst="rect">
            <a:avLst/>
          </a:prstGeom>
          <a:ln w="28575">
            <a:solidFill>
              <a:sysClr val="window" lastClr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弹性效果"/>
          <p:cNvSpPr/>
          <p:nvPr/>
        </p:nvSpPr>
        <p:spPr>
          <a:xfrm>
            <a:off x="2178216" y="5125233"/>
            <a:ext cx="2520280" cy="432048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弹性效果</a:t>
            </a:r>
          </a:p>
        </p:txBody>
      </p:sp>
      <p:sp>
        <p:nvSpPr>
          <p:cNvPr id="20" name="踉跄效果"/>
          <p:cNvSpPr/>
          <p:nvPr/>
        </p:nvSpPr>
        <p:spPr>
          <a:xfrm>
            <a:off x="7767439" y="5125233"/>
            <a:ext cx="2520280" cy="432048"/>
          </a:xfrm>
          <a:prstGeom prst="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踉跄效果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527" y="1498418"/>
            <a:ext cx="5358104" cy="3348815"/>
          </a:xfrm>
          <a:prstGeom prst="rect">
            <a:avLst/>
          </a:prstGeom>
          <a:ln w="28575">
            <a:solidFill>
              <a:sysClr val="window" lastClr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" name="文本框 35"/>
          <p:cNvSpPr txBox="1"/>
          <p:nvPr/>
        </p:nvSpPr>
        <p:spPr>
          <a:xfrm>
            <a:off x="625273" y="404664"/>
            <a:ext cx="10154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类似的效果有很多，以下是两种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“动作路径”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为核心的图片动画效果，点击栏目条观看：</a:t>
            </a:r>
          </a:p>
        </p:txBody>
      </p:sp>
    </p:spTree>
    <p:extLst>
      <p:ext uri="{BB962C8B-B14F-4D97-AF65-F5344CB8AC3E}">
        <p14:creationId xmlns:p14="http://schemas.microsoft.com/office/powerpoint/2010/main" val="413536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pat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29464E-6 0 L -0.01002 0 " pathEditMode="relative" rAng="0" ptsTypes="AA">
                                      <p:cBhvr>
                                        <p:cTn id="10" dur="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3" presetClass="pat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8.22488E-7 0 L 0.00677 0 " pathEditMode="relative" rAng="0" ptsTypes="AA">
                                      <p:cBhvr>
                                        <p:cTn id="1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2000" autoRev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40000">
                                      <p:cBhvr>
                                        <p:cTn id="21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35"/>
          <p:cNvSpPr txBox="1"/>
          <p:nvPr/>
        </p:nvSpPr>
        <p:spPr>
          <a:xfrm>
            <a:off x="625273" y="404664"/>
            <a:ext cx="10154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同样的，退出的动画也可以利用单纯动画的组合形成特别的效果，比如：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08654" y="5409271"/>
            <a:ext cx="2772000" cy="468000"/>
          </a:xfrm>
          <a:prstGeom prst="rect">
            <a:avLst/>
          </a:prstGeom>
          <a:gradFill>
            <a:gsLst>
              <a:gs pos="100000">
                <a:sysClr val="window" lastClr="FFFFFF">
                  <a:lumMod val="85000"/>
                </a:sysClr>
              </a:gs>
              <a:gs pos="0">
                <a:sysClr val="window" lastClr="FFFFFF">
                  <a:lumMod val="50000"/>
                </a:sysClr>
              </a:gs>
            </a:gsLst>
            <a:lin ang="16200000" scaled="0"/>
          </a:gradFill>
          <a:ln w="9525" cap="rnd">
            <a:noFill/>
            <a:prstDash val="solid"/>
            <a:round/>
            <a:headEnd/>
            <a:tailEnd/>
          </a:ln>
          <a:effectLst/>
        </p:spPr>
        <p:txBody>
          <a:bodyPr vert="horz" anchor="ctr"/>
          <a:lstStyle/>
          <a:p>
            <a:pPr algn="ctr"/>
            <a:r>
              <a:rPr lang="zh-CN" altLang="en-US" sz="20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健康管理理念</a:t>
            </a: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126654" y="5409271"/>
            <a:ext cx="2772000" cy="468000"/>
          </a:xfrm>
          <a:prstGeom prst="rect">
            <a:avLst/>
          </a:pr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/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健康管理概述</a:t>
            </a:r>
            <a:endParaRPr lang="zh-CN" altLang="en-US" sz="20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290654" y="5409272"/>
            <a:ext cx="2772000" cy="468000"/>
          </a:xfrm>
          <a:prstGeom prst="rect">
            <a:avLst/>
          </a:prstGeom>
          <a:gradFill>
            <a:gsLst>
              <a:gs pos="100000">
                <a:sysClr val="window" lastClr="FFFFFF">
                  <a:lumMod val="85000"/>
                </a:sysClr>
              </a:gs>
              <a:gs pos="0">
                <a:sysClr val="window" lastClr="FFFFFF">
                  <a:lumMod val="50000"/>
                </a:sysClr>
              </a:gs>
            </a:gsLst>
            <a:lin ang="16200000" scaled="0"/>
          </a:gradFill>
          <a:ln w="9525" cap="rnd">
            <a:noFill/>
            <a:prstDash val="solid"/>
            <a:round/>
            <a:headEnd/>
            <a:tailEnd/>
          </a:ln>
          <a:effectLst/>
          <a:extLst/>
        </p:spPr>
        <p:txBody>
          <a:bodyPr vert="horz" anchor="ctr"/>
          <a:lstStyle/>
          <a:p>
            <a:pPr algn="ctr"/>
            <a:r>
              <a:rPr lang="zh-CN" altLang="en-US" sz="2000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健康管理实施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694606" y="5409271"/>
            <a:ext cx="10800000" cy="1"/>
          </a:xfrm>
          <a:prstGeom prst="line">
            <a:avLst/>
          </a:prstGeom>
          <a:noFill/>
          <a:ln w="9525" cap="flat" cmpd="sng" algn="ctr">
            <a:solidFill>
              <a:srgbClr val="92D050"/>
            </a:solidFill>
            <a:prstDash val="solid"/>
            <a:headEnd type="oval"/>
            <a:tailEnd type="oval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694606" y="5877271"/>
            <a:ext cx="10800000" cy="1"/>
          </a:xfrm>
          <a:prstGeom prst="line">
            <a:avLst/>
          </a:prstGeom>
          <a:noFill/>
          <a:ln w="9525" cap="flat" cmpd="sng" algn="ctr">
            <a:solidFill>
              <a:srgbClr val="92D050"/>
            </a:solidFill>
            <a:prstDash val="solid"/>
            <a:headEnd type="oval"/>
            <a:tailEnd type="oval"/>
          </a:ln>
          <a:effectLst/>
        </p:spPr>
      </p:cxnSp>
      <p:pic>
        <p:nvPicPr>
          <p:cNvPr id="13" name="Picture 2" descr="E:\仝德志文件，勿删！\03-参考文档\！PPT图片及版面资源\06-PPT精选插图\03-人物\sjr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654" y="981184"/>
            <a:ext cx="2736000" cy="4104000"/>
          </a:xfrm>
          <a:prstGeom prst="rect">
            <a:avLst/>
          </a:prstGeom>
          <a:noFill/>
          <a:ln w="1905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E:\仝德志文件，勿删！\03-参考文档\！PPT图片及版面资源\06-PPT精选插图\03-人物\sj0802ogirl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8654" y="981184"/>
            <a:ext cx="2736000" cy="4104000"/>
          </a:xfrm>
          <a:prstGeom prst="rect">
            <a:avLst/>
          </a:prstGeom>
          <a:noFill/>
          <a:ln w="19050">
            <a:solidFill>
              <a:sysClr val="window" lastClr="FFFFFF">
                <a:lumMod val="75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Documents and Settings\tdz\桌面\1543024_79745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6606" y="981184"/>
            <a:ext cx="2736000" cy="4104001"/>
          </a:xfrm>
          <a:prstGeom prst="rect">
            <a:avLst/>
          </a:prstGeom>
          <a:noFill/>
          <a:ln w="19050">
            <a:solidFill>
              <a:sysClr val="window" lastClr="FFFFFF">
                <a:lumMod val="75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75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3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32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9" presetClass="exit" presetSubtype="1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3" presetClass="exit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3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7" presetClass="exit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7" presetClass="exit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25272" y="2545655"/>
            <a:ext cx="11162535" cy="2323505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5AD00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5273" y="1052736"/>
            <a:ext cx="11306550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buFont typeface="+mj-lt"/>
              <a:buAutoNum type="arabicPeriod"/>
            </a:pPr>
            <a:r>
              <a:rPr lang="zh-CN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不论一个动画多么复杂多么绚丽，它都是由最简单的动作组成。</a:t>
            </a:r>
          </a:p>
          <a:p>
            <a:pPr>
              <a:lnSpc>
                <a:spcPct val="135000"/>
              </a:lnSpc>
              <a:buFont typeface="+mj-lt"/>
              <a:buAutoNum type="arabicPeriod"/>
            </a:pPr>
            <a:r>
              <a:rPr lang="zh-CN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同一个对象不同动作的时间关系（执行前后、延迟时间、动作长短、循环次数）是我们学习的重点和关键。</a:t>
            </a:r>
            <a:endParaRPr lang="en-US" altLang="zh-CN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35"/>
          <p:cNvSpPr txBox="1"/>
          <p:nvPr/>
        </p:nvSpPr>
        <p:spPr>
          <a:xfrm>
            <a:off x="625273" y="404664"/>
            <a:ext cx="10154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经过上述多个案例，我们可以发现（感谢</a:t>
            </a:r>
            <a:r>
              <a:rPr lang="en-US" altLang="zh-CN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般若黑洞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总结，此处直接引用）：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5273" y="2796343"/>
            <a:ext cx="11162534" cy="1712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简单的公式是：</a:t>
            </a:r>
          </a:p>
          <a:p>
            <a:pPr algn="ctr"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复杂动作</a:t>
            </a:r>
            <a:r>
              <a:rPr lang="en-US" altLang="zh-CN" sz="6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60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单纯动作</a:t>
            </a:r>
            <a:r>
              <a:rPr lang="en-US" altLang="zh-CN" sz="6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6000" b="1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时间处理</a:t>
            </a:r>
            <a:endParaRPr lang="zh-CN" altLang="en-US" sz="6000" b="1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1"/>
          <p:cNvSpPr txBox="1"/>
          <p:nvPr/>
        </p:nvSpPr>
        <p:spPr>
          <a:xfrm>
            <a:off x="625273" y="5354052"/>
            <a:ext cx="1130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我们可以尝试自由组合，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也可以利用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“动画刷”</a:t>
            </a:r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直接刷走别人的</a:t>
            </a:r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动画。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230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对角圆角矩形 7"/>
          <p:cNvSpPr/>
          <p:nvPr/>
        </p:nvSpPr>
        <p:spPr>
          <a:xfrm>
            <a:off x="482551" y="3904408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896723" y="4043778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03</a:t>
            </a:r>
            <a:r>
              <a:rPr lang="en-US" altLang="zh-CN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多个对象的组合设计</a:t>
            </a:r>
            <a:endParaRPr lang="zh-CN" altLang="en-US" sz="2400" dirty="0">
              <a:solidFill>
                <a:prstClr val="white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425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08856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3.1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多个相同对象、相同动画的组合效果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58613" y="1484784"/>
            <a:ext cx="3330371" cy="1998222"/>
            <a:chOff x="841001" y="1516287"/>
            <a:chExt cx="3330371" cy="1998222"/>
          </a:xfrm>
        </p:grpSpPr>
        <p:sp>
          <p:nvSpPr>
            <p:cNvPr id="18" name="任意多边形 17"/>
            <p:cNvSpPr/>
            <p:nvPr/>
          </p:nvSpPr>
          <p:spPr>
            <a:xfrm>
              <a:off x="841003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841001" y="1628800"/>
              <a:ext cx="3330370" cy="432048"/>
              <a:chOff x="841001" y="1628800"/>
              <a:chExt cx="3330370" cy="432048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22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一、战略性的原则</a:t>
                </a:r>
              </a:p>
            </p:txBody>
          </p:sp>
        </p:grpSp>
        <p:sp>
          <p:nvSpPr>
            <p:cNvPr id="20" name="TextBox 6"/>
            <p:cNvSpPr txBox="1"/>
            <p:nvPr/>
          </p:nvSpPr>
          <p:spPr>
            <a:xfrm>
              <a:off x="913011" y="2109731"/>
              <a:ext cx="3186352" cy="70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培训要服务组织战略，拥有长期的目标和系统的规划并形成制度；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22022" y="1484784"/>
            <a:ext cx="3330370" cy="1998222"/>
            <a:chOff x="4504410" y="1516287"/>
            <a:chExt cx="3330370" cy="1998222"/>
          </a:xfrm>
        </p:grpSpPr>
        <p:sp>
          <p:nvSpPr>
            <p:cNvPr id="24" name="任意多边形 23"/>
            <p:cNvSpPr/>
            <p:nvPr/>
          </p:nvSpPr>
          <p:spPr>
            <a:xfrm>
              <a:off x="4504410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504410" y="1628800"/>
              <a:ext cx="3330370" cy="432048"/>
              <a:chOff x="841001" y="1628800"/>
              <a:chExt cx="3330370" cy="432048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28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二、按需施教、学以致用原则</a:t>
                </a:r>
              </a:p>
            </p:txBody>
          </p:sp>
        </p:grpSp>
        <p:sp>
          <p:nvSpPr>
            <p:cNvPr id="26" name="TextBox 6"/>
            <p:cNvSpPr txBox="1"/>
            <p:nvPr/>
          </p:nvSpPr>
          <p:spPr>
            <a:xfrm>
              <a:off x="4576419" y="2109731"/>
              <a:ext cx="3186352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培训的内容务必要与实践相结合，按需施教、学以致用，要务实、有效；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85428" y="1484784"/>
            <a:ext cx="3330370" cy="1998222"/>
            <a:chOff x="8167816" y="1516287"/>
            <a:chExt cx="3330370" cy="1998222"/>
          </a:xfrm>
        </p:grpSpPr>
        <p:sp>
          <p:nvSpPr>
            <p:cNvPr id="30" name="任意多边形 29"/>
            <p:cNvSpPr/>
            <p:nvPr/>
          </p:nvSpPr>
          <p:spPr>
            <a:xfrm>
              <a:off x="8167817" y="1516287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167816" y="1628800"/>
              <a:ext cx="3330370" cy="432048"/>
              <a:chOff x="841001" y="1628800"/>
              <a:chExt cx="3330370" cy="432048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34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三、主动性的原则</a:t>
                </a:r>
              </a:p>
            </p:txBody>
          </p:sp>
        </p:grpSp>
        <p:sp>
          <p:nvSpPr>
            <p:cNvPr id="32" name="TextBox 6"/>
            <p:cNvSpPr txBox="1"/>
            <p:nvPr/>
          </p:nvSpPr>
          <p:spPr>
            <a:xfrm>
              <a:off x="8239827" y="2109731"/>
              <a:ext cx="3186352" cy="1021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要引导员工的学习兴趣和激发员工的学习意愿，变“要我学”为“我要学”；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58614" y="3816043"/>
            <a:ext cx="3330370" cy="1998222"/>
            <a:chOff x="841002" y="3847546"/>
            <a:chExt cx="3330370" cy="1998222"/>
          </a:xfrm>
        </p:grpSpPr>
        <p:sp>
          <p:nvSpPr>
            <p:cNvPr id="36" name="任意多边形 35"/>
            <p:cNvSpPr/>
            <p:nvPr/>
          </p:nvSpPr>
          <p:spPr>
            <a:xfrm>
              <a:off x="841003" y="3847546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841002" y="3979306"/>
              <a:ext cx="3330370" cy="432048"/>
              <a:chOff x="841001" y="1628800"/>
              <a:chExt cx="3330370" cy="432048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0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四、思想为先的原则</a:t>
                </a:r>
              </a:p>
            </p:txBody>
          </p:sp>
        </p:grpSp>
        <p:sp>
          <p:nvSpPr>
            <p:cNvPr id="38" name="TextBox 6"/>
            <p:cNvSpPr txBox="1"/>
            <p:nvPr/>
          </p:nvSpPr>
          <p:spPr>
            <a:xfrm>
              <a:off x="913011" y="4437847"/>
              <a:ext cx="3186352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要首先注重对员工思想观念等的培训，要有真正打动人心的思想、引起听众强烈的共鸣，才更有可能引起预期的行动；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722022" y="3816043"/>
            <a:ext cx="3330371" cy="1998222"/>
            <a:chOff x="4504410" y="3847546"/>
            <a:chExt cx="3330371" cy="1998222"/>
          </a:xfrm>
        </p:grpSpPr>
        <p:sp>
          <p:nvSpPr>
            <p:cNvPr id="42" name="任意多边形 41"/>
            <p:cNvSpPr/>
            <p:nvPr/>
          </p:nvSpPr>
          <p:spPr>
            <a:xfrm>
              <a:off x="4504410" y="3847546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4504411" y="3979306"/>
              <a:ext cx="3330370" cy="432048"/>
              <a:chOff x="841001" y="1628800"/>
              <a:chExt cx="3330370" cy="432048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46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五、效果评估的原则</a:t>
                </a:r>
              </a:p>
            </p:txBody>
          </p:sp>
        </p:grpSp>
        <p:sp>
          <p:nvSpPr>
            <p:cNvPr id="44" name="TextBox 6"/>
            <p:cNvSpPr txBox="1"/>
            <p:nvPr/>
          </p:nvSpPr>
          <p:spPr>
            <a:xfrm>
              <a:off x="4576419" y="4437847"/>
              <a:ext cx="3186352" cy="70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培训后要对培训效果进行评估，以促进培训工作的持续提升；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385429" y="3816043"/>
            <a:ext cx="3330370" cy="1998222"/>
            <a:chOff x="8167817" y="3847546"/>
            <a:chExt cx="3330370" cy="1998222"/>
          </a:xfrm>
        </p:grpSpPr>
        <p:sp>
          <p:nvSpPr>
            <p:cNvPr id="48" name="任意多边形 47"/>
            <p:cNvSpPr/>
            <p:nvPr/>
          </p:nvSpPr>
          <p:spPr>
            <a:xfrm>
              <a:off x="8167817" y="3847546"/>
              <a:ext cx="3330369" cy="1998222"/>
            </a:xfrm>
            <a:custGeom>
              <a:avLst/>
              <a:gdLst>
                <a:gd name="connsiteX0" fmla="*/ 0 w 3330369"/>
                <a:gd name="connsiteY0" fmla="*/ 0 h 1998222"/>
                <a:gd name="connsiteX1" fmla="*/ 3330369 w 3330369"/>
                <a:gd name="connsiteY1" fmla="*/ 0 h 1998222"/>
                <a:gd name="connsiteX2" fmla="*/ 3330369 w 3330369"/>
                <a:gd name="connsiteY2" fmla="*/ 1998222 h 1998222"/>
                <a:gd name="connsiteX3" fmla="*/ 0 w 3330369"/>
                <a:gd name="connsiteY3" fmla="*/ 1998222 h 1998222"/>
                <a:gd name="connsiteX4" fmla="*/ 0 w 3330369"/>
                <a:gd name="connsiteY4" fmla="*/ 0 h 1998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369" h="1998222">
                  <a:moveTo>
                    <a:pt x="0" y="0"/>
                  </a:moveTo>
                  <a:lnTo>
                    <a:pt x="3330369" y="0"/>
                  </a:lnTo>
                  <a:lnTo>
                    <a:pt x="3330369" y="1998222"/>
                  </a:lnTo>
                  <a:lnTo>
                    <a:pt x="0" y="19982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D106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8167817" y="3979306"/>
              <a:ext cx="3330370" cy="432048"/>
              <a:chOff x="841001" y="1628800"/>
              <a:chExt cx="3330370" cy="432048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841002" y="1628800"/>
                <a:ext cx="3330369" cy="432048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83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2" name="TextBox 6"/>
              <p:cNvSpPr txBox="1"/>
              <p:nvPr/>
            </p:nvSpPr>
            <p:spPr>
              <a:xfrm>
                <a:off x="841001" y="1638614"/>
                <a:ext cx="3330370" cy="412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六、效果反馈的原则</a:t>
                </a:r>
              </a:p>
            </p:txBody>
          </p:sp>
        </p:grpSp>
        <p:sp>
          <p:nvSpPr>
            <p:cNvPr id="50" name="TextBox 6"/>
            <p:cNvSpPr txBox="1"/>
            <p:nvPr/>
          </p:nvSpPr>
          <p:spPr>
            <a:xfrm>
              <a:off x="8239827" y="4437847"/>
              <a:ext cx="3186352" cy="1021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培训后要巩固所学，强化应用，并定期检查，及时纠正错误和偏差。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244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 dir="i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657982" y="1844824"/>
            <a:ext cx="2036521" cy="2801290"/>
            <a:chOff x="966311" y="3802967"/>
            <a:chExt cx="2036521" cy="2801290"/>
          </a:xfrm>
        </p:grpSpPr>
        <p:sp>
          <p:nvSpPr>
            <p:cNvPr id="54" name="Rectangle 25"/>
            <p:cNvSpPr/>
            <p:nvPr/>
          </p:nvSpPr>
          <p:spPr bwMode="auto">
            <a:xfrm>
              <a:off x="966312" y="6454919"/>
              <a:ext cx="2036520" cy="149338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/>
              <a:endParaRPr lang="en-US" sz="2400" b="1" kern="0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17"/>
            <p:cNvSpPr/>
            <p:nvPr/>
          </p:nvSpPr>
          <p:spPr bwMode="auto">
            <a:xfrm>
              <a:off x="966312" y="4372009"/>
              <a:ext cx="2036520" cy="2082910"/>
            </a:xfrm>
            <a:prstGeom prst="rect">
              <a:avLst/>
            </a:prstGeom>
            <a:solidFill>
              <a:srgbClr val="8BAB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>
                <a:defRPr/>
              </a:pPr>
              <a:endParaRPr lang="en-US" sz="1700" kern="0" dirty="0" smtClean="0">
                <a:solidFill>
                  <a:srgbClr val="FFFFFF">
                    <a:alpha val="99000"/>
                  </a:srgbClr>
                </a:solidFill>
                <a:latin typeface="Segoe UI"/>
              </a:endParaRPr>
            </a:p>
          </p:txBody>
        </p:sp>
        <p:sp>
          <p:nvSpPr>
            <p:cNvPr id="56" name="Rectangle 14"/>
            <p:cNvSpPr/>
            <p:nvPr/>
          </p:nvSpPr>
          <p:spPr bwMode="auto">
            <a:xfrm>
              <a:off x="966311" y="3802967"/>
              <a:ext cx="2036520" cy="569042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87"/>
              <a:r>
                <a:rPr lang="zh-CN" altLang="en-US" sz="2400" b="1" kern="0" dirty="0">
                  <a:gradFill>
                    <a:gsLst>
                      <a:gs pos="0">
                        <a:srgbClr val="FFFFFF"/>
                      </a:gs>
                      <a:gs pos="86000">
                        <a:srgbClr val="FFFFFF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报酬</a:t>
              </a:r>
            </a:p>
          </p:txBody>
        </p:sp>
        <p:sp>
          <p:nvSpPr>
            <p:cNvPr id="57" name="TextBox 6"/>
            <p:cNvSpPr txBox="1"/>
            <p:nvPr/>
          </p:nvSpPr>
          <p:spPr>
            <a:xfrm>
              <a:off x="1045896" y="4595055"/>
              <a:ext cx="1910246" cy="70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共包含薪酬、福利、绩效三个二级因素；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879776" y="1844824"/>
            <a:ext cx="2034046" cy="2801290"/>
            <a:chOff x="968785" y="3802967"/>
            <a:chExt cx="2034046" cy="2801290"/>
          </a:xfrm>
        </p:grpSpPr>
        <p:sp>
          <p:nvSpPr>
            <p:cNvPr id="59" name="Rectangle 25"/>
            <p:cNvSpPr/>
            <p:nvPr/>
          </p:nvSpPr>
          <p:spPr bwMode="auto">
            <a:xfrm>
              <a:off x="968786" y="6454919"/>
              <a:ext cx="2034045" cy="149338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/>
              <a:endParaRPr lang="en-US" sz="2400" b="1" kern="0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Rectangle 17"/>
            <p:cNvSpPr/>
            <p:nvPr/>
          </p:nvSpPr>
          <p:spPr bwMode="auto">
            <a:xfrm>
              <a:off x="968786" y="4372009"/>
              <a:ext cx="2034045" cy="2082910"/>
            </a:xfrm>
            <a:prstGeom prst="rect">
              <a:avLst/>
            </a:prstGeom>
            <a:solidFill>
              <a:srgbClr val="8BAB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>
                <a:defRPr/>
              </a:pPr>
              <a:endParaRPr lang="en-US" sz="1700" kern="0" dirty="0" smtClean="0">
                <a:solidFill>
                  <a:srgbClr val="FFFFFF">
                    <a:alpha val="99000"/>
                  </a:srgbClr>
                </a:solidFill>
                <a:latin typeface="Segoe UI"/>
              </a:endParaRPr>
            </a:p>
          </p:txBody>
        </p:sp>
        <p:sp>
          <p:nvSpPr>
            <p:cNvPr id="61" name="Rectangle 14"/>
            <p:cNvSpPr/>
            <p:nvPr/>
          </p:nvSpPr>
          <p:spPr bwMode="auto">
            <a:xfrm>
              <a:off x="968785" y="3802967"/>
              <a:ext cx="2034045" cy="569042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87"/>
              <a:r>
                <a:rPr lang="zh-CN" altLang="en-US" sz="2400" b="1" kern="0" dirty="0">
                  <a:gradFill>
                    <a:gsLst>
                      <a:gs pos="0">
                        <a:srgbClr val="FFFFFF"/>
                      </a:gs>
                      <a:gs pos="86000">
                        <a:srgbClr val="FFFFFF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</a:p>
          </p:txBody>
        </p:sp>
        <p:sp>
          <p:nvSpPr>
            <p:cNvPr id="62" name="TextBox 6"/>
            <p:cNvSpPr txBox="1"/>
            <p:nvPr/>
          </p:nvSpPr>
          <p:spPr>
            <a:xfrm>
              <a:off x="1045896" y="4595055"/>
              <a:ext cx="1910246" cy="1021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共包含责任、目标清晰及认同、自身感受三个二级因素；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096622" y="1844824"/>
            <a:ext cx="2036521" cy="2801290"/>
            <a:chOff x="966311" y="3802967"/>
            <a:chExt cx="2036521" cy="2801290"/>
          </a:xfrm>
        </p:grpSpPr>
        <p:sp>
          <p:nvSpPr>
            <p:cNvPr id="64" name="Rectangle 25"/>
            <p:cNvSpPr/>
            <p:nvPr/>
          </p:nvSpPr>
          <p:spPr bwMode="auto">
            <a:xfrm>
              <a:off x="966312" y="6454919"/>
              <a:ext cx="2036520" cy="149338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/>
              <a:endParaRPr lang="en-US" sz="2400" b="1" kern="0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Rectangle 17"/>
            <p:cNvSpPr/>
            <p:nvPr/>
          </p:nvSpPr>
          <p:spPr bwMode="auto">
            <a:xfrm>
              <a:off x="966312" y="4372009"/>
              <a:ext cx="2036520" cy="2082910"/>
            </a:xfrm>
            <a:prstGeom prst="rect">
              <a:avLst/>
            </a:prstGeom>
            <a:solidFill>
              <a:srgbClr val="8BAB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>
                <a:defRPr/>
              </a:pPr>
              <a:endParaRPr lang="en-US" sz="1700" kern="0" dirty="0" smtClean="0">
                <a:solidFill>
                  <a:srgbClr val="FFFFFF">
                    <a:alpha val="99000"/>
                  </a:srgbClr>
                </a:solidFill>
                <a:latin typeface="Segoe UI"/>
              </a:endParaRPr>
            </a:p>
          </p:txBody>
        </p:sp>
        <p:sp>
          <p:nvSpPr>
            <p:cNvPr id="66" name="Rectangle 14"/>
            <p:cNvSpPr/>
            <p:nvPr/>
          </p:nvSpPr>
          <p:spPr bwMode="auto">
            <a:xfrm>
              <a:off x="966311" y="3802967"/>
              <a:ext cx="2036520" cy="569042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87"/>
              <a:r>
                <a:rPr lang="zh-CN" altLang="en-US" sz="2400" b="1" kern="0" dirty="0">
                  <a:gradFill>
                    <a:gsLst>
                      <a:gs pos="0">
                        <a:srgbClr val="FFFFFF"/>
                      </a:gs>
                      <a:gs pos="86000">
                        <a:srgbClr val="FFFFFF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晋升</a:t>
              </a:r>
            </a:p>
          </p:txBody>
        </p:sp>
        <p:sp>
          <p:nvSpPr>
            <p:cNvPr id="67" name="TextBox 6"/>
            <p:cNvSpPr txBox="1"/>
            <p:nvPr/>
          </p:nvSpPr>
          <p:spPr>
            <a:xfrm>
              <a:off x="1045896" y="4595055"/>
              <a:ext cx="1910246" cy="134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共包含发展机会、培训、培养（导师、直接上级）三个二级因素。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315942" y="1844824"/>
            <a:ext cx="2036521" cy="2801290"/>
            <a:chOff x="966311" y="3802967"/>
            <a:chExt cx="2036521" cy="2801290"/>
          </a:xfrm>
        </p:grpSpPr>
        <p:sp>
          <p:nvSpPr>
            <p:cNvPr id="69" name="Rectangle 25"/>
            <p:cNvSpPr/>
            <p:nvPr/>
          </p:nvSpPr>
          <p:spPr bwMode="auto">
            <a:xfrm>
              <a:off x="966316" y="6454919"/>
              <a:ext cx="2036515" cy="149338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/>
              <a:endParaRPr lang="en-US" sz="2400" b="1" kern="0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Rectangle 17"/>
            <p:cNvSpPr/>
            <p:nvPr/>
          </p:nvSpPr>
          <p:spPr bwMode="auto">
            <a:xfrm>
              <a:off x="966311" y="4372009"/>
              <a:ext cx="2036521" cy="2082910"/>
            </a:xfrm>
            <a:prstGeom prst="rect">
              <a:avLst/>
            </a:prstGeom>
            <a:solidFill>
              <a:srgbClr val="8BAB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>
                <a:defRPr/>
              </a:pPr>
              <a:endParaRPr lang="en-US" sz="1700" kern="0" dirty="0" smtClean="0">
                <a:solidFill>
                  <a:srgbClr val="FFFFFF">
                    <a:alpha val="99000"/>
                  </a:srgbClr>
                </a:solidFill>
                <a:latin typeface="Segoe UI"/>
              </a:endParaRPr>
            </a:p>
          </p:txBody>
        </p:sp>
        <p:sp>
          <p:nvSpPr>
            <p:cNvPr id="71" name="Rectangle 14"/>
            <p:cNvSpPr/>
            <p:nvPr/>
          </p:nvSpPr>
          <p:spPr bwMode="auto">
            <a:xfrm>
              <a:off x="966311" y="3802967"/>
              <a:ext cx="2036520" cy="569042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87"/>
              <a:r>
                <a:rPr lang="zh-CN" altLang="en-US" sz="2400" b="1" kern="0" dirty="0">
                  <a:gradFill>
                    <a:gsLst>
                      <a:gs pos="0">
                        <a:srgbClr val="FFFFFF"/>
                      </a:gs>
                      <a:gs pos="86000">
                        <a:srgbClr val="FFFFFF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</a:t>
              </a:r>
            </a:p>
          </p:txBody>
        </p:sp>
        <p:sp>
          <p:nvSpPr>
            <p:cNvPr id="72" name="TextBox 6"/>
            <p:cNvSpPr txBox="1"/>
            <p:nvPr/>
          </p:nvSpPr>
          <p:spPr>
            <a:xfrm>
              <a:off x="1045896" y="4595055"/>
              <a:ext cx="1910246" cy="134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共包含战略、经营与管理状况、领导能力与风格、制度流程四个二级因素；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535262" y="1844824"/>
            <a:ext cx="2036521" cy="2801290"/>
            <a:chOff x="966311" y="3802967"/>
            <a:chExt cx="2036521" cy="2801290"/>
          </a:xfrm>
        </p:grpSpPr>
        <p:sp>
          <p:nvSpPr>
            <p:cNvPr id="74" name="Rectangle 25"/>
            <p:cNvSpPr/>
            <p:nvPr/>
          </p:nvSpPr>
          <p:spPr bwMode="auto">
            <a:xfrm>
              <a:off x="966312" y="6454919"/>
              <a:ext cx="2036520" cy="149338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/>
              <a:endParaRPr lang="en-US" sz="2400" b="1" kern="0" dirty="0">
                <a:gradFill>
                  <a:gsLst>
                    <a:gs pos="0">
                      <a:srgbClr val="FFFFFF"/>
                    </a:gs>
                    <a:gs pos="86000">
                      <a:srgbClr val="FFFFFF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Rectangle 17"/>
            <p:cNvSpPr/>
            <p:nvPr/>
          </p:nvSpPr>
          <p:spPr bwMode="auto">
            <a:xfrm>
              <a:off x="966312" y="4372009"/>
              <a:ext cx="2036520" cy="2082910"/>
            </a:xfrm>
            <a:prstGeom prst="rect">
              <a:avLst/>
            </a:prstGeom>
            <a:solidFill>
              <a:srgbClr val="8BAB00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685487">
                <a:defRPr/>
              </a:pPr>
              <a:endParaRPr lang="en-US" sz="1700" kern="0" dirty="0" smtClean="0">
                <a:solidFill>
                  <a:srgbClr val="FFFFFF">
                    <a:alpha val="99000"/>
                  </a:srgbClr>
                </a:solidFill>
                <a:latin typeface="Segoe UI"/>
              </a:endParaRPr>
            </a:p>
          </p:txBody>
        </p:sp>
        <p:sp>
          <p:nvSpPr>
            <p:cNvPr id="76" name="Rectangle 14"/>
            <p:cNvSpPr/>
            <p:nvPr/>
          </p:nvSpPr>
          <p:spPr bwMode="auto">
            <a:xfrm>
              <a:off x="966311" y="3802967"/>
              <a:ext cx="2036520" cy="569042"/>
            </a:xfrm>
            <a:prstGeom prst="rect">
              <a:avLst/>
            </a:prstGeom>
            <a:solidFill>
              <a:srgbClr val="A1C921"/>
            </a:solidFill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57125" tIns="28565" rIns="28565" bIns="5712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685487"/>
              <a:r>
                <a:rPr lang="zh-CN" altLang="en-US" sz="2400" b="1" kern="0" dirty="0">
                  <a:gradFill>
                    <a:gsLst>
                      <a:gs pos="0">
                        <a:srgbClr val="FFFFFF"/>
                      </a:gs>
                      <a:gs pos="86000">
                        <a:srgbClr val="FFFFFF"/>
                      </a:gs>
                    </a:gsLst>
                    <a:lin ang="540000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环境</a:t>
              </a:r>
            </a:p>
          </p:txBody>
        </p:sp>
        <p:sp>
          <p:nvSpPr>
            <p:cNvPr id="77" name="TextBox 6"/>
            <p:cNvSpPr txBox="1"/>
            <p:nvPr/>
          </p:nvSpPr>
          <p:spPr>
            <a:xfrm>
              <a:off x="1045896" y="4595055"/>
              <a:ext cx="1910246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共包含工作条件与氛围、企业文化与活动、资源、同事素养、沟通合作五个二级因素；</a:t>
              </a:r>
            </a:p>
          </p:txBody>
        </p:sp>
      </p:grpSp>
      <p:sp>
        <p:nvSpPr>
          <p:cNvPr id="78" name="文本框 35"/>
          <p:cNvSpPr txBox="1"/>
          <p:nvPr/>
        </p:nvSpPr>
        <p:spPr>
          <a:xfrm>
            <a:off x="625273" y="436602"/>
            <a:ext cx="6998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另有下图案例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则是多个升起，通过分别延迟</a:t>
            </a:r>
            <a:r>
              <a:rPr lang="en-US" altLang="zh-CN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0.15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秒形成的效果：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圆角矩形 78"/>
          <p:cNvSpPr/>
          <p:nvPr/>
        </p:nvSpPr>
        <p:spPr>
          <a:xfrm>
            <a:off x="698575" y="5355977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感悟</a:t>
            </a:r>
          </a:p>
        </p:txBody>
      </p:sp>
      <p:sp>
        <p:nvSpPr>
          <p:cNvPr id="80" name="文本框 11"/>
          <p:cNvSpPr txBox="1"/>
          <p:nvPr/>
        </p:nvSpPr>
        <p:spPr>
          <a:xfrm>
            <a:off x="1902278" y="5359950"/>
            <a:ext cx="87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这种组合的动画之美，恰如“千手观音”一样，是一种动作协调整齐之美！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14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 animBg="1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5"/>
          <p:cNvSpPr txBox="1"/>
          <p:nvPr/>
        </p:nvSpPr>
        <p:spPr>
          <a:xfrm>
            <a:off x="625273" y="908720"/>
            <a:ext cx="6998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下图是“</a:t>
            </a:r>
            <a:r>
              <a:rPr lang="zh-CN" altLang="en-US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上浮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”和“</a:t>
            </a:r>
            <a:r>
              <a:rPr lang="zh-CN" altLang="en-US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下浮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”两种动画巧妙组合后的动画效果：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678604" y="2997240"/>
            <a:ext cx="2592288" cy="2592000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rgbClr val="9BD10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678605" y="221532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结构化面试</a:t>
            </a:r>
            <a:endParaRPr lang="zh-CN" altLang="en-US" sz="2400" b="1" dirty="0">
              <a:solidFill>
                <a:srgbClr val="9BD10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3892945" y="2997240"/>
            <a:ext cx="2592288" cy="2592000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rgbClr val="9BD10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3892946" y="221532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半</a:t>
            </a:r>
            <a:r>
              <a:rPr lang="zh-CN" altLang="en-US" sz="2400" b="1" dirty="0" smtClean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结构化</a:t>
            </a:r>
            <a:r>
              <a:rPr lang="zh-CN" altLang="en-US" sz="2400" b="1" dirty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面试</a:t>
            </a:r>
            <a:endParaRPr lang="zh-CN" altLang="en-US" sz="2400" b="1" dirty="0">
              <a:solidFill>
                <a:srgbClr val="9BD10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7107286" y="2997240"/>
            <a:ext cx="2592288" cy="2592000"/>
          </a:xfrm>
          <a:prstGeom prst="wedgeEllipseCallout">
            <a:avLst>
              <a:gd name="adj1" fmla="val 1163"/>
              <a:gd name="adj2" fmla="val -58257"/>
            </a:avLst>
          </a:prstGeom>
          <a:solidFill>
            <a:srgbClr val="9BD10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107287" y="221532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非</a:t>
            </a:r>
            <a:r>
              <a:rPr lang="zh-CN" altLang="en-US" sz="2400" b="1" dirty="0" smtClean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结构化</a:t>
            </a:r>
            <a:r>
              <a:rPr lang="zh-CN" altLang="en-US" sz="2400" b="1" dirty="0">
                <a:solidFill>
                  <a:srgbClr val="9BD106"/>
                </a:solidFill>
                <a:latin typeface="Impact" panose="020B0806030902050204" pitchFamily="34" charset="0"/>
                <a:ea typeface="微软雅黑" pitchFamily="34" charset="-122"/>
              </a:rPr>
              <a:t>面试</a:t>
            </a:r>
            <a:endParaRPr lang="zh-CN" altLang="en-US" sz="2400" b="1" dirty="0">
              <a:solidFill>
                <a:srgbClr val="9BD10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0632" y="3656143"/>
            <a:ext cx="2088232" cy="12741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面试题目、面试实施程序、面试评价、考官构成等方面都有统一明确的</a:t>
            </a:r>
            <a:r>
              <a:rPr lang="zh-CN" altLang="en-US" sz="16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规范。</a:t>
            </a:r>
            <a:endParaRPr lang="zh-CN" altLang="en-US" sz="16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4144973" y="3505228"/>
            <a:ext cx="208823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部分</a:t>
            </a: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因素有统一</a:t>
            </a:r>
            <a:r>
              <a:rPr lang="zh-CN" altLang="en-US" sz="16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要求，如有</a:t>
            </a: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统一的程序和评价标准，但面试题目可以根据面试对象而随意</a:t>
            </a:r>
            <a:r>
              <a:rPr lang="zh-CN" altLang="en-US" sz="16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变化。</a:t>
            </a:r>
            <a:endParaRPr lang="zh-CN" altLang="en-US" sz="16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7359314" y="3505229"/>
            <a:ext cx="2088232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对与面试有关的因素不作任何限定的面试，也就是通常没有任何规范的</a:t>
            </a:r>
            <a:r>
              <a:rPr lang="zh-CN" altLang="en-US" sz="16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随意性的面试</a:t>
            </a:r>
            <a:r>
              <a:rPr lang="zh-CN" altLang="en-US" sz="1600" dirty="0">
                <a:solidFill>
                  <a:prstClr val="white"/>
                </a:solidFill>
                <a:latin typeface="Impact" panose="020B0806030902050204" pitchFamily="34" charset="0"/>
                <a:ea typeface="微软雅黑" pitchFamily="34" charset="-122"/>
              </a:rPr>
              <a:t>。</a:t>
            </a:r>
            <a:endParaRPr lang="zh-CN" altLang="en-US" sz="16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3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3.2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两组对象、两组动画的组合效果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4115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8" grpId="0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85019" y="1196752"/>
            <a:ext cx="3021955" cy="4320480"/>
            <a:chOff x="985019" y="1268760"/>
            <a:chExt cx="3021955" cy="4320480"/>
          </a:xfrm>
        </p:grpSpPr>
        <p:sp>
          <p:nvSpPr>
            <p:cNvPr id="31" name="矩形 30"/>
            <p:cNvSpPr/>
            <p:nvPr/>
          </p:nvSpPr>
          <p:spPr>
            <a:xfrm>
              <a:off x="985019" y="1268760"/>
              <a:ext cx="3021955" cy="4320480"/>
            </a:xfrm>
            <a:prstGeom prst="rect">
              <a:avLst/>
            </a:prstGeom>
            <a:solidFill>
              <a:srgbClr val="9BD106">
                <a:alpha val="69804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2" name="TextBox 3"/>
            <p:cNvSpPr txBox="1"/>
            <p:nvPr/>
          </p:nvSpPr>
          <p:spPr>
            <a:xfrm>
              <a:off x="985020" y="5075892"/>
              <a:ext cx="30219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为何要制定计划</a:t>
              </a:r>
            </a:p>
          </p:txBody>
        </p:sp>
        <p:cxnSp>
          <p:nvCxnSpPr>
            <p:cNvPr id="33" name="直接连接符 32"/>
            <p:cNvCxnSpPr/>
            <p:nvPr userDrawn="1"/>
          </p:nvCxnSpPr>
          <p:spPr>
            <a:xfrm>
              <a:off x="985019" y="5013176"/>
              <a:ext cx="3021955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34" name="组合 33"/>
          <p:cNvGrpSpPr/>
          <p:nvPr/>
        </p:nvGrpSpPr>
        <p:grpSpPr>
          <a:xfrm>
            <a:off x="4369395" y="1196752"/>
            <a:ext cx="3021955" cy="4320480"/>
            <a:chOff x="4299768" y="1268760"/>
            <a:chExt cx="3021955" cy="4320480"/>
          </a:xfrm>
        </p:grpSpPr>
        <p:sp>
          <p:nvSpPr>
            <p:cNvPr id="35" name="矩形 34"/>
            <p:cNvSpPr/>
            <p:nvPr userDrawn="1"/>
          </p:nvSpPr>
          <p:spPr>
            <a:xfrm>
              <a:off x="4299768" y="1268760"/>
              <a:ext cx="3021955" cy="4320480"/>
            </a:xfrm>
            <a:prstGeom prst="rect">
              <a:avLst/>
            </a:prstGeom>
            <a:solidFill>
              <a:srgbClr val="9BD106">
                <a:alpha val="69804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6" name="TextBox 7"/>
            <p:cNvSpPr txBox="1"/>
            <p:nvPr userDrawn="1"/>
          </p:nvSpPr>
          <p:spPr>
            <a:xfrm>
              <a:off x="4299769" y="5117122"/>
              <a:ext cx="30219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计划知识概述</a:t>
              </a:r>
            </a:p>
          </p:txBody>
        </p:sp>
        <p:cxnSp>
          <p:nvCxnSpPr>
            <p:cNvPr id="37" name="直接连接符 36"/>
            <p:cNvCxnSpPr/>
            <p:nvPr userDrawn="1"/>
          </p:nvCxnSpPr>
          <p:spPr>
            <a:xfrm>
              <a:off x="4299768" y="5013176"/>
              <a:ext cx="3021955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grpSp>
        <p:nvGrpSpPr>
          <p:cNvPr id="38" name="组合 37"/>
          <p:cNvGrpSpPr/>
          <p:nvPr/>
        </p:nvGrpSpPr>
        <p:grpSpPr>
          <a:xfrm>
            <a:off x="7753771" y="1196752"/>
            <a:ext cx="3021955" cy="4320480"/>
            <a:chOff x="7684144" y="1268760"/>
            <a:chExt cx="3021955" cy="4320480"/>
          </a:xfrm>
        </p:grpSpPr>
        <p:sp>
          <p:nvSpPr>
            <p:cNvPr id="39" name="矩形 38"/>
            <p:cNvSpPr/>
            <p:nvPr userDrawn="1"/>
          </p:nvSpPr>
          <p:spPr>
            <a:xfrm>
              <a:off x="7684144" y="1268760"/>
              <a:ext cx="3021955" cy="4320480"/>
            </a:xfrm>
            <a:prstGeom prst="rect">
              <a:avLst/>
            </a:prstGeom>
            <a:solidFill>
              <a:srgbClr val="9BD106">
                <a:alpha val="69804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0" name="TextBox 11"/>
            <p:cNvSpPr txBox="1"/>
            <p:nvPr userDrawn="1"/>
          </p:nvSpPr>
          <p:spPr>
            <a:xfrm>
              <a:off x="7684145" y="5075892"/>
              <a:ext cx="30219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制定计划步骤</a:t>
              </a:r>
            </a:p>
          </p:txBody>
        </p:sp>
        <p:cxnSp>
          <p:nvCxnSpPr>
            <p:cNvPr id="41" name="直接连接符 40"/>
            <p:cNvCxnSpPr/>
            <p:nvPr userDrawn="1"/>
          </p:nvCxnSpPr>
          <p:spPr>
            <a:xfrm>
              <a:off x="7684144" y="5013176"/>
              <a:ext cx="3021955" cy="0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</p:grpSp>
      <p:pic>
        <p:nvPicPr>
          <p:cNvPr id="42" name="Picture 2" descr="E:\仝德志文件\03-参考资料\！仝个人\！PPT图片及版面资源\06-PPT精选插图\03-人物\xpic7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5997" y="1412776"/>
            <a:ext cx="2520000" cy="3360000"/>
          </a:xfrm>
          <a:prstGeom prst="rect">
            <a:avLst/>
          </a:prstGeom>
          <a:noFill/>
          <a:ln w="19050">
            <a:solidFill>
              <a:sysClr val="window" lastClr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E:\仝德志文件\03-参考资料\！仝个人\！PPT图片及版面资源\06-PPT精选插图\02-商务\写字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4609" y="1412776"/>
            <a:ext cx="2520279" cy="3360372"/>
          </a:xfrm>
          <a:prstGeom prst="rect">
            <a:avLst/>
          </a:prstGeom>
          <a:noFill/>
          <a:ln w="19050">
            <a:solidFill>
              <a:sysClr val="window" lastClr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E:\仝德志文件\03-参考资料\！仝个人\！PPT图片及版面资源\06-PPT精选插图\03-人物\xpic745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0233" y="1412776"/>
            <a:ext cx="2520000" cy="3360000"/>
          </a:xfrm>
          <a:prstGeom prst="rect">
            <a:avLst/>
          </a:prstGeom>
          <a:noFill/>
          <a:ln w="19050">
            <a:solidFill>
              <a:sysClr val="window" lastClr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文本框 35"/>
          <p:cNvSpPr txBox="1"/>
          <p:nvPr/>
        </p:nvSpPr>
        <p:spPr>
          <a:xfrm>
            <a:off x="625273" y="436602"/>
            <a:ext cx="7562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下图是“</a:t>
            </a:r>
            <a:r>
              <a:rPr lang="zh-CN" altLang="en-US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螺旋飞入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”和“</a:t>
            </a:r>
            <a:r>
              <a:rPr lang="zh-CN" altLang="en-US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曲线向上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”两种动画巧妙组合后的动画效果：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696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3.3 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与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图表形状的和谐统一的组合动画效果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29435" y="948999"/>
            <a:ext cx="4680520" cy="4680520"/>
            <a:chOff x="4295006" y="1557586"/>
            <a:chExt cx="4680520" cy="4680520"/>
          </a:xfrm>
        </p:grpSpPr>
        <p:cxnSp>
          <p:nvCxnSpPr>
            <p:cNvPr id="17" name="直接箭头连接符 16"/>
            <p:cNvCxnSpPr/>
            <p:nvPr/>
          </p:nvCxnSpPr>
          <p:spPr>
            <a:xfrm flipH="1">
              <a:off x="4295006" y="1557586"/>
              <a:ext cx="4680520" cy="4680520"/>
            </a:xfrm>
            <a:prstGeom prst="straightConnector1">
              <a:avLst/>
            </a:prstGeom>
            <a:noFill/>
            <a:ln w="25400" cap="flat" cmpd="sng" algn="ctr">
              <a:solidFill>
                <a:srgbClr val="88E70F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18" name="直接箭头连接符 17"/>
            <p:cNvCxnSpPr/>
            <p:nvPr/>
          </p:nvCxnSpPr>
          <p:spPr>
            <a:xfrm>
              <a:off x="4295006" y="1557586"/>
              <a:ext cx="4680520" cy="4680520"/>
            </a:xfrm>
            <a:prstGeom prst="straightConnector1">
              <a:avLst/>
            </a:prstGeom>
            <a:noFill/>
            <a:ln w="25400" cap="flat" cmpd="sng" algn="ctr">
              <a:solidFill>
                <a:srgbClr val="88E70F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19" name="椭圆 18"/>
            <p:cNvSpPr/>
            <p:nvPr/>
          </p:nvSpPr>
          <p:spPr bwMode="auto">
            <a:xfrm>
              <a:off x="6002160" y="3245128"/>
              <a:ext cx="1297172" cy="1297172"/>
            </a:xfrm>
            <a:prstGeom prst="ellipse">
              <a:avLst/>
            </a:prstGeom>
            <a:solidFill>
              <a:sysClr val="window" lastClr="FFFFFF"/>
            </a:solidFill>
            <a:ln w="57150" cap="flat" cmpd="sng">
              <a:solidFill>
                <a:srgbClr val="88E70F"/>
              </a:solidFill>
              <a:round/>
              <a:headEnd type="oval" w="med" len="med"/>
              <a:tailEnd/>
            </a:ln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80868" y="858198"/>
            <a:ext cx="3425031" cy="770602"/>
            <a:chOff x="5046439" y="1413570"/>
            <a:chExt cx="3425031" cy="770602"/>
          </a:xfrm>
        </p:grpSpPr>
        <p:sp>
          <p:nvSpPr>
            <p:cNvPr id="21" name="矩形 4"/>
            <p:cNvSpPr>
              <a:spLocks noChangeArrowheads="1"/>
            </p:cNvSpPr>
            <p:nvPr/>
          </p:nvSpPr>
          <p:spPr bwMode="auto">
            <a:xfrm>
              <a:off x="5046439" y="1845618"/>
              <a:ext cx="342503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沟通是“思想及信息的传递”。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84543" y="1413570"/>
              <a:ext cx="2732406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sz="1600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600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哥伦比亚百科全书</a:t>
              </a:r>
              <a:r>
                <a:rPr lang="en-US" altLang="zh-CN" sz="1600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257829" y="2542835"/>
            <a:ext cx="3606945" cy="1750261"/>
            <a:chOff x="8358414" y="3060462"/>
            <a:chExt cx="3209399" cy="1750261"/>
          </a:xfrm>
        </p:grpSpPr>
        <p:sp>
          <p:nvSpPr>
            <p:cNvPr id="24" name="矩形 4"/>
            <p:cNvSpPr>
              <a:spLocks noChangeArrowheads="1"/>
            </p:cNvSpPr>
            <p:nvPr/>
          </p:nvSpPr>
          <p:spPr bwMode="auto">
            <a:xfrm>
              <a:off x="8358414" y="3487284"/>
              <a:ext cx="3011361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沟通是“将观念或思想由一个人传递给另一个人的过程，或者是一个人自身内的传递，其目的是使接受沟通的人获得思想上的了解”。</a:t>
              </a:r>
            </a:p>
          </p:txBody>
        </p:sp>
        <p:sp>
          <p:nvSpPr>
            <p:cNvPr id="25" name="TextBox 23"/>
            <p:cNvSpPr txBox="1"/>
            <p:nvPr/>
          </p:nvSpPr>
          <p:spPr>
            <a:xfrm>
              <a:off x="8380886" y="3060462"/>
              <a:ext cx="3186927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b="1" kern="0" dirty="0" smtClean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美国学者</a:t>
              </a:r>
              <a:r>
                <a:rPr lang="zh-CN" altLang="en-US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布农</a:t>
              </a:r>
              <a:endParaRPr lang="en-US" altLang="zh-CN" b="1" kern="0" dirty="0">
                <a:solidFill>
                  <a:srgbClr val="88E70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073253" y="2542835"/>
            <a:ext cx="3005760" cy="1140516"/>
            <a:chOff x="1973031" y="3132469"/>
            <a:chExt cx="2970048" cy="1140516"/>
          </a:xfrm>
        </p:grpSpPr>
        <p:sp>
          <p:nvSpPr>
            <p:cNvPr id="27" name="矩形 4"/>
            <p:cNvSpPr>
              <a:spLocks noChangeArrowheads="1"/>
            </p:cNvSpPr>
            <p:nvPr/>
          </p:nvSpPr>
          <p:spPr bwMode="auto">
            <a:xfrm>
              <a:off x="1973031" y="3565099"/>
              <a:ext cx="297004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沟通是“互相交换信息的行为”。</a:t>
              </a:r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2044182" y="3132469"/>
              <a:ext cx="2898895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US" altLang="zh-CN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大英百科全书</a:t>
              </a:r>
              <a:r>
                <a:rPr lang="en-US" altLang="zh-CN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11018" y="4529654"/>
            <a:ext cx="3838897" cy="1347618"/>
            <a:chOff x="4776589" y="5446018"/>
            <a:chExt cx="3838897" cy="1347618"/>
          </a:xfrm>
        </p:grpSpPr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4776589" y="5806058"/>
              <a:ext cx="3838897" cy="987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沟通是“人或团体主要通过符号向其它个人或团体传递信息、观念、态度或情感的过程”。</a:t>
              </a:r>
            </a:p>
          </p:txBody>
        </p:sp>
        <p:sp>
          <p:nvSpPr>
            <p:cNvPr id="31" name="TextBox 27"/>
            <p:cNvSpPr txBox="1"/>
            <p:nvPr/>
          </p:nvSpPr>
          <p:spPr>
            <a:xfrm>
              <a:off x="5284543" y="5446018"/>
              <a:ext cx="2732406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b="1" kern="0" dirty="0" smtClean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英国学者</a:t>
              </a:r>
              <a:r>
                <a:rPr lang="zh-CN" altLang="en-US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丹尼斯</a:t>
              </a:r>
              <a:r>
                <a:rPr lang="en-US" altLang="zh-CN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  <a:r>
                <a:rPr lang="zh-CN" altLang="en-US" b="1" kern="0" dirty="0">
                  <a:solidFill>
                    <a:srgbClr val="88E70F"/>
                  </a:solidFill>
                  <a:latin typeface="微软雅黑" pitchFamily="34" charset="-122"/>
                  <a:ea typeface="微软雅黑" pitchFamily="34" charset="-122"/>
                </a:rPr>
                <a:t>奎尔</a:t>
              </a:r>
              <a:endParaRPr lang="en-US" altLang="zh-CN" b="1" kern="0" dirty="0">
                <a:solidFill>
                  <a:srgbClr val="88E70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TextBox 3"/>
          <p:cNvSpPr txBox="1"/>
          <p:nvPr/>
        </p:nvSpPr>
        <p:spPr>
          <a:xfrm>
            <a:off x="6519525" y="2928403"/>
            <a:ext cx="11003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600" b="1" dirty="0" smtClean="0">
                <a:solidFill>
                  <a:srgbClr val="666666"/>
                </a:solidFill>
                <a:latin typeface="微软雅黑" pitchFamily="34" charset="-122"/>
                <a:ea typeface="微软雅黑" pitchFamily="34" charset="-122"/>
              </a:rPr>
              <a:t>沟通</a:t>
            </a:r>
            <a:endParaRPr lang="zh-CN" altLang="en-US" sz="3600" b="1" dirty="0">
              <a:solidFill>
                <a:srgbClr val="66666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584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35"/>
          <p:cNvSpPr txBox="1"/>
          <p:nvPr/>
        </p:nvSpPr>
        <p:spPr>
          <a:xfrm>
            <a:off x="625273" y="436602"/>
            <a:ext cx="63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另有下图案例，则也是和图表和谐统一的动画效果：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117154" y="1196752"/>
            <a:ext cx="1807651" cy="1489821"/>
            <a:chOff x="437150" y="2317471"/>
            <a:chExt cx="1807651" cy="1489821"/>
          </a:xfrm>
        </p:grpSpPr>
        <p:sp>
          <p:nvSpPr>
            <p:cNvPr id="20" name="六边形 19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3B79C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亮剑之旅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拓展训练课程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686199" y="1978414"/>
            <a:ext cx="1807651" cy="1489821"/>
            <a:chOff x="437150" y="2317471"/>
            <a:chExt cx="1807651" cy="1489821"/>
          </a:xfrm>
        </p:grpSpPr>
        <p:sp>
          <p:nvSpPr>
            <p:cNvPr id="23" name="六边形 22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7BC14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融入之行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新人入职课程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548108" y="1978414"/>
            <a:ext cx="1807651" cy="1489821"/>
            <a:chOff x="437150" y="2317471"/>
            <a:chExt cx="1807651" cy="1489821"/>
          </a:xfrm>
        </p:grpSpPr>
        <p:sp>
          <p:nvSpPr>
            <p:cNvPr id="26" name="六边形 25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8A3CC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精英之路</a:t>
              </a:r>
              <a:endPara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业务进阶课程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48108" y="3535652"/>
            <a:ext cx="1807651" cy="1489821"/>
            <a:chOff x="437150" y="2317471"/>
            <a:chExt cx="1807651" cy="1489821"/>
          </a:xfrm>
        </p:grpSpPr>
        <p:sp>
          <p:nvSpPr>
            <p:cNvPr id="29" name="六边形 28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FF33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跨越之阶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管理进阶课程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117154" y="2756098"/>
            <a:ext cx="1807651" cy="1489821"/>
            <a:chOff x="437150" y="2317471"/>
            <a:chExt cx="1807651" cy="1489821"/>
          </a:xfrm>
        </p:grpSpPr>
        <p:sp>
          <p:nvSpPr>
            <p:cNvPr id="48" name="六边形 47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京东之魂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核心价值观课程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86199" y="3535652"/>
            <a:ext cx="1807651" cy="1489821"/>
            <a:chOff x="437150" y="2317471"/>
            <a:chExt cx="1807651" cy="1489821"/>
          </a:xfrm>
        </p:grpSpPr>
        <p:sp>
          <p:nvSpPr>
            <p:cNvPr id="51" name="六边形 50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明日之翼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职业化课程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117154" y="4315443"/>
            <a:ext cx="1807651" cy="1489821"/>
            <a:chOff x="437150" y="2317471"/>
            <a:chExt cx="1807651" cy="1489821"/>
          </a:xfrm>
        </p:grpSpPr>
        <p:sp>
          <p:nvSpPr>
            <p:cNvPr id="54" name="六边形 53"/>
            <p:cNvSpPr/>
            <p:nvPr/>
          </p:nvSpPr>
          <p:spPr>
            <a:xfrm>
              <a:off x="476880" y="2317471"/>
              <a:ext cx="1728192" cy="1489821"/>
            </a:xfrm>
            <a:prstGeom prst="hexagon">
              <a:avLst/>
            </a:prstGeom>
            <a:solidFill>
              <a:srgbClr val="FD7A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37150" y="2644875"/>
              <a:ext cx="180765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制胜之道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领导力课程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947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3.4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此消彼长的动画效果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114" y="2852835"/>
            <a:ext cx="2016000" cy="914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5330" y="1678856"/>
            <a:ext cx="7199313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文本框 11"/>
          <p:cNvSpPr txBox="1"/>
          <p:nvPr/>
        </p:nvSpPr>
        <p:spPr>
          <a:xfrm>
            <a:off x="625273" y="5507940"/>
            <a:ext cx="113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另有下页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《08-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个人知识管理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中的案例，也是此消彼长的动画，请大家仔细琢磨，看看是如何实现的。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5"/>
          <p:cNvSpPr txBox="1"/>
          <p:nvPr/>
        </p:nvSpPr>
        <p:spPr>
          <a:xfrm>
            <a:off x="625273" y="836712"/>
            <a:ext cx="1073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《10-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磨练坚强意志</a:t>
            </a: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作品的封面设计，大五环变为小五环，是为了留出空间展示标题。</a:t>
            </a:r>
          </a:p>
        </p:txBody>
      </p:sp>
    </p:spTree>
    <p:extLst>
      <p:ext uri="{BB962C8B-B14F-4D97-AF65-F5344CB8AC3E}">
        <p14:creationId xmlns:p14="http://schemas.microsoft.com/office/powerpoint/2010/main" val="352869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1300" fill="hold"/>
                                        <p:tgtEl>
                                          <p:spTgt spid="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3597E-6 1.11111E-6 L -0.33681 1.11111E-6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8406" y="1413570"/>
            <a:ext cx="11979792" cy="4320480"/>
            <a:chOff x="98406" y="1413570"/>
            <a:chExt cx="11979792" cy="4320480"/>
          </a:xfrm>
        </p:grpSpPr>
        <p:sp>
          <p:nvSpPr>
            <p:cNvPr id="31" name="圆角矩形 30"/>
            <p:cNvSpPr/>
            <p:nvPr/>
          </p:nvSpPr>
          <p:spPr bwMode="auto">
            <a:xfrm>
              <a:off x="8290800" y="1413570"/>
              <a:ext cx="2772000" cy="4320480"/>
            </a:xfrm>
            <a:prstGeom prst="roundRect">
              <a:avLst>
                <a:gd name="adj" fmla="val 299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 type="oval" w="med" len="med"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2" name="圆角矩形 31"/>
            <p:cNvSpPr/>
            <p:nvPr/>
          </p:nvSpPr>
          <p:spPr bwMode="auto">
            <a:xfrm>
              <a:off x="4708800" y="1413570"/>
              <a:ext cx="2772000" cy="4320480"/>
            </a:xfrm>
            <a:prstGeom prst="roundRect">
              <a:avLst>
                <a:gd name="adj" fmla="val 299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 type="oval" w="med" len="med"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3" name="圆角矩形 32"/>
            <p:cNvSpPr/>
            <p:nvPr/>
          </p:nvSpPr>
          <p:spPr bwMode="auto">
            <a:xfrm>
              <a:off x="1126800" y="1413570"/>
              <a:ext cx="2772000" cy="4320480"/>
            </a:xfrm>
            <a:prstGeom prst="roundRect">
              <a:avLst>
                <a:gd name="adj" fmla="val 2998"/>
              </a:avLst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noFill/>
              <a:prstDash val="solid"/>
              <a:headEnd type="oval" w="med" len="med"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4708654" y="5013970"/>
              <a:ext cx="2772000" cy="468000"/>
            </a:xfrm>
            <a:prstGeom prst="rect">
              <a:avLst/>
            </a:prstGeom>
            <a:gradFill>
              <a:gsLst>
                <a:gs pos="33000">
                  <a:srgbClr val="6DAA2D">
                    <a:lumMod val="60000"/>
                    <a:lumOff val="40000"/>
                  </a:srgbClr>
                </a:gs>
                <a:gs pos="100000">
                  <a:srgbClr val="6DAA2D"/>
                </a:gs>
              </a:gsLst>
              <a:lin ang="54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0" r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PKM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概述</a:t>
              </a:r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1126654" y="5013970"/>
              <a:ext cx="2772000" cy="4680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16200000" scaled="0"/>
            </a:gradFill>
            <a:ln w="9525" cap="rnd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vert="horz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知识概述</a:t>
              </a: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8290654" y="5013971"/>
              <a:ext cx="2772000" cy="468000"/>
            </a:xfrm>
            <a:prstGeom prst="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16200000" scaled="0"/>
            </a:gradFill>
            <a:ln w="9525" cap="rnd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 vert="horz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PKM</a:t>
              </a: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过程</a:t>
              </a:r>
            </a:p>
          </p:txBody>
        </p:sp>
        <p:pic>
          <p:nvPicPr>
            <p:cNvPr id="37" name="Picture 7" descr="C:\Documents and Settings\tdz\桌面\10012-120405002K8201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4786" y="2033181"/>
              <a:ext cx="2184028" cy="2839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8" descr="C:\Documents and Settings\tdz\桌面\xpic523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02786" y="2030729"/>
              <a:ext cx="2184028" cy="28416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9" descr="C:\Documents and Settings\tdz\桌面\different-people-180.jp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20640" y="2030730"/>
              <a:ext cx="2184028" cy="2841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0" name="组合 39"/>
            <p:cNvGrpSpPr/>
            <p:nvPr/>
          </p:nvGrpSpPr>
          <p:grpSpPr>
            <a:xfrm>
              <a:off x="98406" y="1533600"/>
              <a:ext cx="11979792" cy="372300"/>
              <a:chOff x="98406" y="1533600"/>
              <a:chExt cx="11979792" cy="372300"/>
            </a:xfrm>
          </p:grpSpPr>
          <p:pic>
            <p:nvPicPr>
              <p:cNvPr id="41" name="Picture 2" descr="C:\Documents and Settings\tdz\桌面\绿1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81302" y="1533600"/>
                <a:ext cx="159689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" descr="C:\Documents and Settings\tdz\桌面\绿3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1310" y="1533600"/>
                <a:ext cx="176486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4" descr="C:\Documents and Settings\tdz\桌面\绿3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1483" y="1535100"/>
                <a:ext cx="176486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3" descr="C:\Documents and Settings\tdz\桌面\绿2.png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406" y="1533600"/>
                <a:ext cx="159689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5" name="组合 44"/>
          <p:cNvGrpSpPr/>
          <p:nvPr/>
        </p:nvGrpSpPr>
        <p:grpSpPr>
          <a:xfrm>
            <a:off x="92078" y="441513"/>
            <a:ext cx="11979792" cy="468001"/>
            <a:chOff x="92078" y="441513"/>
            <a:chExt cx="11979792" cy="468001"/>
          </a:xfrm>
        </p:grpSpPr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4708800" y="441513"/>
              <a:ext cx="2772000" cy="468000"/>
            </a:xfrm>
            <a:prstGeom prst="roundRect">
              <a:avLst/>
            </a:prstGeom>
            <a:gradFill>
              <a:gsLst>
                <a:gs pos="33000">
                  <a:srgbClr val="6DAA2D">
                    <a:lumMod val="60000"/>
                    <a:lumOff val="40000"/>
                  </a:srgbClr>
                </a:gs>
                <a:gs pos="100000">
                  <a:srgbClr val="6DAA2D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/>
              <a:r>
                <a:rPr lang="en-US" altLang="zh-CN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PKM</a:t>
              </a:r>
              <a:r>
                <a:rPr lang="zh-CN" altLang="en-US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概述</a:t>
              </a: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1126800" y="441513"/>
              <a:ext cx="2772000" cy="468000"/>
            </a:xfrm>
            <a:prstGeom prst="round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16200000" scaled="0"/>
            </a:gradFill>
            <a:ln w="9525" cap="rnd">
              <a:solidFill>
                <a:srgbClr val="E6E6E6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anchor="ctr"/>
            <a:lstStyle/>
            <a:p>
              <a:pPr algn="ctr"/>
              <a:r>
                <a:rPr lang="zh-CN" altLang="en-US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知识概述</a:t>
              </a:r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8290800" y="441514"/>
              <a:ext cx="2772000" cy="468000"/>
            </a:xfrm>
            <a:prstGeom prst="roundRect">
              <a:avLst/>
            </a:prstGeom>
            <a:gradFill>
              <a:gsLst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50000"/>
                  </a:sysClr>
                </a:gs>
              </a:gsLst>
              <a:lin ang="16200000" scaled="0"/>
            </a:gradFill>
            <a:ln w="9525" cap="rnd">
              <a:solidFill>
                <a:srgbClr val="E6E6E6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anchor="ctr"/>
            <a:lstStyle/>
            <a:p>
              <a:pPr algn="ctr"/>
              <a:r>
                <a:rPr lang="en-US" altLang="zh-CN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PKM</a:t>
              </a:r>
              <a:r>
                <a:rPr lang="zh-CN" altLang="en-US" sz="2000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过程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2078" y="489307"/>
              <a:ext cx="11979792" cy="372300"/>
              <a:chOff x="98406" y="1533600"/>
              <a:chExt cx="11979792" cy="372300"/>
            </a:xfrm>
          </p:grpSpPr>
          <p:pic>
            <p:nvPicPr>
              <p:cNvPr id="60" name="Picture 2" descr="C:\Documents and Settings\tdz\桌面\绿1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81302" y="1533600"/>
                <a:ext cx="159689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4" descr="C:\Documents and Settings\tdz\桌面\绿3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1310" y="1533600"/>
                <a:ext cx="176486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4" descr="C:\Documents and Settings\tdz\桌面\绿3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1483" y="1535100"/>
                <a:ext cx="176486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3" descr="C:\Documents and Settings\tdz\桌面\绿2.png"/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8406" y="1533600"/>
                <a:ext cx="1596896" cy="370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80775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7631E-6 -4.81481E-6 L 0.00065 -0.3569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78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19"/>
          <p:cNvGrpSpPr>
            <a:grpSpLocks/>
          </p:cNvGrpSpPr>
          <p:nvPr/>
        </p:nvGrpSpPr>
        <p:grpSpPr bwMode="auto">
          <a:xfrm>
            <a:off x="6464002" y="1124744"/>
            <a:ext cx="4459709" cy="4459709"/>
            <a:chOff x="3170321" y="673768"/>
            <a:chExt cx="2803358" cy="2803358"/>
          </a:xfrm>
        </p:grpSpPr>
        <p:grpSp>
          <p:nvGrpSpPr>
            <p:cNvPr id="9" name="组合 13"/>
            <p:cNvGrpSpPr>
              <a:grpSpLocks/>
            </p:cNvGrpSpPr>
            <p:nvPr/>
          </p:nvGrpSpPr>
          <p:grpSpPr bwMode="auto">
            <a:xfrm>
              <a:off x="3170321" y="673768"/>
              <a:ext cx="2803358" cy="2803358"/>
              <a:chOff x="3236195" y="673768"/>
              <a:chExt cx="2803358" cy="2803358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3236195" y="673768"/>
                <a:ext cx="2803358" cy="2803358"/>
              </a:xfrm>
              <a:prstGeom prst="ellipse">
                <a:avLst/>
              </a:prstGeom>
              <a:solidFill>
                <a:sysClr val="window" lastClr="FFFFFF"/>
              </a:solidFill>
              <a:ln w="57150" cap="flat" cmpd="sng" algn="ctr">
                <a:solidFill>
                  <a:srgbClr val="9BD106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grpSp>
            <p:nvGrpSpPr>
              <p:cNvPr id="17" name="组合 9"/>
              <p:cNvGrpSpPr>
                <a:grpSpLocks/>
              </p:cNvGrpSpPr>
              <p:nvPr/>
            </p:nvGrpSpPr>
            <p:grpSpPr bwMode="auto">
              <a:xfrm>
                <a:off x="4576914" y="850232"/>
                <a:ext cx="121921" cy="2465270"/>
                <a:chOff x="4444867" y="850232"/>
                <a:chExt cx="121921" cy="2465270"/>
              </a:xfrm>
            </p:grpSpPr>
            <p:pic>
              <p:nvPicPr>
                <p:cNvPr id="21" name="图片 6" descr="1.png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4867" y="3064042"/>
                  <a:ext cx="121920" cy="251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2" name="图片 8" descr="1.png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4868" y="850232"/>
                  <a:ext cx="121920" cy="251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18" name="组合 10"/>
              <p:cNvGrpSpPr>
                <a:grpSpLocks/>
              </p:cNvGrpSpPr>
              <p:nvPr/>
            </p:nvGrpSpPr>
            <p:grpSpPr bwMode="auto">
              <a:xfrm rot="5400000">
                <a:off x="4576914" y="850231"/>
                <a:ext cx="121920" cy="2465271"/>
                <a:chOff x="4444867" y="850231"/>
                <a:chExt cx="121920" cy="2465271"/>
              </a:xfrm>
            </p:grpSpPr>
            <p:pic>
              <p:nvPicPr>
                <p:cNvPr id="19" name="图片 11" descr="1.png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4867" y="3064042"/>
                  <a:ext cx="121920" cy="251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" name="图片 12" descr="1.png"/>
                <p:cNvPicPr>
                  <a:picLocks noChangeAspect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44867" y="850231"/>
                  <a:ext cx="121920" cy="2514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10" name="组合 15"/>
            <p:cNvGrpSpPr>
              <a:grpSpLocks/>
            </p:cNvGrpSpPr>
            <p:nvPr/>
          </p:nvGrpSpPr>
          <p:grpSpPr bwMode="auto">
            <a:xfrm>
              <a:off x="3724977" y="1350343"/>
              <a:ext cx="1624664" cy="1556888"/>
              <a:chOff x="3724977" y="1350343"/>
              <a:chExt cx="1624664" cy="1556888"/>
            </a:xfrm>
          </p:grpSpPr>
          <p:pic>
            <p:nvPicPr>
              <p:cNvPr id="14" name="图片 7" descr="1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4977" y="1350343"/>
                <a:ext cx="144780" cy="137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图片 14" descr="1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4861" y="2770071"/>
                <a:ext cx="144780" cy="137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1" name="组合 16"/>
            <p:cNvGrpSpPr>
              <a:grpSpLocks/>
            </p:cNvGrpSpPr>
            <p:nvPr/>
          </p:nvGrpSpPr>
          <p:grpSpPr bwMode="auto">
            <a:xfrm flipH="1">
              <a:off x="3749033" y="1350343"/>
              <a:ext cx="1624664" cy="1556888"/>
              <a:chOff x="3724977" y="1350343"/>
              <a:chExt cx="1624664" cy="1556888"/>
            </a:xfrm>
          </p:grpSpPr>
          <p:pic>
            <p:nvPicPr>
              <p:cNvPr id="12" name="图片 17" descr="1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4977" y="1350343"/>
                <a:ext cx="144780" cy="137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图片 18" descr="1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4861" y="2770071"/>
                <a:ext cx="144780" cy="137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23" name="组合 23"/>
          <p:cNvGrpSpPr>
            <a:grpSpLocks/>
          </p:cNvGrpSpPr>
          <p:nvPr/>
        </p:nvGrpSpPr>
        <p:grpSpPr bwMode="auto">
          <a:xfrm rot="5400000">
            <a:off x="8636981" y="2178849"/>
            <a:ext cx="90000" cy="2303999"/>
            <a:chOff x="4535898" y="1179099"/>
            <a:chExt cx="90956" cy="1883439"/>
          </a:xfrm>
        </p:grpSpPr>
        <p:sp>
          <p:nvSpPr>
            <p:cNvPr id="24" name="圆角矩形 23"/>
            <p:cNvSpPr/>
            <p:nvPr/>
          </p:nvSpPr>
          <p:spPr>
            <a:xfrm>
              <a:off x="4535898" y="1179099"/>
              <a:ext cx="90956" cy="9565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4535905" y="2118264"/>
              <a:ext cx="72190" cy="944274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3.5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为实现某种真实动作的组合设计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28" name="组合 22"/>
          <p:cNvGrpSpPr>
            <a:grpSpLocks/>
          </p:cNvGrpSpPr>
          <p:nvPr/>
        </p:nvGrpSpPr>
        <p:grpSpPr bwMode="auto">
          <a:xfrm>
            <a:off x="8669219" y="1698598"/>
            <a:ext cx="73025" cy="3312000"/>
            <a:chOff x="4535905" y="1179094"/>
            <a:chExt cx="72190" cy="1883444"/>
          </a:xfrm>
        </p:grpSpPr>
        <p:sp>
          <p:nvSpPr>
            <p:cNvPr id="29" name="圆角矩形 28"/>
            <p:cNvSpPr/>
            <p:nvPr/>
          </p:nvSpPr>
          <p:spPr>
            <a:xfrm>
              <a:off x="4535905" y="1179094"/>
              <a:ext cx="72190" cy="94489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504D">
                    <a:shade val="51000"/>
                    <a:satMod val="130000"/>
                  </a:srgbClr>
                </a:gs>
                <a:gs pos="80000">
                  <a:srgbClr val="C0504D">
                    <a:shade val="93000"/>
                    <a:satMod val="130000"/>
                  </a:srgbClr>
                </a:gs>
                <a:gs pos="100000">
                  <a:srgbClr val="C0504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4535905" y="2117639"/>
              <a:ext cx="72190" cy="944899"/>
            </a:xfrm>
            <a:prstGeom prst="roundRect">
              <a:avLst>
                <a:gd name="adj" fmla="val 50000"/>
              </a:avLst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31" name="文本框 35"/>
          <p:cNvSpPr txBox="1"/>
          <p:nvPr/>
        </p:nvSpPr>
        <p:spPr>
          <a:xfrm>
            <a:off x="625273" y="836712"/>
            <a:ext cx="547390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《03-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时间管理技能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的封面中，我使用了钟表动画点缀效果，与主题非常契合。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698575" y="5355977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致谢</a:t>
            </a:r>
          </a:p>
        </p:txBody>
      </p:sp>
      <p:sp>
        <p:nvSpPr>
          <p:cNvPr id="39" name="文本框 11"/>
          <p:cNvSpPr txBox="1"/>
          <p:nvPr/>
        </p:nvSpPr>
        <p:spPr>
          <a:xfrm>
            <a:off x="1902278" y="5359950"/>
            <a:ext cx="87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该动画学习自锐普陈魁老师</a:t>
            </a:r>
            <a:r>
              <a:rPr lang="en-US" altLang="zh-CN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解密专业</a:t>
            </a: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PPT》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020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59200000">
                                      <p:cBhvr>
                                        <p:cTn id="6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点开窗口"/>
          <p:cNvSpPr/>
          <p:nvPr/>
        </p:nvSpPr>
        <p:spPr>
          <a:xfrm>
            <a:off x="3753497" y="2295689"/>
            <a:ext cx="8416158" cy="1712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如有兴趣学习：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请您点开动画窗格</a:t>
            </a:r>
            <a:endParaRPr lang="zh-CN" altLang="en-US" sz="6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第一章"/>
          <p:cNvGrpSpPr/>
          <p:nvPr/>
        </p:nvGrpSpPr>
        <p:grpSpPr>
          <a:xfrm>
            <a:off x="406574" y="1302238"/>
            <a:ext cx="2520000" cy="4647836"/>
            <a:chOff x="406574" y="1302238"/>
            <a:chExt cx="2520000" cy="4647836"/>
          </a:xfrm>
        </p:grpSpPr>
        <p:pic>
          <p:nvPicPr>
            <p:cNvPr id="28" name="Picture 3" descr="E:\仝德志文件，勿删！\03-参考文档\！PPT图片及版面资源\06-PPT精选插图\06-问号\锐普论坛实用商务PPT图片-疑问感慨 (18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574" y="1302238"/>
              <a:ext cx="2520000" cy="3783740"/>
            </a:xfrm>
            <a:prstGeom prst="rect">
              <a:avLst/>
            </a:prstGeom>
            <a:noFill/>
            <a:ln w="28575">
              <a:solidFill>
                <a:srgbClr val="9CEB3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9" name="组合 28"/>
            <p:cNvGrpSpPr/>
            <p:nvPr/>
          </p:nvGrpSpPr>
          <p:grpSpPr>
            <a:xfrm>
              <a:off x="406574" y="5374011"/>
              <a:ext cx="2520000" cy="576063"/>
              <a:chOff x="406574" y="5374011"/>
              <a:chExt cx="2520000" cy="576063"/>
            </a:xfrm>
          </p:grpSpPr>
          <p:sp>
            <p:nvSpPr>
              <p:cNvPr id="46" name="TextBox 15">
                <a:hlinkClick r:id="" action="ppaction://hlinkshowjump?jump=nextslide"/>
              </p:cNvPr>
              <p:cNvSpPr txBox="1"/>
              <p:nvPr/>
            </p:nvSpPr>
            <p:spPr>
              <a:xfrm>
                <a:off x="406574" y="5479481"/>
                <a:ext cx="2520000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700" dirty="0" smtClean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为什么需要时间管理</a:t>
                </a:r>
                <a:endParaRPr lang="en-US" altLang="zh-CN" sz="1700" dirty="0">
                  <a:solidFill>
                    <a:srgbClr val="5AD00A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47" name="直接连接符 46"/>
              <p:cNvCxnSpPr/>
              <p:nvPr/>
            </p:nvCxnSpPr>
            <p:spPr>
              <a:xfrm flipV="1">
                <a:off x="419041" y="5374011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  <p:cxnSp>
            <p:nvCxnSpPr>
              <p:cNvPr id="48" name="直接连接符 47"/>
              <p:cNvCxnSpPr/>
              <p:nvPr/>
            </p:nvCxnSpPr>
            <p:spPr>
              <a:xfrm flipV="1">
                <a:off x="406574" y="5950073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</p:grpSp>
      </p:grpSp>
      <p:grpSp>
        <p:nvGrpSpPr>
          <p:cNvPr id="49" name="第三章"/>
          <p:cNvGrpSpPr/>
          <p:nvPr/>
        </p:nvGrpSpPr>
        <p:grpSpPr>
          <a:xfrm>
            <a:off x="6282770" y="1301419"/>
            <a:ext cx="2548460" cy="4648655"/>
            <a:chOff x="6282770" y="1301419"/>
            <a:chExt cx="2548460" cy="4648655"/>
          </a:xfrm>
        </p:grpSpPr>
        <p:pic>
          <p:nvPicPr>
            <p:cNvPr id="50" name="Picture 4" descr="C:\Documents and Settings\tdz\桌面\34DFAA21F6D27FDCC5C15FEB0413948F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230" y="1301419"/>
              <a:ext cx="2520000" cy="3778975"/>
            </a:xfrm>
            <a:prstGeom prst="rect">
              <a:avLst/>
            </a:prstGeom>
            <a:noFill/>
            <a:ln w="28575">
              <a:solidFill>
                <a:srgbClr val="9CEB3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1" name="组合 50"/>
            <p:cNvGrpSpPr/>
            <p:nvPr/>
          </p:nvGrpSpPr>
          <p:grpSpPr>
            <a:xfrm>
              <a:off x="6282770" y="5374010"/>
              <a:ext cx="2548460" cy="576064"/>
              <a:chOff x="6282770" y="5374010"/>
              <a:chExt cx="2548460" cy="576064"/>
            </a:xfrm>
          </p:grpSpPr>
          <p:sp>
            <p:nvSpPr>
              <p:cNvPr id="52" name="TextBox 23">
                <a:hlinkClick r:id="" action="ppaction://hlinkshowjump?jump=nextslide"/>
              </p:cNvPr>
              <p:cNvSpPr txBox="1"/>
              <p:nvPr/>
            </p:nvSpPr>
            <p:spPr>
              <a:xfrm>
                <a:off x="6282770" y="5479551"/>
                <a:ext cx="2548460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700" dirty="0" smtClean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为什么</a:t>
                </a:r>
                <a:r>
                  <a:rPr lang="zh-CN" altLang="en-US" sz="1700" dirty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时间</a:t>
                </a:r>
                <a:r>
                  <a:rPr lang="zh-CN" altLang="en-US" sz="1700" dirty="0" smtClean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总不够用</a:t>
                </a:r>
                <a:endParaRPr lang="en-US" altLang="zh-CN" sz="1700" dirty="0">
                  <a:solidFill>
                    <a:srgbClr val="5AD00A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 flipV="1">
                <a:off x="6323697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  <p:cxnSp>
            <p:nvCxnSpPr>
              <p:cNvPr id="54" name="直接连接符 53"/>
              <p:cNvCxnSpPr/>
              <p:nvPr/>
            </p:nvCxnSpPr>
            <p:spPr>
              <a:xfrm flipV="1">
                <a:off x="6311230" y="5950073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</p:grpSp>
      </p:grpSp>
      <p:grpSp>
        <p:nvGrpSpPr>
          <p:cNvPr id="55" name="第四章"/>
          <p:cNvGrpSpPr/>
          <p:nvPr/>
        </p:nvGrpSpPr>
        <p:grpSpPr>
          <a:xfrm>
            <a:off x="9263558" y="1304440"/>
            <a:ext cx="2520001" cy="4645634"/>
            <a:chOff x="9263558" y="1304440"/>
            <a:chExt cx="2520001" cy="4645634"/>
          </a:xfrm>
        </p:grpSpPr>
        <p:pic>
          <p:nvPicPr>
            <p:cNvPr id="64" name="Picture 5" descr="C:\Documents and Settings\tdz\桌面\01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3558" y="1304440"/>
              <a:ext cx="2520000" cy="3781538"/>
            </a:xfrm>
            <a:prstGeom prst="rect">
              <a:avLst/>
            </a:prstGeom>
            <a:noFill/>
            <a:ln w="28575">
              <a:solidFill>
                <a:srgbClr val="9CEB3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5" name="组合 64"/>
            <p:cNvGrpSpPr/>
            <p:nvPr/>
          </p:nvGrpSpPr>
          <p:grpSpPr>
            <a:xfrm>
              <a:off x="9263558" y="5374010"/>
              <a:ext cx="2520001" cy="576064"/>
              <a:chOff x="9263558" y="5374010"/>
              <a:chExt cx="2520001" cy="576064"/>
            </a:xfrm>
          </p:grpSpPr>
          <p:sp>
            <p:nvSpPr>
              <p:cNvPr id="66" name="TextBox 27">
                <a:hlinkClick r:id="" action="ppaction://hlinkshowjump?jump=nextslide"/>
              </p:cNvPr>
              <p:cNvSpPr txBox="1"/>
              <p:nvPr/>
            </p:nvSpPr>
            <p:spPr>
              <a:xfrm>
                <a:off x="9263558" y="5479480"/>
                <a:ext cx="2520001" cy="3539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700" dirty="0" smtClean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该</a:t>
                </a:r>
                <a:r>
                  <a:rPr lang="zh-CN" altLang="en-US" sz="1700" dirty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怎样进行时间管理</a:t>
                </a:r>
                <a:endParaRPr lang="en-US" altLang="zh-CN" sz="1700" dirty="0">
                  <a:solidFill>
                    <a:srgbClr val="5AD00A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 flipV="1">
                <a:off x="9276025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  <p:cxnSp>
            <p:nvCxnSpPr>
              <p:cNvPr id="68" name="直接连接符 67"/>
              <p:cNvCxnSpPr/>
              <p:nvPr/>
            </p:nvCxnSpPr>
            <p:spPr>
              <a:xfrm flipV="1">
                <a:off x="9263558" y="5950073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</p:grpSp>
      </p:grpSp>
      <p:pic>
        <p:nvPicPr>
          <p:cNvPr id="69" name="手掌" descr="C:\Documents and Settings\tdz\桌面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14948" y="2243212"/>
            <a:ext cx="2634931" cy="464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第二章"/>
          <p:cNvGrpSpPr/>
          <p:nvPr/>
        </p:nvGrpSpPr>
        <p:grpSpPr>
          <a:xfrm>
            <a:off x="3358902" y="1302238"/>
            <a:ext cx="2520280" cy="4647836"/>
            <a:chOff x="3358902" y="1302238"/>
            <a:chExt cx="2520280" cy="4647836"/>
          </a:xfrm>
        </p:grpSpPr>
        <p:pic>
          <p:nvPicPr>
            <p:cNvPr id="71" name="Picture 3" descr="C:\Documents and Settings\tdz\桌面\xpic5216.jp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8902" y="1302238"/>
              <a:ext cx="2520000" cy="3778156"/>
            </a:xfrm>
            <a:prstGeom prst="rect">
              <a:avLst/>
            </a:prstGeom>
            <a:noFill/>
            <a:ln w="28575">
              <a:solidFill>
                <a:srgbClr val="9CEB3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2" name="组合 71"/>
            <p:cNvGrpSpPr/>
            <p:nvPr/>
          </p:nvGrpSpPr>
          <p:grpSpPr>
            <a:xfrm>
              <a:off x="3358902" y="5374010"/>
              <a:ext cx="2520280" cy="576064"/>
              <a:chOff x="3358902" y="5374010"/>
              <a:chExt cx="2520280" cy="576064"/>
            </a:xfrm>
          </p:grpSpPr>
          <p:sp>
            <p:nvSpPr>
              <p:cNvPr id="73" name="TextBox 46">
                <a:hlinkClick r:id="" action="ppaction://hlinkshowjump?jump=nextslide"/>
              </p:cNvPr>
              <p:cNvSpPr txBox="1"/>
              <p:nvPr/>
            </p:nvSpPr>
            <p:spPr>
              <a:xfrm>
                <a:off x="3358902" y="5479481"/>
                <a:ext cx="2520000" cy="354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700" dirty="0" smtClean="0">
                    <a:solidFill>
                      <a:srgbClr val="5AD00A"/>
                    </a:solidFill>
                    <a:latin typeface="微软雅黑" pitchFamily="34" charset="-122"/>
                    <a:ea typeface="微软雅黑" pitchFamily="34" charset="-122"/>
                  </a:rPr>
                  <a:t>时间与时间管理概述</a:t>
                </a:r>
                <a:endParaRPr lang="en-US" altLang="zh-CN" sz="1700" dirty="0">
                  <a:solidFill>
                    <a:srgbClr val="5AD00A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 flipV="1">
                <a:off x="3371649" y="5374010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  <p:cxnSp>
            <p:nvCxnSpPr>
              <p:cNvPr id="75" name="直接连接符 74"/>
              <p:cNvCxnSpPr/>
              <p:nvPr/>
            </p:nvCxnSpPr>
            <p:spPr>
              <a:xfrm flipV="1">
                <a:off x="3359182" y="5950073"/>
                <a:ext cx="2507533" cy="1"/>
              </a:xfrm>
              <a:prstGeom prst="line">
                <a:avLst/>
              </a:prstGeom>
              <a:noFill/>
              <a:ln w="9525" cap="flat" cmpd="sng" algn="ctr">
                <a:solidFill>
                  <a:srgbClr val="5AD00A"/>
                </a:solidFill>
                <a:prstDash val="dash"/>
              </a:ln>
              <a:effectLst/>
            </p:spPr>
          </p:cxnSp>
        </p:grpSp>
      </p:grpSp>
      <p:pic>
        <p:nvPicPr>
          <p:cNvPr id="76" name="食指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8982" y="3648382"/>
            <a:ext cx="1835871" cy="4893980"/>
          </a:xfrm>
          <a:prstGeom prst="rect">
            <a:avLst/>
          </a:prstGeom>
        </p:spPr>
      </p:pic>
      <p:sp>
        <p:nvSpPr>
          <p:cNvPr id="77" name="最上方文本"/>
          <p:cNvSpPr txBox="1"/>
          <p:nvPr/>
        </p:nvSpPr>
        <p:spPr>
          <a:xfrm>
            <a:off x="625273" y="436602"/>
            <a:ext cx="1114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在过渡页的设计中，我使用如下动画效果，很逼真地展现了手的擦除和滑动作用。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706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8783E-6 -8.88067E-7 L 1.00821 0.24931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410" y="124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">
                                      <p:cBhvr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17663E-6 -4.6161E-6 L 0.86349 0.38067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68" y="1903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-3.8674E-6 -4.6161E-6 L 0.38023 0.3910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05" y="1954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Motion origin="layout" path="M 1.6582E-6 4.11656E-6 L 0.13677 0.38043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39" y="1901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Rot by="-540000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21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1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1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1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1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1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60"/>
                            </p:stCondLst>
                            <p:childTnLst>
                              <p:par>
                                <p:cTn id="51" presetID="35" presetClass="path" presetSubtype="0" accel="12000" decel="1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12000" de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5888E-6 -4.6161E-6 L -0.23915 -4.6161E-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60"/>
                            </p:stCondLst>
                            <p:childTnLst>
                              <p:par>
                                <p:cTn id="5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96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82551" y="2416242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896723" y="2555612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01    </a:t>
            </a:r>
            <a:r>
              <a:rPr lang="zh-CN" altLang="en-US" sz="24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简单动画的个性设置</a:t>
            </a:r>
            <a:endParaRPr lang="zh-CN" altLang="en-US" sz="2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23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004" y="337228"/>
            <a:ext cx="2592288" cy="5472608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5AD00A"/>
            </a:solidFill>
          </a:ln>
        </p:spPr>
      </p:pic>
      <p:sp>
        <p:nvSpPr>
          <p:cNvPr id="31" name="文本框 35"/>
          <p:cNvSpPr txBox="1"/>
          <p:nvPr/>
        </p:nvSpPr>
        <p:spPr>
          <a:xfrm>
            <a:off x="3597282" y="1062367"/>
            <a:ext cx="828092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手掌有一个快速的飞入效果，避免一开始就杵在那里。下面的手指也是。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箭头连接符 31"/>
          <p:cNvCxnSpPr>
            <a:endCxn id="31" idx="1"/>
          </p:cNvCxnSpPr>
          <p:nvPr/>
        </p:nvCxnSpPr>
        <p:spPr>
          <a:xfrm>
            <a:off x="2138735" y="1271046"/>
            <a:ext cx="1458547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  <p:sp>
        <p:nvSpPr>
          <p:cNvPr id="33" name="圆角矩形 32"/>
          <p:cNvSpPr/>
          <p:nvPr/>
        </p:nvSpPr>
        <p:spPr>
          <a:xfrm>
            <a:off x="770583" y="1372298"/>
            <a:ext cx="1584176" cy="2520280"/>
          </a:xfrm>
          <a:prstGeom prst="roundRect">
            <a:avLst>
              <a:gd name="adj" fmla="val 7198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" name="文本框 35"/>
          <p:cNvSpPr txBox="1"/>
          <p:nvPr/>
        </p:nvSpPr>
        <p:spPr>
          <a:xfrm>
            <a:off x="3597282" y="2423759"/>
            <a:ext cx="828092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手掌和四章内容的动画组合是相同的，但是手掌领先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0.2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箭头连接符 34"/>
          <p:cNvCxnSpPr>
            <a:stCxn id="33" idx="3"/>
            <a:endCxn id="34" idx="1"/>
          </p:cNvCxnSpPr>
          <p:nvPr/>
        </p:nvCxnSpPr>
        <p:spPr>
          <a:xfrm>
            <a:off x="2354759" y="2632438"/>
            <a:ext cx="1242523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  <p:sp>
        <p:nvSpPr>
          <p:cNvPr id="36" name="右大括号 35"/>
          <p:cNvSpPr/>
          <p:nvPr/>
        </p:nvSpPr>
        <p:spPr>
          <a:xfrm>
            <a:off x="2498775" y="4005064"/>
            <a:ext cx="288032" cy="720080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7" name="文本框 35"/>
          <p:cNvSpPr txBox="1"/>
          <p:nvPr/>
        </p:nvSpPr>
        <p:spPr>
          <a:xfrm>
            <a:off x="3597282" y="3976375"/>
            <a:ext cx="8280920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然后，他们迅速消失了，记住这个迅速消失的动画是在最后。如果用格式刷刷的话，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请注意将此消失的动画调到各个组合的最后！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箭头连接符 37"/>
          <p:cNvCxnSpPr>
            <a:endCxn id="37" idx="1"/>
          </p:cNvCxnSpPr>
          <p:nvPr/>
        </p:nvCxnSpPr>
        <p:spPr>
          <a:xfrm>
            <a:off x="2988088" y="4365104"/>
            <a:ext cx="609194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  <p:sp>
        <p:nvSpPr>
          <p:cNvPr id="39" name="圆角矩形 38"/>
          <p:cNvSpPr/>
          <p:nvPr/>
        </p:nvSpPr>
        <p:spPr>
          <a:xfrm>
            <a:off x="787455" y="4757373"/>
            <a:ext cx="1711319" cy="830865"/>
          </a:xfrm>
          <a:prstGeom prst="roundRect">
            <a:avLst>
              <a:gd name="adj" fmla="val 7198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0" name="文本框 35"/>
          <p:cNvSpPr txBox="1"/>
          <p:nvPr/>
        </p:nvSpPr>
        <p:spPr>
          <a:xfrm>
            <a:off x="3597282" y="4946589"/>
            <a:ext cx="828092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食指飞入后，和第二章动画同时左移（滑动），完成任务后，食指默默退出。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箭头连接符 40"/>
          <p:cNvCxnSpPr>
            <a:stCxn id="39" idx="3"/>
            <a:endCxn id="40" idx="1"/>
          </p:cNvCxnSpPr>
          <p:nvPr/>
        </p:nvCxnSpPr>
        <p:spPr>
          <a:xfrm flipV="1">
            <a:off x="2498774" y="5172805"/>
            <a:ext cx="1098508" cy="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016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 animBg="1"/>
      <p:bldP spid="34" grpId="0"/>
      <p:bldP spid="36" grpId="0" animBg="1"/>
      <p:bldP spid="37" grpId="0"/>
      <p:bldP spid="39" grpId="0" animBg="1"/>
      <p:bldP spid="4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6370" y="1412776"/>
            <a:ext cx="2337495" cy="2520280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5AD00A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73" y="1412776"/>
            <a:ext cx="2337495" cy="2520280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5AD00A"/>
            </a:solidFill>
          </a:ln>
        </p:spPr>
      </p:pic>
      <p:sp>
        <p:nvSpPr>
          <p:cNvPr id="16" name="最上方文本"/>
          <p:cNvSpPr txBox="1"/>
          <p:nvPr/>
        </p:nvSpPr>
        <p:spPr>
          <a:xfrm>
            <a:off x="625273" y="436602"/>
            <a:ext cx="1114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当页面内容“层峦叠嶂”、内容繁多时，设置动画非常不易。此时：</a:t>
            </a:r>
            <a:r>
              <a:rPr lang="zh-CN" altLang="en-US" sz="24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开始→选择→选择窗格</a:t>
            </a:r>
            <a:endParaRPr lang="zh-CN" altLang="en-US" sz="28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箭头连接符 16"/>
          <p:cNvCxnSpPr>
            <a:stCxn id="15" idx="3"/>
            <a:endCxn id="14" idx="1"/>
          </p:cNvCxnSpPr>
          <p:nvPr/>
        </p:nvCxnSpPr>
        <p:spPr>
          <a:xfrm>
            <a:off x="2962768" y="2672916"/>
            <a:ext cx="653602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  <p:sp>
        <p:nvSpPr>
          <p:cNvPr id="18" name="文本框 35"/>
          <p:cNvSpPr txBox="1"/>
          <p:nvPr/>
        </p:nvSpPr>
        <p:spPr>
          <a:xfrm>
            <a:off x="6607467" y="2573430"/>
            <a:ext cx="46042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可以像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那样随意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显示或隐藏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图层、并可以给图层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重命名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722911" y="2236690"/>
            <a:ext cx="2160240" cy="1566032"/>
          </a:xfrm>
          <a:prstGeom prst="roundRect">
            <a:avLst>
              <a:gd name="adj" fmla="val 7198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cxnSp>
        <p:nvCxnSpPr>
          <p:cNvPr id="20" name="直接箭头连接符 19"/>
          <p:cNvCxnSpPr>
            <a:stCxn id="19" idx="3"/>
            <a:endCxn id="18" idx="1"/>
          </p:cNvCxnSpPr>
          <p:nvPr/>
        </p:nvCxnSpPr>
        <p:spPr>
          <a:xfrm>
            <a:off x="5883151" y="3019706"/>
            <a:ext cx="724316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dash"/>
            <a:tailEnd type="triangle"/>
          </a:ln>
          <a:effectLst/>
        </p:spPr>
      </p:cxnSp>
      <p:sp>
        <p:nvSpPr>
          <p:cNvPr id="21" name="点开窗口"/>
          <p:cNvSpPr/>
          <p:nvPr/>
        </p:nvSpPr>
        <p:spPr>
          <a:xfrm>
            <a:off x="5953864" y="4234893"/>
            <a:ext cx="52578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您学会了吗？</a:t>
            </a:r>
            <a:endParaRPr lang="zh-CN" altLang="en-US" sz="6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812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9861 L 1.66667E-6 1.6763E-6 L 0.00035 -0.12162 L 1.66667E-6 1.6763E-6 " pathEditMode="relative" rAng="0" ptsTypes="AAAA">
                                      <p:cBhvr>
                                        <p:cTn id="32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1" grpId="0"/>
      <p:bldP spid="21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4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3.6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相同内容重叠形成的组合动画效果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883832" y="1634126"/>
            <a:ext cx="5170906" cy="10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622" tIns="40311" rIns="80622" bIns="40311">
            <a:spAutoFit/>
          </a:bodyPr>
          <a:lstStyle/>
          <a:p>
            <a:pPr defTabSz="108764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</a:rPr>
              <a:t>时间管理技能</a:t>
            </a:r>
            <a:endParaRPr lang="en-US" altLang="zh-CN" sz="6000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883832" y="1634126"/>
            <a:ext cx="5170906" cy="10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0622" tIns="40311" rIns="80622" bIns="40311">
            <a:spAutoFit/>
          </a:bodyPr>
          <a:lstStyle/>
          <a:p>
            <a:pPr defTabSz="108764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 smtClean="0">
                <a:solidFill>
                  <a:srgbClr val="5AD00A"/>
                </a:solidFill>
                <a:latin typeface="微软雅黑" pitchFamily="34" charset="-122"/>
                <a:ea typeface="微软雅黑" pitchFamily="34" charset="-122"/>
              </a:rPr>
              <a:t>时间管理技能</a:t>
            </a:r>
            <a:endParaRPr lang="en-US" altLang="zh-CN" sz="6000" b="1" dirty="0">
              <a:solidFill>
                <a:srgbClr val="5AD00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4"/>
          <p:cNvSpPr txBox="1"/>
          <p:nvPr/>
        </p:nvSpPr>
        <p:spPr>
          <a:xfrm>
            <a:off x="3510804" y="2917393"/>
            <a:ext cx="7916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kern="2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微软雅黑" pitchFamily="34" charset="-122"/>
                <a:ea typeface="微软雅黑" pitchFamily="34" charset="-122"/>
              </a:rPr>
              <a:t>保持创意的</a:t>
            </a:r>
            <a:r>
              <a:rPr lang="en-US" altLang="zh-CN" sz="6000" b="1" kern="2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微软雅黑" pitchFamily="34" charset="-122"/>
                <a:ea typeface="微软雅黑" pitchFamily="34" charset="-122"/>
              </a:rPr>
              <a:t>29</a:t>
            </a:r>
            <a:r>
              <a:rPr lang="zh-CN" altLang="en-US" sz="6000" b="1" kern="2400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微软雅黑" pitchFamily="34" charset="-122"/>
                <a:ea typeface="微软雅黑" pitchFamily="34" charset="-122"/>
              </a:rPr>
              <a:t>个习惯</a:t>
            </a:r>
            <a:endParaRPr lang="zh-CN" altLang="en-US" sz="6000" b="1" kern="2400" dirty="0">
              <a:solidFill>
                <a:srgbClr val="F79646">
                  <a:lumMod val="40000"/>
                  <a:lumOff val="6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73"/>
          <p:cNvSpPr txBox="1"/>
          <p:nvPr/>
        </p:nvSpPr>
        <p:spPr>
          <a:xfrm>
            <a:off x="3510804" y="2917393"/>
            <a:ext cx="7916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保持创意的</a:t>
            </a:r>
            <a:r>
              <a:rPr lang="en-US" altLang="zh-CN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29</a:t>
            </a:r>
            <a:r>
              <a:rPr lang="zh-CN" altLang="en-US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个习惯</a:t>
            </a:r>
            <a:endParaRPr lang="zh-CN" altLang="en-US" sz="6000" b="1" kern="2400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74"/>
          <p:cNvSpPr txBox="1"/>
          <p:nvPr/>
        </p:nvSpPr>
        <p:spPr>
          <a:xfrm>
            <a:off x="3510804" y="2917393"/>
            <a:ext cx="7916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保持创意的</a:t>
            </a:r>
            <a:r>
              <a:rPr lang="en-US" altLang="zh-CN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29</a:t>
            </a:r>
            <a:r>
              <a:rPr lang="zh-CN" altLang="en-US" sz="6000" b="1" kern="2400" dirty="0" smtClean="0">
                <a:solidFill>
                  <a:srgbClr val="FF9300"/>
                </a:solidFill>
                <a:latin typeface="微软雅黑" pitchFamily="34" charset="-122"/>
                <a:ea typeface="微软雅黑" pitchFamily="34" charset="-122"/>
              </a:rPr>
              <a:t>个习惯</a:t>
            </a:r>
            <a:endParaRPr lang="zh-CN" altLang="en-US" sz="6000" b="1" kern="2400" dirty="0">
              <a:solidFill>
                <a:srgbClr val="FF93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698575" y="5355977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请思考</a:t>
            </a:r>
          </a:p>
        </p:txBody>
      </p:sp>
      <p:sp>
        <p:nvSpPr>
          <p:cNvPr id="42" name="文本框 11"/>
          <p:cNvSpPr txBox="1"/>
          <p:nvPr/>
        </p:nvSpPr>
        <p:spPr>
          <a:xfrm>
            <a:off x="1902278" y="5359950"/>
            <a:ext cx="87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如何模仿上述的组合设计？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3" name="Picture 4" descr="F:\项目\WPS\WPS产品包装\s_06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4759" y="2225666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F:\项目\WPS\WPS产品包装\s_06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4759" y="2225666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3" descr="F:\项目\WPS\WPS产品包装\p_0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640" y="2545021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F:\项目\WPS\WPS产品包装\w_0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81" y="2296751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" descr="F:\项目\WPS\WPS产品包装\p_0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640" y="2545021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F:\项目\WPS\WPS产品包装\w_0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81" y="2296751"/>
            <a:ext cx="644631" cy="64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89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"/>
                            </p:stCondLst>
                            <p:childTnLst>
                              <p:par>
                                <p:cTn id="12" presetID="50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Motion origin="layout" path="M -1.2962E-6 0.25 L -1.2962E-6 2.96296E-6 " pathEditMode="relative" rAng="0" ptsTypes="AA">
                                      <p:cBhvr>
                                        <p:cTn id="2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2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Motion origin="layout" path="M -1.2962E-6 -0.25 L -1.2962E-6 2.96296E-6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50"/>
                            </p:stCondLst>
                            <p:childTnLst>
                              <p:par>
                                <p:cTn id="4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4" dur="2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3" presetClass="entr" presetSubtype="3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7" dur="20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5" grpId="1"/>
      <p:bldP spid="36" grpId="0"/>
      <p:bldP spid="36" grpId="1"/>
      <p:bldP spid="37" grpId="0"/>
      <p:bldP spid="37" grpId="1"/>
      <p:bldP spid="37" grpId="2"/>
      <p:bldP spid="38" grpId="0"/>
      <p:bldP spid="38" grpId="1"/>
      <p:bldP spid="40" grpId="0"/>
      <p:bldP spid="40" grpId="1"/>
      <p:bldP spid="41" grpId="0" animBg="1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82551" y="4648490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96723" y="4787860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04</a:t>
            </a:r>
            <a:r>
              <a:rPr lang="en-US" altLang="zh-CN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典型动画的应用举例</a:t>
            </a:r>
            <a:endParaRPr lang="zh-CN" altLang="en-US" sz="2400" dirty="0">
              <a:solidFill>
                <a:prstClr val="white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4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4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.1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封面</a:t>
            </a: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/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封底动画案例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55" name="TextBox 4"/>
          <p:cNvSpPr txBox="1"/>
          <p:nvPr/>
        </p:nvSpPr>
        <p:spPr>
          <a:xfrm>
            <a:off x="5469101" y="764704"/>
            <a:ext cx="572464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7000" b="1" dirty="0" smtClean="0">
                <a:solidFill>
                  <a:srgbClr val="FF9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健康需要管理</a:t>
            </a:r>
            <a:endParaRPr lang="zh-CN" altLang="en-US" sz="7000" b="1" dirty="0">
              <a:solidFill>
                <a:srgbClr val="FF9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25400" stA="30000" endPos="30000" dist="508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469101" y="2060848"/>
            <a:ext cx="5724644" cy="118267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00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企业文化揭秘</a:t>
            </a:r>
          </a:p>
        </p:txBody>
      </p:sp>
      <p:sp>
        <p:nvSpPr>
          <p:cNvPr id="57" name="矩形 56"/>
          <p:cNvSpPr/>
          <p:nvPr/>
        </p:nvSpPr>
        <p:spPr>
          <a:xfrm>
            <a:off x="5469101" y="2060848"/>
            <a:ext cx="5724644" cy="118267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5AD00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企业文化揭秘</a:t>
            </a:r>
          </a:p>
        </p:txBody>
      </p:sp>
      <p:sp>
        <p:nvSpPr>
          <p:cNvPr id="58" name="TextBox 8"/>
          <p:cNvSpPr txBox="1"/>
          <p:nvPr/>
        </p:nvSpPr>
        <p:spPr>
          <a:xfrm>
            <a:off x="6123126" y="3370113"/>
            <a:ext cx="4416594" cy="93871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5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高效会议秘诀</a:t>
            </a:r>
            <a:endParaRPr lang="zh-CN" altLang="en-US" sz="55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25400" stA="30000" endPos="30000" dist="508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159022" y="395372"/>
            <a:ext cx="27646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——PPT</a:t>
            </a:r>
            <a:r>
              <a:rPr lang="zh-CN" altLang="en-US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繁仿黑" pitchFamily="49" charset="-122"/>
              </a:rPr>
              <a:t>技能分享系列四</a:t>
            </a:r>
            <a:endParaRPr lang="zh-CN" altLang="en-US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繁仿黑" pitchFamily="49" charset="-122"/>
            </a:endParaRPr>
          </a:p>
        </p:txBody>
      </p:sp>
      <p:sp>
        <p:nvSpPr>
          <p:cNvPr id="60" name="TextBox 3"/>
          <p:cNvSpPr txBox="1"/>
          <p:nvPr/>
        </p:nvSpPr>
        <p:spPr>
          <a:xfrm>
            <a:off x="4947047" y="4435425"/>
            <a:ext cx="6768752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50" normalizeH="0" baseline="0" noProof="0" dirty="0" smtClean="0">
                <a:ln w="11430"/>
                <a:solidFill>
                  <a:srgbClr val="5C3F4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华康俪金黑W8(P)" pitchFamily="34" charset="-122"/>
                <a:ea typeface="华康俪金黑W8(P)" pitchFamily="34" charset="-122"/>
              </a:rPr>
              <a:t>个人经验 请多指点！</a:t>
            </a:r>
            <a:endParaRPr kumimoji="0" lang="zh-CN" altLang="en-US" sz="5400" b="0" i="0" u="none" strike="noStrike" kern="0" cap="none" spc="50" normalizeH="0" baseline="0" noProof="0" dirty="0">
              <a:ln w="11430"/>
              <a:solidFill>
                <a:srgbClr val="5C3F4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61" name="TextBox 4"/>
          <p:cNvSpPr txBox="1"/>
          <p:nvPr/>
        </p:nvSpPr>
        <p:spPr>
          <a:xfrm>
            <a:off x="11540578" y="404664"/>
            <a:ext cx="461665" cy="205184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pc="11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中层经理培训系列</a:t>
            </a:r>
            <a:endParaRPr lang="en-US" spc="11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4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 dir="i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6" grpId="1"/>
      <p:bldP spid="56" grpId="2"/>
      <p:bldP spid="57" grpId="0"/>
      <p:bldP spid="59" grpId="0"/>
      <p:bldP spid="60" grpId="0"/>
      <p:bldP spid="6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4.2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页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内标题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动画案例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61075" y="2261428"/>
            <a:ext cx="5027436" cy="432802"/>
          </a:xfrm>
          <a:prstGeom prst="rect">
            <a:avLst/>
          </a:prstGeom>
        </p:spPr>
        <p:txBody>
          <a:bodyPr wrap="square" tIns="36000" bIns="3600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、类别划分（该动画源自</a:t>
            </a:r>
            <a:r>
              <a:rPr lang="en-US" altLang="zh-CN" b="1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b="1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红策划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作品）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429717" y="2313273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" name="TextBox 53"/>
          <p:cNvSpPr txBox="1">
            <a:spLocks noChangeAspect="1" noChangeArrowheads="1"/>
          </p:cNvSpPr>
          <p:nvPr/>
        </p:nvSpPr>
        <p:spPr bwMode="auto">
          <a:xfrm>
            <a:off x="1561075" y="1196752"/>
            <a:ext cx="4327759" cy="417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企业文化同心圆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29717" y="1225431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29717" y="1769352"/>
            <a:ext cx="72000" cy="360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1561075" y="1729090"/>
            <a:ext cx="3466369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福特为求才，买下一公司</a:t>
            </a:r>
            <a:endParaRPr lang="zh-CN" altLang="en-US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61075" y="2809210"/>
            <a:ext cx="5027436" cy="432802"/>
          </a:xfrm>
          <a:prstGeom prst="rect">
            <a:avLst/>
          </a:prstGeom>
        </p:spPr>
        <p:txBody>
          <a:bodyPr wrap="square" tIns="36000" bIns="3600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、典型动画的应用举例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61075" y="3356992"/>
            <a:ext cx="5027436" cy="432802"/>
          </a:xfrm>
          <a:prstGeom prst="rect">
            <a:avLst/>
          </a:prstGeom>
        </p:spPr>
        <p:txBody>
          <a:bodyPr wrap="square" tIns="36000" bIns="3600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rgbClr val="5F5E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、典型动画的应用举例</a:t>
            </a:r>
            <a:endParaRPr lang="en-US" altLang="zh-CN" b="1" dirty="0">
              <a:solidFill>
                <a:srgbClr val="5F5E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426975" y="4437112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请注意</a:t>
            </a:r>
          </a:p>
        </p:txBody>
      </p:sp>
      <p:sp>
        <p:nvSpPr>
          <p:cNvPr id="28" name="文本框 11"/>
          <p:cNvSpPr txBox="1"/>
          <p:nvPr/>
        </p:nvSpPr>
        <p:spPr>
          <a:xfrm>
            <a:off x="2630678" y="4441085"/>
            <a:ext cx="871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同一部分的内容，标题动画只出现一次就好，切忌泛滥使用动画。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993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63" presetClass="path" presetSubtype="0" autoRev="1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692E-7 7.40741E-7 L 0.99518 7.40741E-7 " pathEditMode="relative" rAng="0" ptsTypes="AA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7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autoRev="1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decel="10000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3" presetClass="path" presetSubtype="0" accel="50000" decel="5000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2.70692E-7 4.07407E-6 L 0.37506 4.07407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grpId="2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 p14:presetBounceEnd="77778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778">
                                          <p:cBhvr additive="base">
                                            <p:cTn id="40" dur="4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778">
                                          <p:cBhvr additive="base">
                                            <p:cTn id="41" dur="4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20" grpId="1" animBg="1"/>
          <p:bldP spid="20" grpId="2" animBg="1"/>
          <p:bldP spid="21" grpId="0"/>
          <p:bldP spid="22" grpId="0" animBg="1"/>
          <p:bldP spid="23" grpId="0" animBg="1"/>
          <p:bldP spid="23" grpId="1" animBg="1"/>
          <p:bldP spid="23" grpId="2" animBg="1"/>
          <p:bldP spid="24" grpId="0"/>
          <p:bldP spid="25" grpId="0"/>
          <p:bldP spid="2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63" presetClass="path" presetSubtype="0" autoRev="1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692E-7 7.40741E-7 L 0.99518 7.40741E-7 " pathEditMode="relative" rAng="0" ptsTypes="AA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97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autoRev="1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decel="10000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63" presetClass="path" presetSubtype="0" accel="50000" decel="5000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Motion origin="layout" path="M 2.70692E-7 4.07407E-6 L 0.37506 4.07407E-6 " pathEditMode="relative" rAng="0" ptsTypes="AA">
                                          <p:cBhvr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grpId="2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3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4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4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4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3" presetID="2" presetClass="entr" presetSubtype="2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20" grpId="1" animBg="1"/>
          <p:bldP spid="20" grpId="2" animBg="1"/>
          <p:bldP spid="21" grpId="0"/>
          <p:bldP spid="22" grpId="0" animBg="1"/>
          <p:bldP spid="23" grpId="0" animBg="1"/>
          <p:bldP spid="23" grpId="1" animBg="1"/>
          <p:bldP spid="23" grpId="2" animBg="1"/>
          <p:bldP spid="24" grpId="0"/>
          <p:bldP spid="25" grpId="0"/>
          <p:bldP spid="26" grpId="0"/>
          <p:bldP spid="27" grpId="0" animBg="1"/>
          <p:bldP spid="28" grpId="0"/>
        </p:bldLst>
      </p:timing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759304" y="358025"/>
            <a:ext cx="505183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4.3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图片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或大段文字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动画案例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矩形 3"/>
          <p:cNvSpPr>
            <a:spLocks noChangeArrowheads="1"/>
          </p:cNvSpPr>
          <p:nvPr/>
        </p:nvSpPr>
        <p:spPr bwMode="auto">
          <a:xfrm>
            <a:off x="1369295" y="2173812"/>
            <a:ext cx="3939972" cy="305538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亲子不沟通，孩子变成街头游童；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夫妻不沟通，双人枕头同床异梦；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朋友不沟通，鸡同鸭讲关系疏松；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师生不沟通，校园悲剧层出不穷；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劳资不沟通，伙计员工引起内讧；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同事不沟通，工作学习做无用工；</a:t>
            </a:r>
          </a:p>
          <a:p>
            <a:pPr>
              <a:lnSpc>
                <a:spcPct val="129000"/>
              </a:lnSpc>
              <a:spcAft>
                <a:spcPts val="600"/>
              </a:spcAft>
              <a:defRPr/>
            </a:pPr>
            <a:r>
              <a:rPr lang="zh-CN" altLang="en-US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我们不沟通，大好前程自己葬送。</a:t>
            </a:r>
          </a:p>
        </p:txBody>
      </p:sp>
      <p:pic>
        <p:nvPicPr>
          <p:cNvPr id="29" name="Picture 2" descr="C:\Documents and Settings\huxiya\桌面\打瞌睡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48986" y="1957524"/>
            <a:ext cx="2700000" cy="168750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CEB3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4131" y="1957524"/>
            <a:ext cx="2700000" cy="168750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CEB37"/>
            </a:solidFill>
          </a:ln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8986" y="3778154"/>
            <a:ext cx="2700000" cy="168750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CEB37"/>
            </a:solidFill>
          </a:ln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4131" y="3778154"/>
            <a:ext cx="2700000" cy="1687500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9CEB37"/>
            </a:solidFill>
          </a:ln>
        </p:spPr>
      </p:pic>
      <p:cxnSp>
        <p:nvCxnSpPr>
          <p:cNvPr id="33" name="直接连接符 32"/>
          <p:cNvCxnSpPr/>
          <p:nvPr/>
        </p:nvCxnSpPr>
        <p:spPr>
          <a:xfrm>
            <a:off x="1437535" y="1957524"/>
            <a:ext cx="3651940" cy="0"/>
          </a:xfrm>
          <a:prstGeom prst="line">
            <a:avLst/>
          </a:prstGeom>
          <a:noFill/>
          <a:ln w="28575" cap="flat" cmpd="sng" algn="ctr">
            <a:solidFill>
              <a:srgbClr val="9CEB37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>
            <a:off x="1437535" y="5465654"/>
            <a:ext cx="3651940" cy="0"/>
          </a:xfrm>
          <a:prstGeom prst="line">
            <a:avLst/>
          </a:prstGeom>
          <a:noFill/>
          <a:ln w="28575" cap="flat" cmpd="sng" algn="ctr">
            <a:solidFill>
              <a:srgbClr val="9CEB37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330469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2" name="文本框 23"/>
          <p:cNvSpPr txBox="1"/>
          <p:nvPr/>
        </p:nvSpPr>
        <p:spPr>
          <a:xfrm>
            <a:off x="759304" y="358025"/>
            <a:ext cx="5051839" cy="40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4.4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强调文字的动画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64529" y="1126485"/>
            <a:ext cx="705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 smtClean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endParaRPr lang="zh-CN" altLang="en-US" sz="3600" b="1" spc="150" dirty="0">
              <a:solidFill>
                <a:srgbClr val="FF9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59000" y="1126485"/>
            <a:ext cx="738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</a:t>
            </a:r>
          </a:p>
        </p:txBody>
      </p:sp>
      <p:sp>
        <p:nvSpPr>
          <p:cNvPr id="18" name="矩形 17"/>
          <p:cNvSpPr/>
          <p:nvPr/>
        </p:nvSpPr>
        <p:spPr>
          <a:xfrm>
            <a:off x="4245717" y="1126485"/>
            <a:ext cx="608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</a:t>
            </a:r>
          </a:p>
        </p:txBody>
      </p:sp>
      <p:sp>
        <p:nvSpPr>
          <p:cNvPr id="19" name="矩形 18"/>
          <p:cNvSpPr/>
          <p:nvPr/>
        </p:nvSpPr>
        <p:spPr>
          <a:xfrm>
            <a:off x="5445527" y="1126485"/>
            <a:ext cx="645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</a:t>
            </a:r>
          </a:p>
        </p:txBody>
      </p:sp>
      <p:sp>
        <p:nvSpPr>
          <p:cNvPr id="20" name="矩形 19"/>
          <p:cNvSpPr/>
          <p:nvPr/>
        </p:nvSpPr>
        <p:spPr>
          <a:xfrm>
            <a:off x="6670253" y="1126485"/>
            <a:ext cx="608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</a:t>
            </a:r>
          </a:p>
        </p:txBody>
      </p:sp>
      <p:sp>
        <p:nvSpPr>
          <p:cNvPr id="21" name="矩形 20"/>
          <p:cNvSpPr/>
          <p:nvPr/>
        </p:nvSpPr>
        <p:spPr>
          <a:xfrm>
            <a:off x="2341309" y="1126485"/>
            <a:ext cx="66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</a:t>
            </a:r>
          </a:p>
        </p:txBody>
      </p:sp>
      <p:sp>
        <p:nvSpPr>
          <p:cNvPr id="22" name="矩形 21"/>
          <p:cNvSpPr/>
          <p:nvPr/>
        </p:nvSpPr>
        <p:spPr>
          <a:xfrm>
            <a:off x="3522807" y="1126485"/>
            <a:ext cx="66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然</a:t>
            </a:r>
          </a:p>
        </p:txBody>
      </p:sp>
      <p:sp>
        <p:nvSpPr>
          <p:cNvPr id="23" name="矩形 22"/>
          <p:cNvSpPr/>
          <p:nvPr/>
        </p:nvSpPr>
        <p:spPr>
          <a:xfrm>
            <a:off x="4710560" y="1126485"/>
            <a:ext cx="66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凑</a:t>
            </a:r>
          </a:p>
        </p:txBody>
      </p:sp>
      <p:sp>
        <p:nvSpPr>
          <p:cNvPr id="24" name="矩形 23"/>
          <p:cNvSpPr/>
          <p:nvPr/>
        </p:nvSpPr>
        <p:spPr>
          <a:xfrm>
            <a:off x="5922821" y="1126485"/>
            <a:ext cx="66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满</a:t>
            </a:r>
          </a:p>
        </p:txBody>
      </p:sp>
      <p:sp>
        <p:nvSpPr>
          <p:cNvPr id="25" name="矩形 24"/>
          <p:cNvSpPr/>
          <p:nvPr/>
        </p:nvSpPr>
        <p:spPr>
          <a:xfrm>
            <a:off x="7161800" y="1126485"/>
            <a:ext cx="66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spc="150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</a:t>
            </a:r>
          </a:p>
        </p:txBody>
      </p:sp>
      <p:sp>
        <p:nvSpPr>
          <p:cNvPr id="26" name="矩形 25"/>
          <p:cNvSpPr/>
          <p:nvPr/>
        </p:nvSpPr>
        <p:spPr>
          <a:xfrm>
            <a:off x="1737115" y="1824071"/>
            <a:ext cx="7416824" cy="1250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9000"/>
              </a:lnSpc>
              <a:defRPr/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- 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一直以为你知道，</a:t>
            </a:r>
            <a:r>
              <a:rPr lang="zh-CN" altLang="en-US" sz="20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我真的很欣赏你，真的不想让你走</a:t>
            </a:r>
            <a:r>
              <a:rPr lang="zh-CN" altLang="en-US" sz="20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600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9000"/>
              </a:lnSpc>
              <a:defRPr/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- 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一直以为你知道，</a:t>
            </a:r>
            <a:r>
              <a:rPr lang="zh-CN" altLang="en-US" sz="20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我真的很在乎这个团队，真的舍不得走</a:t>
            </a:r>
            <a:r>
              <a:rPr lang="zh-CN" altLang="en-US" sz="2000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600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9000"/>
              </a:lnSpc>
              <a:spcBef>
                <a:spcPts val="600"/>
              </a:spcBef>
              <a:defRPr/>
            </a:pPr>
            <a:r>
              <a:rPr lang="en-US" altLang="zh-CN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- </a:t>
            </a:r>
            <a:r>
              <a:rPr lang="zh-CN" alt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可是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，一切已成定局，非常遗憾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7" name="矩形 26"/>
          <p:cNvSpPr/>
          <p:nvPr/>
        </p:nvSpPr>
        <p:spPr>
          <a:xfrm>
            <a:off x="1864529" y="3125797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绝对权力产生绝对</a:t>
            </a:r>
            <a:r>
              <a:rPr lang="zh-CN" altLang="en-US" sz="5400" dirty="0" smtClean="0">
                <a:solidFill>
                  <a:srgbClr val="FF0000"/>
                </a:solidFill>
                <a:latin typeface="华康俪金黑W8(P)" pitchFamily="34" charset="-122"/>
                <a:ea typeface="华康俪金黑W8(P)" pitchFamily="34" charset="-122"/>
              </a:rPr>
              <a:t>腐败</a:t>
            </a:r>
            <a:r>
              <a:rPr lang="zh-CN" altLang="en-US" sz="5400" dirty="0" smtClean="0">
                <a:solidFill>
                  <a:srgbClr val="5F5E5C"/>
                </a:solidFill>
                <a:latin typeface="华康俪金黑W8(P)" pitchFamily="34" charset="-122"/>
                <a:ea typeface="华康俪金黑W8(P)" pitchFamily="34" charset="-122"/>
              </a:rPr>
              <a:t>！</a:t>
            </a:r>
            <a:endParaRPr lang="zh-CN" altLang="en-US" sz="4800" dirty="0">
              <a:solidFill>
                <a:prstClr val="black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813117" y="4365104"/>
            <a:ext cx="4460451" cy="408056"/>
          </a:xfrm>
          <a:prstGeom prst="roundRect">
            <a:avLst/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感谢您的时间，您都学会了吗？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1426975" y="5325200"/>
            <a:ext cx="1203703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请注意</a:t>
            </a:r>
          </a:p>
        </p:txBody>
      </p:sp>
      <p:sp>
        <p:nvSpPr>
          <p:cNvPr id="36" name="文本框 11"/>
          <p:cNvSpPr txBox="1"/>
          <p:nvPr/>
        </p:nvSpPr>
        <p:spPr>
          <a:xfrm>
            <a:off x="2630678" y="5329173"/>
            <a:ext cx="7284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一般用少量的、简单的、符合逻辑的动画装点即可。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265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64" presetClass="path" presetSubtype="0" autoRev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64914E-6 -2.59259E-6 L 3.64914E-6 -0.02754 " pathEditMode="relative" rAng="0" ptsTypes="AA">
                                      <p:cBhvr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64" presetClass="path" presetSubtype="0" autoRev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31078E-6 -2.59259E-6 L 3.31078E-6 -0.02754 " pathEditMode="relative" rAng="0" ptsTypes="AA">
                                      <p:cBhvr>
                                        <p:cTn id="1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4" presetClass="pat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45133E-6 -2.59259E-6 L -3.45133E-6 -0.02754 " pathEditMode="relative" rAng="0" ptsTypes="AA">
                                      <p:cBhvr>
                                        <p:cTn id="2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64" presetClass="pat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25976E-6 -2.59259E-6 L -1.25976E-6 -0.02754 " pathEditMode="relative" rAng="0" ptsTypes="AA">
                                      <p:cBhvr>
                                        <p:cTn id="3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64" presetClass="path" presetSubtype="0" autoRev="1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2.82145E-6 -2.59259E-6 L -2.82145E-6 -0.02754 " pathEditMode="relative" rAng="0" ptsTypes="AA">
                                      <p:cBhvr>
                                        <p:cTn id="3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4" presetClass="pat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46694E-6 -2.59259E-6 L 3.46694E-6 -0.02754 " pathEditMode="relative" rAng="0" ptsTypes="AA">
                                      <p:cBhvr>
                                        <p:cTn id="4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4" presetClass="path" presetSubtype="0" autoRev="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6.24675E-7 -2.59259E-6 L -6.24675E-7 -0.02754 " pathEditMode="relative" rAng="0" ptsTypes="AA">
                                      <p:cBhvr>
                                        <p:cTn id="53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64" presetClass="path" presetSubtype="0" autoRev="1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3.77408E-6 -2.59259E-6 L -3.77408E-6 -0.02754 " pathEditMode="relative" rAng="0" ptsTypes="AA">
                                      <p:cBhvr>
                                        <p:cTn id="60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64" presetClass="path" presetSubtype="0" autoRev="1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2.55596E-6 -2.59259E-6 L 2.55596E-6 -0.02754 " pathEditMode="relative" rAng="0" ptsTypes="AA">
                                      <p:cBhvr>
                                        <p:cTn id="67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3" presetID="64" presetClass="path" presetSubtype="0" autoRev="1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3.54503E-6 -2.59259E-6 L -3.54503E-6 -0.02754 " pathEditMode="relative" rAng="0" ptsTypes="AA">
                                      <p:cBhvr>
                                        <p:cTn id="74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17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17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7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740"/>
                            </p:stCondLst>
                            <p:childTnLst>
                              <p:par>
                                <p:cTn id="8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740"/>
                            </p:stCondLst>
                            <p:childTnLst>
                              <p:par>
                                <p:cTn id="8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5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694E-6 -3.7037E-6 L -0.05245 -3.7037E-6 " pathEditMode="relative" rAng="0" ptsTypes="AA">
                                      <p:cBhvr>
                                        <p:cTn id="9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8" grpId="0" animBg="1"/>
      <p:bldP spid="28" grpId="1" animBg="1"/>
      <p:bldP spid="35" grpId="0" animBg="1"/>
      <p:bldP spid="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18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" name="文本框 23"/>
          <p:cNvSpPr txBox="1"/>
          <p:nvPr/>
        </p:nvSpPr>
        <p:spPr>
          <a:xfrm>
            <a:off x="759304" y="358025"/>
            <a:ext cx="454778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1.1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基本缩放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按字母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”发送效果</a:t>
            </a:r>
          </a:p>
        </p:txBody>
      </p:sp>
      <p:sp>
        <p:nvSpPr>
          <p:cNvPr id="4" name="TextBox 6"/>
          <p:cNvSpPr txBox="1"/>
          <p:nvPr/>
        </p:nvSpPr>
        <p:spPr>
          <a:xfrm>
            <a:off x="75930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基本缩放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88562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基本缩放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540" y="2060848"/>
            <a:ext cx="4260501" cy="3522634"/>
          </a:xfrm>
          <a:prstGeom prst="rect">
            <a:avLst/>
          </a:prstGeom>
        </p:spPr>
      </p:pic>
      <p:cxnSp>
        <p:nvCxnSpPr>
          <p:cNvPr id="7" name="肘形连接符 6"/>
          <p:cNvCxnSpPr>
            <a:stCxn id="10" idx="3"/>
            <a:endCxn id="5" idx="1"/>
          </p:cNvCxnSpPr>
          <p:nvPr/>
        </p:nvCxnSpPr>
        <p:spPr>
          <a:xfrm flipV="1">
            <a:off x="3650903" y="1352721"/>
            <a:ext cx="3234721" cy="3300448"/>
          </a:xfrm>
          <a:prstGeom prst="bent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oval" w="med" len="med"/>
            <a:tailEnd type="triangle" w="lg" len="lg"/>
          </a:ln>
          <a:effectLst/>
        </p:spPr>
      </p:cxnSp>
      <p:grpSp>
        <p:nvGrpSpPr>
          <p:cNvPr id="8" name="组合 7"/>
          <p:cNvGrpSpPr/>
          <p:nvPr/>
        </p:nvGrpSpPr>
        <p:grpSpPr>
          <a:xfrm>
            <a:off x="2210743" y="1352721"/>
            <a:ext cx="1440160" cy="3541757"/>
            <a:chOff x="2210743" y="1352721"/>
            <a:chExt cx="1440160" cy="3541757"/>
          </a:xfrm>
        </p:grpSpPr>
        <p:sp>
          <p:nvSpPr>
            <p:cNvPr id="9" name="圆角矩形 8"/>
            <p:cNvSpPr/>
            <p:nvPr/>
          </p:nvSpPr>
          <p:spPr>
            <a:xfrm>
              <a:off x="2210743" y="2785028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210743" y="4411860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11" name="肘形连接符 10"/>
            <p:cNvCxnSpPr>
              <a:stCxn id="4" idx="3"/>
              <a:endCxn id="9" idx="0"/>
            </p:cNvCxnSpPr>
            <p:nvPr/>
          </p:nvCxnSpPr>
          <p:spPr>
            <a:xfrm>
              <a:off x="2714799" y="1352721"/>
              <a:ext cx="216024" cy="1432307"/>
            </a:xfrm>
            <a:prstGeom prst="bentConnector2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  <p:cxnSp>
          <p:nvCxnSpPr>
            <p:cNvPr id="12" name="直接箭头连接符 11"/>
            <p:cNvCxnSpPr>
              <a:stCxn id="9" idx="2"/>
              <a:endCxn id="10" idx="0"/>
            </p:cNvCxnSpPr>
            <p:nvPr/>
          </p:nvCxnSpPr>
          <p:spPr>
            <a:xfrm>
              <a:off x="2930823" y="3267646"/>
              <a:ext cx="0" cy="114421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</p:grpSp>
      <p:cxnSp>
        <p:nvCxnSpPr>
          <p:cNvPr id="13" name="直接连接符 12"/>
          <p:cNvCxnSpPr/>
          <p:nvPr/>
        </p:nvCxnSpPr>
        <p:spPr>
          <a:xfrm>
            <a:off x="8841118" y="107664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4" name="从屏幕底部缩小"/>
          <p:cNvSpPr txBox="1"/>
          <p:nvPr/>
        </p:nvSpPr>
        <p:spPr>
          <a:xfrm>
            <a:off x="9057142" y="135538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从屏幕底部缩小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6885624" y="186085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基本缩放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841118" y="195677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7" name="轻微缩小"/>
          <p:cNvSpPr txBox="1"/>
          <p:nvPr/>
        </p:nvSpPr>
        <p:spPr>
          <a:xfrm>
            <a:off x="9057142" y="22355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轻微</a:t>
            </a:r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缩小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885624" y="274098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基本缩放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841118" y="283690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0" name="轻微放大"/>
          <p:cNvSpPr txBox="1"/>
          <p:nvPr/>
        </p:nvSpPr>
        <p:spPr>
          <a:xfrm>
            <a:off x="9057142" y="31156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轻微放大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6"/>
          <p:cNvSpPr txBox="1"/>
          <p:nvPr/>
        </p:nvSpPr>
        <p:spPr>
          <a:xfrm>
            <a:off x="6885624" y="362111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基本缩放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841118" y="371703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3" name="从屏幕中心放大"/>
          <p:cNvSpPr txBox="1"/>
          <p:nvPr/>
        </p:nvSpPr>
        <p:spPr>
          <a:xfrm>
            <a:off x="9057142" y="399577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从屏幕中心放大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5"/>
          <p:cNvSpPr txBox="1"/>
          <p:nvPr/>
        </p:nvSpPr>
        <p:spPr>
          <a:xfrm>
            <a:off x="5955159" y="5333146"/>
            <a:ext cx="5679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以上动画一般运用在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主标题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7"/>
          <p:cNvSpPr txBox="1"/>
          <p:nvPr/>
        </p:nvSpPr>
        <p:spPr>
          <a:xfrm>
            <a:off x="5955159" y="4859868"/>
            <a:ext cx="567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请点击观看效果</a:t>
            </a:r>
            <a:endParaRPr lang="zh-CN" altLang="en-US" sz="2000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肘形连接符 25"/>
          <p:cNvCxnSpPr>
            <a:stCxn id="25" idx="3"/>
            <a:endCxn id="17" idx="3"/>
          </p:cNvCxnSpPr>
          <p:nvPr/>
        </p:nvCxnSpPr>
        <p:spPr>
          <a:xfrm flipH="1" flipV="1">
            <a:off x="10165138" y="2420178"/>
            <a:ext cx="1469123" cy="2624356"/>
          </a:xfrm>
          <a:prstGeom prst="bentConnector3">
            <a:avLst>
              <a:gd name="adj1" fmla="val -15560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7" name="肘形连接符 26"/>
          <p:cNvCxnSpPr>
            <a:stCxn id="25" idx="3"/>
            <a:endCxn id="20" idx="3"/>
          </p:cNvCxnSpPr>
          <p:nvPr/>
        </p:nvCxnSpPr>
        <p:spPr>
          <a:xfrm flipH="1" flipV="1">
            <a:off x="10165138" y="3300308"/>
            <a:ext cx="1469123" cy="1744226"/>
          </a:xfrm>
          <a:prstGeom prst="bentConnector3">
            <a:avLst>
              <a:gd name="adj1" fmla="val -15560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8" name="肘形连接符 27"/>
          <p:cNvCxnSpPr>
            <a:stCxn id="25" idx="3"/>
            <a:endCxn id="23" idx="3"/>
          </p:cNvCxnSpPr>
          <p:nvPr/>
        </p:nvCxnSpPr>
        <p:spPr>
          <a:xfrm flipH="1" flipV="1">
            <a:off x="10857635" y="4180438"/>
            <a:ext cx="776626" cy="864096"/>
          </a:xfrm>
          <a:prstGeom prst="bentConnector3">
            <a:avLst>
              <a:gd name="adj1" fmla="val -29435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9" name="肘形连接符 28"/>
          <p:cNvCxnSpPr>
            <a:stCxn id="25" idx="3"/>
            <a:endCxn id="14" idx="3"/>
          </p:cNvCxnSpPr>
          <p:nvPr/>
        </p:nvCxnSpPr>
        <p:spPr>
          <a:xfrm flipH="1" flipV="1">
            <a:off x="10857635" y="1540048"/>
            <a:ext cx="776626" cy="3504486"/>
          </a:xfrm>
          <a:prstGeom prst="bentConnector3">
            <a:avLst>
              <a:gd name="adj1" fmla="val -29435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8727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warp dir="in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3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15" grpId="0"/>
      <p:bldP spid="18" grpId="0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304" y="1844824"/>
            <a:ext cx="4232096" cy="40788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" name="文本框 23"/>
          <p:cNvSpPr txBox="1"/>
          <p:nvPr/>
        </p:nvSpPr>
        <p:spPr>
          <a:xfrm>
            <a:off x="759304" y="358025"/>
            <a:ext cx="569991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1.2 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飞入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平滑结束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”和“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按字母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发送效果</a:t>
            </a:r>
          </a:p>
        </p:txBody>
      </p:sp>
      <p:sp>
        <p:nvSpPr>
          <p:cNvPr id="5" name="TextBox 6"/>
          <p:cNvSpPr txBox="1"/>
          <p:nvPr/>
        </p:nvSpPr>
        <p:spPr>
          <a:xfrm>
            <a:off x="75930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飞入动画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88562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肘形连接符 6"/>
          <p:cNvCxnSpPr>
            <a:stCxn id="10" idx="3"/>
            <a:endCxn id="6" idx="1"/>
          </p:cNvCxnSpPr>
          <p:nvPr/>
        </p:nvCxnSpPr>
        <p:spPr>
          <a:xfrm flipV="1">
            <a:off x="3650903" y="1352721"/>
            <a:ext cx="3234721" cy="3491154"/>
          </a:xfrm>
          <a:prstGeom prst="bent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oval" w="med" len="med"/>
            <a:tailEnd type="triangle" w="lg" len="lg"/>
          </a:ln>
          <a:effectLst/>
        </p:spPr>
      </p:cxnSp>
      <p:grpSp>
        <p:nvGrpSpPr>
          <p:cNvPr id="8" name="组合 7"/>
          <p:cNvGrpSpPr/>
          <p:nvPr/>
        </p:nvGrpSpPr>
        <p:grpSpPr>
          <a:xfrm>
            <a:off x="2210743" y="1352721"/>
            <a:ext cx="1440160" cy="3732463"/>
            <a:chOff x="2210743" y="1352721"/>
            <a:chExt cx="1440160" cy="3732463"/>
          </a:xfrm>
        </p:grpSpPr>
        <p:sp>
          <p:nvSpPr>
            <p:cNvPr id="9" name="圆角矩形 8"/>
            <p:cNvSpPr/>
            <p:nvPr/>
          </p:nvSpPr>
          <p:spPr>
            <a:xfrm>
              <a:off x="2210743" y="3212976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210743" y="4602566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11" name="肘形连接符 10"/>
            <p:cNvCxnSpPr>
              <a:stCxn id="5" idx="3"/>
              <a:endCxn id="9" idx="0"/>
            </p:cNvCxnSpPr>
            <p:nvPr/>
          </p:nvCxnSpPr>
          <p:spPr>
            <a:xfrm>
              <a:off x="2714799" y="1352721"/>
              <a:ext cx="216024" cy="1860255"/>
            </a:xfrm>
            <a:prstGeom prst="bentConnector2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  <p:cxnSp>
          <p:nvCxnSpPr>
            <p:cNvPr id="12" name="直接箭头连接符 11"/>
            <p:cNvCxnSpPr>
              <a:stCxn id="9" idx="2"/>
              <a:endCxn id="10" idx="0"/>
            </p:cNvCxnSpPr>
            <p:nvPr/>
          </p:nvCxnSpPr>
          <p:spPr>
            <a:xfrm>
              <a:off x="2930823" y="3695594"/>
              <a:ext cx="0" cy="90697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</p:grpSp>
      <p:cxnSp>
        <p:nvCxnSpPr>
          <p:cNvPr id="13" name="直接连接符 12"/>
          <p:cNvCxnSpPr/>
          <p:nvPr/>
        </p:nvCxnSpPr>
        <p:spPr>
          <a:xfrm>
            <a:off x="8841118" y="107664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4" name="自顶部飞入"/>
          <p:cNvSpPr txBox="1"/>
          <p:nvPr/>
        </p:nvSpPr>
        <p:spPr>
          <a:xfrm>
            <a:off x="9057142" y="13553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自顶部飞入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6"/>
          <p:cNvSpPr txBox="1"/>
          <p:nvPr/>
        </p:nvSpPr>
        <p:spPr>
          <a:xfrm>
            <a:off x="6885624" y="186085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841118" y="195677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7" name="自右上部飞入"/>
          <p:cNvSpPr txBox="1"/>
          <p:nvPr/>
        </p:nvSpPr>
        <p:spPr>
          <a:xfrm>
            <a:off x="9057142" y="22355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自右上部飞入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885624" y="274098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841118" y="283690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0" name="自左侧飞入"/>
          <p:cNvSpPr txBox="1"/>
          <p:nvPr/>
        </p:nvSpPr>
        <p:spPr>
          <a:xfrm>
            <a:off x="9057142" y="311564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自左侧飞入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6"/>
          <p:cNvSpPr txBox="1"/>
          <p:nvPr/>
        </p:nvSpPr>
        <p:spPr>
          <a:xfrm>
            <a:off x="6885624" y="362111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平滑结束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841118" y="371703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3" name="自右侧飞入"/>
          <p:cNvSpPr txBox="1"/>
          <p:nvPr/>
        </p:nvSpPr>
        <p:spPr>
          <a:xfrm>
            <a:off x="9057142" y="39957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自右侧飞入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35"/>
          <p:cNvSpPr txBox="1"/>
          <p:nvPr/>
        </p:nvSpPr>
        <p:spPr>
          <a:xfrm>
            <a:off x="5955159" y="5523564"/>
            <a:ext cx="5679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以上动画一般运用在</a:t>
            </a:r>
            <a:r>
              <a:rPr lang="zh-CN" altLang="en-US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封面</a:t>
            </a:r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000" b="1" dirty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7"/>
          <p:cNvSpPr txBox="1"/>
          <p:nvPr/>
        </p:nvSpPr>
        <p:spPr>
          <a:xfrm>
            <a:off x="5955159" y="4859868"/>
            <a:ext cx="567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请点击观看效果</a:t>
            </a:r>
            <a:endParaRPr lang="zh-CN" altLang="en-US" sz="2000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肘形连接符 25"/>
          <p:cNvCxnSpPr>
            <a:stCxn id="25" idx="3"/>
            <a:endCxn id="17" idx="3"/>
          </p:cNvCxnSpPr>
          <p:nvPr/>
        </p:nvCxnSpPr>
        <p:spPr>
          <a:xfrm flipH="1" flipV="1">
            <a:off x="10626802" y="2420178"/>
            <a:ext cx="1007459" cy="2624356"/>
          </a:xfrm>
          <a:prstGeom prst="bentConnector3">
            <a:avLst>
              <a:gd name="adj1" fmla="val -2269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7" name="肘形连接符 26"/>
          <p:cNvCxnSpPr>
            <a:stCxn id="25" idx="3"/>
            <a:endCxn id="20" idx="3"/>
          </p:cNvCxnSpPr>
          <p:nvPr/>
        </p:nvCxnSpPr>
        <p:spPr>
          <a:xfrm flipH="1" flipV="1">
            <a:off x="10395970" y="3300308"/>
            <a:ext cx="1238291" cy="174422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8" name="肘形连接符 27"/>
          <p:cNvCxnSpPr>
            <a:stCxn id="25" idx="3"/>
            <a:endCxn id="23" idx="3"/>
          </p:cNvCxnSpPr>
          <p:nvPr/>
        </p:nvCxnSpPr>
        <p:spPr>
          <a:xfrm flipH="1" flipV="1">
            <a:off x="10395970" y="4180438"/>
            <a:ext cx="1238291" cy="86409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29" name="肘形连接符 28"/>
          <p:cNvCxnSpPr>
            <a:stCxn id="25" idx="3"/>
            <a:endCxn id="14" idx="3"/>
          </p:cNvCxnSpPr>
          <p:nvPr/>
        </p:nvCxnSpPr>
        <p:spPr>
          <a:xfrm flipH="1" flipV="1">
            <a:off x="10395970" y="1540048"/>
            <a:ext cx="1238291" cy="350448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9192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3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15" grpId="0"/>
      <p:bldP spid="18" grpId="0"/>
      <p:bldP spid="21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304" y="1840286"/>
            <a:ext cx="4206300" cy="4036986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2" name="文本框 23"/>
          <p:cNvSpPr txBox="1"/>
          <p:nvPr/>
        </p:nvSpPr>
        <p:spPr>
          <a:xfrm>
            <a:off x="759304" y="358025"/>
            <a:ext cx="569991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1.3 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飞入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弹跳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结束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”和“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按字母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  <a:r>
              <a:rPr lang="zh-CN" altLang="en-US" dirty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发送效果</a:t>
            </a:r>
          </a:p>
        </p:txBody>
      </p:sp>
      <p:sp>
        <p:nvSpPr>
          <p:cNvPr id="33" name="TextBox 6"/>
          <p:cNvSpPr txBox="1"/>
          <p:nvPr/>
        </p:nvSpPr>
        <p:spPr>
          <a:xfrm>
            <a:off x="75930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飞入动画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6"/>
          <p:cNvSpPr txBox="1"/>
          <p:nvPr/>
        </p:nvSpPr>
        <p:spPr>
          <a:xfrm>
            <a:off x="6885624" y="98072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肘形连接符 34"/>
          <p:cNvCxnSpPr>
            <a:stCxn id="38" idx="3"/>
            <a:endCxn id="34" idx="1"/>
          </p:cNvCxnSpPr>
          <p:nvPr/>
        </p:nvCxnSpPr>
        <p:spPr>
          <a:xfrm flipV="1">
            <a:off x="3650903" y="1352721"/>
            <a:ext cx="3234721" cy="3491154"/>
          </a:xfrm>
          <a:prstGeom prst="bentConnector3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oval" w="med" len="med"/>
            <a:tailEnd type="triangle" w="lg" len="lg"/>
          </a:ln>
          <a:effectLst/>
        </p:spPr>
      </p:cxnSp>
      <p:grpSp>
        <p:nvGrpSpPr>
          <p:cNvPr id="36" name="组合 35"/>
          <p:cNvGrpSpPr/>
          <p:nvPr/>
        </p:nvGrpSpPr>
        <p:grpSpPr>
          <a:xfrm>
            <a:off x="2210743" y="1352721"/>
            <a:ext cx="1440160" cy="3732463"/>
            <a:chOff x="2210743" y="1352721"/>
            <a:chExt cx="1440160" cy="3732463"/>
          </a:xfrm>
        </p:grpSpPr>
        <p:sp>
          <p:nvSpPr>
            <p:cNvPr id="37" name="圆角矩形 36"/>
            <p:cNvSpPr/>
            <p:nvPr/>
          </p:nvSpPr>
          <p:spPr>
            <a:xfrm>
              <a:off x="2210743" y="3501008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2210743" y="4602566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39" name="肘形连接符 38"/>
            <p:cNvCxnSpPr>
              <a:stCxn id="33" idx="3"/>
              <a:endCxn id="37" idx="0"/>
            </p:cNvCxnSpPr>
            <p:nvPr/>
          </p:nvCxnSpPr>
          <p:spPr>
            <a:xfrm>
              <a:off x="2714799" y="1352721"/>
              <a:ext cx="216024" cy="2148287"/>
            </a:xfrm>
            <a:prstGeom prst="bentConnector2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  <p:cxnSp>
          <p:nvCxnSpPr>
            <p:cNvPr id="40" name="直接箭头连接符 39"/>
            <p:cNvCxnSpPr>
              <a:stCxn id="37" idx="2"/>
              <a:endCxn id="38" idx="0"/>
            </p:cNvCxnSpPr>
            <p:nvPr/>
          </p:nvCxnSpPr>
          <p:spPr>
            <a:xfrm>
              <a:off x="2930823" y="3983626"/>
              <a:ext cx="0" cy="61894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</p:grpSp>
      <p:cxnSp>
        <p:nvCxnSpPr>
          <p:cNvPr id="41" name="直接连接符 40"/>
          <p:cNvCxnSpPr/>
          <p:nvPr/>
        </p:nvCxnSpPr>
        <p:spPr>
          <a:xfrm>
            <a:off x="8841118" y="107664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42" name="文本框 25"/>
          <p:cNvSpPr txBox="1"/>
          <p:nvPr/>
        </p:nvSpPr>
        <p:spPr>
          <a:xfrm>
            <a:off x="9057142" y="135538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自顶部飞入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6"/>
          <p:cNvSpPr txBox="1"/>
          <p:nvPr/>
        </p:nvSpPr>
        <p:spPr>
          <a:xfrm>
            <a:off x="6885624" y="186085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8841118" y="195677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45" name="自右上部飞入"/>
          <p:cNvSpPr txBox="1"/>
          <p:nvPr/>
        </p:nvSpPr>
        <p:spPr>
          <a:xfrm>
            <a:off x="9057142" y="223551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自右上部飞入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6"/>
          <p:cNvSpPr txBox="1"/>
          <p:nvPr/>
        </p:nvSpPr>
        <p:spPr>
          <a:xfrm>
            <a:off x="6885624" y="274098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8841118" y="283690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48" name="自左侧飞入"/>
          <p:cNvSpPr txBox="1"/>
          <p:nvPr/>
        </p:nvSpPr>
        <p:spPr>
          <a:xfrm>
            <a:off x="9057142" y="311564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自左侧飞入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6"/>
          <p:cNvSpPr txBox="1"/>
          <p:nvPr/>
        </p:nvSpPr>
        <p:spPr>
          <a:xfrm>
            <a:off x="6885624" y="3621118"/>
            <a:ext cx="1955495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弹性结束</a:t>
            </a:r>
            <a:endParaRPr lang="zh-CN" altLang="en-US" sz="3200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8841118" y="3717032"/>
            <a:ext cx="0" cy="648072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51" name="自右侧飞入"/>
          <p:cNvSpPr txBox="1"/>
          <p:nvPr/>
        </p:nvSpPr>
        <p:spPr>
          <a:xfrm>
            <a:off x="9057142" y="39957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自右侧飞入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35"/>
          <p:cNvSpPr txBox="1"/>
          <p:nvPr/>
        </p:nvSpPr>
        <p:spPr>
          <a:xfrm>
            <a:off x="5955159" y="5523564"/>
            <a:ext cx="5679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以上动画一般运用在内容页的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37"/>
          <p:cNvSpPr txBox="1"/>
          <p:nvPr/>
        </p:nvSpPr>
        <p:spPr>
          <a:xfrm>
            <a:off x="5955159" y="4859868"/>
            <a:ext cx="5679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请点击观看效果</a:t>
            </a:r>
            <a:endParaRPr lang="zh-CN" altLang="en-US" sz="2000" dirty="0">
              <a:solidFill>
                <a:srgbClr val="5AD00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肘形连接符 53"/>
          <p:cNvCxnSpPr>
            <a:stCxn id="53" idx="3"/>
            <a:endCxn id="45" idx="3"/>
          </p:cNvCxnSpPr>
          <p:nvPr/>
        </p:nvCxnSpPr>
        <p:spPr>
          <a:xfrm flipH="1" flipV="1">
            <a:off x="10626802" y="2420178"/>
            <a:ext cx="1007459" cy="2624356"/>
          </a:xfrm>
          <a:prstGeom prst="bentConnector3">
            <a:avLst>
              <a:gd name="adj1" fmla="val -2269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55" name="肘形连接符 54"/>
          <p:cNvCxnSpPr>
            <a:stCxn id="53" idx="3"/>
            <a:endCxn id="48" idx="3"/>
          </p:cNvCxnSpPr>
          <p:nvPr/>
        </p:nvCxnSpPr>
        <p:spPr>
          <a:xfrm flipH="1" flipV="1">
            <a:off x="10395970" y="3300308"/>
            <a:ext cx="1238291" cy="174422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56" name="肘形连接符 55"/>
          <p:cNvCxnSpPr>
            <a:stCxn id="53" idx="3"/>
            <a:endCxn id="51" idx="3"/>
          </p:cNvCxnSpPr>
          <p:nvPr/>
        </p:nvCxnSpPr>
        <p:spPr>
          <a:xfrm flipH="1" flipV="1">
            <a:off x="10395970" y="4180438"/>
            <a:ext cx="1238291" cy="86409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  <p:cxnSp>
        <p:nvCxnSpPr>
          <p:cNvPr id="57" name="肘形连接符 56"/>
          <p:cNvCxnSpPr>
            <a:stCxn id="53" idx="3"/>
            <a:endCxn id="42" idx="3"/>
          </p:cNvCxnSpPr>
          <p:nvPr/>
        </p:nvCxnSpPr>
        <p:spPr>
          <a:xfrm flipH="1" flipV="1">
            <a:off x="10395970" y="1540048"/>
            <a:ext cx="1238291" cy="3504486"/>
          </a:xfrm>
          <a:prstGeom prst="bentConnector3">
            <a:avLst>
              <a:gd name="adj1" fmla="val -18461"/>
            </a:avLst>
          </a:prstGeom>
          <a:noFill/>
          <a:ln w="9525" cap="flat" cmpd="sng" algn="ctr">
            <a:solidFill>
              <a:srgbClr val="FF0000"/>
            </a:solidFill>
            <a:prstDash val="dash"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7424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31" restart="whenNotActive" fill="hold" evtFilter="cancelBubble" nodeType="interactiveSeq">
                    <p:stCondLst>
                      <p:cond evt="onClick" delay="0">
                        <p:tgtEl>
                          <p:spTgt spid="4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2" fill="hold">
                          <p:stCondLst>
                            <p:cond delay="0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3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5"/>
                      </p:tgtEl>
                    </p:cond>
                  </p:nextCondLst>
                </p:seq>
                <p:seq concurrent="1" nextAc="seek">
                  <p:cTn id="38" restart="whenNotActive" fill="hold" evtFilter="cancelBubble" nodeType="interactiveSeq">
                    <p:stCondLst>
                      <p:cond evt="onClick" delay="0">
                        <p:tgtEl>
                          <p:spTgt spid="4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9" fill="hold">
                          <p:stCondLst>
                            <p:cond delay="0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8"/>
                      </p:tgtEl>
                    </p:cond>
                  </p:nextCondLst>
                </p:seq>
                <p:seq concurrent="1" nextAc="seek">
                  <p:cTn id="45" restart="whenNotActive" fill="hold" evtFilter="cancelBubble" nodeType="interactiveSeq">
                    <p:stCondLst>
                      <p:cond evt="onClick" delay="0">
                        <p:tgtEl>
                          <p:spTgt spid="5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6" fill="hold">
                          <p:stCondLst>
                            <p:cond delay="0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51"/>
                      </p:tgtEl>
                    </p:cond>
                  </p:nextCondLst>
                </p:seq>
                <p:seq concurrent="1" nextAc="seek">
                  <p:cTn id="52" restart="whenNotActive" fill="hold" evtFilter="cancelBubble" nodeType="interactiveSeq">
                    <p:stCondLst>
                      <p:cond evt="onClick" delay="0">
                        <p:tgtEl>
                          <p:spTgt spid="4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3" fill="hold">
                          <p:stCondLst>
                            <p:cond delay="0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" fill="hold" grpId="1" nodeType="clickEffect" p14:presetBounceEnd="6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2"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4" grpId="1"/>
          <p:bldP spid="43" grpId="0"/>
          <p:bldP spid="46" grpId="0"/>
          <p:bldP spid="49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7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31" restart="whenNotActive" fill="hold" evtFilter="cancelBubble" nodeType="interactiveSeq">
                    <p:stCondLst>
                      <p:cond evt="onClick" delay="0">
                        <p:tgtEl>
                          <p:spTgt spid="4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2" fill="hold">
                          <p:stCondLst>
                            <p:cond delay="0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5"/>
                      </p:tgtEl>
                    </p:cond>
                  </p:nextCondLst>
                </p:seq>
                <p:seq concurrent="1" nextAc="seek">
                  <p:cTn id="38" restart="whenNotActive" fill="hold" evtFilter="cancelBubble" nodeType="interactiveSeq">
                    <p:stCondLst>
                      <p:cond evt="onClick" delay="0">
                        <p:tgtEl>
                          <p:spTgt spid="4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9" fill="hold">
                          <p:stCondLst>
                            <p:cond delay="0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8"/>
                      </p:tgtEl>
                    </p:cond>
                  </p:nextCondLst>
                </p:seq>
                <p:seq concurrent="1" nextAc="seek">
                  <p:cTn id="45" restart="whenNotActive" fill="hold" evtFilter="cancelBubble" nodeType="interactiveSeq">
                    <p:stCondLst>
                      <p:cond evt="onClick" delay="0">
                        <p:tgtEl>
                          <p:spTgt spid="5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6" fill="hold">
                          <p:stCondLst>
                            <p:cond delay="0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51"/>
                      </p:tgtEl>
                    </p:cond>
                  </p:nextCondLst>
                </p:seq>
                <p:seq concurrent="1" nextAc="seek">
                  <p:cTn id="52" restart="whenNotActive" fill="hold" evtFilter="cancelBubble" nodeType="interactiveSeq">
                    <p:stCondLst>
                      <p:cond evt="onClick" delay="0">
                        <p:tgtEl>
                          <p:spTgt spid="4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53" fill="hold">
                          <p:stCondLst>
                            <p:cond delay="0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" fill="hold" grpId="1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42"/>
                      </p:tgtEl>
                    </p:cond>
                  </p:nextCondLst>
                </p:seq>
              </p:childTnLst>
            </p:cTn>
          </p:par>
        </p:tnLst>
        <p:bldLst>
          <p:bldP spid="33" grpId="0"/>
          <p:bldP spid="34" grpId="0"/>
          <p:bldP spid="34" grpId="1"/>
          <p:bldP spid="43" grpId="0"/>
          <p:bldP spid="46" grpId="0"/>
          <p:bldP spid="49" grpId="0"/>
          <p:bldP spid="5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273" y="908720"/>
            <a:ext cx="3838222" cy="348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矩形 58"/>
          <p:cNvSpPr/>
          <p:nvPr/>
        </p:nvSpPr>
        <p:spPr>
          <a:xfrm>
            <a:off x="7035279" y="908720"/>
            <a:ext cx="4896544" cy="4968552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5AD00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833791" y="1340768"/>
            <a:ext cx="3810000" cy="3652664"/>
            <a:chOff x="3013862" y="3151485"/>
            <a:chExt cx="3810000" cy="3652664"/>
          </a:xfrm>
        </p:grpSpPr>
        <p:pic>
          <p:nvPicPr>
            <p:cNvPr id="61" name="Picture 2" descr="C:\Documents and Settings\tdz\桌面\10305137_99897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3862" y="3151485"/>
              <a:ext cx="3810000" cy="329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2" name="Picture 6" descr="http://www.iconpng.com/png/semi-transparent/home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49876" y="6447135"/>
              <a:ext cx="3137973" cy="357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3" name="矩形 62"/>
          <p:cNvSpPr/>
          <p:nvPr/>
        </p:nvSpPr>
        <p:spPr>
          <a:xfrm>
            <a:off x="625273" y="368704"/>
            <a:ext cx="108000" cy="396000"/>
          </a:xfrm>
          <a:prstGeom prst="rect">
            <a:avLst/>
          </a:prstGeom>
          <a:solidFill>
            <a:srgbClr val="88E70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64" name="文本框 23"/>
          <p:cNvSpPr txBox="1"/>
          <p:nvPr/>
        </p:nvSpPr>
        <p:spPr>
          <a:xfrm>
            <a:off x="759304" y="358025"/>
            <a:ext cx="569991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1.4 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动作路径的“</a:t>
            </a:r>
            <a:r>
              <a:rPr lang="zh-CN" altLang="en-US" dirty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重复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”和“</a:t>
            </a:r>
            <a:r>
              <a:rPr lang="zh-CN" altLang="en-US" dirty="0" smtClean="0">
                <a:solidFill>
                  <a:srgbClr val="5AD00A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自动翻转</a:t>
            </a:r>
            <a:r>
              <a:rPr lang="zh-CN" altLang="en-US" dirty="0" smtClean="0">
                <a:solidFill>
                  <a:srgbClr val="5F5E5C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”效果</a:t>
            </a:r>
            <a:endParaRPr lang="zh-CN" altLang="en-US" dirty="0">
              <a:solidFill>
                <a:srgbClr val="5F5E5C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123" y="2400294"/>
            <a:ext cx="3849511" cy="347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6" name="组合 65"/>
          <p:cNvGrpSpPr/>
          <p:nvPr/>
        </p:nvGrpSpPr>
        <p:grpSpPr>
          <a:xfrm>
            <a:off x="1202631" y="1938270"/>
            <a:ext cx="2880320" cy="2498842"/>
            <a:chOff x="1202631" y="1938270"/>
            <a:chExt cx="2880320" cy="2498842"/>
          </a:xfrm>
        </p:grpSpPr>
        <p:sp>
          <p:nvSpPr>
            <p:cNvPr id="67" name="圆角矩形 66"/>
            <p:cNvSpPr/>
            <p:nvPr/>
          </p:nvSpPr>
          <p:spPr>
            <a:xfrm>
              <a:off x="1202631" y="1938270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2642791" y="3954494"/>
              <a:ext cx="1440160" cy="482618"/>
            </a:xfrm>
            <a:prstGeom prst="roundRect">
              <a:avLst>
                <a:gd name="adj" fmla="val 7198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cxnSp>
          <p:nvCxnSpPr>
            <p:cNvPr id="69" name="肘形连接符 68"/>
            <p:cNvCxnSpPr>
              <a:stCxn id="67" idx="2"/>
              <a:endCxn id="68" idx="1"/>
            </p:cNvCxnSpPr>
            <p:nvPr/>
          </p:nvCxnSpPr>
          <p:spPr>
            <a:xfrm rot="16200000" flipH="1">
              <a:off x="1395294" y="2948305"/>
              <a:ext cx="1774915" cy="720080"/>
            </a:xfrm>
            <a:prstGeom prst="bentConnector2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oval" w="med" len="med"/>
              <a:tailEnd type="triangle" w="lg" len="lg"/>
            </a:ln>
            <a:effectLst/>
          </p:spPr>
        </p:cxnSp>
      </p:grpSp>
      <p:cxnSp>
        <p:nvCxnSpPr>
          <p:cNvPr id="70" name="肘形连接符 69"/>
          <p:cNvCxnSpPr>
            <a:stCxn id="68" idx="3"/>
            <a:endCxn id="59" idx="1"/>
          </p:cNvCxnSpPr>
          <p:nvPr/>
        </p:nvCxnSpPr>
        <p:spPr>
          <a:xfrm flipV="1">
            <a:off x="4082951" y="3392996"/>
            <a:ext cx="2952328" cy="802807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FF0000"/>
            </a:solidFill>
            <a:prstDash val="solid"/>
            <a:headEnd type="oval" w="med" len="med"/>
            <a:tailEnd type="triangle" w="lg" len="lg"/>
          </a:ln>
          <a:effectLst/>
        </p:spPr>
      </p:cxnSp>
      <p:sp>
        <p:nvSpPr>
          <p:cNvPr id="71" name="文本框 35"/>
          <p:cNvSpPr txBox="1"/>
          <p:nvPr/>
        </p:nvSpPr>
        <p:spPr>
          <a:xfrm>
            <a:off x="7179295" y="5405154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这个动画一般可用在</a:t>
            </a:r>
            <a:r>
              <a:rPr lang="zh-CN" altLang="en-US" sz="2000" b="1" dirty="0" smtClean="0">
                <a:solidFill>
                  <a:srgbClr val="5AD0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教学演示</a:t>
            </a:r>
            <a:r>
              <a:rPr lang="zh-CN" alt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endParaRPr lang="zh-CN" altLang="en-US" sz="2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905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35" presetClass="path" presetSubtype="0" repeatCount="indefinite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53165E-6 L -0.05243 2.53165E-6 " pathEditMode="relative" rAng="0" ptsTypes="AA">
                                      <p:cBhvr>
                                        <p:cTn id="22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0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25272" y="4149080"/>
            <a:ext cx="11162535" cy="158417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5AD00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" name="文本框 37"/>
          <p:cNvSpPr txBox="1"/>
          <p:nvPr/>
        </p:nvSpPr>
        <p:spPr>
          <a:xfrm>
            <a:off x="625273" y="358025"/>
            <a:ext cx="10730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另有其他各种个性设置的动画，点击观看效果，并查看“动画窗格”中的相应设置。</a:t>
            </a:r>
            <a:endParaRPr lang="zh-CN" altLang="en-US" sz="2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146847" y="1268808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19" name="打字机"/>
          <p:cNvSpPr txBox="1"/>
          <p:nvPr/>
        </p:nvSpPr>
        <p:spPr>
          <a:xfrm>
            <a:off x="625273" y="1300142"/>
            <a:ext cx="2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打字机</a:t>
            </a:r>
            <a:r>
              <a:rPr lang="zh-CN" altLang="en-US" sz="14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（非颜色打字机）</a:t>
            </a:r>
            <a:endParaRPr lang="zh-CN" altLang="en-US" sz="1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146847" y="1300142"/>
            <a:ext cx="8208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“出现”动画设置按字母顺序播放，就有了类似于打字机的效果。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148141" y="1772864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2" name="打字机"/>
          <p:cNvSpPr txBox="1"/>
          <p:nvPr/>
        </p:nvSpPr>
        <p:spPr>
          <a:xfrm>
            <a:off x="626567" y="1804198"/>
            <a:ext cx="2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优雅的漂移</a:t>
            </a:r>
            <a:endParaRPr lang="zh-CN" altLang="en-US" sz="1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148141" y="1804198"/>
            <a:ext cx="8208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“动作路径”动画设置按字母顺序播放，再设置平滑开始和弹性结束。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148141" y="2276920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5" name="打字机"/>
          <p:cNvSpPr txBox="1"/>
          <p:nvPr/>
        </p:nvSpPr>
        <p:spPr>
          <a:xfrm>
            <a:off x="626567" y="2308254"/>
            <a:ext cx="2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潇洒的螺旋飞入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148141" y="2308254"/>
            <a:ext cx="8208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“螺旋飞入”动画设置按字母顺序播放，“计时”→“期间”设置为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0.3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秒。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148141" y="2780976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28" name="打字机"/>
          <p:cNvSpPr txBox="1"/>
          <p:nvPr/>
        </p:nvSpPr>
        <p:spPr>
          <a:xfrm>
            <a:off x="626567" y="2812310"/>
            <a:ext cx="2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雀跃式升起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3148141" y="2812310"/>
            <a:ext cx="8208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“升起”动画设置按字母顺序播放，“计时”→“期间”设置为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秒。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148141" y="3285032"/>
            <a:ext cx="0" cy="432000"/>
          </a:xfrm>
          <a:prstGeom prst="line">
            <a:avLst/>
          </a:prstGeom>
          <a:noFill/>
          <a:ln w="19050" cap="flat" cmpd="sng" algn="ctr">
            <a:solidFill>
              <a:srgbClr val="88E70F"/>
            </a:solidFill>
            <a:prstDash val="solid"/>
          </a:ln>
          <a:effectLst/>
        </p:spPr>
      </p:cxnSp>
      <p:sp>
        <p:nvSpPr>
          <p:cNvPr id="31" name="打字机"/>
          <p:cNvSpPr txBox="1"/>
          <p:nvPr/>
        </p:nvSpPr>
        <p:spPr>
          <a:xfrm>
            <a:off x="626567" y="3316366"/>
            <a:ext cx="252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曲线向上的逐字展现</a:t>
            </a:r>
            <a:endParaRPr lang="zh-CN" altLang="en-US" b="1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148141" y="3316366"/>
            <a:ext cx="82089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“曲线向上”动画设置按字母顺序播放，“计时”→“期间”设置为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秒。</a:t>
            </a:r>
            <a:endParaRPr lang="en-US" altLang="zh-CN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514413" y="4437112"/>
            <a:ext cx="1169524" cy="408056"/>
          </a:xfrm>
          <a:prstGeom prst="roundRect">
            <a:avLst>
              <a:gd name="adj" fmla="val 4305"/>
            </a:avLst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请思考</a:t>
            </a:r>
          </a:p>
        </p:txBody>
      </p:sp>
      <p:sp>
        <p:nvSpPr>
          <p:cNvPr id="34" name="文本框 11"/>
          <p:cNvSpPr txBox="1"/>
          <p:nvPr/>
        </p:nvSpPr>
        <p:spPr>
          <a:xfrm>
            <a:off x="3146847" y="5045114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以上各种动画可以在哪种场合中使用呢？</a:t>
            </a:r>
            <a:endParaRPr lang="zh-CN" alt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674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pat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2.53165E-6 L -0.05243 2.53165E-6 " pathEditMode="relative" rAng="0" ptsTypes="AA">
                                          <p:cBhvr>
                                            <p:cTn id="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2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4" restart="whenNotActive" fill="hold" evtFilter="cancelBubble" nodeType="interactiveSeq">
                    <p:stCondLst>
                      <p:cond evt="onClick" delay="0">
                        <p:tgtEl>
                          <p:spTgt spid="1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5" fill="hold">
                          <p:stCondLst>
                            <p:cond delay="0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1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2" name="type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9"/>
                      </p:tgtEl>
                    </p:cond>
                  </p:nextCondLst>
                </p:seq>
                <p:seq concurrent="1" nextAc="seek">
                  <p:cTn id="19" restart="whenNotActive" fill="hold" evtFilter="cancelBubble" nodeType="interactiveSeq">
                    <p:stCondLst>
                      <p:cond evt="onClick" delay="0">
                        <p:tgtEl>
                          <p:spTgt spid="2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0" fill="hold">
                          <p:stCondLst>
                            <p:cond delay="0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64" presetClass="path" presetSubtype="0" accel="50000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4.59136E-6 3.33333E-6 L 4.59136E-6 -0.10556 " pathEditMode="relative" rAng="0" ptsTypes="AA" p14:bounceEnd="30000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527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2"/>
                      </p:tgtEl>
                    </p:cond>
                  </p:nextCondLst>
                </p:seq>
                <p:seq concurrent="1" nextAc="seek">
                  <p:cTn id="24" restart="whenNotActive" fill="hold" evtFilter="cancelBubble" nodeType="interactiveSeq">
                    <p:stCondLst>
                      <p:cond evt="onClick" delay="0">
                        <p:tgtEl>
                          <p:spTgt spid="2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5"/>
                      </p:tgtEl>
                    </p:cond>
                  </p:nextCondLst>
                </p:seq>
                <p:seq concurrent="1" nextAc="seek">
                  <p:cTn id="33" restart="whenNotActive" fill="hold" evtFilter="cancelBubble" nodeType="interactiveSeq">
                    <p:stCondLst>
                      <p:cond evt="onClick" delay="0">
                        <p:tgtEl>
                          <p:spTgt spid="2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4" fill="hold">
                          <p:stCondLst>
                            <p:cond delay="0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3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8"/>
                      </p:tgtEl>
                    </p:cond>
                  </p:nextCondLst>
                </p:seq>
                <p:seq concurrent="1" nextAc="seek">
                  <p:cTn id="42" restart="whenNotActive" fill="hold" evtFilter="cancelBubble" nodeType="interactiveSeq">
                    <p:stCondLst>
                      <p:cond evt="onClick" delay="0">
                        <p:tgtEl>
                          <p:spTgt spid="3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3" fill="hold">
                          <p:stCondLst>
                            <p:cond delay="0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31"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3" grpId="0"/>
          <p:bldP spid="26" grpId="0"/>
          <p:bldP spid="29" grpId="0"/>
          <p:bldP spid="32" grpId="0"/>
          <p:bldP spid="33" grpId="0" animBg="1"/>
          <p:bldP spid="33" grpId="1" animBg="1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path" presetSubtype="0" repeatCount="indefinite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94444E-6 2.53165E-6 L -0.05243 2.53165E-6 " pathEditMode="relative" rAng="0" ptsTypes="AA">
                                          <p:cBhvr>
                                            <p:cTn id="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2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decel="10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seq concurrent="1" nextAc="seek">
                  <p:cTn id="14" restart="whenNotActive" fill="hold" evtFilter="cancelBubble" nodeType="interactiveSeq">
                    <p:stCondLst>
                      <p:cond evt="onClick" delay="0">
                        <p:tgtEl>
                          <p:spTgt spid="19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5" fill="hold">
                          <p:stCondLst>
                            <p:cond delay="0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1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type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19"/>
                      </p:tgtEl>
                    </p:cond>
                  </p:nextCondLst>
                </p:seq>
                <p:seq concurrent="1" nextAc="seek">
                  <p:cTn id="19" restart="whenNotActive" fill="hold" evtFilter="cancelBubble" nodeType="interactiveSeq">
                    <p:stCondLst>
                      <p:cond evt="onClick" delay="0">
                        <p:tgtEl>
                          <p:spTgt spid="2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0" fill="hold">
                          <p:stCondLst>
                            <p:cond delay="0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64" presetClass="path" presetSubtype="0" accel="5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4.59136E-6 3.33333E-6 L 4.59136E-6 -0.10556 " pathEditMode="relative" rAng="0" ptsTypes="AA">
                                          <p:cBhvr>
                                            <p:cTn id="2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527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2"/>
                      </p:tgtEl>
                    </p:cond>
                  </p:nextCondLst>
                </p:seq>
                <p:seq concurrent="1" nextAc="seek">
                  <p:cTn id="24" restart="whenNotActive" fill="hold" evtFilter="cancelBubble" nodeType="interactiveSeq">
                    <p:stCondLst>
                      <p:cond evt="onClick" delay="0">
                        <p:tgtEl>
                          <p:spTgt spid="25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5"/>
                      </p:tgtEl>
                    </p:cond>
                  </p:nextCondLst>
                </p:seq>
                <p:seq concurrent="1" nextAc="seek">
                  <p:cTn id="33" restart="whenNotActive" fill="hold" evtFilter="cancelBubble" nodeType="interactiveSeq">
                    <p:stCondLst>
                      <p:cond evt="onClick" delay="0">
                        <p:tgtEl>
                          <p:spTgt spid="28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34" fill="hold">
                          <p:stCondLst>
                            <p:cond delay="0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3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9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28"/>
                      </p:tgtEl>
                    </p:cond>
                  </p:nextCondLst>
                </p:seq>
                <p:seq concurrent="1" nextAc="seek">
                  <p:cTn id="42" restart="whenNotActive" fill="hold" evtFilter="cancelBubble" nodeType="interactiveSeq">
                    <p:stCondLst>
                      <p:cond evt="onClick" delay="0">
                        <p:tgtEl>
                          <p:spTgt spid="3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43" fill="hold">
                          <p:stCondLst>
                            <p:cond delay="0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8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Click" delay="0">
                      <p:tgtEl>
                        <p:spTgt spid="31"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3" grpId="0"/>
          <p:bldP spid="26" grpId="0"/>
          <p:bldP spid="29" grpId="0"/>
          <p:bldP spid="32" grpId="0"/>
          <p:bldP spid="33" grpId="0" animBg="1"/>
          <p:bldP spid="33" grpId="1" animBg="1"/>
          <p:bldP spid="3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482551" y="3160325"/>
            <a:ext cx="4176464" cy="648072"/>
          </a:xfrm>
          <a:prstGeom prst="round2DiagRect">
            <a:avLst>
              <a:gd name="adj1" fmla="val 20943"/>
              <a:gd name="adj2" fmla="val 0"/>
            </a:avLst>
          </a:prstGeom>
          <a:solidFill>
            <a:srgbClr val="5AD00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896723" y="3299695"/>
            <a:ext cx="3834300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altLang="zh-CN" sz="2400" dirty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02</a:t>
            </a:r>
            <a:r>
              <a:rPr lang="en-US" altLang="zh-CN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    </a:t>
            </a:r>
            <a:r>
              <a:rPr lang="zh-CN" altLang="en-US" sz="2400" dirty="0" smtClean="0">
                <a:solidFill>
                  <a:prstClr val="white"/>
                </a:solidFill>
                <a:latin typeface="Impact" pitchFamily="34" charset="0"/>
                <a:ea typeface="微软雅黑" pitchFamily="34" charset="-122"/>
              </a:rPr>
              <a:t>单个对象的组合设计</a:t>
            </a:r>
            <a:endParaRPr lang="zh-CN" altLang="en-US" sz="2400" dirty="0">
              <a:solidFill>
                <a:prstClr val="white"/>
              </a:solidFill>
              <a:latin typeface="Impact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721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1967</Words>
  <Application>Microsoft Office PowerPoint</Application>
  <PresentationFormat>宽屏</PresentationFormat>
  <Paragraphs>229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1" baseType="lpstr">
      <vt:lpstr>Adobe 宋体 Std L</vt:lpstr>
      <vt:lpstr>Arial Unicode MS</vt:lpstr>
      <vt:lpstr>华康俪金黑W8(P)</vt:lpstr>
      <vt:lpstr>经典繁仿黑</vt:lpstr>
      <vt:lpstr>宋体</vt:lpstr>
      <vt:lpstr>微软雅黑</vt:lpstr>
      <vt:lpstr>Agency FB</vt:lpstr>
      <vt:lpstr>Arial</vt:lpstr>
      <vt:lpstr>Calibri</vt:lpstr>
      <vt:lpstr>Impact</vt:lpstr>
      <vt:lpstr>Segoe UI</vt:lpstr>
      <vt:lpstr>Tahoma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@teliss</dc:creator>
  <cp:lastModifiedBy>admin</cp:lastModifiedBy>
  <cp:revision>68</cp:revision>
  <dcterms:created xsi:type="dcterms:W3CDTF">2013-10-17T11:59:27Z</dcterms:created>
  <dcterms:modified xsi:type="dcterms:W3CDTF">2016-12-28T01:54:54Z</dcterms:modified>
</cp:coreProperties>
</file>