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70" r:id="rId13"/>
    <p:sldId id="271" r:id="rId14"/>
    <p:sldId id="273" r:id="rId15"/>
    <p:sldId id="274" r:id="rId16"/>
    <p:sldId id="275" r:id="rId17"/>
    <p:sldId id="276" r:id="rId18"/>
    <p:sldId id="278" r:id="rId19"/>
    <p:sldId id="279" r:id="rId20"/>
    <p:sldId id="280" r:id="rId21"/>
    <p:sldId id="281" r:id="rId22"/>
    <p:sldId id="282" r:id="rId23"/>
    <p:sldId id="283" r:id="rId24"/>
    <p:sldId id="285" r:id="rId25"/>
    <p:sldId id="286" r:id="rId26"/>
    <p:sldId id="288" r:id="rId27"/>
    <p:sldId id="287" r:id="rId28"/>
    <p:sldId id="293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7870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-108" y="-3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FE73AB-F885-42ED-8A32-A534D1E9539B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316FC-F8A2-42D2-A91C-89D7785B9E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05630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013140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191778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3689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05078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34240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472118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279072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192682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393615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213476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479849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908489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510733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041622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70853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878201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991616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437284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23248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466402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30794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510406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89101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551587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588988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690851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03371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98761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412667"/>
      </p:ext>
    </p:extLst>
  </p:cSld>
  <p:clrMapOvr>
    <a:masterClrMapping/>
  </p:clrMapOvr>
  <p:transition spd="slow" advTm="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70610071"/>
      </p:ext>
    </p:extLst>
  </p:cSld>
  <p:clrMapOvr>
    <a:masterClrMapping/>
  </p:clrMapOvr>
  <p:transition spd="slow" advTm="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54771058"/>
      </p:ext>
    </p:extLst>
  </p:cSld>
  <p:clrMapOvr>
    <a:masterClrMapping/>
  </p:clrMapOvr>
  <p:transition spd="slow" advTm="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10707977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1486888" y="428997"/>
            <a:ext cx="5473320" cy="57573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zh-CN" altLang="en-US" dirty="0" smtClean="0"/>
              <a:t>点击添加标题</a:t>
            </a:r>
            <a:endParaRPr lang="zh-CN" altLang="en-US" dirty="0"/>
          </a:p>
        </p:txBody>
      </p:sp>
      <p:sp>
        <p:nvSpPr>
          <p:cNvPr id="33" name="文本框 32"/>
          <p:cNvSpPr txBox="1"/>
          <p:nvPr userDrawn="1"/>
        </p:nvSpPr>
        <p:spPr>
          <a:xfrm>
            <a:off x="35115" y="7203876"/>
            <a:ext cx="1368579" cy="1107996"/>
          </a:xfrm>
          <a:prstGeom prst="rect">
            <a:avLst/>
          </a:prstGeom>
          <a:noFill/>
        </p:spPr>
        <p:txBody>
          <a:bodyPr wrap="square" lIns="121853" tIns="60926" rIns="121853" bIns="60926" rtlCol="0">
            <a:spAutoFit/>
          </a:bodyPr>
          <a:lstStyle/>
          <a:p>
            <a:r>
              <a:rPr lang="zh-CN" altLang="en-US" sz="3199" dirty="0" smtClean="0"/>
              <a:t>延时符</a:t>
            </a:r>
            <a:endParaRPr lang="zh-CN" altLang="en-US" sz="3199" dirty="0"/>
          </a:p>
        </p:txBody>
      </p:sp>
      <p:pic>
        <p:nvPicPr>
          <p:cNvPr id="40" name="Picture 2" descr="C:\Users\Administrator\Desktop\党政机关\素材\长城\矢量长城\线稿长城22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299" y="65714"/>
            <a:ext cx="5099064" cy="12342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 userDrawn="1"/>
        </p:nvGrpSpPr>
        <p:grpSpPr>
          <a:xfrm>
            <a:off x="-169510" y="1260608"/>
            <a:ext cx="12400353" cy="234483"/>
            <a:chOff x="46534" y="1260900"/>
            <a:chExt cx="12182715" cy="234538"/>
          </a:xfrm>
        </p:grpSpPr>
        <p:pic>
          <p:nvPicPr>
            <p:cNvPr id="42" name="Picture 5" descr="C:\Users\Administrator\Desktop\党政机关\素材\长城\矢量长城\线稿长城2.png"/>
            <p:cNvPicPr>
              <a:picLocks noChangeAspect="1" noChangeArrowheads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-1" t="93888" r="2897" b="-606"/>
            <a:stretch/>
          </p:blipFill>
          <p:spPr bwMode="auto">
            <a:xfrm>
              <a:off x="6134112" y="1260900"/>
              <a:ext cx="6095137" cy="2345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5" descr="C:\Users\Administrator\Desktop\党政机关\素材\长城\矢量长城\线稿长城2.png"/>
            <p:cNvPicPr>
              <a:picLocks noChangeAspect="1" noChangeArrowheads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-1" t="93888" r="2897" b="-606"/>
            <a:stretch/>
          </p:blipFill>
          <p:spPr bwMode="auto">
            <a:xfrm flipH="1">
              <a:off x="46534" y="1260900"/>
              <a:ext cx="6095136" cy="23453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2599" y="152823"/>
            <a:ext cx="951242" cy="8822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6040791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1" y="0"/>
            <a:ext cx="12226362" cy="6858000"/>
          </a:xfrm>
          <a:prstGeom prst="rect">
            <a:avLst/>
          </a:prstGeom>
          <a:solidFill>
            <a:srgbClr val="FDE6D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3" tIns="60916" rIns="121833" bIns="60916"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="" xmlns:p14="http://schemas.microsoft.com/office/powerpoint/2010/main" val="249099624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95705470"/>
      </p:ext>
    </p:extLst>
  </p:cSld>
  <p:clrMapOvr>
    <a:masterClrMapping/>
  </p:clrMapOvr>
  <p:transition spd="slow" advTm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26346157"/>
      </p:ext>
    </p:extLst>
  </p:cSld>
  <p:clrMapOvr>
    <a:masterClrMapping/>
  </p:clrMapOvr>
  <p:transition spd="slow" advTm="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57145664"/>
      </p:ext>
    </p:extLst>
  </p:cSld>
  <p:clrMapOvr>
    <a:masterClrMapping/>
  </p:clrMapOvr>
  <p:transition spd="slow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56052664"/>
      </p:ext>
    </p:extLst>
  </p:cSld>
  <p:clrMapOvr>
    <a:masterClrMapping/>
  </p:clrMapOvr>
  <p:transition spd="slow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51598900"/>
      </p:ext>
    </p:extLst>
  </p:cSld>
  <p:clrMapOvr>
    <a:masterClrMapping/>
  </p:clrMapOvr>
  <p:transition spd="slow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69750917"/>
      </p:ext>
    </p:extLst>
  </p:cSld>
  <p:clrMapOvr>
    <a:masterClrMapping/>
  </p:clrMapOvr>
  <p:transition spd="slow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81342441"/>
      </p:ext>
    </p:extLst>
  </p:cSld>
  <p:clrMapOvr>
    <a:masterClrMapping/>
  </p:clrMapOvr>
  <p:transition spd="slow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72185166"/>
      </p:ext>
    </p:extLst>
  </p:cSld>
  <p:clrMapOvr>
    <a:masterClrMapping/>
  </p:clrMapOvr>
  <p:transition spd="slow" advTm="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71682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slow" advTm="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5.png"/><Relationship Id="rId5" Type="http://schemas.microsoft.com/office/2007/relationships/media" Target="../media/media1.mp3"/><Relationship Id="rId4" Type="http://schemas.openxmlformats.org/officeDocument/2006/relationships/image" Target="../media/image4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trength Of A Thousand Men(1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656361" y="-1023652"/>
            <a:ext cx="372839" cy="372974"/>
          </a:xfrm>
          <a:prstGeom prst="rect">
            <a:avLst/>
          </a:prstGeom>
        </p:spPr>
      </p:pic>
      <p:sp>
        <p:nvSpPr>
          <p:cNvPr id="10" name="TextBox 19"/>
          <p:cNvSpPr txBox="1"/>
          <p:nvPr/>
        </p:nvSpPr>
        <p:spPr>
          <a:xfrm>
            <a:off x="4035529" y="3843022"/>
            <a:ext cx="4403392" cy="510820"/>
          </a:xfrm>
          <a:prstGeom prst="rect">
            <a:avLst/>
          </a:prstGeom>
          <a:noFill/>
          <a:effectLst/>
        </p:spPr>
        <p:txBody>
          <a:bodyPr wrap="square" lIns="121833" tIns="60916" rIns="121833" bIns="6091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汇报</a:t>
            </a:r>
            <a:r>
              <a:rPr lang="zh-CN" altLang="en-US" sz="21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人：</a:t>
            </a:r>
            <a:r>
              <a:rPr lang="en-US" altLang="zh-CN" sz="21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XXX </a:t>
            </a:r>
            <a:r>
              <a:rPr lang="zh-CN" altLang="en-US" sz="21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时间：</a:t>
            </a:r>
            <a:r>
              <a:rPr lang="en-US" altLang="zh-CN" sz="21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</a:t>
            </a:r>
            <a:r>
              <a:rPr lang="zh-CN" altLang="en-US" sz="21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</a:t>
            </a:r>
            <a:r>
              <a:rPr lang="en-US" altLang="zh-CN" sz="21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</a:t>
            </a:r>
            <a:r>
              <a:rPr lang="zh-CN" altLang="en-US" sz="21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月</a:t>
            </a:r>
            <a:endParaRPr lang="zh-CN" altLang="en-US" sz="21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98830" y="3547586"/>
            <a:ext cx="1595389" cy="1064627"/>
            <a:chOff x="6935916" y="343637"/>
            <a:chExt cx="1713877" cy="1135367"/>
          </a:xfrm>
        </p:grpSpPr>
        <p:pic>
          <p:nvPicPr>
            <p:cNvPr id="32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5" name="Picture 4" descr="C:\Users\Administrator\Desktop\素材\Nipic_2174276_20140319144634019323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55147" y="4398939"/>
            <a:ext cx="1128616" cy="7535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圆角矩形 25"/>
          <p:cNvSpPr/>
          <p:nvPr/>
        </p:nvSpPr>
        <p:spPr>
          <a:xfrm>
            <a:off x="3873846" y="3248570"/>
            <a:ext cx="1444226" cy="362027"/>
          </a:xfrm>
          <a:prstGeom prst="roundRect">
            <a:avLst/>
          </a:prstGeom>
          <a:solidFill>
            <a:srgbClr val="C00000"/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学党章党规   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5774622" y="3248570"/>
            <a:ext cx="1444226" cy="362027"/>
          </a:xfrm>
          <a:prstGeom prst="roundRect">
            <a:avLst/>
          </a:prstGeom>
          <a:solidFill>
            <a:srgbClr val="C00000"/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学系列讲话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7671403" y="3248570"/>
            <a:ext cx="1444226" cy="362027"/>
          </a:xfrm>
          <a:prstGeom prst="roundRect">
            <a:avLst/>
          </a:prstGeom>
          <a:solidFill>
            <a:srgbClr val="C00000"/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做合格党员</a:t>
            </a:r>
          </a:p>
        </p:txBody>
      </p:sp>
      <p:sp>
        <p:nvSpPr>
          <p:cNvPr id="42" name="文本框 8"/>
          <p:cNvSpPr txBox="1"/>
          <p:nvPr/>
        </p:nvSpPr>
        <p:spPr>
          <a:xfrm>
            <a:off x="3254570" y="1142906"/>
            <a:ext cx="9430009" cy="1785045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两学一</a:t>
            </a:r>
            <a:r>
              <a:rPr lang="zh-CN" altLang="en-US" sz="5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  <a:endParaRPr lang="en-US" altLang="zh-CN" sz="5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5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争做合格党员</a:t>
            </a:r>
            <a:endParaRPr lang="zh-CN" altLang="en-US" sz="5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flipH="1">
            <a:off x="-388246" y="2392470"/>
            <a:ext cx="4332791" cy="2989675"/>
            <a:chOff x="6935916" y="343637"/>
            <a:chExt cx="1713877" cy="1135367"/>
          </a:xfrm>
        </p:grpSpPr>
        <p:pic>
          <p:nvPicPr>
            <p:cNvPr id="20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414575862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6667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2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2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7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2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4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0" grpId="0"/>
      <p:bldP spid="26" grpId="0" animBg="1"/>
      <p:bldP spid="30" grpId="0" animBg="1"/>
      <p:bldP spid="38" grpId="0" animBg="1"/>
      <p:bldP spid="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184525" y="426354"/>
            <a:ext cx="5822950" cy="5762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5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总体要求：带着问题学   针对问题改</a:t>
            </a:r>
          </a:p>
        </p:txBody>
      </p:sp>
      <p:sp>
        <p:nvSpPr>
          <p:cNvPr id="64" name="矩形 63"/>
          <p:cNvSpPr/>
          <p:nvPr/>
        </p:nvSpPr>
        <p:spPr>
          <a:xfrm>
            <a:off x="365293" y="1919059"/>
            <a:ext cx="4678953" cy="632976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sz="31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着力解决：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一些党员</a:t>
            </a:r>
          </a:p>
        </p:txBody>
      </p:sp>
      <p:sp>
        <p:nvSpPr>
          <p:cNvPr id="70" name="矩形 69"/>
          <p:cNvSpPr/>
          <p:nvPr/>
        </p:nvSpPr>
        <p:spPr>
          <a:xfrm>
            <a:off x="1327736" y="2855430"/>
            <a:ext cx="2752770" cy="72792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9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理想信念模糊动摇问题</a:t>
            </a:r>
          </a:p>
        </p:txBody>
      </p:sp>
      <p:sp>
        <p:nvSpPr>
          <p:cNvPr id="129" name="矩形 128"/>
          <p:cNvSpPr/>
          <p:nvPr/>
        </p:nvSpPr>
        <p:spPr>
          <a:xfrm>
            <a:off x="5166774" y="2855430"/>
            <a:ext cx="2752770" cy="72792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党的意识淡化问题</a:t>
            </a:r>
          </a:p>
        </p:txBody>
      </p:sp>
      <p:sp>
        <p:nvSpPr>
          <p:cNvPr id="136" name="矩形 135"/>
          <p:cNvSpPr/>
          <p:nvPr/>
        </p:nvSpPr>
        <p:spPr>
          <a:xfrm>
            <a:off x="1327736" y="3736098"/>
            <a:ext cx="2752770" cy="72792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宗旨观念淡薄问题</a:t>
            </a:r>
          </a:p>
        </p:txBody>
      </p:sp>
      <p:sp>
        <p:nvSpPr>
          <p:cNvPr id="142" name="矩形 141"/>
          <p:cNvSpPr/>
          <p:nvPr/>
        </p:nvSpPr>
        <p:spPr>
          <a:xfrm>
            <a:off x="5166774" y="3736098"/>
            <a:ext cx="2752770" cy="72792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精神不振问题</a:t>
            </a:r>
          </a:p>
        </p:txBody>
      </p:sp>
      <p:sp>
        <p:nvSpPr>
          <p:cNvPr id="149" name="矩形 148"/>
          <p:cNvSpPr/>
          <p:nvPr/>
        </p:nvSpPr>
        <p:spPr>
          <a:xfrm>
            <a:off x="1327736" y="4616766"/>
            <a:ext cx="2752770" cy="72792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道德不端问题</a:t>
            </a:r>
          </a:p>
        </p:txBody>
      </p:sp>
      <p:sp>
        <p:nvSpPr>
          <p:cNvPr id="179" name="矩形 178"/>
          <p:cNvSpPr/>
          <p:nvPr/>
        </p:nvSpPr>
        <p:spPr>
          <a:xfrm>
            <a:off x="4294812" y="4672311"/>
            <a:ext cx="3624733" cy="727929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418777" y="4792492"/>
            <a:ext cx="2914348" cy="724930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5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解决五个问题</a:t>
            </a:r>
          </a:p>
        </p:txBody>
      </p:sp>
      <p:pic>
        <p:nvPicPr>
          <p:cNvPr id="40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7352" y="1616531"/>
            <a:ext cx="2179139" cy="19775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8214600" y="3558316"/>
            <a:ext cx="3257939" cy="1169204"/>
            <a:chOff x="386364" y="2643758"/>
            <a:chExt cx="2444338" cy="876903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556522" y="3507854"/>
              <a:ext cx="2160000" cy="0"/>
            </a:xfrm>
            <a:prstGeom prst="line">
              <a:avLst/>
            </a:prstGeom>
            <a:ln w="1905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556522" y="2643758"/>
              <a:ext cx="2160000" cy="0"/>
            </a:xfrm>
            <a:prstGeom prst="line">
              <a:avLst/>
            </a:prstGeom>
            <a:ln w="1905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4" name="Picture 4" descr="C:\Users\Administrator\Desktop\党政机关\素材\党徽\1313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364" y="2678120"/>
              <a:ext cx="2444338" cy="84254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446160" y="2850911"/>
            <a:ext cx="719740" cy="720000"/>
            <a:chOff x="3635896" y="1427745"/>
            <a:chExt cx="540000" cy="540000"/>
          </a:xfrm>
          <a:solidFill>
            <a:srgbClr val="C00000"/>
          </a:solidFill>
        </p:grpSpPr>
        <p:sp>
          <p:nvSpPr>
            <p:cNvPr id="46" name="矩形 45"/>
            <p:cNvSpPr/>
            <p:nvPr/>
          </p:nvSpPr>
          <p:spPr>
            <a:xfrm>
              <a:off x="3635896" y="1427745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7" name="TextBox 45"/>
            <p:cNvSpPr txBox="1"/>
            <p:nvPr/>
          </p:nvSpPr>
          <p:spPr>
            <a:xfrm>
              <a:off x="3635896" y="1513122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324506" y="2838315"/>
            <a:ext cx="719740" cy="720000"/>
            <a:chOff x="3635896" y="2037782"/>
            <a:chExt cx="540000" cy="540000"/>
          </a:xfrm>
          <a:solidFill>
            <a:srgbClr val="C00000"/>
          </a:solidFill>
        </p:grpSpPr>
        <p:sp>
          <p:nvSpPr>
            <p:cNvPr id="49" name="矩形 48"/>
            <p:cNvSpPr/>
            <p:nvPr/>
          </p:nvSpPr>
          <p:spPr>
            <a:xfrm>
              <a:off x="3635896" y="2037782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TextBox 45"/>
            <p:cNvSpPr txBox="1"/>
            <p:nvPr/>
          </p:nvSpPr>
          <p:spPr>
            <a:xfrm>
              <a:off x="3635896" y="2123159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46159" y="3692815"/>
            <a:ext cx="719740" cy="720000"/>
            <a:chOff x="3635896" y="2647819"/>
            <a:chExt cx="540000" cy="540000"/>
          </a:xfrm>
          <a:solidFill>
            <a:srgbClr val="C00000"/>
          </a:solidFill>
        </p:grpSpPr>
        <p:sp>
          <p:nvSpPr>
            <p:cNvPr id="52" name="矩形 51"/>
            <p:cNvSpPr/>
            <p:nvPr/>
          </p:nvSpPr>
          <p:spPr>
            <a:xfrm>
              <a:off x="3635896" y="2647819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3" name="TextBox 45"/>
            <p:cNvSpPr txBox="1"/>
            <p:nvPr/>
          </p:nvSpPr>
          <p:spPr>
            <a:xfrm>
              <a:off x="3635896" y="2733196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324506" y="3740063"/>
            <a:ext cx="719740" cy="720000"/>
            <a:chOff x="3635896" y="3257856"/>
            <a:chExt cx="540000" cy="540000"/>
          </a:xfrm>
          <a:solidFill>
            <a:srgbClr val="C00000"/>
          </a:solidFill>
        </p:grpSpPr>
        <p:sp>
          <p:nvSpPr>
            <p:cNvPr id="55" name="矩形 54"/>
            <p:cNvSpPr/>
            <p:nvPr/>
          </p:nvSpPr>
          <p:spPr>
            <a:xfrm>
              <a:off x="3635896" y="3257856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6" name="TextBox 45"/>
            <p:cNvSpPr txBox="1"/>
            <p:nvPr/>
          </p:nvSpPr>
          <p:spPr>
            <a:xfrm>
              <a:off x="3635896" y="3343233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27114" y="4555389"/>
            <a:ext cx="719740" cy="720000"/>
            <a:chOff x="3635896" y="3257856"/>
            <a:chExt cx="540000" cy="540000"/>
          </a:xfrm>
          <a:solidFill>
            <a:srgbClr val="C00000"/>
          </a:solidFill>
        </p:grpSpPr>
        <p:sp>
          <p:nvSpPr>
            <p:cNvPr id="58" name="矩形 57"/>
            <p:cNvSpPr/>
            <p:nvPr/>
          </p:nvSpPr>
          <p:spPr>
            <a:xfrm>
              <a:off x="3635896" y="3257856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9" name="TextBox 45"/>
            <p:cNvSpPr txBox="1"/>
            <p:nvPr/>
          </p:nvSpPr>
          <p:spPr>
            <a:xfrm>
              <a:off x="3635896" y="3343233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46126828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75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2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250"/>
                            </p:stCondLst>
                            <p:childTnLst>
                              <p:par>
                                <p:cTn id="7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70" grpId="0" animBg="1"/>
      <p:bldP spid="129" grpId="0" animBg="1"/>
      <p:bldP spid="136" grpId="0" animBg="1"/>
      <p:bldP spid="142" grpId="0" animBg="1"/>
      <p:bldP spid="149" grpId="0" animBg="1"/>
      <p:bldP spid="179" grpId="0" animBg="1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标题 4"/>
          <p:cNvSpPr txBox="1">
            <a:spLocks/>
          </p:cNvSpPr>
          <p:nvPr/>
        </p:nvSpPr>
        <p:spPr>
          <a:xfrm>
            <a:off x="3513365" y="3088779"/>
            <a:ext cx="5165269" cy="680442"/>
          </a:xfrm>
          <a:prstGeom prst="rect">
            <a:avLst/>
          </a:prstGeom>
        </p:spPr>
        <p:txBody>
          <a:bodyPr vert="horz" lIns="162403" tIns="81202" rIns="162403" bIns="81202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1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“两学一做”的主要内容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424280" y="578164"/>
            <a:ext cx="3343440" cy="2232377"/>
            <a:chOff x="4785785" y="593113"/>
            <a:chExt cx="2508487" cy="1674283"/>
          </a:xfrm>
        </p:grpSpPr>
        <p:pic>
          <p:nvPicPr>
            <p:cNvPr id="133" name="Picture 4" descr="C:\Users\Administrator\Desktop\素材\Nipic_2174276_2014031914463401932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5785" y="593113"/>
              <a:ext cx="2508487" cy="167428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" name="标题 4"/>
            <p:cNvSpPr txBox="1">
              <a:spLocks/>
            </p:cNvSpPr>
            <p:nvPr/>
          </p:nvSpPr>
          <p:spPr>
            <a:xfrm>
              <a:off x="5364088" y="675845"/>
              <a:ext cx="1613764" cy="1391849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6399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    03</a:t>
              </a:r>
              <a:endParaRPr lang="zh-CN" altLang="en-US" sz="3699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8434760" y="3406806"/>
            <a:ext cx="3887338" cy="2822406"/>
            <a:chOff x="6935916" y="343637"/>
            <a:chExt cx="1713877" cy="1135367"/>
          </a:xfrm>
        </p:grpSpPr>
        <p:pic>
          <p:nvPicPr>
            <p:cNvPr id="13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63688874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359943" y="408706"/>
            <a:ext cx="5472113" cy="576263"/>
          </a:xfrm>
        </p:spPr>
        <p:txBody>
          <a:bodyPr>
            <a:noAutofit/>
          </a:bodyPr>
          <a:lstStyle/>
          <a:p>
            <a:r>
              <a:rPr lang="zh-CN" altLang="en-US" sz="3199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主要内容：学党章党规</a:t>
            </a:r>
          </a:p>
        </p:txBody>
      </p:sp>
      <p:sp>
        <p:nvSpPr>
          <p:cNvPr id="160" name="矩形 159"/>
          <p:cNvSpPr/>
          <p:nvPr/>
        </p:nvSpPr>
        <p:spPr>
          <a:xfrm>
            <a:off x="5317239" y="2080840"/>
            <a:ext cx="5786166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明确基本标准、树立行为规范，逐条逐句通读党章</a:t>
            </a:r>
          </a:p>
        </p:txBody>
      </p:sp>
      <p:sp>
        <p:nvSpPr>
          <p:cNvPr id="163" name="矩形 162"/>
          <p:cNvSpPr/>
          <p:nvPr/>
        </p:nvSpPr>
        <p:spPr>
          <a:xfrm>
            <a:off x="5317238" y="3026717"/>
            <a:ext cx="5786167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认真学习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中国共产党廉洁自律准则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中国共产党纪律处分条例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等党内法规</a:t>
            </a:r>
          </a:p>
        </p:txBody>
      </p:sp>
      <p:sp>
        <p:nvSpPr>
          <p:cNvPr id="171" name="矩形 170"/>
          <p:cNvSpPr/>
          <p:nvPr/>
        </p:nvSpPr>
        <p:spPr>
          <a:xfrm>
            <a:off x="5317240" y="3981733"/>
            <a:ext cx="4678297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学习党的历史，学习革命先辈和先进典型</a:t>
            </a:r>
          </a:p>
        </p:txBody>
      </p:sp>
      <p:sp>
        <p:nvSpPr>
          <p:cNvPr id="179" name="矩形 178"/>
          <p:cNvSpPr/>
          <p:nvPr/>
        </p:nvSpPr>
        <p:spPr>
          <a:xfrm>
            <a:off x="5317239" y="4936749"/>
            <a:ext cx="5786167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从周永康、薄熙来、徐才厚、郭伯雄、令计划等违纪违法案件中汲取教训</a:t>
            </a:r>
          </a:p>
        </p:txBody>
      </p:sp>
      <p:sp>
        <p:nvSpPr>
          <p:cNvPr id="95" name="矩形 94"/>
          <p:cNvSpPr/>
          <p:nvPr/>
        </p:nvSpPr>
        <p:spPr>
          <a:xfrm>
            <a:off x="10095770" y="3981733"/>
            <a:ext cx="1007636" cy="720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141054" y="5048793"/>
            <a:ext cx="1921076" cy="399986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 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党章党规</a:t>
            </a:r>
          </a:p>
        </p:txBody>
      </p:sp>
      <p:pic>
        <p:nvPicPr>
          <p:cNvPr id="42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763" y="2023368"/>
            <a:ext cx="1105656" cy="10033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组合 34"/>
          <p:cNvGrpSpPr/>
          <p:nvPr/>
        </p:nvGrpSpPr>
        <p:grpSpPr>
          <a:xfrm>
            <a:off x="1372192" y="3091357"/>
            <a:ext cx="1660229" cy="1660830"/>
            <a:chOff x="3686418" y="1491630"/>
            <a:chExt cx="1245622" cy="1245622"/>
          </a:xfrm>
        </p:grpSpPr>
        <p:grpSp>
          <p:nvGrpSpPr>
            <p:cNvPr id="43" name="组合 42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90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00" ker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4" name="标题 4"/>
            <p:cNvSpPr txBox="1">
              <a:spLocks/>
            </p:cNvSpPr>
            <p:nvPr/>
          </p:nvSpPr>
          <p:spPr>
            <a:xfrm>
              <a:off x="3923843" y="1725875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71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学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440200" y="2061165"/>
            <a:ext cx="719740" cy="720000"/>
            <a:chOff x="3635896" y="1427745"/>
            <a:chExt cx="540000" cy="540000"/>
          </a:xfrm>
          <a:solidFill>
            <a:srgbClr val="C00000"/>
          </a:solidFill>
        </p:grpSpPr>
        <p:sp>
          <p:nvSpPr>
            <p:cNvPr id="48" name="矩形 47"/>
            <p:cNvSpPr/>
            <p:nvPr/>
          </p:nvSpPr>
          <p:spPr>
            <a:xfrm>
              <a:off x="3635896" y="1427745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9" name="TextBox 45"/>
            <p:cNvSpPr txBox="1"/>
            <p:nvPr/>
          </p:nvSpPr>
          <p:spPr>
            <a:xfrm>
              <a:off x="3635896" y="1513122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440200" y="2997053"/>
            <a:ext cx="719740" cy="720000"/>
            <a:chOff x="3635896" y="2037782"/>
            <a:chExt cx="540000" cy="540000"/>
          </a:xfrm>
          <a:solidFill>
            <a:srgbClr val="C00000"/>
          </a:solidFill>
        </p:grpSpPr>
        <p:sp>
          <p:nvSpPr>
            <p:cNvPr id="51" name="矩形 50"/>
            <p:cNvSpPr/>
            <p:nvPr/>
          </p:nvSpPr>
          <p:spPr>
            <a:xfrm>
              <a:off x="3635896" y="2037782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2" name="TextBox 45"/>
            <p:cNvSpPr txBox="1"/>
            <p:nvPr/>
          </p:nvSpPr>
          <p:spPr>
            <a:xfrm>
              <a:off x="3635896" y="2123159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440200" y="3932940"/>
            <a:ext cx="719740" cy="720000"/>
            <a:chOff x="3635896" y="2647819"/>
            <a:chExt cx="540000" cy="540000"/>
          </a:xfrm>
          <a:solidFill>
            <a:srgbClr val="C00000"/>
          </a:solidFill>
        </p:grpSpPr>
        <p:sp>
          <p:nvSpPr>
            <p:cNvPr id="54" name="矩形 53"/>
            <p:cNvSpPr/>
            <p:nvPr/>
          </p:nvSpPr>
          <p:spPr>
            <a:xfrm>
              <a:off x="3635896" y="2647819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5" name="TextBox 45"/>
            <p:cNvSpPr txBox="1"/>
            <p:nvPr/>
          </p:nvSpPr>
          <p:spPr>
            <a:xfrm>
              <a:off x="3635896" y="2733196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440200" y="4949975"/>
            <a:ext cx="719740" cy="720000"/>
            <a:chOff x="3635896" y="3257856"/>
            <a:chExt cx="540000" cy="540000"/>
          </a:xfrm>
          <a:solidFill>
            <a:srgbClr val="C00000"/>
          </a:solidFill>
        </p:grpSpPr>
        <p:sp>
          <p:nvSpPr>
            <p:cNvPr id="57" name="矩形 56"/>
            <p:cNvSpPr/>
            <p:nvPr/>
          </p:nvSpPr>
          <p:spPr>
            <a:xfrm>
              <a:off x="3635896" y="3257856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8" name="TextBox 45"/>
            <p:cNvSpPr txBox="1"/>
            <p:nvPr/>
          </p:nvSpPr>
          <p:spPr>
            <a:xfrm>
              <a:off x="3635896" y="3343233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190429681"/>
      </p:ext>
    </p:extLst>
  </p:cSld>
  <p:clrMapOvr>
    <a:masterClrMapping/>
  </p:clrMapOvr>
  <p:transition spd="slow" advTm="0">
    <p:wipe/>
  </p:transition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4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26" dur="1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27" dur="1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33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35" dur="1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36" dur="1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3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42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44" dur="1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45" dur="1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4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9650"/>
                                </p:stCondLst>
                                <p:childTnLst>
                                  <p:par>
                                    <p:cTn id="5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10150"/>
                                </p:stCondLst>
                                <p:childTnLst>
                                  <p:par>
                                    <p:cTn id="57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59" dur="1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60" dur="1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0" grpId="0" animBg="1"/>
          <p:bldP spid="163" grpId="0" animBg="1"/>
          <p:bldP spid="171" grpId="0" animBg="1"/>
          <p:bldP spid="179" grpId="0" animBg="1"/>
          <p:bldP spid="95" grpId="0" animBg="1"/>
          <p:bldP spid="3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3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3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4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4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9650"/>
                                </p:stCondLst>
                                <p:childTnLst>
                                  <p:par>
                                    <p:cTn id="5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10150"/>
                                </p:stCondLst>
                                <p:childTnLst>
                                  <p:par>
                                    <p:cTn id="5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0" grpId="0" animBg="1"/>
          <p:bldP spid="163" grpId="0" animBg="1"/>
          <p:bldP spid="171" grpId="0" animBg="1"/>
          <p:bldP spid="179" grpId="0" animBg="1"/>
          <p:bldP spid="95" grpId="0" animBg="1"/>
          <p:bldP spid="3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885202" y="370403"/>
            <a:ext cx="4421595" cy="5762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1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主要内容：学系列讲话</a:t>
            </a:r>
          </a:p>
        </p:txBody>
      </p:sp>
      <p:sp>
        <p:nvSpPr>
          <p:cNvPr id="160" name="矩形 159"/>
          <p:cNvSpPr/>
          <p:nvPr/>
        </p:nvSpPr>
        <p:spPr>
          <a:xfrm>
            <a:off x="1969035" y="2080840"/>
            <a:ext cx="5786166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sz="1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习近平总书记关于改革发展稳定、内政外交国防、治党治国治军的重要思想</a:t>
            </a:r>
          </a:p>
        </p:txBody>
      </p:sp>
      <p:sp>
        <p:nvSpPr>
          <p:cNvPr id="163" name="矩形 162"/>
          <p:cNvSpPr/>
          <p:nvPr/>
        </p:nvSpPr>
        <p:spPr>
          <a:xfrm>
            <a:off x="1969034" y="3026717"/>
            <a:ext cx="5786167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sz="1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党中央治国理政新理念新思想新战略</a:t>
            </a:r>
          </a:p>
        </p:txBody>
      </p:sp>
      <p:sp>
        <p:nvSpPr>
          <p:cNvPr id="171" name="矩形 170"/>
          <p:cNvSpPr/>
          <p:nvPr/>
        </p:nvSpPr>
        <p:spPr>
          <a:xfrm>
            <a:off x="1969035" y="3981733"/>
            <a:ext cx="5786165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sz="1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同学习马克思列宁主义、毛泽东思想、邓小平理论、“三个代表”重要思想、科学发展观结合起来</a:t>
            </a:r>
          </a:p>
        </p:txBody>
      </p:sp>
      <p:sp>
        <p:nvSpPr>
          <p:cNvPr id="36" name="矩形 35"/>
          <p:cNvSpPr/>
          <p:nvPr/>
        </p:nvSpPr>
        <p:spPr>
          <a:xfrm>
            <a:off x="1079295" y="5049516"/>
            <a:ext cx="6867285" cy="800004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要区别普通党员和党员领导干部，确定学习的重点内容</a:t>
            </a:r>
          </a:p>
        </p:txBody>
      </p:sp>
      <p:sp>
        <p:nvSpPr>
          <p:cNvPr id="30" name="文本框 11"/>
          <p:cNvSpPr txBox="1"/>
          <p:nvPr/>
        </p:nvSpPr>
        <p:spPr>
          <a:xfrm>
            <a:off x="9009727" y="5356924"/>
            <a:ext cx="1921076" cy="399986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 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系列讲话</a:t>
            </a:r>
          </a:p>
        </p:txBody>
      </p:sp>
      <p:pic>
        <p:nvPicPr>
          <p:cNvPr id="37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7437" y="2331499"/>
            <a:ext cx="1105656" cy="10033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9036495" y="3386716"/>
            <a:ext cx="1660229" cy="1660830"/>
            <a:chOff x="3686418" y="1491630"/>
            <a:chExt cx="1245622" cy="1245622"/>
          </a:xfrm>
        </p:grpSpPr>
        <p:grpSp>
          <p:nvGrpSpPr>
            <p:cNvPr id="38" name="组合 37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90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00" ker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9" name="标题 4"/>
            <p:cNvSpPr txBox="1">
              <a:spLocks/>
            </p:cNvSpPr>
            <p:nvPr/>
          </p:nvSpPr>
          <p:spPr>
            <a:xfrm>
              <a:off x="3923843" y="1725875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71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学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128772" y="2061165"/>
            <a:ext cx="719740" cy="720000"/>
            <a:chOff x="3635896" y="1427745"/>
            <a:chExt cx="540000" cy="540000"/>
          </a:xfrm>
          <a:solidFill>
            <a:srgbClr val="C00000"/>
          </a:solidFill>
        </p:grpSpPr>
        <p:sp>
          <p:nvSpPr>
            <p:cNvPr id="43" name="矩形 42"/>
            <p:cNvSpPr/>
            <p:nvPr/>
          </p:nvSpPr>
          <p:spPr>
            <a:xfrm>
              <a:off x="3635896" y="1427745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4" name="TextBox 45"/>
            <p:cNvSpPr txBox="1"/>
            <p:nvPr/>
          </p:nvSpPr>
          <p:spPr>
            <a:xfrm>
              <a:off x="3635896" y="1513122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128772" y="2997053"/>
            <a:ext cx="719740" cy="720000"/>
            <a:chOff x="3635896" y="2037782"/>
            <a:chExt cx="540000" cy="540000"/>
          </a:xfrm>
          <a:solidFill>
            <a:srgbClr val="C00000"/>
          </a:solidFill>
        </p:grpSpPr>
        <p:sp>
          <p:nvSpPr>
            <p:cNvPr id="46" name="矩形 45"/>
            <p:cNvSpPr/>
            <p:nvPr/>
          </p:nvSpPr>
          <p:spPr>
            <a:xfrm>
              <a:off x="3635896" y="2037782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7" name="TextBox 45"/>
            <p:cNvSpPr txBox="1"/>
            <p:nvPr/>
          </p:nvSpPr>
          <p:spPr>
            <a:xfrm>
              <a:off x="3635896" y="2123159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128772" y="3932940"/>
            <a:ext cx="719740" cy="720000"/>
            <a:chOff x="3635896" y="2647819"/>
            <a:chExt cx="540000" cy="540000"/>
          </a:xfrm>
          <a:solidFill>
            <a:srgbClr val="C00000"/>
          </a:solidFill>
        </p:grpSpPr>
        <p:sp>
          <p:nvSpPr>
            <p:cNvPr id="49" name="矩形 48"/>
            <p:cNvSpPr/>
            <p:nvPr/>
          </p:nvSpPr>
          <p:spPr>
            <a:xfrm>
              <a:off x="3635896" y="2647819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TextBox 45"/>
            <p:cNvSpPr txBox="1"/>
            <p:nvPr/>
          </p:nvSpPr>
          <p:spPr>
            <a:xfrm>
              <a:off x="3635896" y="2733196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89879917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9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9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4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9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4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9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 animBg="1"/>
      <p:bldP spid="163" grpId="0" animBg="1"/>
      <p:bldP spid="171" grpId="0" animBg="1"/>
      <p:bldP spid="36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标题 4"/>
          <p:cNvSpPr txBox="1">
            <a:spLocks/>
          </p:cNvSpPr>
          <p:nvPr/>
        </p:nvSpPr>
        <p:spPr>
          <a:xfrm>
            <a:off x="3513365" y="3088779"/>
            <a:ext cx="5165269" cy="680442"/>
          </a:xfrm>
          <a:prstGeom prst="rect">
            <a:avLst/>
          </a:prstGeom>
        </p:spPr>
        <p:txBody>
          <a:bodyPr vert="horz" lIns="162403" tIns="81202" rIns="162403" bIns="81202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1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“两学一做”的主要措施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424280" y="706191"/>
            <a:ext cx="3343440" cy="2232377"/>
            <a:chOff x="4785785" y="593113"/>
            <a:chExt cx="2508487" cy="1674283"/>
          </a:xfrm>
        </p:grpSpPr>
        <p:pic>
          <p:nvPicPr>
            <p:cNvPr id="133" name="Picture 4" descr="C:\Users\Administrator\Desktop\素材\Nipic_2174276_2014031914463401932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5785" y="593113"/>
              <a:ext cx="2508487" cy="167428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" name="标题 4"/>
            <p:cNvSpPr txBox="1">
              <a:spLocks/>
            </p:cNvSpPr>
            <p:nvPr/>
          </p:nvSpPr>
          <p:spPr>
            <a:xfrm>
              <a:off x="5364088" y="675845"/>
              <a:ext cx="1613764" cy="1391849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6399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    04</a:t>
              </a:r>
              <a:endParaRPr lang="zh-CN" altLang="en-US" sz="3699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8557423" y="3429000"/>
            <a:ext cx="3887338" cy="2822406"/>
            <a:chOff x="6935916" y="343637"/>
            <a:chExt cx="1713877" cy="1135367"/>
          </a:xfrm>
        </p:grpSpPr>
        <p:pic>
          <p:nvPicPr>
            <p:cNvPr id="13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345008316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527404" y="336980"/>
            <a:ext cx="5194956" cy="576263"/>
          </a:xfrm>
        </p:spPr>
        <p:txBody>
          <a:bodyPr>
            <a:noAutofit/>
          </a:bodyPr>
          <a:lstStyle/>
          <a:p>
            <a:r>
              <a:rPr lang="zh-CN" altLang="en-US" sz="2799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主要措施：围绕专题学习讨论</a:t>
            </a:r>
          </a:p>
        </p:txBody>
      </p:sp>
      <p:sp>
        <p:nvSpPr>
          <p:cNvPr id="6" name="矩形 5"/>
          <p:cNvSpPr/>
          <p:nvPr/>
        </p:nvSpPr>
        <p:spPr>
          <a:xfrm>
            <a:off x="6191977" y="3417440"/>
            <a:ext cx="1703235" cy="576001"/>
          </a:xfrm>
          <a:prstGeom prst="rect">
            <a:avLst/>
          </a:prstGeom>
          <a:solidFill>
            <a:srgbClr val="C00000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党小组</a:t>
            </a:r>
          </a:p>
        </p:txBody>
      </p:sp>
      <p:sp>
        <p:nvSpPr>
          <p:cNvPr id="8" name="矩形 7"/>
          <p:cNvSpPr/>
          <p:nvPr/>
        </p:nvSpPr>
        <p:spPr>
          <a:xfrm>
            <a:off x="4877333" y="3417440"/>
            <a:ext cx="1247549" cy="1248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5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集中</a:t>
            </a:r>
            <a:endParaRPr lang="en-US" altLang="zh-CN" sz="2599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5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</a:p>
        </p:txBody>
      </p:sp>
      <p:sp>
        <p:nvSpPr>
          <p:cNvPr id="73" name="矩形 72"/>
          <p:cNvSpPr/>
          <p:nvPr/>
        </p:nvSpPr>
        <p:spPr>
          <a:xfrm>
            <a:off x="6191978" y="4060411"/>
            <a:ext cx="1703236" cy="576001"/>
          </a:xfrm>
          <a:prstGeom prst="rect">
            <a:avLst/>
          </a:prstGeom>
          <a:solidFill>
            <a:srgbClr val="C00000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不设党小组</a:t>
            </a:r>
          </a:p>
        </p:txBody>
      </p:sp>
      <p:sp>
        <p:nvSpPr>
          <p:cNvPr id="78" name="矩形 77"/>
          <p:cNvSpPr/>
          <p:nvPr/>
        </p:nvSpPr>
        <p:spPr>
          <a:xfrm>
            <a:off x="7963073" y="3417440"/>
            <a:ext cx="3791050" cy="576001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9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要定期组织党员集中学习</a:t>
            </a:r>
          </a:p>
        </p:txBody>
      </p:sp>
      <p:sp>
        <p:nvSpPr>
          <p:cNvPr id="79" name="矩形 78"/>
          <p:cNvSpPr/>
          <p:nvPr/>
        </p:nvSpPr>
        <p:spPr>
          <a:xfrm>
            <a:off x="7963073" y="4060411"/>
            <a:ext cx="3791050" cy="576001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9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以党支部为单位集中学习</a:t>
            </a:r>
          </a:p>
        </p:txBody>
      </p:sp>
      <p:sp>
        <p:nvSpPr>
          <p:cNvPr id="80" name="矩形 79"/>
          <p:cNvSpPr/>
          <p:nvPr/>
        </p:nvSpPr>
        <p:spPr>
          <a:xfrm>
            <a:off x="4877333" y="4719692"/>
            <a:ext cx="1247549" cy="1248000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599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组织讨论</a:t>
            </a:r>
          </a:p>
        </p:txBody>
      </p:sp>
      <p:sp>
        <p:nvSpPr>
          <p:cNvPr id="82" name="矩形 81"/>
          <p:cNvSpPr/>
          <p:nvPr/>
        </p:nvSpPr>
        <p:spPr>
          <a:xfrm>
            <a:off x="7051301" y="4719692"/>
            <a:ext cx="4702823" cy="1248000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党支部每季度召开一次全体党员会议</a:t>
            </a:r>
            <a:endParaRPr lang="en-US" altLang="zh-CN" sz="2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每次围绕一个专题组织讨论</a:t>
            </a:r>
          </a:p>
        </p:txBody>
      </p:sp>
      <p:sp>
        <p:nvSpPr>
          <p:cNvPr id="59" name="矩形 58"/>
          <p:cNvSpPr/>
          <p:nvPr/>
        </p:nvSpPr>
        <p:spPr>
          <a:xfrm>
            <a:off x="6191976" y="4719692"/>
            <a:ext cx="763348" cy="1248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599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5712099" y="2632235"/>
            <a:ext cx="1574790" cy="399986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围绕专题</a:t>
            </a:r>
          </a:p>
        </p:txBody>
      </p:sp>
      <p:sp>
        <p:nvSpPr>
          <p:cNvPr id="98" name="TextBox 45"/>
          <p:cNvSpPr txBox="1"/>
          <p:nvPr/>
        </p:nvSpPr>
        <p:spPr>
          <a:xfrm>
            <a:off x="1280021" y="3984048"/>
            <a:ext cx="1169221" cy="39998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lIns="121863" tIns="60931" rIns="121863" bIns="60931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措施之一</a:t>
            </a:r>
          </a:p>
        </p:txBody>
      </p:sp>
      <p:sp>
        <p:nvSpPr>
          <p:cNvPr id="3" name="矩形 2"/>
          <p:cNvSpPr/>
          <p:nvPr/>
        </p:nvSpPr>
        <p:spPr>
          <a:xfrm>
            <a:off x="1230758" y="4925682"/>
            <a:ext cx="1887013" cy="615554"/>
          </a:xfrm>
          <a:prstGeom prst="rect">
            <a:avLst/>
          </a:prstGeom>
        </p:spPr>
        <p:txBody>
          <a:bodyPr wrap="none" lIns="121863" tIns="60931" rIns="121863" bIns="60931">
            <a:spAutoFit/>
          </a:bodyPr>
          <a:lstStyle/>
          <a:p>
            <a:r>
              <a:rPr lang="zh-CN" altLang="en-US" sz="3199" b="1" dirty="0">
                <a:latin typeface="微软雅黑" pitchFamily="34" charset="-122"/>
                <a:ea typeface="微软雅黑" pitchFamily="34" charset="-122"/>
              </a:rPr>
              <a:t>学习讨论</a:t>
            </a:r>
          </a:p>
        </p:txBody>
      </p:sp>
      <p:pic>
        <p:nvPicPr>
          <p:cNvPr id="39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427" y="2196121"/>
            <a:ext cx="1786128" cy="16208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矩形 39"/>
          <p:cNvSpPr/>
          <p:nvPr/>
        </p:nvSpPr>
        <p:spPr>
          <a:xfrm>
            <a:off x="494872" y="5658624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550639" y="4674603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7456222" y="2196122"/>
            <a:ext cx="952216" cy="952560"/>
            <a:chOff x="3686418" y="1491630"/>
            <a:chExt cx="1245622" cy="1245622"/>
          </a:xfrm>
        </p:grpSpPr>
        <p:grpSp>
          <p:nvGrpSpPr>
            <p:cNvPr id="38" name="组合 37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60" name="标题 4"/>
            <p:cNvSpPr txBox="1">
              <a:spLocks/>
            </p:cNvSpPr>
            <p:nvPr/>
          </p:nvSpPr>
          <p:spPr>
            <a:xfrm>
              <a:off x="389141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学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427352" y="2196122"/>
            <a:ext cx="952216" cy="952560"/>
            <a:chOff x="3686418" y="1491630"/>
            <a:chExt cx="1245622" cy="1245622"/>
          </a:xfrm>
        </p:grpSpPr>
        <p:grpSp>
          <p:nvGrpSpPr>
            <p:cNvPr id="64" name="组合 63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65" name="标题 4"/>
            <p:cNvSpPr txBox="1">
              <a:spLocks/>
            </p:cNvSpPr>
            <p:nvPr/>
          </p:nvSpPr>
          <p:spPr>
            <a:xfrm>
              <a:off x="3891047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396739" y="2196122"/>
            <a:ext cx="952216" cy="952560"/>
            <a:chOff x="3686418" y="1491630"/>
            <a:chExt cx="1245622" cy="1245622"/>
          </a:xfrm>
        </p:grpSpPr>
        <p:grpSp>
          <p:nvGrpSpPr>
            <p:cNvPr id="69" name="组合 68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70" name="标题 4"/>
            <p:cNvSpPr txBox="1">
              <a:spLocks/>
            </p:cNvSpPr>
            <p:nvPr/>
          </p:nvSpPr>
          <p:spPr>
            <a:xfrm>
              <a:off x="386766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讨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0396987" y="2196122"/>
            <a:ext cx="952216" cy="952560"/>
            <a:chOff x="3686418" y="1491630"/>
            <a:chExt cx="1245622" cy="1245622"/>
          </a:xfrm>
        </p:grpSpPr>
        <p:grpSp>
          <p:nvGrpSpPr>
            <p:cNvPr id="75" name="组合 74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76" name="标题 4"/>
            <p:cNvSpPr txBox="1">
              <a:spLocks/>
            </p:cNvSpPr>
            <p:nvPr/>
          </p:nvSpPr>
          <p:spPr>
            <a:xfrm>
              <a:off x="3863174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论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922174460"/>
      </p:ext>
    </p:extLst>
  </p:cSld>
  <p:clrMapOvr>
    <a:masterClrMapping/>
  </p:clrMapOvr>
  <p:transition spd="slow" advTm="0">
    <p:wipe/>
  </p:transition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5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60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61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0750"/>
                                </p:stCondLst>
                                <p:childTnLst>
                                  <p:par>
                                    <p:cTn id="63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74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76" dur="1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77" dur="1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80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81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83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15000"/>
                                </p:stCondLst>
                                <p:childTnLst>
                                  <p:par>
                                    <p:cTn id="90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92" dur="1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93" dur="1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fill="hold" grpId="0" nodeType="withEffect" p14:presetBounceEnd="3333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96" dur="1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97" dur="1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8" grpId="0" animBg="1"/>
          <p:bldP spid="73" grpId="0" animBg="1"/>
          <p:bldP spid="78" grpId="0" animBg="1"/>
          <p:bldP spid="79" grpId="0" animBg="1"/>
          <p:bldP spid="80" grpId="0" animBg="1"/>
          <p:bldP spid="82" grpId="0" animBg="1"/>
          <p:bldP spid="59" grpId="0" animBg="1"/>
          <p:bldP spid="91" grpId="0"/>
          <p:bldP spid="98" grpId="0"/>
          <p:bldP spid="3" grpId="0"/>
          <p:bldP spid="40" grpId="0" animBg="1"/>
          <p:bldP spid="4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5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0750"/>
                                </p:stCondLst>
                                <p:childTnLst>
                                  <p:par>
                                    <p:cTn id="63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7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83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15000"/>
                                </p:stCondLst>
                                <p:childTnLst>
                                  <p:par>
                                    <p:cTn id="9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8" grpId="0" animBg="1"/>
          <p:bldP spid="73" grpId="0" animBg="1"/>
          <p:bldP spid="78" grpId="0" animBg="1"/>
          <p:bldP spid="79" grpId="0" animBg="1"/>
          <p:bldP spid="80" grpId="0" animBg="1"/>
          <p:bldP spid="82" grpId="0" animBg="1"/>
          <p:bldP spid="59" grpId="0" animBg="1"/>
          <p:bldP spid="91" grpId="0"/>
          <p:bldP spid="98" grpId="0"/>
          <p:bldP spid="3" grpId="0"/>
          <p:bldP spid="40" grpId="0" animBg="1"/>
          <p:bldP spid="41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906904" y="272508"/>
            <a:ext cx="4378191" cy="576263"/>
          </a:xfrm>
        </p:spPr>
        <p:txBody>
          <a:bodyPr>
            <a:normAutofit/>
          </a:bodyPr>
          <a:lstStyle/>
          <a:p>
            <a:r>
              <a:rPr lang="zh-CN" altLang="en-US" sz="2799" dirty="0">
                <a:solidFill>
                  <a:schemeClr val="accent1"/>
                </a:solidFill>
              </a:rPr>
              <a:t>学习讨论：做到五个能否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096331" y="4132507"/>
            <a:ext cx="767722" cy="768000"/>
            <a:chOff x="1715459" y="3099380"/>
            <a:chExt cx="576000" cy="576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2" name="矩形 121"/>
            <p:cNvSpPr/>
            <p:nvPr/>
          </p:nvSpPr>
          <p:spPr>
            <a:xfrm>
              <a:off x="1715459" y="3099381"/>
              <a:ext cx="576000" cy="575999"/>
            </a:xfrm>
            <a:prstGeom prst="rect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99">
                <a:solidFill>
                  <a:schemeClr val="accent1"/>
                </a:solidFill>
              </a:endParaRPr>
            </a:p>
          </p:txBody>
        </p:sp>
        <p:cxnSp>
          <p:nvCxnSpPr>
            <p:cNvPr id="123" name="直接连接符 122"/>
            <p:cNvCxnSpPr/>
            <p:nvPr/>
          </p:nvCxnSpPr>
          <p:spPr>
            <a:xfrm>
              <a:off x="1715459" y="3387380"/>
              <a:ext cx="576000" cy="0"/>
            </a:xfrm>
            <a:prstGeom prst="line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rot="5400000">
              <a:off x="1715460" y="3387380"/>
              <a:ext cx="575999" cy="0"/>
            </a:xfrm>
            <a:prstGeom prst="line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TextBox 14"/>
            <p:cNvSpPr txBox="1"/>
            <p:nvPr/>
          </p:nvSpPr>
          <p:spPr>
            <a:xfrm>
              <a:off x="1731067" y="3125770"/>
              <a:ext cx="544784" cy="496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99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76894" y="4132507"/>
            <a:ext cx="767722" cy="768000"/>
            <a:chOff x="2376120" y="3099380"/>
            <a:chExt cx="576000" cy="576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8" name="矩形 117"/>
            <p:cNvSpPr/>
            <p:nvPr/>
          </p:nvSpPr>
          <p:spPr>
            <a:xfrm>
              <a:off x="2376120" y="3099381"/>
              <a:ext cx="576000" cy="575999"/>
            </a:xfrm>
            <a:prstGeom prst="rect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99">
                <a:solidFill>
                  <a:schemeClr val="accent1"/>
                </a:solidFill>
              </a:endParaRPr>
            </a:p>
          </p:txBody>
        </p:sp>
        <p:cxnSp>
          <p:nvCxnSpPr>
            <p:cNvPr id="119" name="直接连接符 118"/>
            <p:cNvCxnSpPr/>
            <p:nvPr/>
          </p:nvCxnSpPr>
          <p:spPr>
            <a:xfrm>
              <a:off x="2376120" y="3387380"/>
              <a:ext cx="576000" cy="0"/>
            </a:xfrm>
            <a:prstGeom prst="line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rot="5400000">
              <a:off x="2376121" y="3387380"/>
              <a:ext cx="575999" cy="0"/>
            </a:xfrm>
            <a:prstGeom prst="line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TextBox 14"/>
            <p:cNvSpPr txBox="1"/>
            <p:nvPr/>
          </p:nvSpPr>
          <p:spPr>
            <a:xfrm>
              <a:off x="2391728" y="3125770"/>
              <a:ext cx="544784" cy="496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99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否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529396" y="3734650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29397" y="5514182"/>
            <a:ext cx="3358786" cy="399986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学习讨论要做到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24998" y="4285073"/>
            <a:ext cx="1343663" cy="615554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>
            <a:defPPr>
              <a:defRPr lang="zh-CN"/>
            </a:defPPr>
          </a:lstStyle>
          <a:p>
            <a:pPr algn="ctr"/>
            <a:r>
              <a:rPr lang="zh-CN" altLang="en-US" sz="31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五个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560386" y="2229780"/>
            <a:ext cx="7053181" cy="644519"/>
            <a:chOff x="3419872" y="1672334"/>
            <a:chExt cx="5291799" cy="483389"/>
          </a:xfrm>
        </p:grpSpPr>
        <p:sp>
          <p:nvSpPr>
            <p:cNvPr id="62" name="矩形 61"/>
            <p:cNvSpPr/>
            <p:nvPr/>
          </p:nvSpPr>
          <p:spPr>
            <a:xfrm>
              <a:off x="4276842" y="1752446"/>
              <a:ext cx="2803055" cy="323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能否 </a:t>
              </a:r>
              <a:r>
                <a:rPr lang="zh-CN" altLang="en-US" sz="19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坚守共产党人信仰信念宗旨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4256842" y="1672334"/>
              <a:ext cx="4454829" cy="468000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/>
            </a:p>
          </p:txBody>
        </p:sp>
        <p:sp>
          <p:nvSpPr>
            <p:cNvPr id="80" name="矩形 79"/>
            <p:cNvSpPr/>
            <p:nvPr/>
          </p:nvSpPr>
          <p:spPr>
            <a:xfrm>
              <a:off x="3419872" y="1687723"/>
              <a:ext cx="720000" cy="468000"/>
            </a:xfrm>
            <a:prstGeom prst="rect">
              <a:avLst/>
            </a:prstGeom>
            <a:solidFill>
              <a:srgbClr val="C00000"/>
            </a:solidFill>
            <a:ln w="952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一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60386" y="2955052"/>
            <a:ext cx="7053181" cy="723108"/>
            <a:chOff x="3419872" y="2216289"/>
            <a:chExt cx="5291799" cy="542331"/>
          </a:xfrm>
        </p:grpSpPr>
        <p:sp>
          <p:nvSpPr>
            <p:cNvPr id="75" name="矩形 74"/>
            <p:cNvSpPr/>
            <p:nvPr/>
          </p:nvSpPr>
          <p:spPr>
            <a:xfrm>
              <a:off x="4256842" y="2216289"/>
              <a:ext cx="4454829" cy="542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能否  </a:t>
              </a:r>
              <a:r>
                <a:rPr lang="zh-CN" altLang="en-US" sz="19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正确处理公与私、义与利、个人与组织、个人与群众的关系  </a:t>
              </a:r>
            </a:p>
          </p:txBody>
        </p:sp>
        <p:sp>
          <p:nvSpPr>
            <p:cNvPr id="126" name="矩形 125"/>
            <p:cNvSpPr/>
            <p:nvPr/>
          </p:nvSpPr>
          <p:spPr>
            <a:xfrm>
              <a:off x="4256842" y="2243899"/>
              <a:ext cx="4454829" cy="468000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/>
            </a:p>
          </p:txBody>
        </p:sp>
        <p:sp>
          <p:nvSpPr>
            <p:cNvPr id="82" name="矩形 81"/>
            <p:cNvSpPr/>
            <p:nvPr/>
          </p:nvSpPr>
          <p:spPr>
            <a:xfrm>
              <a:off x="3419872" y="2243899"/>
              <a:ext cx="720000" cy="468000"/>
            </a:xfrm>
            <a:prstGeom prst="rect">
              <a:avLst/>
            </a:prstGeom>
            <a:solidFill>
              <a:srgbClr val="C00000"/>
            </a:solidFill>
            <a:ln w="952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二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560386" y="3664240"/>
            <a:ext cx="7053181" cy="723108"/>
            <a:chOff x="3419872" y="2748180"/>
            <a:chExt cx="5291799" cy="542331"/>
          </a:xfrm>
        </p:grpSpPr>
        <p:sp>
          <p:nvSpPr>
            <p:cNvPr id="93" name="矩形 92"/>
            <p:cNvSpPr/>
            <p:nvPr/>
          </p:nvSpPr>
          <p:spPr>
            <a:xfrm>
              <a:off x="4261142" y="2748180"/>
              <a:ext cx="4450529" cy="542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能否  </a:t>
              </a:r>
              <a:r>
                <a:rPr lang="zh-CN" altLang="en-US" sz="19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努力追求高尚道德、带头践行社会主义核心价值观、保持积极健康生活方式</a:t>
              </a:r>
            </a:p>
          </p:txBody>
        </p:sp>
        <p:sp>
          <p:nvSpPr>
            <p:cNvPr id="127" name="矩形 126"/>
            <p:cNvSpPr/>
            <p:nvPr/>
          </p:nvSpPr>
          <p:spPr>
            <a:xfrm>
              <a:off x="4256842" y="2775790"/>
              <a:ext cx="4454829" cy="468000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/>
            </a:p>
          </p:txBody>
        </p:sp>
        <p:sp>
          <p:nvSpPr>
            <p:cNvPr id="83" name="矩形 82"/>
            <p:cNvSpPr/>
            <p:nvPr/>
          </p:nvSpPr>
          <p:spPr>
            <a:xfrm>
              <a:off x="3419872" y="2775790"/>
              <a:ext cx="720000" cy="468000"/>
            </a:xfrm>
            <a:prstGeom prst="rect">
              <a:avLst/>
            </a:prstGeom>
            <a:solidFill>
              <a:srgbClr val="C00000"/>
            </a:solidFill>
            <a:ln w="952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三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60386" y="4388508"/>
            <a:ext cx="7053181" cy="646922"/>
            <a:chOff x="3419872" y="3291381"/>
            <a:chExt cx="5291799" cy="485192"/>
          </a:xfrm>
        </p:grpSpPr>
        <p:sp>
          <p:nvSpPr>
            <p:cNvPr id="105" name="矩形 104"/>
            <p:cNvSpPr/>
            <p:nvPr/>
          </p:nvSpPr>
          <p:spPr>
            <a:xfrm>
              <a:off x="4261142" y="3371493"/>
              <a:ext cx="3582216" cy="3230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能否  </a:t>
              </a:r>
              <a:r>
                <a:rPr lang="zh-CN" altLang="en-US" sz="19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自觉做到党规党纪面前知敬畏守规矩</a:t>
              </a:r>
            </a:p>
          </p:txBody>
        </p:sp>
        <p:sp>
          <p:nvSpPr>
            <p:cNvPr id="128" name="矩形 127"/>
            <p:cNvSpPr/>
            <p:nvPr/>
          </p:nvSpPr>
          <p:spPr>
            <a:xfrm>
              <a:off x="4256842" y="3291381"/>
              <a:ext cx="4454829" cy="468000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/>
            </a:p>
          </p:txBody>
        </p:sp>
        <p:sp>
          <p:nvSpPr>
            <p:cNvPr id="84" name="矩形 83"/>
            <p:cNvSpPr/>
            <p:nvPr/>
          </p:nvSpPr>
          <p:spPr>
            <a:xfrm>
              <a:off x="3419872" y="3308573"/>
              <a:ext cx="720000" cy="468000"/>
            </a:xfrm>
            <a:prstGeom prst="rect">
              <a:avLst/>
            </a:prstGeom>
            <a:solidFill>
              <a:srgbClr val="C00000"/>
            </a:solidFill>
            <a:ln w="952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四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560386" y="5086648"/>
            <a:ext cx="7053181" cy="646608"/>
            <a:chOff x="3419872" y="3814986"/>
            <a:chExt cx="5291799" cy="484956"/>
          </a:xfrm>
        </p:grpSpPr>
        <p:sp>
          <p:nvSpPr>
            <p:cNvPr id="117" name="矩形 116"/>
            <p:cNvSpPr/>
            <p:nvPr/>
          </p:nvSpPr>
          <p:spPr>
            <a:xfrm>
              <a:off x="4261142" y="3912054"/>
              <a:ext cx="4313280" cy="323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能否  </a:t>
              </a:r>
              <a:r>
                <a:rPr lang="zh-CN" altLang="en-US" sz="19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保持良好精神状态、积极为党的事业担当作为</a:t>
              </a:r>
            </a:p>
          </p:txBody>
        </p:sp>
        <p:sp>
          <p:nvSpPr>
            <p:cNvPr id="129" name="矩形 128"/>
            <p:cNvSpPr/>
            <p:nvPr/>
          </p:nvSpPr>
          <p:spPr>
            <a:xfrm>
              <a:off x="4256842" y="3831942"/>
              <a:ext cx="4454829" cy="468000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/>
            </a:p>
          </p:txBody>
        </p:sp>
        <p:sp>
          <p:nvSpPr>
            <p:cNvPr id="90" name="矩形 89"/>
            <p:cNvSpPr/>
            <p:nvPr/>
          </p:nvSpPr>
          <p:spPr>
            <a:xfrm>
              <a:off x="3419872" y="3814986"/>
              <a:ext cx="720000" cy="468000"/>
            </a:xfrm>
            <a:prstGeom prst="rect">
              <a:avLst/>
            </a:prstGeom>
            <a:solidFill>
              <a:srgbClr val="C00000"/>
            </a:solidFill>
            <a:ln w="952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五</a:t>
              </a:r>
            </a:p>
          </p:txBody>
        </p:sp>
      </p:grpSp>
      <p:sp>
        <p:nvSpPr>
          <p:cNvPr id="102" name="矩形 101"/>
          <p:cNvSpPr/>
          <p:nvPr/>
        </p:nvSpPr>
        <p:spPr>
          <a:xfrm>
            <a:off x="529396" y="5120245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pic>
        <p:nvPicPr>
          <p:cNvPr id="40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427" y="2196121"/>
            <a:ext cx="1786128" cy="16208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15422172"/>
      </p:ext>
    </p:extLst>
  </p:cSld>
  <p:clrMapOvr>
    <a:masterClrMapping/>
  </p:clrMapOvr>
  <p:transition spd="slow" advTm="0">
    <p:wipe/>
  </p:transition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1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0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1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8" presetID="2" presetClass="entr" presetSubtype="2" fill="hold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40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4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3" presetID="2" presetClass="entr" presetSubtype="2" fill="hold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45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46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50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51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53" presetID="2" presetClass="entr" presetSubtype="2" fill="hold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55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56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58" presetID="2" presetClass="entr" presetSubtype="2" fill="hold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6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61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/>
          <p:bldP spid="79" grpId="0"/>
          <p:bldP spid="10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1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0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1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5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5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/>
          <p:bldP spid="79" grpId="0"/>
          <p:bldP spid="102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826727" y="355494"/>
            <a:ext cx="4538546" cy="576263"/>
          </a:xfrm>
        </p:spPr>
        <p:txBody>
          <a:bodyPr>
            <a:noAutofit/>
          </a:bodyPr>
          <a:lstStyle/>
          <a:p>
            <a:r>
              <a:rPr lang="zh-CN" altLang="en-US" sz="2599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主要措施：创新方式讲党课</a:t>
            </a:r>
          </a:p>
        </p:txBody>
      </p:sp>
      <p:sp>
        <p:nvSpPr>
          <p:cNvPr id="3" name="矩形 2"/>
          <p:cNvSpPr/>
          <p:nvPr/>
        </p:nvSpPr>
        <p:spPr>
          <a:xfrm>
            <a:off x="506762" y="5637246"/>
            <a:ext cx="10664342" cy="415440"/>
          </a:xfrm>
          <a:prstGeom prst="rect">
            <a:avLst/>
          </a:prstGeom>
          <a:ln w="19050">
            <a:noFill/>
          </a:ln>
        </p:spPr>
        <p:txBody>
          <a:bodyPr wrap="square" lIns="121863" tIns="60931" rIns="121863" bIns="60931">
            <a:spAutoFit/>
          </a:bodyPr>
          <a:lstStyle/>
          <a:p>
            <a:r>
              <a:rPr lang="en-US" altLang="zh-CN" sz="1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en-US" altLang="zh-CN" sz="1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提出：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七一前后，党支部要结合开展纪念建党</a:t>
            </a: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95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周年活动，集中安排一次党课。</a:t>
            </a:r>
          </a:p>
        </p:txBody>
      </p:sp>
      <p:sp>
        <p:nvSpPr>
          <p:cNvPr id="59" name="矩形 58"/>
          <p:cNvSpPr/>
          <p:nvPr/>
        </p:nvSpPr>
        <p:spPr>
          <a:xfrm>
            <a:off x="552271" y="3073255"/>
            <a:ext cx="7294173" cy="528344"/>
          </a:xfrm>
          <a:prstGeom prst="rect">
            <a:avLst/>
          </a:prstGeom>
          <a:solidFill>
            <a:srgbClr val="C00000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r>
              <a:rPr lang="zh-CN" altLang="en-US" sz="1900" dirty="0">
                <a:solidFill>
                  <a:schemeClr val="bg1"/>
                </a:solidFill>
              </a:rPr>
              <a:t>党支部要结合专题学习讨论，对党课内容、时间和方式等作出安排</a:t>
            </a:r>
          </a:p>
        </p:txBody>
      </p:sp>
      <p:sp>
        <p:nvSpPr>
          <p:cNvPr id="14" name="矩形 13"/>
          <p:cNvSpPr/>
          <p:nvPr/>
        </p:nvSpPr>
        <p:spPr>
          <a:xfrm>
            <a:off x="4295335" y="2360376"/>
            <a:ext cx="2784674" cy="399986"/>
          </a:xfrm>
          <a:prstGeom prst="rect">
            <a:avLst/>
          </a:prstGeom>
        </p:spPr>
        <p:txBody>
          <a:bodyPr wrap="none" lIns="121863" tIns="60931" rIns="121863" bIns="60931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一般在党支部范围内进行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52271" y="3695850"/>
            <a:ext cx="7294173" cy="1845385"/>
            <a:chOff x="412699" y="2771888"/>
            <a:chExt cx="5472608" cy="1384038"/>
          </a:xfrm>
        </p:grpSpPr>
        <p:sp>
          <p:nvSpPr>
            <p:cNvPr id="73" name="矩形 72"/>
            <p:cNvSpPr/>
            <p:nvPr/>
          </p:nvSpPr>
          <p:spPr>
            <a:xfrm>
              <a:off x="412699" y="2771888"/>
              <a:ext cx="5472608" cy="1384038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28723" y="2859782"/>
              <a:ext cx="5076520" cy="438479"/>
              <a:chOff x="3437035" y="2953015"/>
              <a:chExt cx="5076520" cy="438479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3744416" y="2953015"/>
                <a:ext cx="4769139" cy="4384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党员领导干部要在所在党支部讲党课，到农村、社区、企业、学校等基层单位讲党课</a:t>
                </a:r>
                <a:endPara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437035" y="3025023"/>
                <a:ext cx="144000" cy="144000"/>
              </a:xfrm>
              <a:prstGeom prst="rect">
                <a:avLst/>
              </a:prstGeom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628723" y="3743042"/>
              <a:ext cx="5125637" cy="253857"/>
              <a:chOff x="3437035" y="3806919"/>
              <a:chExt cx="5125637" cy="253857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3437035" y="3873419"/>
                <a:ext cx="144000" cy="144000"/>
              </a:xfrm>
              <a:prstGeom prst="rect">
                <a:avLst/>
              </a:prstGeom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744415" y="3806919"/>
                <a:ext cx="4818257" cy="2538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注重运用身边事例、现身说法，强化互动交流、答疑释惑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28723" y="3510178"/>
              <a:ext cx="5125637" cy="253857"/>
              <a:chOff x="3437035" y="3590301"/>
              <a:chExt cx="5125637" cy="253857"/>
            </a:xfrm>
          </p:grpSpPr>
          <p:sp>
            <p:nvSpPr>
              <p:cNvPr id="75" name="矩形 74"/>
              <p:cNvSpPr/>
              <p:nvPr/>
            </p:nvSpPr>
            <p:spPr>
              <a:xfrm>
                <a:off x="3437035" y="3673111"/>
                <a:ext cx="144000" cy="144000"/>
              </a:xfrm>
              <a:prstGeom prst="rect">
                <a:avLst/>
              </a:prstGeom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744415" y="3590301"/>
                <a:ext cx="4818257" cy="2538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要鼓励和指导基层党组织书记、普通党员联系实际讲党课</a:t>
                </a:r>
                <a:endPara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34435" y="3277313"/>
              <a:ext cx="4945677" cy="253857"/>
              <a:chOff x="3437035" y="3373683"/>
              <a:chExt cx="4945677" cy="253857"/>
            </a:xfrm>
          </p:grpSpPr>
          <p:sp>
            <p:nvSpPr>
              <p:cNvPr id="74" name="矩形 73"/>
              <p:cNvSpPr/>
              <p:nvPr/>
            </p:nvSpPr>
            <p:spPr>
              <a:xfrm>
                <a:off x="3437035" y="3440182"/>
                <a:ext cx="144000" cy="144000"/>
              </a:xfrm>
              <a:prstGeom prst="rect">
                <a:avLst/>
              </a:prstGeom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3744415" y="3373683"/>
                <a:ext cx="4638297" cy="2538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组织党校教师、讲师团成员、先进模范到基层一线党支部讲党课</a:t>
                </a:r>
                <a:endPara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9" name="TextBox 45"/>
          <p:cNvSpPr txBox="1"/>
          <p:nvPr/>
        </p:nvSpPr>
        <p:spPr>
          <a:xfrm>
            <a:off x="9051898" y="3733203"/>
            <a:ext cx="1613533" cy="53348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lIns="121863" tIns="60931" rIns="121863" bIns="60931" rtlCol="0">
            <a:spAutoFit/>
          </a:bodyPr>
          <a:lstStyle/>
          <a:p>
            <a:r>
              <a:rPr lang="zh-CN" altLang="en-US" sz="2599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措施之二</a:t>
            </a:r>
            <a:endParaRPr lang="zh-CN" altLang="en-US" sz="2599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002633" y="4674838"/>
            <a:ext cx="1476794" cy="615554"/>
          </a:xfrm>
          <a:prstGeom prst="rect">
            <a:avLst/>
          </a:prstGeom>
        </p:spPr>
        <p:txBody>
          <a:bodyPr wrap="none" lIns="121863" tIns="60931" rIns="121863" bIns="60931">
            <a:spAutoFit/>
          </a:bodyPr>
          <a:lstStyle/>
          <a:p>
            <a:r>
              <a:rPr lang="zh-CN" altLang="en-US" sz="3199" b="1" dirty="0">
                <a:latin typeface="微软雅黑" pitchFamily="34" charset="-122"/>
                <a:ea typeface="微软雅黑" pitchFamily="34" charset="-122"/>
              </a:rPr>
              <a:t>讲党课</a:t>
            </a:r>
          </a:p>
        </p:txBody>
      </p:sp>
      <p:pic>
        <p:nvPicPr>
          <p:cNvPr id="51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9304" y="1945277"/>
            <a:ext cx="1786128" cy="16208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矩形 51"/>
          <p:cNvSpPr/>
          <p:nvPr/>
        </p:nvSpPr>
        <p:spPr>
          <a:xfrm>
            <a:off x="8266748" y="5407780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8322514" y="4423759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781396" y="1943805"/>
            <a:ext cx="952216" cy="952560"/>
            <a:chOff x="3686418" y="1491630"/>
            <a:chExt cx="1245622" cy="1245622"/>
          </a:xfrm>
        </p:grpSpPr>
        <p:grpSp>
          <p:nvGrpSpPr>
            <p:cNvPr id="41" name="组合 40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42" name="标题 4"/>
            <p:cNvSpPr txBox="1">
              <a:spLocks/>
            </p:cNvSpPr>
            <p:nvPr/>
          </p:nvSpPr>
          <p:spPr>
            <a:xfrm>
              <a:off x="389141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讲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752526" y="1943805"/>
            <a:ext cx="952216" cy="952560"/>
            <a:chOff x="3686418" y="1491630"/>
            <a:chExt cx="1245622" cy="1245622"/>
          </a:xfrm>
        </p:grpSpPr>
        <p:grpSp>
          <p:nvGrpSpPr>
            <p:cNvPr id="46" name="组合 45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47" name="标题 4"/>
            <p:cNvSpPr txBox="1">
              <a:spLocks/>
            </p:cNvSpPr>
            <p:nvPr/>
          </p:nvSpPr>
          <p:spPr>
            <a:xfrm>
              <a:off x="3891047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党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721913" y="1943805"/>
            <a:ext cx="952216" cy="952560"/>
            <a:chOff x="3686418" y="1491630"/>
            <a:chExt cx="1245622" cy="1245622"/>
          </a:xfrm>
        </p:grpSpPr>
        <p:grpSp>
          <p:nvGrpSpPr>
            <p:cNvPr id="61" name="组合 60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62" name="标题 4"/>
            <p:cNvSpPr txBox="1">
              <a:spLocks/>
            </p:cNvSpPr>
            <p:nvPr/>
          </p:nvSpPr>
          <p:spPr>
            <a:xfrm>
              <a:off x="386766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课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120032439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75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500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9" grpId="0" animBg="1"/>
      <p:bldP spid="14" grpId="0"/>
      <p:bldP spid="49" grpId="0"/>
      <p:bldP spid="50" grpId="0"/>
      <p:bldP spid="52" grpId="0" animBg="1"/>
      <p:bldP spid="5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794065" y="309433"/>
            <a:ext cx="4770072" cy="576263"/>
          </a:xfrm>
        </p:spPr>
        <p:txBody>
          <a:bodyPr>
            <a:noAutofit/>
          </a:bodyPr>
          <a:lstStyle/>
          <a:p>
            <a:r>
              <a:rPr lang="zh-CN" altLang="en-US" sz="2599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主要措施：开展民主评议党员</a:t>
            </a:r>
          </a:p>
        </p:txBody>
      </p:sp>
      <p:sp>
        <p:nvSpPr>
          <p:cNvPr id="94" name="矩形 93"/>
          <p:cNvSpPr/>
          <p:nvPr/>
        </p:nvSpPr>
        <p:spPr>
          <a:xfrm>
            <a:off x="4606574" y="2516841"/>
            <a:ext cx="1300509" cy="399986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  员</a:t>
            </a:r>
          </a:p>
        </p:txBody>
      </p:sp>
      <p:sp>
        <p:nvSpPr>
          <p:cNvPr id="101" name="矩形 100"/>
          <p:cNvSpPr/>
          <p:nvPr/>
        </p:nvSpPr>
        <p:spPr>
          <a:xfrm>
            <a:off x="241468" y="5706931"/>
            <a:ext cx="8445884" cy="707692"/>
          </a:xfrm>
          <a:prstGeom prst="rect">
            <a:avLst/>
          </a:prstGeom>
          <a:ln w="19050">
            <a:noFill/>
          </a:ln>
        </p:spPr>
        <p:txBody>
          <a:bodyPr wrap="square" lIns="121863" tIns="60931" rIns="121863" bIns="60931">
            <a:spAutoFit/>
          </a:bodyPr>
          <a:lstStyle/>
          <a:p>
            <a:r>
              <a:rPr lang="en-US" altLang="zh-CN" sz="1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en-US" altLang="zh-CN" sz="1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提出：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党员人数较多的党支部，个人自评和党员互评可分党小组进行</a:t>
            </a:r>
          </a:p>
        </p:txBody>
      </p:sp>
      <p:sp>
        <p:nvSpPr>
          <p:cNvPr id="102" name="矩形 101"/>
          <p:cNvSpPr/>
          <p:nvPr/>
        </p:nvSpPr>
        <p:spPr>
          <a:xfrm>
            <a:off x="433420" y="3176390"/>
            <a:ext cx="5473663" cy="528344"/>
          </a:xfrm>
          <a:prstGeom prst="rect">
            <a:avLst/>
          </a:prstGeom>
          <a:solidFill>
            <a:srgbClr val="C00000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>
              <a:spcBef>
                <a:spcPct val="20000"/>
              </a:spcBef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召开全体党员会议，组织党员开展民主评议</a:t>
            </a:r>
          </a:p>
        </p:txBody>
      </p:sp>
      <p:sp>
        <p:nvSpPr>
          <p:cNvPr id="104" name="矩形 103"/>
          <p:cNvSpPr/>
          <p:nvPr/>
        </p:nvSpPr>
        <p:spPr>
          <a:xfrm>
            <a:off x="433419" y="3798986"/>
            <a:ext cx="7630147" cy="172550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 sz="1900" dirty="0">
              <a:solidFill>
                <a:schemeClr val="bg1"/>
              </a:solidFill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5992210" y="3176390"/>
            <a:ext cx="2047257" cy="52834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</a:rPr>
              <a:t>以支部为单位</a:t>
            </a:r>
          </a:p>
        </p:txBody>
      </p:sp>
      <p:sp>
        <p:nvSpPr>
          <p:cNvPr id="3" name="矩形 2"/>
          <p:cNvSpPr/>
          <p:nvPr/>
        </p:nvSpPr>
        <p:spPr>
          <a:xfrm>
            <a:off x="1378665" y="4869160"/>
            <a:ext cx="6640017" cy="615554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党支部综合民主评议情况和党员日常表现，确定评议等次，对优秀党员予以表扬；对有不合格表现的党员，区别情况给予组织处置。</a:t>
            </a:r>
          </a:p>
        </p:txBody>
      </p:sp>
      <p:sp>
        <p:nvSpPr>
          <p:cNvPr id="4" name="矩形 3"/>
          <p:cNvSpPr/>
          <p:nvPr/>
        </p:nvSpPr>
        <p:spPr>
          <a:xfrm>
            <a:off x="1378664" y="3909054"/>
            <a:ext cx="6684903" cy="615554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对照党员标准，按照个人自评、党员互评、民主测评、组织评定的程序进行评议</a:t>
            </a:r>
          </a:p>
        </p:txBody>
      </p:sp>
      <p:sp>
        <p:nvSpPr>
          <p:cNvPr id="7" name="矩形 6"/>
          <p:cNvSpPr/>
          <p:nvPr/>
        </p:nvSpPr>
        <p:spPr>
          <a:xfrm>
            <a:off x="1378664" y="4485117"/>
            <a:ext cx="6540880" cy="369333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结合民主评议，支部班子成员要与每名党员谈心谈话</a:t>
            </a:r>
          </a:p>
        </p:txBody>
      </p:sp>
      <p:sp>
        <p:nvSpPr>
          <p:cNvPr id="8" name="矩形 7"/>
          <p:cNvSpPr/>
          <p:nvPr/>
        </p:nvSpPr>
        <p:spPr>
          <a:xfrm>
            <a:off x="817356" y="4012137"/>
            <a:ext cx="287896" cy="288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817356" y="4538574"/>
            <a:ext cx="287896" cy="288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817356" y="5032936"/>
            <a:ext cx="287896" cy="288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5"/>
          <p:cNvSpPr txBox="1"/>
          <p:nvPr/>
        </p:nvSpPr>
        <p:spPr>
          <a:xfrm>
            <a:off x="9145914" y="3706826"/>
            <a:ext cx="1613533" cy="53348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lIns="121863" tIns="60931" rIns="121863" bIns="60931" rtlCol="0">
            <a:spAutoFit/>
          </a:bodyPr>
          <a:lstStyle/>
          <a:p>
            <a:r>
              <a:rPr lang="zh-CN" altLang="en-US" sz="2599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措施之四</a:t>
            </a:r>
            <a:endParaRPr lang="zh-CN" altLang="en-US" sz="2599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096651" y="4648460"/>
            <a:ext cx="1887013" cy="615554"/>
          </a:xfrm>
          <a:prstGeom prst="rect">
            <a:avLst/>
          </a:prstGeom>
        </p:spPr>
        <p:txBody>
          <a:bodyPr wrap="none" lIns="121863" tIns="60931" rIns="121863" bIns="60931">
            <a:spAutoFit/>
          </a:bodyPr>
          <a:lstStyle/>
          <a:p>
            <a:r>
              <a:rPr lang="zh-CN" altLang="en-US" sz="3199" b="1" dirty="0">
                <a:latin typeface="微软雅黑" pitchFamily="34" charset="-122"/>
                <a:ea typeface="微软雅黑" pitchFamily="34" charset="-122"/>
              </a:rPr>
              <a:t>民主评议</a:t>
            </a:r>
          </a:p>
        </p:txBody>
      </p:sp>
      <p:pic>
        <p:nvPicPr>
          <p:cNvPr id="49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3320" y="1918899"/>
            <a:ext cx="1786128" cy="16208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矩形 49"/>
          <p:cNvSpPr/>
          <p:nvPr/>
        </p:nvSpPr>
        <p:spPr>
          <a:xfrm>
            <a:off x="8360764" y="5381403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416531" y="4397382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577946" y="2014686"/>
            <a:ext cx="952216" cy="952560"/>
            <a:chOff x="3686418" y="1491630"/>
            <a:chExt cx="1245622" cy="1245622"/>
          </a:xfrm>
        </p:grpSpPr>
        <p:grpSp>
          <p:nvGrpSpPr>
            <p:cNvPr id="40" name="组合 39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41" name="标题 4"/>
            <p:cNvSpPr txBox="1">
              <a:spLocks/>
            </p:cNvSpPr>
            <p:nvPr/>
          </p:nvSpPr>
          <p:spPr>
            <a:xfrm>
              <a:off x="389141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民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549076" y="2014686"/>
            <a:ext cx="952216" cy="952560"/>
            <a:chOff x="3686418" y="1491630"/>
            <a:chExt cx="1245622" cy="1245622"/>
          </a:xfrm>
        </p:grpSpPr>
        <p:grpSp>
          <p:nvGrpSpPr>
            <p:cNvPr id="45" name="组合 44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46" name="标题 4"/>
            <p:cNvSpPr txBox="1">
              <a:spLocks/>
            </p:cNvSpPr>
            <p:nvPr/>
          </p:nvSpPr>
          <p:spPr>
            <a:xfrm>
              <a:off x="3891047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主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518463" y="2014686"/>
            <a:ext cx="952216" cy="952560"/>
            <a:chOff x="3686418" y="1491630"/>
            <a:chExt cx="1245622" cy="1245622"/>
          </a:xfrm>
        </p:grpSpPr>
        <p:grpSp>
          <p:nvGrpSpPr>
            <p:cNvPr id="65" name="组合 64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66" name="标题 4"/>
            <p:cNvSpPr txBox="1">
              <a:spLocks/>
            </p:cNvSpPr>
            <p:nvPr/>
          </p:nvSpPr>
          <p:spPr>
            <a:xfrm>
              <a:off x="386766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评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518711" y="2014686"/>
            <a:ext cx="952216" cy="952560"/>
            <a:chOff x="3686418" y="1491630"/>
            <a:chExt cx="1245622" cy="1245622"/>
          </a:xfrm>
        </p:grpSpPr>
        <p:grpSp>
          <p:nvGrpSpPr>
            <p:cNvPr id="70" name="组合 69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71" name="标题 4"/>
            <p:cNvSpPr txBox="1">
              <a:spLocks/>
            </p:cNvSpPr>
            <p:nvPr/>
          </p:nvSpPr>
          <p:spPr>
            <a:xfrm>
              <a:off x="3863174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议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470154901"/>
      </p:ext>
    </p:extLst>
  </p:cSld>
  <p:clrMapOvr>
    <a:masterClrMapping/>
  </p:clrMapOvr>
  <p:transition spd="slow" advTm="0">
    <p:wipe/>
  </p:transition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5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3" dur="1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12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0750"/>
                                </p:stCondLst>
                                <p:childTnLst>
                                  <p:par>
                                    <p:cTn id="5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1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66" presetID="2" presetClass="entr" presetSubtype="8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68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69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325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14500"/>
                                </p:stCondLst>
                                <p:childTnLst>
                                  <p:par>
                                    <p:cTn id="7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15250"/>
                                </p:stCondLst>
                                <p:childTnLst>
                                  <p:par>
                                    <p:cTn id="8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1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6500"/>
                                </p:stCondLst>
                                <p:childTnLst>
                                  <p:par>
                                    <p:cTn id="8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17250"/>
                                </p:stCondLst>
                                <p:childTnLst>
                                  <p:par>
                                    <p:cTn id="9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12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18500"/>
                                </p:stCondLst>
                                <p:childTnLst>
                                  <p:par>
                                    <p:cTn id="9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9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19250"/>
                                </p:stCondLst>
                                <p:childTnLst>
                                  <p:par>
                                    <p:cTn id="101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80"/>
                                      </p:iterate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101" grpId="0"/>
          <p:bldP spid="102" grpId="0" animBg="1"/>
          <p:bldP spid="104" grpId="0" animBg="1"/>
          <p:bldP spid="112" grpId="0" animBg="1"/>
          <p:bldP spid="3" grpId="0"/>
          <p:bldP spid="4" grpId="0"/>
          <p:bldP spid="7" grpId="0"/>
          <p:bldP spid="8" grpId="0" animBg="1"/>
          <p:bldP spid="95" grpId="0" animBg="1"/>
          <p:bldP spid="96" grpId="0" animBg="1"/>
          <p:bldP spid="47" grpId="0"/>
          <p:bldP spid="48" grpId="0"/>
          <p:bldP spid="50" grpId="0" animBg="1"/>
          <p:bldP spid="5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5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3" dur="1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12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0750"/>
                                </p:stCondLst>
                                <p:childTnLst>
                                  <p:par>
                                    <p:cTn id="5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1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6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325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14500"/>
                                </p:stCondLst>
                                <p:childTnLst>
                                  <p:par>
                                    <p:cTn id="7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15250"/>
                                </p:stCondLst>
                                <p:childTnLst>
                                  <p:par>
                                    <p:cTn id="8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1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6500"/>
                                </p:stCondLst>
                                <p:childTnLst>
                                  <p:par>
                                    <p:cTn id="8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17250"/>
                                </p:stCondLst>
                                <p:childTnLst>
                                  <p:par>
                                    <p:cTn id="9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12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18500"/>
                                </p:stCondLst>
                                <p:childTnLst>
                                  <p:par>
                                    <p:cTn id="9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9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19250"/>
                                </p:stCondLst>
                                <p:childTnLst>
                                  <p:par>
                                    <p:cTn id="101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80"/>
                                      </p:iterate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101" grpId="0"/>
          <p:bldP spid="102" grpId="0" animBg="1"/>
          <p:bldP spid="104" grpId="0" animBg="1"/>
          <p:bldP spid="112" grpId="0" animBg="1"/>
          <p:bldP spid="3" grpId="0"/>
          <p:bldP spid="4" grpId="0"/>
          <p:bldP spid="7" grpId="0"/>
          <p:bldP spid="8" grpId="0" animBg="1"/>
          <p:bldP spid="95" grpId="0" animBg="1"/>
          <p:bldP spid="96" grpId="0" animBg="1"/>
          <p:bldP spid="47" grpId="0"/>
          <p:bldP spid="48" grpId="0"/>
          <p:bldP spid="50" grpId="0" animBg="1"/>
          <p:bldP spid="51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705733" y="342060"/>
            <a:ext cx="4780533" cy="576263"/>
          </a:xfrm>
        </p:spPr>
        <p:txBody>
          <a:bodyPr>
            <a:noAutofit/>
          </a:bodyPr>
          <a:lstStyle/>
          <a:p>
            <a:r>
              <a:rPr lang="zh-CN" altLang="en-US" sz="2799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两学一做：立足岗位作贡献</a:t>
            </a:r>
          </a:p>
        </p:txBody>
      </p:sp>
      <p:sp>
        <p:nvSpPr>
          <p:cNvPr id="110" name="矩形 109"/>
          <p:cNvSpPr/>
          <p:nvPr/>
        </p:nvSpPr>
        <p:spPr>
          <a:xfrm>
            <a:off x="6789313" y="2291737"/>
            <a:ext cx="1823543" cy="399986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algn="ctr"/>
            <a:r>
              <a:rPr lang="zh-CN" altLang="en-US" b="1" dirty="0"/>
              <a:t>立足岗位</a:t>
            </a:r>
          </a:p>
        </p:txBody>
      </p:sp>
      <p:sp>
        <p:nvSpPr>
          <p:cNvPr id="8" name="矩形 7"/>
          <p:cNvSpPr/>
          <p:nvPr/>
        </p:nvSpPr>
        <p:spPr>
          <a:xfrm>
            <a:off x="3984530" y="3276537"/>
            <a:ext cx="7630147" cy="399986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农村、社区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重点落实党员设岗定责和承诺践诺制度</a:t>
            </a:r>
          </a:p>
        </p:txBody>
      </p:sp>
      <p:sp>
        <p:nvSpPr>
          <p:cNvPr id="9" name="矩形 8"/>
          <p:cNvSpPr/>
          <p:nvPr/>
        </p:nvSpPr>
        <p:spPr>
          <a:xfrm>
            <a:off x="3984530" y="3671032"/>
            <a:ext cx="7774052" cy="399986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国有企业和非公有制企业、社会组织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，重点落实党员示范岗和党员责任区制度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84531" y="4065526"/>
            <a:ext cx="7292217" cy="399986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窗口单位和服务行业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，重点落实党员挂牌上岗、亮明身份制度</a:t>
            </a:r>
          </a:p>
        </p:txBody>
      </p:sp>
      <p:sp>
        <p:nvSpPr>
          <p:cNvPr id="12" name="矩形 11"/>
          <p:cNvSpPr/>
          <p:nvPr/>
        </p:nvSpPr>
        <p:spPr>
          <a:xfrm>
            <a:off x="3984530" y="4460022"/>
            <a:ext cx="8013315" cy="399986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机关事业单位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促进党员模范履行岗位职责，落实到社区报到、直接联系服务群众制度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84530" y="4908718"/>
            <a:ext cx="7534171" cy="399986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重点要求党员增强党的意识，自觉爱党护党为党，敬业修德，奉献社会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18066" y="5538796"/>
            <a:ext cx="7936491" cy="800004"/>
          </a:xfrm>
          <a:prstGeom prst="rect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txBody>
          <a:bodyPr wrap="square" lIns="121863" tIns="60931" rIns="121863" bIns="60931">
            <a:spAutoFit/>
          </a:bodyPr>
          <a:lstStyle/>
          <a:p>
            <a:r>
              <a:rPr lang="zh-CN" altLang="zh-CN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在纪念</a:t>
            </a:r>
            <a:r>
              <a:rPr lang="zh-CN" altLang="zh-CN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建党周年</a:t>
            </a:r>
            <a:r>
              <a:rPr lang="zh-CN" altLang="zh-CN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活动中，评选表彰优秀共产党员、优秀党务工作者、先进基层党组织。</a:t>
            </a:r>
          </a:p>
        </p:txBody>
      </p:sp>
      <p:sp>
        <p:nvSpPr>
          <p:cNvPr id="111" name="矩形 110"/>
          <p:cNvSpPr/>
          <p:nvPr/>
        </p:nvSpPr>
        <p:spPr>
          <a:xfrm>
            <a:off x="3911232" y="2918821"/>
            <a:ext cx="7944087" cy="2544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 sz="1900" b="1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990775" y="3014831"/>
            <a:ext cx="733306" cy="70769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none" lIns="121863" tIns="60931" rIns="121863" bIns="60931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</a:rPr>
              <a:t>具体</a:t>
            </a:r>
            <a:endParaRPr lang="en-US" altLang="zh-CN" sz="1900" b="1" dirty="0">
              <a:solidFill>
                <a:schemeClr val="bg1"/>
              </a:solidFill>
            </a:endParaRPr>
          </a:p>
          <a:p>
            <a:r>
              <a:rPr lang="zh-CN" altLang="en-US" sz="1900" b="1" dirty="0">
                <a:solidFill>
                  <a:schemeClr val="bg1"/>
                </a:solidFill>
              </a:rPr>
              <a:t>要求</a:t>
            </a:r>
          </a:p>
        </p:txBody>
      </p:sp>
      <p:sp>
        <p:nvSpPr>
          <p:cNvPr id="39" name="TextBox 45"/>
          <p:cNvSpPr txBox="1"/>
          <p:nvPr/>
        </p:nvSpPr>
        <p:spPr>
          <a:xfrm>
            <a:off x="1280022" y="3984047"/>
            <a:ext cx="1613533" cy="53348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lIns="121863" tIns="60931" rIns="121863" bIns="60931" rtlCol="0">
            <a:spAutoFit/>
          </a:bodyPr>
          <a:lstStyle/>
          <a:p>
            <a:r>
              <a:rPr lang="zh-CN" altLang="en-US" sz="2599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措施之五</a:t>
            </a:r>
            <a:endParaRPr lang="zh-CN" altLang="en-US" sz="2599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51874" y="4925682"/>
            <a:ext cx="2297234" cy="615554"/>
          </a:xfrm>
          <a:prstGeom prst="rect">
            <a:avLst/>
          </a:prstGeom>
        </p:spPr>
        <p:txBody>
          <a:bodyPr wrap="none" lIns="121863" tIns="60931" rIns="121863" bIns="60931">
            <a:spAutoFit/>
          </a:bodyPr>
          <a:lstStyle/>
          <a:p>
            <a:r>
              <a:rPr lang="zh-CN" altLang="en-US" sz="3199" b="1" dirty="0">
                <a:latin typeface="微软雅黑" pitchFamily="34" charset="-122"/>
                <a:ea typeface="微软雅黑" pitchFamily="34" charset="-122"/>
              </a:rPr>
              <a:t>岗位做贡献</a:t>
            </a:r>
          </a:p>
        </p:txBody>
      </p:sp>
      <p:pic>
        <p:nvPicPr>
          <p:cNvPr id="41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427" y="2196121"/>
            <a:ext cx="1786128" cy="16208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矩形 41"/>
          <p:cNvSpPr/>
          <p:nvPr/>
        </p:nvSpPr>
        <p:spPr>
          <a:xfrm>
            <a:off x="494872" y="5658624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50639" y="4674603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8612855" y="1815456"/>
            <a:ext cx="952216" cy="952560"/>
            <a:chOff x="3686418" y="1491630"/>
            <a:chExt cx="1245622" cy="1245622"/>
          </a:xfrm>
        </p:grpSpPr>
        <p:grpSp>
          <p:nvGrpSpPr>
            <p:cNvPr id="33" name="组合 32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34" name="标题 4"/>
            <p:cNvSpPr txBox="1">
              <a:spLocks/>
            </p:cNvSpPr>
            <p:nvPr/>
          </p:nvSpPr>
          <p:spPr>
            <a:xfrm>
              <a:off x="389141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做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583985" y="1815456"/>
            <a:ext cx="952216" cy="952560"/>
            <a:chOff x="3686418" y="1491630"/>
            <a:chExt cx="1245622" cy="1245622"/>
          </a:xfrm>
        </p:grpSpPr>
        <p:grpSp>
          <p:nvGrpSpPr>
            <p:cNvPr id="38" name="组合 37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44" name="标题 4"/>
            <p:cNvSpPr txBox="1">
              <a:spLocks/>
            </p:cNvSpPr>
            <p:nvPr/>
          </p:nvSpPr>
          <p:spPr>
            <a:xfrm>
              <a:off x="3891047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贡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0553372" y="1815456"/>
            <a:ext cx="952216" cy="952560"/>
            <a:chOff x="3686418" y="1491630"/>
            <a:chExt cx="1245622" cy="1245622"/>
          </a:xfrm>
        </p:grpSpPr>
        <p:grpSp>
          <p:nvGrpSpPr>
            <p:cNvPr id="48" name="组合 47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49" name="标题 4"/>
            <p:cNvSpPr txBox="1">
              <a:spLocks/>
            </p:cNvSpPr>
            <p:nvPr/>
          </p:nvSpPr>
          <p:spPr>
            <a:xfrm>
              <a:off x="386766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献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45994894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8" grpId="0"/>
      <p:bldP spid="9" grpId="0"/>
      <p:bldP spid="10" grpId="0"/>
      <p:bldP spid="12" grpId="0"/>
      <p:bldP spid="13" grpId="0"/>
      <p:bldP spid="14" grpId="0" animBg="1"/>
      <p:bldP spid="111" grpId="0" animBg="1"/>
      <p:bldP spid="15" grpId="0" animBg="1"/>
      <p:bldP spid="39" grpId="0"/>
      <p:bldP spid="40" grpId="0"/>
      <p:bldP spid="42" grpId="0" animBg="1"/>
      <p:bldP spid="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线稿长城3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" y="39850"/>
            <a:ext cx="12201602" cy="68181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2" descr="PPECLOGO-eff-0-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72510" y="2940405"/>
            <a:ext cx="548089" cy="520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1813025" y="2403465"/>
            <a:ext cx="8579961" cy="2338557"/>
          </a:xfrm>
          <a:prstGeom prst="rect">
            <a:avLst/>
          </a:prstGeom>
          <a:noFill/>
        </p:spPr>
        <p:txBody>
          <a:bodyPr wrap="square" lIns="121889" tIns="60944" rIns="121889" bIns="60944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近日，中共中央办公厅印发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关于在全体党员中开展“学党章党规、学系列讲话，做合格党员”学习教育方案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，并发出通知，对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两学一做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学习教育做出安排。这是推动全面从严治党向基层延伸、保持发展党的先进性和纯洁性的一项重大政治任务，是加强党的思想政治建设的重要部署。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907270" y="813995"/>
            <a:ext cx="4391471" cy="1215073"/>
            <a:chOff x="3905969" y="814184"/>
            <a:chExt cx="4392488" cy="1215354"/>
          </a:xfrm>
        </p:grpSpPr>
        <p:sp>
          <p:nvSpPr>
            <p:cNvPr id="4" name="横卷形 3"/>
            <p:cNvSpPr/>
            <p:nvPr/>
          </p:nvSpPr>
          <p:spPr>
            <a:xfrm>
              <a:off x="3905969" y="837506"/>
              <a:ext cx="4392488" cy="1192032"/>
            </a:xfrm>
            <a:prstGeom prst="horizontalScroll">
              <a:avLst/>
            </a:prstGeom>
            <a:solidFill>
              <a:srgbClr val="C0000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568847" y="814184"/>
              <a:ext cx="3066731" cy="1107735"/>
            </a:xfrm>
            <a:prstGeom prst="rect">
              <a:avLst/>
            </a:prstGeom>
            <a:noFill/>
          </p:spPr>
          <p:txBody>
            <a:bodyPr wrap="none" lIns="121889" tIns="60944" rIns="121889" bIns="60944" rtlCol="0">
              <a:spAutoFit/>
            </a:bodyPr>
            <a:lstStyle>
              <a:defPPr>
                <a:defRPr lang="zh-CN"/>
              </a:defPPr>
              <a:lvl1pPr algn="ctr">
                <a:defRPr sz="3200">
                  <a:gradFill flip="none" rotWithShape="1">
                    <a:gsLst>
                      <a:gs pos="30000">
                        <a:srgbClr val="FFC000"/>
                      </a:gs>
                      <a:gs pos="78000">
                        <a:srgbClr val="FFFF00"/>
                      </a:gs>
                      <a:gs pos="47000">
                        <a:schemeClr val="accent6">
                          <a:lumMod val="93000"/>
                        </a:schemeClr>
                      </a:gs>
                      <a:gs pos="100000">
                        <a:srgbClr val="FFC000"/>
                      </a:gs>
                    </a:gsLst>
                    <a:lin ang="18900000" scaled="1"/>
                    <a:tileRect/>
                  </a:gradFill>
                  <a:effectLst>
                    <a:outerShdw blurRad="101600" dist="38100" dir="5400000" algn="t" rotWithShape="0">
                      <a:prstClr val="black"/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defRPr>
              </a:lvl1pPr>
            </a:lstStyle>
            <a:p>
              <a:pPr>
                <a:lnSpc>
                  <a:spcPct val="200000"/>
                </a:lnSpc>
              </a:pPr>
              <a:r>
                <a:rPr lang="zh-CN" altLang="en-US" sz="3199" b="1" dirty="0">
                  <a:solidFill>
                    <a:schemeClr val="accent6">
                      <a:lumMod val="40000"/>
                      <a:lumOff val="6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前言</a:t>
              </a:r>
              <a:r>
                <a:rPr lang="en-US" altLang="zh-CN" sz="3199" b="1" dirty="0">
                  <a:solidFill>
                    <a:schemeClr val="accent6">
                      <a:lumMod val="40000"/>
                      <a:lumOff val="6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/PREFACE</a:t>
              </a:r>
              <a:endParaRPr lang="en-GB" altLang="zh-CN" sz="3199" b="1" dirty="0"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8" name="Picture 4" descr="C:\Users\Administrator\Desktop\线稿长城1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5885" y="4742022"/>
            <a:ext cx="1203551" cy="10506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85" y="193661"/>
            <a:ext cx="2584709" cy="22098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3502431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299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2921228" y="285371"/>
            <a:ext cx="6375574" cy="623888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</a:rPr>
              <a:t>主要措施：领导机关领导干部作表率</a:t>
            </a:r>
          </a:p>
        </p:txBody>
      </p:sp>
      <p:sp>
        <p:nvSpPr>
          <p:cNvPr id="110" name="矩形 109"/>
          <p:cNvSpPr/>
          <p:nvPr/>
        </p:nvSpPr>
        <p:spPr>
          <a:xfrm>
            <a:off x="3399181" y="2417874"/>
            <a:ext cx="2900759" cy="399986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领导机关领导干部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37444" y="3189255"/>
            <a:ext cx="2495097" cy="2736001"/>
            <a:chOff x="3204048" y="2391942"/>
            <a:chExt cx="1872000" cy="2052000"/>
          </a:xfrm>
        </p:grpSpPr>
        <p:sp>
          <p:nvSpPr>
            <p:cNvPr id="111" name="矩形 110"/>
            <p:cNvSpPr/>
            <p:nvPr/>
          </p:nvSpPr>
          <p:spPr>
            <a:xfrm>
              <a:off x="3204048" y="2391942"/>
              <a:ext cx="1872000" cy="2052000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b="1" dirty="0">
                <a:solidFill>
                  <a:schemeClr val="bg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204048" y="3099613"/>
              <a:ext cx="1872000" cy="11769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党员领导干部要在“两学一做”学习教育中走在前面、深学一层，严格执行双重组织生活制度，以普通党员身份参加所在支部的组织生活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419968" y="2621212"/>
              <a:ext cx="1440160" cy="360000"/>
            </a:xfrm>
            <a:prstGeom prst="rect">
              <a:avLst/>
            </a:prstGeom>
            <a:solidFill>
              <a:srgbClr val="C0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/>
                <a:t>党员干部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976783" y="3189255"/>
            <a:ext cx="2495097" cy="2736001"/>
            <a:chOff x="5192675" y="2391942"/>
            <a:chExt cx="1872000" cy="2052000"/>
          </a:xfrm>
        </p:grpSpPr>
        <p:sp>
          <p:nvSpPr>
            <p:cNvPr id="4" name="矩形 3"/>
            <p:cNvSpPr/>
            <p:nvPr/>
          </p:nvSpPr>
          <p:spPr>
            <a:xfrm>
              <a:off x="5192675" y="3099613"/>
              <a:ext cx="1871999" cy="11769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要召开党委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党组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会，专题学习党章党规和习近平总书记系列重要讲话；要以党委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党组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中心组等形式组织集中研讨，深化学习效果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5192675" y="2391942"/>
              <a:ext cx="1872000" cy="2052000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b="1" dirty="0">
                <a:solidFill>
                  <a:schemeClr val="bg1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5408595" y="2621212"/>
              <a:ext cx="1440160" cy="360000"/>
            </a:xfrm>
            <a:prstGeom prst="rect">
              <a:avLst/>
            </a:prstGeom>
            <a:solidFill>
              <a:srgbClr val="C0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 dirty="0"/>
                <a:t>党委党组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616122" y="3189255"/>
            <a:ext cx="2495097" cy="2736001"/>
            <a:chOff x="7181302" y="2391942"/>
            <a:chExt cx="1872000" cy="2052000"/>
          </a:xfrm>
        </p:grpSpPr>
        <p:sp>
          <p:nvSpPr>
            <p:cNvPr id="6" name="矩形 5"/>
            <p:cNvSpPr/>
            <p:nvPr/>
          </p:nvSpPr>
          <p:spPr>
            <a:xfrm>
              <a:off x="7181302" y="3099613"/>
              <a:ext cx="1872000" cy="807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年度民主生活会要以“两学一做”为主题，领导班子和领导干部把自己摆进去，查找存在的问题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7181302" y="2391942"/>
              <a:ext cx="1872000" cy="2052000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b="1" dirty="0">
                <a:solidFill>
                  <a:schemeClr val="bg1"/>
                </a:solidFill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7397222" y="2621212"/>
              <a:ext cx="1440160" cy="360000"/>
            </a:xfrm>
            <a:prstGeom prst="rect">
              <a:avLst/>
            </a:prstGeom>
            <a:solidFill>
              <a:srgbClr val="C0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 dirty="0"/>
                <a:t>民主生活会</a:t>
              </a:r>
            </a:p>
          </p:txBody>
        </p:sp>
      </p:grpSp>
      <p:sp>
        <p:nvSpPr>
          <p:cNvPr id="47" name="TextBox 45"/>
          <p:cNvSpPr txBox="1"/>
          <p:nvPr/>
        </p:nvSpPr>
        <p:spPr>
          <a:xfrm>
            <a:off x="9243849" y="3700198"/>
            <a:ext cx="1613533" cy="53348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lIns="121863" tIns="60931" rIns="121863" bIns="60931" rtlCol="0">
            <a:spAutoFit/>
          </a:bodyPr>
          <a:lstStyle/>
          <a:p>
            <a:r>
              <a:rPr lang="zh-CN" altLang="en-US" sz="2599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措施之六</a:t>
            </a:r>
            <a:endParaRPr lang="zh-CN" altLang="en-US" sz="2599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034450" y="4641833"/>
            <a:ext cx="1887013" cy="615554"/>
          </a:xfrm>
          <a:prstGeom prst="rect">
            <a:avLst/>
          </a:prstGeom>
        </p:spPr>
        <p:txBody>
          <a:bodyPr wrap="none" lIns="121863" tIns="60931" rIns="121863" bIns="60931">
            <a:spAutoFit/>
          </a:bodyPr>
          <a:lstStyle/>
          <a:p>
            <a:r>
              <a:rPr lang="zh-CN" altLang="en-US" sz="3199" b="1" dirty="0">
                <a:latin typeface="微软雅黑" pitchFamily="34" charset="-122"/>
                <a:ea typeface="微软雅黑" pitchFamily="34" charset="-122"/>
              </a:rPr>
              <a:t>领导示范</a:t>
            </a:r>
          </a:p>
        </p:txBody>
      </p:sp>
      <p:pic>
        <p:nvPicPr>
          <p:cNvPr id="49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1256" y="1912272"/>
            <a:ext cx="1786128" cy="16208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矩形 49"/>
          <p:cNvSpPr/>
          <p:nvPr/>
        </p:nvSpPr>
        <p:spPr>
          <a:xfrm>
            <a:off x="8458699" y="5374775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514466" y="4390754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504603" y="1972204"/>
            <a:ext cx="952216" cy="952560"/>
            <a:chOff x="3686418" y="1491630"/>
            <a:chExt cx="1245622" cy="1245622"/>
          </a:xfrm>
        </p:grpSpPr>
        <p:grpSp>
          <p:nvGrpSpPr>
            <p:cNvPr id="37" name="组合 36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38" name="标题 4"/>
            <p:cNvSpPr txBox="1">
              <a:spLocks/>
            </p:cNvSpPr>
            <p:nvPr/>
          </p:nvSpPr>
          <p:spPr>
            <a:xfrm>
              <a:off x="389141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做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75733" y="1972204"/>
            <a:ext cx="952216" cy="952560"/>
            <a:chOff x="3686418" y="1491630"/>
            <a:chExt cx="1245622" cy="1245622"/>
          </a:xfrm>
        </p:grpSpPr>
        <p:grpSp>
          <p:nvGrpSpPr>
            <p:cNvPr id="42" name="组合 41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43" name="标题 4"/>
            <p:cNvSpPr txBox="1">
              <a:spLocks/>
            </p:cNvSpPr>
            <p:nvPr/>
          </p:nvSpPr>
          <p:spPr>
            <a:xfrm>
              <a:off x="3891047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表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445120" y="1972204"/>
            <a:ext cx="952216" cy="952560"/>
            <a:chOff x="3686418" y="1491630"/>
            <a:chExt cx="1245622" cy="1245622"/>
          </a:xfrm>
        </p:grpSpPr>
        <p:grpSp>
          <p:nvGrpSpPr>
            <p:cNvPr id="58" name="组合 57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59" name="标题 4"/>
            <p:cNvSpPr txBox="1">
              <a:spLocks/>
            </p:cNvSpPr>
            <p:nvPr/>
          </p:nvSpPr>
          <p:spPr>
            <a:xfrm>
              <a:off x="386766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率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347804033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75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25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47" grpId="0"/>
      <p:bldP spid="48" grpId="0"/>
      <p:bldP spid="50" grpId="0" animBg="1"/>
      <p:bldP spid="5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标题 4"/>
          <p:cNvSpPr txBox="1">
            <a:spLocks/>
          </p:cNvSpPr>
          <p:nvPr/>
        </p:nvSpPr>
        <p:spPr>
          <a:xfrm>
            <a:off x="3374737" y="2963854"/>
            <a:ext cx="5442525" cy="824357"/>
          </a:xfrm>
          <a:prstGeom prst="rect">
            <a:avLst/>
          </a:prstGeom>
        </p:spPr>
        <p:txBody>
          <a:bodyPr vert="horz" lIns="162403" tIns="81202" rIns="162403" bIns="81202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1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开展学习与教育的组织领导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424280" y="621168"/>
            <a:ext cx="3343440" cy="2232377"/>
            <a:chOff x="4785785" y="593113"/>
            <a:chExt cx="2508487" cy="1674283"/>
          </a:xfrm>
        </p:grpSpPr>
        <p:pic>
          <p:nvPicPr>
            <p:cNvPr id="133" name="Picture 4" descr="C:\Users\Administrator\Desktop\素材\Nipic_2174276_2014031914463401932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5785" y="593113"/>
              <a:ext cx="2508487" cy="167428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" name="标题 4"/>
            <p:cNvSpPr txBox="1">
              <a:spLocks/>
            </p:cNvSpPr>
            <p:nvPr/>
          </p:nvSpPr>
          <p:spPr>
            <a:xfrm>
              <a:off x="5364088" y="675845"/>
              <a:ext cx="1613764" cy="1391849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6399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    05</a:t>
              </a:r>
              <a:endParaRPr lang="zh-CN" altLang="en-US" sz="3699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8330325" y="2853545"/>
            <a:ext cx="3861675" cy="2803773"/>
            <a:chOff x="6935916" y="343637"/>
            <a:chExt cx="1713877" cy="1135367"/>
          </a:xfrm>
        </p:grpSpPr>
        <p:pic>
          <p:nvPicPr>
            <p:cNvPr id="13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91210091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359943" y="361305"/>
            <a:ext cx="5472113" cy="576263"/>
          </a:xfrm>
        </p:spPr>
        <p:txBody>
          <a:bodyPr>
            <a:noAutofit/>
          </a:bodyPr>
          <a:lstStyle/>
          <a:p>
            <a:r>
              <a:rPr lang="zh-CN" altLang="en-US" sz="3199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组织领导：层层落实责任</a:t>
            </a:r>
          </a:p>
        </p:txBody>
      </p:sp>
      <p:sp>
        <p:nvSpPr>
          <p:cNvPr id="93" name="TextBox 45"/>
          <p:cNvSpPr txBox="1"/>
          <p:nvPr/>
        </p:nvSpPr>
        <p:spPr>
          <a:xfrm>
            <a:off x="1642617" y="2660916"/>
            <a:ext cx="1980308" cy="67692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121863" tIns="60931" rIns="121863" bIns="60931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学习教育</a:t>
            </a:r>
            <a:endParaRPr lang="en-US" altLang="zh-CN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组织领导</a:t>
            </a:r>
          </a:p>
        </p:txBody>
      </p:sp>
      <p:sp>
        <p:nvSpPr>
          <p:cNvPr id="94" name="矩形 93"/>
          <p:cNvSpPr/>
          <p:nvPr/>
        </p:nvSpPr>
        <p:spPr>
          <a:xfrm>
            <a:off x="625372" y="4485119"/>
            <a:ext cx="3144586" cy="1354218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“两学一做”学习教育在中央政治局常委会领导下进行，由中央组织部牵头组织实施，中央纪委机关、中央宣传部、中央党校配合做好相关工作。</a:t>
            </a:r>
          </a:p>
        </p:txBody>
      </p:sp>
      <p:sp>
        <p:nvSpPr>
          <p:cNvPr id="3" name="矩形 2"/>
          <p:cNvSpPr/>
          <p:nvPr/>
        </p:nvSpPr>
        <p:spPr>
          <a:xfrm>
            <a:off x="4464410" y="5423190"/>
            <a:ext cx="7390148" cy="707692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zh-CN" sz="19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各级党委</a:t>
            </a:r>
            <a:r>
              <a:rPr lang="en-US" altLang="zh-CN" sz="19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9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党组</a:t>
            </a:r>
            <a:r>
              <a:rPr lang="en-US" altLang="zh-CN" sz="19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19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要把开展“两学一做”学习教育作为一项重大政治任务，尽好责、抓到位、见实效。</a:t>
            </a:r>
            <a:endParaRPr lang="zh-CN" altLang="en-US" sz="19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812004" y="2084850"/>
            <a:ext cx="2042554" cy="624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r>
              <a:rPr lang="zh-CN" altLang="en-US" sz="25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四个层级</a:t>
            </a:r>
          </a:p>
        </p:txBody>
      </p:sp>
      <p:sp>
        <p:nvSpPr>
          <p:cNvPr id="55" name="矩形 54"/>
          <p:cNvSpPr/>
          <p:nvPr/>
        </p:nvSpPr>
        <p:spPr>
          <a:xfrm>
            <a:off x="4464410" y="2084850"/>
            <a:ext cx="5347594" cy="624000"/>
          </a:xfrm>
          <a:prstGeom prst="rect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>
              <a:spcBef>
                <a:spcPct val="20000"/>
              </a:spcBef>
            </a:pPr>
            <a:r>
              <a:rPr lang="zh-CN" altLang="en-US" sz="31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层层落实责任</a:t>
            </a:r>
          </a:p>
        </p:txBody>
      </p:sp>
      <p:sp>
        <p:nvSpPr>
          <p:cNvPr id="56" name="矩形 55"/>
          <p:cNvSpPr/>
          <p:nvPr/>
        </p:nvSpPr>
        <p:spPr>
          <a:xfrm>
            <a:off x="4464410" y="2823294"/>
            <a:ext cx="7390148" cy="250036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endParaRPr lang="zh-CN" altLang="en-US" sz="19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06418" y="2930866"/>
            <a:ext cx="6948141" cy="615554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</a:t>
            </a:r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自治区、直辖市</a:t>
            </a:r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和部门</a:t>
            </a:r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党委</a:t>
            </a:r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党组</a:t>
            </a:r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要结合实际作出部署安排，加强具体指导。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14466" y="3044957"/>
            <a:ext cx="191952" cy="192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714466" y="3584862"/>
            <a:ext cx="191952" cy="192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714466" y="4171707"/>
            <a:ext cx="191952" cy="192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714466" y="4747771"/>
            <a:ext cx="191952" cy="192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06418" y="3505255"/>
            <a:ext cx="6948141" cy="615554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县级党委：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要发挥关键作用，制定具体实施方案，保障工作力量，加强督促指导把关。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06418" y="4079645"/>
            <a:ext cx="6948141" cy="615554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基层党委：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要对所辖党支部进行全覆盖、全过程的现场指导，帮助党支部制定学习教育计划，派员参加党支部各项活动。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06418" y="4654034"/>
            <a:ext cx="6948141" cy="615554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各级党组织书记：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要承担起主体责任，不仅要管好干部、带好班子，还要管好党员、带好队伍，层层传导压力，从严从实抓好学习教育。</a:t>
            </a:r>
          </a:p>
        </p:txBody>
      </p:sp>
      <p:pic>
        <p:nvPicPr>
          <p:cNvPr id="18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37" y="2281372"/>
            <a:ext cx="1786128" cy="16208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27027446"/>
      </p:ext>
    </p:extLst>
  </p:cSld>
  <p:clrMapOvr>
    <a:masterClrMapping/>
  </p:clrMapOvr>
  <p:transition spd="slow" advTm="0">
    <p:wipe/>
  </p:transition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" dur="1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1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33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34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3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1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4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2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125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1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2750"/>
                                </p:stCondLst>
                                <p:childTnLst>
                                  <p:par>
                                    <p:cTn id="5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40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5500"/>
                                </p:stCondLst>
                                <p:childTnLst>
                                  <p:par>
                                    <p:cTn id="6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1675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8250"/>
                                </p:stCondLst>
                                <p:childTnLst>
                                  <p:par>
                                    <p:cTn id="76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8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/>
          <p:bldP spid="94" grpId="0"/>
          <p:bldP spid="3" grpId="0"/>
          <p:bldP spid="54" grpId="0" animBg="1"/>
          <p:bldP spid="55" grpId="0" animBg="1"/>
          <p:bldP spid="56" grpId="0" animBg="1"/>
          <p:bldP spid="4" grpId="0"/>
          <p:bldP spid="6" grpId="0" animBg="1"/>
          <p:bldP spid="37" grpId="0" animBg="1"/>
          <p:bldP spid="38" grpId="0" animBg="1"/>
          <p:bldP spid="39" grpId="0" animBg="1"/>
          <p:bldP spid="7" grpId="0"/>
          <p:bldP spid="8" grpId="0"/>
          <p:bldP spid="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" dur="1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3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1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4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2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125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1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2750"/>
                                </p:stCondLst>
                                <p:childTnLst>
                                  <p:par>
                                    <p:cTn id="5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40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5500"/>
                                </p:stCondLst>
                                <p:childTnLst>
                                  <p:par>
                                    <p:cTn id="6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1675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8250"/>
                                </p:stCondLst>
                                <p:childTnLst>
                                  <p:par>
                                    <p:cTn id="76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8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/>
          <p:bldP spid="94" grpId="0"/>
          <p:bldP spid="3" grpId="0"/>
          <p:bldP spid="54" grpId="0" animBg="1"/>
          <p:bldP spid="55" grpId="0" animBg="1"/>
          <p:bldP spid="56" grpId="0" animBg="1"/>
          <p:bldP spid="4" grpId="0"/>
          <p:bldP spid="6" grpId="0" animBg="1"/>
          <p:bldP spid="37" grpId="0" animBg="1"/>
          <p:bldP spid="38" grpId="0" animBg="1"/>
          <p:bldP spid="39" grpId="0" animBg="1"/>
          <p:bldP spid="7" grpId="0"/>
          <p:bldP spid="8" grpId="0"/>
          <p:bldP spid="9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359943" y="462078"/>
            <a:ext cx="5472113" cy="576263"/>
          </a:xfrm>
        </p:spPr>
        <p:txBody>
          <a:bodyPr>
            <a:noAutofit/>
          </a:bodyPr>
          <a:lstStyle/>
          <a:p>
            <a:r>
              <a:rPr lang="zh-CN" altLang="en-US" sz="3199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组织领导：强化组织保障</a:t>
            </a:r>
          </a:p>
        </p:txBody>
      </p:sp>
      <p:sp>
        <p:nvSpPr>
          <p:cNvPr id="93" name="TextBox 45"/>
          <p:cNvSpPr txBox="1"/>
          <p:nvPr/>
        </p:nvSpPr>
        <p:spPr>
          <a:xfrm>
            <a:off x="9551135" y="2660916"/>
            <a:ext cx="1980308" cy="67692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121863" tIns="60931" rIns="121863" bIns="60931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学习教育</a:t>
            </a:r>
            <a:endParaRPr lang="en-US" altLang="zh-CN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组织领导</a:t>
            </a:r>
          </a:p>
        </p:txBody>
      </p:sp>
      <p:sp>
        <p:nvSpPr>
          <p:cNvPr id="4" name="矩形 3"/>
          <p:cNvSpPr/>
          <p:nvPr/>
        </p:nvSpPr>
        <p:spPr>
          <a:xfrm>
            <a:off x="1140380" y="2988437"/>
            <a:ext cx="6779163" cy="861775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整顿软弱涣散基层党组织。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加大整顿软弱涣散基层党组织工作力度，配齐配强班子特别是带头人，健全工作制度，确保“两学一做”学习教育有人抓、有人管。</a:t>
            </a:r>
          </a:p>
        </p:txBody>
      </p:sp>
      <p:sp>
        <p:nvSpPr>
          <p:cNvPr id="37" name="矩形 36"/>
          <p:cNvSpPr/>
          <p:nvPr/>
        </p:nvSpPr>
        <p:spPr>
          <a:xfrm>
            <a:off x="5876990" y="2098940"/>
            <a:ext cx="2042554" cy="624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r>
              <a:rPr lang="zh-CN" altLang="en-US" sz="25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三个方面</a:t>
            </a:r>
          </a:p>
        </p:txBody>
      </p:sp>
      <p:sp>
        <p:nvSpPr>
          <p:cNvPr id="38" name="矩形 37"/>
          <p:cNvSpPr/>
          <p:nvPr/>
        </p:nvSpPr>
        <p:spPr>
          <a:xfrm>
            <a:off x="529396" y="2098940"/>
            <a:ext cx="5347594" cy="624000"/>
          </a:xfrm>
          <a:prstGeom prst="rect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>
              <a:spcBef>
                <a:spcPct val="20000"/>
              </a:spcBef>
            </a:pPr>
            <a:r>
              <a:rPr lang="zh-CN" altLang="en-US" sz="31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强化组织保障</a:t>
            </a:r>
          </a:p>
        </p:txBody>
      </p:sp>
      <p:sp>
        <p:nvSpPr>
          <p:cNvPr id="39" name="矩形 38"/>
          <p:cNvSpPr/>
          <p:nvPr/>
        </p:nvSpPr>
        <p:spPr>
          <a:xfrm>
            <a:off x="529396" y="2837384"/>
            <a:ext cx="7390148" cy="250036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endParaRPr lang="zh-CN" altLang="en-US" sz="1900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0380" y="3784783"/>
            <a:ext cx="6779164" cy="861775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开展党员组织关系集中排查。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摸清“口袋”党员、长期与党组织失去联系党员情况，理顺党员组织关系，努力使每名党员都纳入党组织有效管理，参加学习教育。</a:t>
            </a:r>
          </a:p>
        </p:txBody>
      </p:sp>
      <p:sp>
        <p:nvSpPr>
          <p:cNvPr id="6" name="矩形 5"/>
          <p:cNvSpPr/>
          <p:nvPr/>
        </p:nvSpPr>
        <p:spPr>
          <a:xfrm>
            <a:off x="1140380" y="4581129"/>
            <a:ext cx="6779163" cy="615554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党务骨干普遍进行培训。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要对基层党组织书记、组织委员、组织员等党务骨干普遍进行培训，帮助他们掌握工作方法，明确工作要求。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79451" y="3059046"/>
            <a:ext cx="191952" cy="192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764997" y="3850210"/>
            <a:ext cx="191952" cy="192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764997" y="4646557"/>
            <a:ext cx="191952" cy="192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472" y="2248617"/>
            <a:ext cx="1786128" cy="16208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73347050"/>
      </p:ext>
    </p:extLst>
  </p:cSld>
  <p:clrMapOvr>
    <a:masterClrMapping/>
  </p:clrMapOvr>
  <p:transition spd="slow" advTm="0">
    <p:wipe/>
  </p:transition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7" presetID="2" presetClass="entr" presetSubtype="8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29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30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2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3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1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2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4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1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5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5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/>
          <p:bldP spid="4" grpId="0"/>
          <p:bldP spid="37" grpId="0" animBg="1"/>
          <p:bldP spid="38" grpId="0" animBg="1"/>
          <p:bldP spid="39" grpId="0" animBg="1"/>
          <p:bldP spid="3" grpId="0"/>
          <p:bldP spid="6" grpId="0"/>
          <p:bldP spid="42" grpId="0" animBg="1"/>
          <p:bldP spid="43" grpId="0" animBg="1"/>
          <p:bldP spid="4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2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3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1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2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4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1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5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5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/>
          <p:bldP spid="4" grpId="0"/>
          <p:bldP spid="37" grpId="0" animBg="1"/>
          <p:bldP spid="38" grpId="0" animBg="1"/>
          <p:bldP spid="39" grpId="0" animBg="1"/>
          <p:bldP spid="3" grpId="0"/>
          <p:bldP spid="6" grpId="0"/>
          <p:bldP spid="42" grpId="0" animBg="1"/>
          <p:bldP spid="43" grpId="0" animBg="1"/>
          <p:bldP spid="44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标题 4"/>
          <p:cNvSpPr txBox="1">
            <a:spLocks/>
          </p:cNvSpPr>
          <p:nvPr/>
        </p:nvSpPr>
        <p:spPr>
          <a:xfrm>
            <a:off x="3089449" y="3082485"/>
            <a:ext cx="6013102" cy="824357"/>
          </a:xfrm>
          <a:prstGeom prst="rect">
            <a:avLst/>
          </a:prstGeom>
        </p:spPr>
        <p:txBody>
          <a:bodyPr vert="horz" lIns="162403" tIns="81202" rIns="162403" bIns="81202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199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如何</a:t>
            </a:r>
            <a:r>
              <a:rPr lang="zh-CN" altLang="en-US" sz="31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做一名合格共产党员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424280" y="621168"/>
            <a:ext cx="3343440" cy="2232377"/>
            <a:chOff x="4785785" y="593113"/>
            <a:chExt cx="2508487" cy="1674283"/>
          </a:xfrm>
        </p:grpSpPr>
        <p:pic>
          <p:nvPicPr>
            <p:cNvPr id="133" name="Picture 4" descr="C:\Users\Administrator\Desktop\素材\Nipic_2174276_2014031914463401932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5785" y="593113"/>
              <a:ext cx="2508487" cy="167428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" name="标题 4"/>
            <p:cNvSpPr txBox="1">
              <a:spLocks/>
            </p:cNvSpPr>
            <p:nvPr/>
          </p:nvSpPr>
          <p:spPr>
            <a:xfrm>
              <a:off x="5364088" y="675845"/>
              <a:ext cx="1613764" cy="1391849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6399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    06</a:t>
              </a:r>
              <a:endParaRPr lang="zh-CN" altLang="en-US" sz="3699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8713539" y="3494663"/>
            <a:ext cx="3586255" cy="2603804"/>
            <a:chOff x="6935916" y="343637"/>
            <a:chExt cx="1713877" cy="1135367"/>
          </a:xfrm>
        </p:grpSpPr>
        <p:pic>
          <p:nvPicPr>
            <p:cNvPr id="13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302150643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570249" y="328264"/>
            <a:ext cx="5051502" cy="576263"/>
          </a:xfrm>
        </p:spPr>
        <p:txBody>
          <a:bodyPr>
            <a:noAutofit/>
          </a:bodyPr>
          <a:lstStyle/>
          <a:p>
            <a:r>
              <a:rPr lang="zh-CN" altLang="en-US" sz="3199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组织领导：发挥媒体作用</a:t>
            </a:r>
          </a:p>
        </p:txBody>
      </p:sp>
      <p:sp>
        <p:nvSpPr>
          <p:cNvPr id="37" name="矩形 36"/>
          <p:cNvSpPr/>
          <p:nvPr/>
        </p:nvSpPr>
        <p:spPr>
          <a:xfrm>
            <a:off x="5876990" y="2084850"/>
            <a:ext cx="2042554" cy="624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r>
              <a:rPr lang="zh-CN" altLang="en-US" sz="2599" b="1" dirty="0">
                <a:solidFill>
                  <a:schemeClr val="bg1"/>
                </a:solidFill>
              </a:rPr>
              <a:t>三个方面</a:t>
            </a:r>
          </a:p>
        </p:txBody>
      </p:sp>
      <p:sp>
        <p:nvSpPr>
          <p:cNvPr id="38" name="矩形 37"/>
          <p:cNvSpPr/>
          <p:nvPr/>
        </p:nvSpPr>
        <p:spPr>
          <a:xfrm>
            <a:off x="529396" y="2084850"/>
            <a:ext cx="5347594" cy="624000"/>
          </a:xfrm>
          <a:prstGeom prst="rect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>
              <a:spcBef>
                <a:spcPct val="20000"/>
              </a:spcBef>
            </a:pPr>
            <a:r>
              <a:rPr lang="zh-CN" altLang="en-US" sz="31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发挥媒体作用</a:t>
            </a:r>
          </a:p>
        </p:txBody>
      </p:sp>
      <p:sp>
        <p:nvSpPr>
          <p:cNvPr id="39" name="矩形 38"/>
          <p:cNvSpPr/>
          <p:nvPr/>
        </p:nvSpPr>
        <p:spPr>
          <a:xfrm>
            <a:off x="529396" y="2823294"/>
            <a:ext cx="7390148" cy="250036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endParaRPr lang="zh-CN" altLang="en-US" sz="1900" dirty="0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64999" y="2974348"/>
            <a:ext cx="7140090" cy="969272"/>
            <a:chOff x="3535474" y="2230760"/>
            <a:chExt cx="5357005" cy="726954"/>
          </a:xfrm>
        </p:grpSpPr>
        <p:sp>
          <p:nvSpPr>
            <p:cNvPr id="35" name="矩形 34"/>
            <p:cNvSpPr/>
            <p:nvPr/>
          </p:nvSpPr>
          <p:spPr>
            <a:xfrm>
              <a:off x="3806268" y="2230760"/>
              <a:ext cx="5086211" cy="726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9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针对党员多样化学习需求，充分利用共产党员网、手机报、电视栏目、微信易信和远程教育平台等，开发制作形象直观、丰富多样的学习资源，及时推送学习内容。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3535474" y="2317642"/>
              <a:ext cx="144016" cy="144000"/>
            </a:xfrm>
            <a:prstGeom prst="rect">
              <a:avLst/>
            </a:prstGeom>
            <a:pattFill prst="dkUpDiag">
              <a:fgClr>
                <a:schemeClr val="accent1"/>
              </a:fgClr>
              <a:bgClr>
                <a:schemeClr val="bg1"/>
              </a:bgClr>
            </a:patt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64998" y="4057953"/>
            <a:ext cx="7154547" cy="384632"/>
            <a:chOff x="3524629" y="2828020"/>
            <a:chExt cx="5367851" cy="288474"/>
          </a:xfrm>
        </p:grpSpPr>
        <p:sp>
          <p:nvSpPr>
            <p:cNvPr id="40" name="矩形 39"/>
            <p:cNvSpPr/>
            <p:nvPr/>
          </p:nvSpPr>
          <p:spPr>
            <a:xfrm>
              <a:off x="3806268" y="2828020"/>
              <a:ext cx="5086212" cy="2884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9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引导党员利用网络自主学习、互动交流，扩大学习教育覆盖面。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3524629" y="2907407"/>
              <a:ext cx="144016" cy="144000"/>
            </a:xfrm>
            <a:prstGeom prst="rect">
              <a:avLst/>
            </a:prstGeom>
            <a:pattFill prst="dkUpDiag">
              <a:fgClr>
                <a:schemeClr val="accent1"/>
              </a:fgClr>
              <a:bgClr>
                <a:schemeClr val="bg1"/>
              </a:bgClr>
            </a:patt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64996" y="4567038"/>
            <a:ext cx="7154546" cy="676951"/>
            <a:chOff x="3524629" y="3425279"/>
            <a:chExt cx="5367850" cy="507713"/>
          </a:xfrm>
        </p:grpSpPr>
        <p:sp>
          <p:nvSpPr>
            <p:cNvPr id="41" name="矩形 40"/>
            <p:cNvSpPr/>
            <p:nvPr/>
          </p:nvSpPr>
          <p:spPr>
            <a:xfrm>
              <a:off x="3806268" y="3425279"/>
              <a:ext cx="5086211" cy="507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9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注重运用各类媒体，宣传“两学一做”学习教育的做法和成效，加强舆论引导，营造良好氛围。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3524629" y="3493401"/>
              <a:ext cx="144016" cy="144000"/>
            </a:xfrm>
            <a:prstGeom prst="rect">
              <a:avLst/>
            </a:prstGeom>
            <a:pattFill prst="dkUpDiag">
              <a:fgClr>
                <a:schemeClr val="accent1"/>
              </a:fgClr>
              <a:bgClr>
                <a:schemeClr val="bg1"/>
              </a:bgClr>
            </a:patt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solidFill>
                  <a:schemeClr val="tx1"/>
                </a:solidFill>
              </a:endParaRPr>
            </a:p>
          </p:txBody>
        </p:sp>
      </p:grpSp>
      <p:sp>
        <p:nvSpPr>
          <p:cNvPr id="49" name="TextBox 45"/>
          <p:cNvSpPr txBox="1"/>
          <p:nvPr/>
        </p:nvSpPr>
        <p:spPr>
          <a:xfrm>
            <a:off x="9551135" y="2660916"/>
            <a:ext cx="1980308" cy="67692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121863" tIns="60931" rIns="121863" bIns="60931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学习教育</a:t>
            </a:r>
            <a:endParaRPr lang="en-US" altLang="zh-CN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组织领导</a:t>
            </a:r>
          </a:p>
        </p:txBody>
      </p:sp>
      <p:pic>
        <p:nvPicPr>
          <p:cNvPr id="17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472" y="2163917"/>
            <a:ext cx="1786128" cy="16208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47490139"/>
      </p:ext>
    </p:extLst>
  </p:cSld>
  <p:clrMapOvr>
    <a:masterClrMapping/>
  </p:clrMapOvr>
  <p:transition spd="slow" advTm="0">
    <p:wipe/>
  </p:transition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31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32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4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36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3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8" grpId="0" animBg="1"/>
          <p:bldP spid="39" grpId="0" animBg="1"/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4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36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3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8" grpId="0" animBg="1"/>
          <p:bldP spid="39" grpId="0" animBg="1"/>
          <p:bldP spid="49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912174" y="355168"/>
            <a:ext cx="4367651" cy="576263"/>
          </a:xfrm>
        </p:spPr>
        <p:txBody>
          <a:bodyPr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做合格党员：遵守党章    加强党性</a:t>
            </a:r>
          </a:p>
          <a:p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7727594" y="2031047"/>
            <a:ext cx="3620113" cy="53348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1863" tIns="60931" rIns="121863" bIns="60931">
            <a:spAutoFit/>
          </a:bodyPr>
          <a:lstStyle/>
          <a:p>
            <a:pPr algn="ctr"/>
            <a:r>
              <a:rPr lang="zh-CN" altLang="en-US" sz="259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遵守党章    加强党性</a:t>
            </a:r>
          </a:p>
        </p:txBody>
      </p:sp>
      <p:sp>
        <p:nvSpPr>
          <p:cNvPr id="35" name="矩形 34"/>
          <p:cNvSpPr/>
          <p:nvPr/>
        </p:nvSpPr>
        <p:spPr>
          <a:xfrm>
            <a:off x="4438622" y="3597792"/>
            <a:ext cx="7415936" cy="1876973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员领导干部要做学习党章、遵守党章的模范。各级领导干部要把学习党章作为必修课，走上新的领导岗位的同志要把学习党章作为第一课，带头遵守党章各项规定。凡是党章规定党员必须做到的，领导干部要首先做到；凡是党章规定党员不能做的，领导干部要带头不做。</a:t>
            </a:r>
            <a:b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   </a:t>
            </a:r>
          </a:p>
        </p:txBody>
      </p:sp>
      <p:sp>
        <p:nvSpPr>
          <p:cNvPr id="36" name="矩形 35"/>
          <p:cNvSpPr/>
          <p:nvPr/>
        </p:nvSpPr>
        <p:spPr>
          <a:xfrm>
            <a:off x="4417248" y="2922473"/>
            <a:ext cx="7437310" cy="96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040264" y="5349214"/>
            <a:ext cx="6785949" cy="800004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en-US" altLang="zh-CN" sz="2200" b="1" dirty="0">
                <a:solidFill>
                  <a:schemeClr val="accent1"/>
                </a:solidFill>
              </a:rPr>
              <a:t>——2012</a:t>
            </a:r>
            <a:r>
              <a:rPr lang="zh-CN" altLang="en-US" sz="2200" b="1" dirty="0">
                <a:solidFill>
                  <a:schemeClr val="accent1"/>
                </a:solidFill>
              </a:rPr>
              <a:t>年</a:t>
            </a:r>
            <a:r>
              <a:rPr lang="en-US" altLang="zh-CN" sz="2200" b="1" dirty="0">
                <a:solidFill>
                  <a:schemeClr val="accent1"/>
                </a:solidFill>
              </a:rPr>
              <a:t>11</a:t>
            </a:r>
            <a:r>
              <a:rPr lang="zh-CN" altLang="en-US" sz="2200" b="1" dirty="0">
                <a:solidFill>
                  <a:schemeClr val="accent1"/>
                </a:solidFill>
              </a:rPr>
              <a:t>月</a:t>
            </a:r>
            <a:r>
              <a:rPr lang="en-US" altLang="zh-CN" sz="2200" b="1" dirty="0">
                <a:solidFill>
                  <a:schemeClr val="accent1"/>
                </a:solidFill>
              </a:rPr>
              <a:t>16</a:t>
            </a:r>
            <a:r>
              <a:rPr lang="zh-CN" altLang="en-US" sz="2200" b="1" dirty="0">
                <a:solidFill>
                  <a:schemeClr val="accent1"/>
                </a:solidFill>
              </a:rPr>
              <a:t>日</a:t>
            </a:r>
            <a:r>
              <a:rPr lang="en-US" altLang="zh-CN" sz="2200" b="1" dirty="0">
                <a:solidFill>
                  <a:schemeClr val="accent1"/>
                </a:solidFill>
              </a:rPr>
              <a:t>《</a:t>
            </a:r>
            <a:r>
              <a:rPr lang="zh-CN" altLang="en-US" sz="2200" b="1" dirty="0">
                <a:solidFill>
                  <a:schemeClr val="accent1"/>
                </a:solidFill>
              </a:rPr>
              <a:t>认真学习党章　严格遵守党章</a:t>
            </a:r>
            <a:r>
              <a:rPr lang="en-US" altLang="zh-CN" sz="2200" b="1" dirty="0">
                <a:solidFill>
                  <a:schemeClr val="accent1"/>
                </a:solidFill>
              </a:rPr>
              <a:t>》</a:t>
            </a:r>
          </a:p>
        </p:txBody>
      </p:sp>
      <p:pic>
        <p:nvPicPr>
          <p:cNvPr id="28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6" y="2112044"/>
            <a:ext cx="1786128" cy="16208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45"/>
          <p:cNvSpPr txBox="1"/>
          <p:nvPr/>
        </p:nvSpPr>
        <p:spPr>
          <a:xfrm>
            <a:off x="1731756" y="2729360"/>
            <a:ext cx="1891169" cy="73846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121863" tIns="60931" rIns="121863" bIns="60931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如何做一名</a:t>
            </a:r>
            <a:endParaRPr lang="en-US" altLang="zh-CN" sz="20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合格共产党员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6471386" y="1753809"/>
            <a:ext cx="952216" cy="952560"/>
            <a:chOff x="3686418" y="1491630"/>
            <a:chExt cx="1245622" cy="1245622"/>
          </a:xfrm>
        </p:grpSpPr>
        <p:grpSp>
          <p:nvGrpSpPr>
            <p:cNvPr id="31" name="组合 30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32" name="标题 4"/>
            <p:cNvSpPr txBox="1">
              <a:spLocks/>
            </p:cNvSpPr>
            <p:nvPr/>
          </p:nvSpPr>
          <p:spPr>
            <a:xfrm>
              <a:off x="3891047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要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70363" y="1753809"/>
            <a:ext cx="952216" cy="952560"/>
            <a:chOff x="3686418" y="1491630"/>
            <a:chExt cx="1245622" cy="1245622"/>
          </a:xfrm>
        </p:grpSpPr>
        <p:grpSp>
          <p:nvGrpSpPr>
            <p:cNvPr id="39" name="组合 38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40" name="标题 4"/>
            <p:cNvSpPr txBox="1">
              <a:spLocks/>
            </p:cNvSpPr>
            <p:nvPr/>
          </p:nvSpPr>
          <p:spPr>
            <a:xfrm>
              <a:off x="386766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党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470612" y="1753809"/>
            <a:ext cx="952216" cy="952560"/>
            <a:chOff x="3686418" y="1491630"/>
            <a:chExt cx="1245622" cy="1245622"/>
          </a:xfrm>
        </p:grpSpPr>
        <p:grpSp>
          <p:nvGrpSpPr>
            <p:cNvPr id="44" name="组合 43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45" name="标题 4"/>
            <p:cNvSpPr txBox="1">
              <a:spLocks/>
            </p:cNvSpPr>
            <p:nvPr/>
          </p:nvSpPr>
          <p:spPr>
            <a:xfrm>
              <a:off x="3863174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员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187001866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35" grpId="0"/>
      <p:bldP spid="36" grpId="0" animBg="1"/>
      <p:bldP spid="37" grpId="0"/>
      <p:bldP spid="2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652093" y="223157"/>
            <a:ext cx="4931564" cy="576263"/>
          </a:xfrm>
        </p:spPr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</a:rPr>
              <a:t>习进平论：做合格共产党员</a:t>
            </a:r>
          </a:p>
        </p:txBody>
      </p:sp>
      <p:sp>
        <p:nvSpPr>
          <p:cNvPr id="3" name="矩形 2"/>
          <p:cNvSpPr/>
          <p:nvPr/>
        </p:nvSpPr>
        <p:spPr>
          <a:xfrm>
            <a:off x="649996" y="4955104"/>
            <a:ext cx="11153532" cy="861716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algn="just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十八大以来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，总书记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在多次考察、讲话中，从树立党章意识、坚定理想信念等层面阐述了共产党员如何加强党性，始终心系党、心系人民、心系国家，体现先进性和纯洁性。 让我们从总书记的这些论述中来探究如何坚持以知促行，做一名合格的中共党员。</a:t>
            </a:r>
          </a:p>
        </p:txBody>
      </p:sp>
      <p:sp>
        <p:nvSpPr>
          <p:cNvPr id="4" name="矩形 3"/>
          <p:cNvSpPr/>
          <p:nvPr/>
        </p:nvSpPr>
        <p:spPr>
          <a:xfrm>
            <a:off x="7467620" y="4057938"/>
            <a:ext cx="3460951" cy="46152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21863" tIns="60931" rIns="121863" bIns="60931">
            <a:spAutoFit/>
          </a:bodyPr>
          <a:lstStyle/>
          <a:p>
            <a:pPr algn="ctr"/>
            <a:r>
              <a:rPr lang="zh-CN" altLang="en-US" sz="2200" dirty="0"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向榜样学习、向群众学习</a:t>
            </a:r>
          </a:p>
        </p:txBody>
      </p:sp>
      <p:sp>
        <p:nvSpPr>
          <p:cNvPr id="6" name="矩形 5"/>
          <p:cNvSpPr/>
          <p:nvPr/>
        </p:nvSpPr>
        <p:spPr>
          <a:xfrm>
            <a:off x="8495400" y="1733863"/>
            <a:ext cx="2879279" cy="46152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21863" tIns="60931" rIns="121863" bIns="60931">
            <a:spAutoFit/>
          </a:bodyPr>
          <a:lstStyle/>
          <a:p>
            <a:pPr algn="ctr"/>
            <a:r>
              <a:rPr lang="zh-CN" altLang="en-US" sz="2200" dirty="0"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遵守党章、加强党性</a:t>
            </a:r>
          </a:p>
        </p:txBody>
      </p:sp>
      <p:sp>
        <p:nvSpPr>
          <p:cNvPr id="7" name="矩形 6"/>
          <p:cNvSpPr/>
          <p:nvPr/>
        </p:nvSpPr>
        <p:spPr>
          <a:xfrm>
            <a:off x="7471804" y="2550034"/>
            <a:ext cx="2879279" cy="46152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21863" tIns="60931" rIns="121863" bIns="60931">
            <a:spAutoFit/>
          </a:bodyPr>
          <a:lstStyle/>
          <a:p>
            <a:pPr algn="ctr"/>
            <a:r>
              <a:rPr lang="zh-CN" altLang="en-US" sz="2200" dirty="0"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坚定信念、加强学习</a:t>
            </a:r>
          </a:p>
        </p:txBody>
      </p:sp>
      <p:sp>
        <p:nvSpPr>
          <p:cNvPr id="8" name="矩形 7"/>
          <p:cNvSpPr/>
          <p:nvPr/>
        </p:nvSpPr>
        <p:spPr>
          <a:xfrm>
            <a:off x="8335587" y="3316409"/>
            <a:ext cx="2879279" cy="46152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21863" tIns="60931" rIns="121863" bIns="60931">
            <a:spAutoFit/>
          </a:bodyPr>
          <a:lstStyle/>
          <a:p>
            <a:pPr algn="ctr"/>
            <a:r>
              <a:rPr lang="zh-CN" altLang="en-US" sz="2200" dirty="0"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遵纪守法、廉洁正派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535640" y="1599566"/>
            <a:ext cx="719740" cy="720000"/>
            <a:chOff x="7813429" y="1622304"/>
            <a:chExt cx="792000" cy="792000"/>
          </a:xfrm>
        </p:grpSpPr>
        <p:grpSp>
          <p:nvGrpSpPr>
            <p:cNvPr id="11" name="组合 10"/>
            <p:cNvGrpSpPr/>
            <p:nvPr/>
          </p:nvGrpSpPr>
          <p:grpSpPr>
            <a:xfrm>
              <a:off x="7813429" y="1622304"/>
              <a:ext cx="792000" cy="792000"/>
              <a:chOff x="7362360" y="2261907"/>
              <a:chExt cx="900000" cy="9000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矩形 12"/>
              <p:cNvSpPr/>
              <p:nvPr/>
            </p:nvSpPr>
            <p:spPr>
              <a:xfrm>
                <a:off x="7362360" y="2261907"/>
                <a:ext cx="900000" cy="90000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1900" b="1" dirty="0"/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7362360" y="2711907"/>
                <a:ext cx="900000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rot="5400000">
                <a:off x="7362360" y="2711907"/>
                <a:ext cx="900000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TextBox 11"/>
            <p:cNvSpPr txBox="1"/>
            <p:nvPr/>
          </p:nvSpPr>
          <p:spPr>
            <a:xfrm>
              <a:off x="7849389" y="1696752"/>
              <a:ext cx="720082" cy="64310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zh-CN" altLang="en-US" sz="3199" b="1" dirty="0">
                  <a:solidFill>
                    <a:schemeClr val="accent1"/>
                  </a:solidFill>
                </a:rPr>
                <a:t>要</a:t>
              </a:r>
              <a:endParaRPr lang="zh-CN" altLang="en-US" sz="3699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880629" y="2429404"/>
            <a:ext cx="3063660" cy="615554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algn="r"/>
            <a:r>
              <a:rPr lang="zh-CN" altLang="en-US" sz="31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752263" y="3044958"/>
            <a:ext cx="2911283" cy="415372"/>
          </a:xfrm>
          <a:prstGeom prst="rect">
            <a:avLst/>
          </a:prstGeom>
          <a:noFill/>
          <a:effectLst/>
        </p:spPr>
        <p:txBody>
          <a:bodyPr wrap="none" lIns="121863" tIns="60931" rIns="121863" bIns="60931" rtlCol="0">
            <a:spAutoFit/>
          </a:bodyPr>
          <a:lstStyle/>
          <a:p>
            <a:r>
              <a:rPr lang="en-US" altLang="zh-CN" sz="1900" dirty="0">
                <a:solidFill>
                  <a:schemeClr val="accent1"/>
                </a:solidFill>
                <a:latin typeface="+mj-ea"/>
                <a:ea typeface="+mj-ea"/>
              </a:rPr>
              <a:t>Communist Party of China</a:t>
            </a:r>
            <a:endParaRPr lang="zh-CN" altLang="en-US" sz="19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496804" y="2415737"/>
            <a:ext cx="719740" cy="720000"/>
            <a:chOff x="7813429" y="1622304"/>
            <a:chExt cx="792000" cy="792000"/>
          </a:xfrm>
        </p:grpSpPr>
        <p:grpSp>
          <p:nvGrpSpPr>
            <p:cNvPr id="40" name="组合 39"/>
            <p:cNvGrpSpPr/>
            <p:nvPr/>
          </p:nvGrpSpPr>
          <p:grpSpPr>
            <a:xfrm>
              <a:off x="7813429" y="1622304"/>
              <a:ext cx="792000" cy="792000"/>
              <a:chOff x="7362360" y="2261907"/>
              <a:chExt cx="900000" cy="9000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矩形 41"/>
              <p:cNvSpPr/>
              <p:nvPr/>
            </p:nvSpPr>
            <p:spPr>
              <a:xfrm>
                <a:off x="7362360" y="2261907"/>
                <a:ext cx="900000" cy="90000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1900" b="1" dirty="0"/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>
                <a:off x="7362360" y="2711907"/>
                <a:ext cx="900000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rot="5400000">
                <a:off x="7362360" y="2711907"/>
                <a:ext cx="900000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Box 40"/>
            <p:cNvSpPr txBox="1"/>
            <p:nvPr/>
          </p:nvSpPr>
          <p:spPr>
            <a:xfrm>
              <a:off x="7849389" y="1696752"/>
              <a:ext cx="720082" cy="64310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zh-CN" altLang="en-US" sz="3199" b="1" dirty="0">
                  <a:solidFill>
                    <a:schemeClr val="accent1"/>
                  </a:solidFill>
                </a:rPr>
                <a:t>要</a:t>
              </a:r>
              <a:endParaRPr lang="zh-CN" altLang="en-US" sz="3699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343148" y="3182111"/>
            <a:ext cx="719740" cy="720000"/>
            <a:chOff x="7813429" y="1622304"/>
            <a:chExt cx="792000" cy="792000"/>
          </a:xfrm>
        </p:grpSpPr>
        <p:grpSp>
          <p:nvGrpSpPr>
            <p:cNvPr id="52" name="组合 51"/>
            <p:cNvGrpSpPr/>
            <p:nvPr/>
          </p:nvGrpSpPr>
          <p:grpSpPr>
            <a:xfrm>
              <a:off x="7813429" y="1622304"/>
              <a:ext cx="792000" cy="792000"/>
              <a:chOff x="7362360" y="2261907"/>
              <a:chExt cx="900000" cy="9000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4" name="矩形 53"/>
              <p:cNvSpPr/>
              <p:nvPr/>
            </p:nvSpPr>
            <p:spPr>
              <a:xfrm>
                <a:off x="7362360" y="2261907"/>
                <a:ext cx="900000" cy="90000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1900" b="1" dirty="0"/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>
                <a:off x="7362360" y="2711907"/>
                <a:ext cx="900000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rot="5400000">
                <a:off x="7362360" y="2711907"/>
                <a:ext cx="900000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3" name="TextBox 52"/>
            <p:cNvSpPr txBox="1"/>
            <p:nvPr/>
          </p:nvSpPr>
          <p:spPr>
            <a:xfrm>
              <a:off x="7849389" y="1696752"/>
              <a:ext cx="720082" cy="64310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zh-CN" altLang="en-US" sz="3199" b="1" dirty="0">
                  <a:solidFill>
                    <a:schemeClr val="accent1"/>
                  </a:solidFill>
                </a:rPr>
                <a:t>要</a:t>
              </a:r>
              <a:endParaRPr lang="zh-CN" altLang="en-US" sz="3699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512043" y="3923641"/>
            <a:ext cx="719740" cy="720000"/>
            <a:chOff x="7813429" y="1622304"/>
            <a:chExt cx="792000" cy="792000"/>
          </a:xfrm>
        </p:grpSpPr>
        <p:grpSp>
          <p:nvGrpSpPr>
            <p:cNvPr id="58" name="组合 57"/>
            <p:cNvGrpSpPr/>
            <p:nvPr/>
          </p:nvGrpSpPr>
          <p:grpSpPr>
            <a:xfrm>
              <a:off x="7813429" y="1622304"/>
              <a:ext cx="792000" cy="792000"/>
              <a:chOff x="7362360" y="2261907"/>
              <a:chExt cx="900000" cy="9000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0" name="矩形 59"/>
              <p:cNvSpPr/>
              <p:nvPr/>
            </p:nvSpPr>
            <p:spPr>
              <a:xfrm>
                <a:off x="7362360" y="2261907"/>
                <a:ext cx="900000" cy="90000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1900" b="1" dirty="0"/>
              </a:p>
            </p:txBody>
          </p:sp>
          <p:cxnSp>
            <p:nvCxnSpPr>
              <p:cNvPr id="61" name="直接连接符 60"/>
              <p:cNvCxnSpPr/>
              <p:nvPr/>
            </p:nvCxnSpPr>
            <p:spPr>
              <a:xfrm>
                <a:off x="7362360" y="2711907"/>
                <a:ext cx="900000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rot="5400000">
                <a:off x="7362360" y="2711907"/>
                <a:ext cx="900000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9" name="TextBox 58"/>
            <p:cNvSpPr txBox="1"/>
            <p:nvPr/>
          </p:nvSpPr>
          <p:spPr>
            <a:xfrm>
              <a:off x="7849389" y="1696752"/>
              <a:ext cx="720082" cy="64310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zh-CN" altLang="en-US" sz="3199" b="1" dirty="0">
                  <a:solidFill>
                    <a:schemeClr val="accent1"/>
                  </a:solidFill>
                </a:rPr>
                <a:t>要</a:t>
              </a:r>
              <a:endParaRPr lang="zh-CN" altLang="en-US" sz="3699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5942365" y="1519032"/>
            <a:ext cx="1343663" cy="77970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121863" tIns="60931" rIns="121863" bIns="60931" rtlCol="0">
            <a:spAutoFit/>
          </a:bodyPr>
          <a:lstStyle/>
          <a:p>
            <a:pPr algn="ctr"/>
            <a:r>
              <a:rPr lang="zh-CN" altLang="en-US" sz="4299" b="1" dirty="0">
                <a:solidFill>
                  <a:schemeClr val="accent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党员</a:t>
            </a:r>
          </a:p>
        </p:txBody>
      </p:sp>
      <p:pic>
        <p:nvPicPr>
          <p:cNvPr id="69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84" y="1561252"/>
            <a:ext cx="1786128" cy="16208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4" name="组合 103"/>
          <p:cNvGrpSpPr/>
          <p:nvPr/>
        </p:nvGrpSpPr>
        <p:grpSpPr>
          <a:xfrm>
            <a:off x="1235468" y="3619314"/>
            <a:ext cx="952216" cy="952560"/>
            <a:chOff x="3686418" y="1491630"/>
            <a:chExt cx="1245622" cy="1245622"/>
          </a:xfrm>
        </p:grpSpPr>
        <p:grpSp>
          <p:nvGrpSpPr>
            <p:cNvPr id="105" name="组合 104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107" name="椭圆 106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106" name="标题 4"/>
            <p:cNvSpPr txBox="1">
              <a:spLocks/>
            </p:cNvSpPr>
            <p:nvPr/>
          </p:nvSpPr>
          <p:spPr>
            <a:xfrm>
              <a:off x="389141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合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2206598" y="3619314"/>
            <a:ext cx="952216" cy="952560"/>
            <a:chOff x="3686418" y="1491630"/>
            <a:chExt cx="1245622" cy="1245622"/>
          </a:xfrm>
        </p:grpSpPr>
        <p:grpSp>
          <p:nvGrpSpPr>
            <p:cNvPr id="110" name="组合 109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112" name="椭圆 111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111" name="标题 4"/>
            <p:cNvSpPr txBox="1">
              <a:spLocks/>
            </p:cNvSpPr>
            <p:nvPr/>
          </p:nvSpPr>
          <p:spPr>
            <a:xfrm>
              <a:off x="3891047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格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3175985" y="3619314"/>
            <a:ext cx="952216" cy="952560"/>
            <a:chOff x="3686418" y="1491630"/>
            <a:chExt cx="1245622" cy="1245622"/>
          </a:xfrm>
        </p:grpSpPr>
        <p:grpSp>
          <p:nvGrpSpPr>
            <p:cNvPr id="115" name="组合 114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117" name="椭圆 116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116" name="标题 4"/>
            <p:cNvSpPr txBox="1">
              <a:spLocks/>
            </p:cNvSpPr>
            <p:nvPr/>
          </p:nvSpPr>
          <p:spPr>
            <a:xfrm>
              <a:off x="386766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党</a:t>
              </a: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4176233" y="3619314"/>
            <a:ext cx="952216" cy="952560"/>
            <a:chOff x="3686418" y="1491630"/>
            <a:chExt cx="1245622" cy="1245622"/>
          </a:xfrm>
        </p:grpSpPr>
        <p:grpSp>
          <p:nvGrpSpPr>
            <p:cNvPr id="120" name="组合 119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122" name="椭圆 121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121" name="标题 4"/>
            <p:cNvSpPr txBox="1">
              <a:spLocks/>
            </p:cNvSpPr>
            <p:nvPr/>
          </p:nvSpPr>
          <p:spPr>
            <a:xfrm>
              <a:off x="3863174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员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372125583"/>
      </p:ext>
    </p:extLst>
  </p:cSld>
  <p:clrMapOvr>
    <a:masterClrMapping/>
  </p:clrMapOvr>
  <p:transition spd="slow" advTm="0">
    <p:wipe/>
  </p:transition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1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3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4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4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0250"/>
                                </p:stCondLst>
                                <p:childTnLst>
                                  <p:par>
                                    <p:cTn id="56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5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5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6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3250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70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7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14750"/>
                                </p:stCondLst>
                                <p:childTnLst>
                                  <p:par>
                                    <p:cTn id="73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16250"/>
                                </p:stCondLst>
                                <p:childTnLst>
                                  <p:par>
                                    <p:cTn id="80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8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83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17750"/>
                                </p:stCondLst>
                                <p:childTnLst>
                                  <p:par>
                                    <p:cTn id="8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19250"/>
                                </p:stCondLst>
                                <p:childTnLst>
                                  <p:par>
                                    <p:cTn id="92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94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9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20750"/>
                                </p:stCondLst>
                                <p:childTnLst>
                                  <p:par>
                                    <p:cTn id="97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99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 animBg="1"/>
          <p:bldP spid="6" grpId="0" animBg="1"/>
          <p:bldP spid="7" grpId="0" animBg="1"/>
          <p:bldP spid="8" grpId="0" animBg="1"/>
          <p:bldP spid="43" grpId="0"/>
          <p:bldP spid="44" grpId="0"/>
          <p:bldP spid="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1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3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4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4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0250"/>
                                </p:stCondLst>
                                <p:childTnLst>
                                  <p:par>
                                    <p:cTn id="5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6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3250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14750"/>
                                </p:stCondLst>
                                <p:childTnLst>
                                  <p:par>
                                    <p:cTn id="73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16250"/>
                                </p:stCondLst>
                                <p:childTnLst>
                                  <p:par>
                                    <p:cTn id="8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17750"/>
                                </p:stCondLst>
                                <p:childTnLst>
                                  <p:par>
                                    <p:cTn id="8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19250"/>
                                </p:stCondLst>
                                <p:childTnLst>
                                  <p:par>
                                    <p:cTn id="9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20750"/>
                                </p:stCondLst>
                                <p:childTnLst>
                                  <p:par>
                                    <p:cTn id="97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99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 animBg="1"/>
          <p:bldP spid="6" grpId="0" animBg="1"/>
          <p:bldP spid="7" grpId="0" animBg="1"/>
          <p:bldP spid="8" grpId="0" animBg="1"/>
          <p:bldP spid="43" grpId="0"/>
          <p:bldP spid="44" grpId="0"/>
          <p:bldP spid="9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700322" y="3393517"/>
            <a:ext cx="1595389" cy="1064627"/>
            <a:chOff x="6935916" y="343637"/>
            <a:chExt cx="1713877" cy="1135367"/>
          </a:xfrm>
        </p:grpSpPr>
        <p:pic>
          <p:nvPicPr>
            <p:cNvPr id="20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3941564" y="2791426"/>
            <a:ext cx="4232244" cy="916958"/>
            <a:chOff x="3946511" y="2477133"/>
            <a:chExt cx="4233224" cy="917170"/>
          </a:xfrm>
        </p:grpSpPr>
        <p:sp>
          <p:nvSpPr>
            <p:cNvPr id="24" name="TextBox 20"/>
            <p:cNvSpPr txBox="1"/>
            <p:nvPr/>
          </p:nvSpPr>
          <p:spPr>
            <a:xfrm>
              <a:off x="3946511" y="2477133"/>
              <a:ext cx="4233224" cy="917170"/>
            </a:xfrm>
            <a:prstGeom prst="rect">
              <a:avLst/>
            </a:prstGeom>
            <a:noFill/>
            <a:effectLst/>
          </p:spPr>
          <p:txBody>
            <a:bodyPr wrap="square" lIns="121833" tIns="60916" rIns="121833" bIns="60916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4299" b="1" dirty="0">
                  <a:solidFill>
                    <a:srgbClr val="C00000"/>
                  </a:solidFill>
                  <a:cs typeface="+mn-ea"/>
                  <a:sym typeface="+mn-lt"/>
                </a:rPr>
                <a:t>中国共产党</a:t>
              </a:r>
              <a:endParaRPr lang="en-US" altLang="zh-CN" sz="4299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pic>
          <p:nvPicPr>
            <p:cNvPr id="27" name="Picture 4" descr="C:\Users\Administrator\Desktop\素材\Nipic_2174276_20140319144634019323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240558" y="2526035"/>
              <a:ext cx="1143907" cy="76377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8" name="文本框 8"/>
          <p:cNvSpPr txBox="1"/>
          <p:nvPr/>
        </p:nvSpPr>
        <p:spPr>
          <a:xfrm>
            <a:off x="2702021" y="1386377"/>
            <a:ext cx="6824313" cy="1138479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algn="ctr"/>
            <a:r>
              <a:rPr lang="zh-CN" altLang="en-US" sz="6599" dirty="0">
                <a:solidFill>
                  <a:srgbClr val="C00000"/>
                </a:solidFill>
                <a:latin typeface="华康俪金黑W8(P)" pitchFamily="34" charset="-122"/>
                <a:ea typeface="华康俪金黑W8(P)" pitchFamily="34" charset="-122"/>
              </a:rPr>
              <a:t>感谢您的聆听</a:t>
            </a:r>
          </a:p>
        </p:txBody>
      </p:sp>
    </p:spTree>
    <p:extLst>
      <p:ext uri="{BB962C8B-B14F-4D97-AF65-F5344CB8AC3E}">
        <p14:creationId xmlns="" xmlns:p14="http://schemas.microsoft.com/office/powerpoint/2010/main" val="114788375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667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167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732028" y="2122919"/>
            <a:ext cx="2841119" cy="2355160"/>
            <a:chOff x="1288264" y="699544"/>
            <a:chExt cx="2131610" cy="1766370"/>
          </a:xfrm>
        </p:grpSpPr>
        <p:grpSp>
          <p:nvGrpSpPr>
            <p:cNvPr id="50" name="组合 49"/>
            <p:cNvGrpSpPr/>
            <p:nvPr/>
          </p:nvGrpSpPr>
          <p:grpSpPr>
            <a:xfrm>
              <a:off x="1312685" y="699544"/>
              <a:ext cx="2107189" cy="469780"/>
              <a:chOff x="763823" y="321141"/>
              <a:chExt cx="3175331" cy="469780"/>
            </a:xfrm>
          </p:grpSpPr>
          <p:sp>
            <p:nvSpPr>
              <p:cNvPr id="54" name="TextBox 19"/>
              <p:cNvSpPr txBox="1"/>
              <p:nvPr/>
            </p:nvSpPr>
            <p:spPr>
              <a:xfrm>
                <a:off x="1135397" y="555526"/>
                <a:ext cx="2114866" cy="23539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b="1" dirty="0">
                    <a:solidFill>
                      <a:srgbClr val="C00000"/>
                    </a:solidFill>
                    <a:latin typeface="+mj-ea"/>
                    <a:ea typeface="+mj-ea"/>
                    <a:cs typeface="+mn-ea"/>
                    <a:sym typeface="+mn-lt"/>
                  </a:rPr>
                  <a:t>Communist Party of China</a:t>
                </a:r>
                <a:endParaRPr lang="zh-CN" altLang="en-US" sz="1200" b="1" dirty="0">
                  <a:solidFill>
                    <a:srgbClr val="C00000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55" name="TextBox 20"/>
              <p:cNvSpPr txBox="1"/>
              <p:nvPr/>
            </p:nvSpPr>
            <p:spPr>
              <a:xfrm>
                <a:off x="763823" y="321141"/>
                <a:ext cx="3175331" cy="332322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900" b="1" dirty="0">
                    <a:solidFill>
                      <a:srgbClr val="C00000"/>
                    </a:solidFill>
                    <a:cs typeface="+mn-ea"/>
                    <a:sym typeface="+mn-lt"/>
                  </a:rPr>
                  <a:t>中国共产党</a:t>
                </a:r>
                <a:endParaRPr lang="en-US" altLang="zh-CN" sz="1900" b="1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1288264" y="1040304"/>
              <a:ext cx="2119816" cy="1425610"/>
              <a:chOff x="4716016" y="699542"/>
              <a:chExt cx="2119816" cy="1425610"/>
            </a:xfrm>
          </p:grpSpPr>
          <p:sp>
            <p:nvSpPr>
              <p:cNvPr id="52" name="TextBox 14"/>
              <p:cNvSpPr txBox="1"/>
              <p:nvPr/>
            </p:nvSpPr>
            <p:spPr>
              <a:xfrm>
                <a:off x="4716016" y="703224"/>
                <a:ext cx="1111704" cy="142192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598" dirty="0">
                    <a:ln>
                      <a:solidFill>
                        <a:schemeClr val="accent1"/>
                      </a:solidFill>
                    </a:ln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目</a:t>
                </a:r>
              </a:p>
            </p:txBody>
          </p:sp>
          <p:sp>
            <p:nvSpPr>
              <p:cNvPr id="53" name="TextBox 14"/>
              <p:cNvSpPr txBox="1"/>
              <p:nvPr/>
            </p:nvSpPr>
            <p:spPr>
              <a:xfrm>
                <a:off x="5724128" y="699542"/>
                <a:ext cx="1111704" cy="1421928"/>
              </a:xfrm>
              <a:prstGeom prst="rect">
                <a:avLst/>
              </a:prstGeom>
              <a:noFill/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598" dirty="0">
                    <a:ln>
                      <a:solidFill>
                        <a:schemeClr val="accent1"/>
                      </a:solidFill>
                    </a:ln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录</a:t>
                </a: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5264074" y="4720438"/>
            <a:ext cx="2175591" cy="1579590"/>
            <a:chOff x="6935916" y="343637"/>
            <a:chExt cx="1713877" cy="1135367"/>
          </a:xfrm>
        </p:grpSpPr>
        <p:pic>
          <p:nvPicPr>
            <p:cNvPr id="5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8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3" name="标题 4"/>
          <p:cNvSpPr txBox="1">
            <a:spLocks/>
          </p:cNvSpPr>
          <p:nvPr/>
        </p:nvSpPr>
        <p:spPr>
          <a:xfrm>
            <a:off x="6367387" y="754377"/>
            <a:ext cx="2856423" cy="375781"/>
          </a:xfrm>
          <a:prstGeom prst="rect">
            <a:avLst/>
          </a:prstGeom>
        </p:spPr>
        <p:txBody>
          <a:bodyPr vert="horz" lIns="121863" tIns="60931" rIns="121863" bIns="6093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两学一做</a:t>
            </a:r>
            <a:r>
              <a:rPr lang="en-US" altLang="zh-CN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的背景介绍</a:t>
            </a:r>
          </a:p>
        </p:txBody>
      </p:sp>
      <p:sp>
        <p:nvSpPr>
          <p:cNvPr id="189" name="标题 4"/>
          <p:cNvSpPr txBox="1">
            <a:spLocks/>
          </p:cNvSpPr>
          <p:nvPr/>
        </p:nvSpPr>
        <p:spPr>
          <a:xfrm>
            <a:off x="6367387" y="1438961"/>
            <a:ext cx="2856423" cy="375781"/>
          </a:xfrm>
          <a:prstGeom prst="rect">
            <a:avLst/>
          </a:prstGeom>
        </p:spPr>
        <p:txBody>
          <a:bodyPr vert="horz" lIns="121863" tIns="60931" rIns="121863" bIns="6093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两学一做</a:t>
            </a:r>
            <a:r>
              <a:rPr lang="en-US" altLang="zh-CN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的总体要求</a:t>
            </a:r>
          </a:p>
        </p:txBody>
      </p:sp>
      <p:sp>
        <p:nvSpPr>
          <p:cNvPr id="195" name="标题 4"/>
          <p:cNvSpPr txBox="1">
            <a:spLocks/>
          </p:cNvSpPr>
          <p:nvPr/>
        </p:nvSpPr>
        <p:spPr>
          <a:xfrm>
            <a:off x="6367387" y="2064749"/>
            <a:ext cx="2856423" cy="375781"/>
          </a:xfrm>
          <a:prstGeom prst="rect">
            <a:avLst/>
          </a:prstGeom>
        </p:spPr>
        <p:txBody>
          <a:bodyPr vert="horz" lIns="121863" tIns="60931" rIns="121863" bIns="6093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两学一做</a:t>
            </a:r>
            <a:r>
              <a:rPr lang="en-US" altLang="zh-CN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的主要内容</a:t>
            </a:r>
          </a:p>
        </p:txBody>
      </p:sp>
      <p:sp>
        <p:nvSpPr>
          <p:cNvPr id="201" name="标题 4"/>
          <p:cNvSpPr txBox="1">
            <a:spLocks/>
          </p:cNvSpPr>
          <p:nvPr/>
        </p:nvSpPr>
        <p:spPr>
          <a:xfrm>
            <a:off x="6367387" y="2719935"/>
            <a:ext cx="2856423" cy="375781"/>
          </a:xfrm>
          <a:prstGeom prst="rect">
            <a:avLst/>
          </a:prstGeom>
        </p:spPr>
        <p:txBody>
          <a:bodyPr vert="horz" lIns="121863" tIns="60931" rIns="121863" bIns="6093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两学一做</a:t>
            </a:r>
            <a:r>
              <a:rPr lang="en-US" altLang="zh-CN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的主要措施</a:t>
            </a:r>
          </a:p>
        </p:txBody>
      </p:sp>
      <p:sp>
        <p:nvSpPr>
          <p:cNvPr id="207" name="标题 4"/>
          <p:cNvSpPr txBox="1">
            <a:spLocks/>
          </p:cNvSpPr>
          <p:nvPr/>
        </p:nvSpPr>
        <p:spPr>
          <a:xfrm>
            <a:off x="6367387" y="3375121"/>
            <a:ext cx="2856423" cy="375781"/>
          </a:xfrm>
          <a:prstGeom prst="rect">
            <a:avLst/>
          </a:prstGeom>
        </p:spPr>
        <p:txBody>
          <a:bodyPr vert="horz" lIns="121863" tIns="60931" rIns="121863" bIns="6093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两学一做</a:t>
            </a:r>
            <a:r>
              <a:rPr lang="en-US" altLang="zh-CN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的组织领导</a:t>
            </a:r>
          </a:p>
        </p:txBody>
      </p:sp>
      <p:sp>
        <p:nvSpPr>
          <p:cNvPr id="213" name="标题 4"/>
          <p:cNvSpPr txBox="1">
            <a:spLocks/>
          </p:cNvSpPr>
          <p:nvPr/>
        </p:nvSpPr>
        <p:spPr>
          <a:xfrm>
            <a:off x="6615686" y="3947405"/>
            <a:ext cx="3964728" cy="591150"/>
          </a:xfrm>
          <a:prstGeom prst="rect">
            <a:avLst/>
          </a:prstGeom>
        </p:spPr>
        <p:txBody>
          <a:bodyPr vert="horz" lIns="121863" tIns="60931" rIns="121863" bIns="6093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做一名合格共产党员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9828776" y="842352"/>
            <a:ext cx="228514" cy="3425974"/>
            <a:chOff x="7812360" y="1066259"/>
            <a:chExt cx="204457" cy="3064200"/>
          </a:xfrm>
          <a:solidFill>
            <a:schemeClr val="accent1"/>
          </a:solidFill>
        </p:grpSpPr>
        <p:sp>
          <p:nvSpPr>
            <p:cNvPr id="184" name="右箭头 183"/>
            <p:cNvSpPr/>
            <p:nvPr/>
          </p:nvSpPr>
          <p:spPr>
            <a:xfrm>
              <a:off x="7812360" y="1066259"/>
              <a:ext cx="204457" cy="134199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accent6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90" name="右箭头 189"/>
            <p:cNvSpPr/>
            <p:nvPr/>
          </p:nvSpPr>
          <p:spPr>
            <a:xfrm>
              <a:off x="7812360" y="1652259"/>
              <a:ext cx="204457" cy="134199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accent6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96" name="右箭头 195"/>
            <p:cNvSpPr/>
            <p:nvPr/>
          </p:nvSpPr>
          <p:spPr>
            <a:xfrm>
              <a:off x="7812360" y="2238259"/>
              <a:ext cx="204457" cy="134199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accent6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202" name="右箭头 201"/>
            <p:cNvSpPr/>
            <p:nvPr/>
          </p:nvSpPr>
          <p:spPr>
            <a:xfrm>
              <a:off x="7812360" y="2824259"/>
              <a:ext cx="204457" cy="134199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accent6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208" name="右箭头 207"/>
            <p:cNvSpPr/>
            <p:nvPr/>
          </p:nvSpPr>
          <p:spPr>
            <a:xfrm>
              <a:off x="7812360" y="3410259"/>
              <a:ext cx="204457" cy="134199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accent6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214" name="右箭头 213"/>
            <p:cNvSpPr/>
            <p:nvPr/>
          </p:nvSpPr>
          <p:spPr>
            <a:xfrm>
              <a:off x="7812360" y="3996260"/>
              <a:ext cx="204457" cy="134199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accent6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321869" y="736678"/>
            <a:ext cx="5231232" cy="541185"/>
            <a:chOff x="3779912" y="971744"/>
            <a:chExt cx="4680520" cy="484037"/>
          </a:xfrm>
        </p:grpSpPr>
        <p:sp>
          <p:nvSpPr>
            <p:cNvPr id="180" name="矩形 179"/>
            <p:cNvSpPr/>
            <p:nvPr/>
          </p:nvSpPr>
          <p:spPr>
            <a:xfrm>
              <a:off x="3779912" y="971744"/>
              <a:ext cx="4680520" cy="375063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defTabSz="1381695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sp>
          <p:nvSpPr>
            <p:cNvPr id="221" name="等腰三角形 219"/>
            <p:cNvSpPr/>
            <p:nvPr/>
          </p:nvSpPr>
          <p:spPr>
            <a:xfrm rot="5400000" flipV="1">
              <a:off x="3981509" y="1009306"/>
              <a:ext cx="484035" cy="408915"/>
            </a:xfrm>
            <a:custGeom>
              <a:avLst/>
              <a:gdLst/>
              <a:ahLst/>
              <a:cxnLst/>
              <a:rect l="l" t="t" r="r" b="b"/>
              <a:pathLst>
                <a:path w="563124" h="628267">
                  <a:moveTo>
                    <a:pt x="0" y="3978"/>
                  </a:moveTo>
                  <a:lnTo>
                    <a:pt x="0" y="628267"/>
                  </a:lnTo>
                  <a:lnTo>
                    <a:pt x="303862" y="628267"/>
                  </a:lnTo>
                  <a:lnTo>
                    <a:pt x="447878" y="628267"/>
                  </a:lnTo>
                  <a:lnTo>
                    <a:pt x="559744" y="628267"/>
                  </a:lnTo>
                  <a:lnTo>
                    <a:pt x="476615" y="351159"/>
                  </a:lnTo>
                  <a:lnTo>
                    <a:pt x="563124" y="0"/>
                  </a:lnTo>
                  <a:lnTo>
                    <a:pt x="352994" y="0"/>
                  </a:lnTo>
                  <a:lnTo>
                    <a:pt x="353974" y="3978"/>
                  </a:lnTo>
                  <a:close/>
                </a:path>
              </a:pathLst>
            </a:custGeom>
            <a:solidFill>
              <a:srgbClr val="C000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2" name="标题 4"/>
            <p:cNvSpPr txBox="1">
              <a:spLocks/>
            </p:cNvSpPr>
            <p:nvPr/>
          </p:nvSpPr>
          <p:spPr>
            <a:xfrm>
              <a:off x="3913641" y="1028075"/>
              <a:ext cx="480923" cy="371377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   01</a:t>
              </a:r>
              <a:endParaRPr lang="zh-CN" altLang="en-US" sz="105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  <a:p>
              <a:endParaRPr lang="en-US" altLang="zh-CN" sz="1100" b="1" dirty="0">
                <a:solidFill>
                  <a:schemeClr val="bg1"/>
                </a:solidFill>
                <a:latin typeface="Impact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21869" y="1318224"/>
            <a:ext cx="5231232" cy="620485"/>
            <a:chOff x="3779912" y="1491881"/>
            <a:chExt cx="4680520" cy="554964"/>
          </a:xfrm>
        </p:grpSpPr>
        <p:sp>
          <p:nvSpPr>
            <p:cNvPr id="186" name="矩形 185"/>
            <p:cNvSpPr/>
            <p:nvPr/>
          </p:nvSpPr>
          <p:spPr>
            <a:xfrm>
              <a:off x="3779912" y="1557744"/>
              <a:ext cx="4680520" cy="375063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defTabSz="1381695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983050" y="1491881"/>
              <a:ext cx="480923" cy="554964"/>
              <a:chOff x="3983050" y="1491881"/>
              <a:chExt cx="480923" cy="554964"/>
            </a:xfrm>
          </p:grpSpPr>
          <p:sp>
            <p:nvSpPr>
              <p:cNvPr id="223" name="等腰三角形 219"/>
              <p:cNvSpPr/>
              <p:nvPr/>
            </p:nvSpPr>
            <p:spPr>
              <a:xfrm rot="5400000" flipV="1">
                <a:off x="3981509" y="1600370"/>
                <a:ext cx="484035" cy="408915"/>
              </a:xfrm>
              <a:custGeom>
                <a:avLst/>
                <a:gdLst/>
                <a:ahLst/>
                <a:cxnLst/>
                <a:rect l="l" t="t" r="r" b="b"/>
                <a:pathLst>
                  <a:path w="563124" h="628267">
                    <a:moveTo>
                      <a:pt x="0" y="3978"/>
                    </a:moveTo>
                    <a:lnTo>
                      <a:pt x="0" y="628267"/>
                    </a:lnTo>
                    <a:lnTo>
                      <a:pt x="303862" y="628267"/>
                    </a:lnTo>
                    <a:lnTo>
                      <a:pt x="447878" y="628267"/>
                    </a:lnTo>
                    <a:lnTo>
                      <a:pt x="559744" y="628267"/>
                    </a:lnTo>
                    <a:lnTo>
                      <a:pt x="476615" y="351159"/>
                    </a:lnTo>
                    <a:lnTo>
                      <a:pt x="563124" y="0"/>
                    </a:lnTo>
                    <a:lnTo>
                      <a:pt x="352994" y="0"/>
                    </a:lnTo>
                    <a:lnTo>
                      <a:pt x="353974" y="3978"/>
                    </a:ln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4" name="标题 4"/>
              <p:cNvSpPr txBox="1">
                <a:spLocks/>
              </p:cNvSpPr>
              <p:nvPr/>
            </p:nvSpPr>
            <p:spPr>
              <a:xfrm>
                <a:off x="3983050" y="1491881"/>
                <a:ext cx="480923" cy="371377"/>
              </a:xfrm>
              <a:prstGeom prst="rect">
                <a:avLst/>
              </a:prstGeom>
            </p:spPr>
            <p:txBody>
              <a:bodyPr vert="horz" lIns="91419" tIns="45709" rIns="91419" bIns="45709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altLang="zh-CN" sz="18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   02</a:t>
                </a:r>
                <a:endParaRPr lang="zh-CN" altLang="en-US" sz="105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  <a:p>
                <a:endParaRPr lang="en-US" altLang="zh-CN" sz="1100" b="1" dirty="0">
                  <a:solidFill>
                    <a:schemeClr val="bg1"/>
                  </a:solidFill>
                  <a:latin typeface="Impact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321869" y="2020438"/>
            <a:ext cx="5231232" cy="569190"/>
            <a:chOff x="3779912" y="2119943"/>
            <a:chExt cx="4680520" cy="509085"/>
          </a:xfrm>
        </p:grpSpPr>
        <p:sp>
          <p:nvSpPr>
            <p:cNvPr id="192" name="矩形 191"/>
            <p:cNvSpPr/>
            <p:nvPr/>
          </p:nvSpPr>
          <p:spPr>
            <a:xfrm>
              <a:off x="3779912" y="2143744"/>
              <a:ext cx="4680520" cy="375063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defTabSz="1381695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grpSp>
          <p:nvGrpSpPr>
            <p:cNvPr id="226" name="组合 225"/>
            <p:cNvGrpSpPr/>
            <p:nvPr/>
          </p:nvGrpSpPr>
          <p:grpSpPr>
            <a:xfrm>
              <a:off x="3977856" y="2119943"/>
              <a:ext cx="480923" cy="509085"/>
              <a:chOff x="3977856" y="1537760"/>
              <a:chExt cx="480923" cy="509085"/>
            </a:xfrm>
          </p:grpSpPr>
          <p:sp>
            <p:nvSpPr>
              <p:cNvPr id="227" name="等腰三角形 219"/>
              <p:cNvSpPr/>
              <p:nvPr/>
            </p:nvSpPr>
            <p:spPr>
              <a:xfrm rot="5400000" flipV="1">
                <a:off x="3994310" y="1600370"/>
                <a:ext cx="484035" cy="408915"/>
              </a:xfrm>
              <a:custGeom>
                <a:avLst/>
                <a:gdLst/>
                <a:ahLst/>
                <a:cxnLst/>
                <a:rect l="l" t="t" r="r" b="b"/>
                <a:pathLst>
                  <a:path w="563124" h="628267">
                    <a:moveTo>
                      <a:pt x="0" y="3978"/>
                    </a:moveTo>
                    <a:lnTo>
                      <a:pt x="0" y="628267"/>
                    </a:lnTo>
                    <a:lnTo>
                      <a:pt x="303862" y="628267"/>
                    </a:lnTo>
                    <a:lnTo>
                      <a:pt x="447878" y="628267"/>
                    </a:lnTo>
                    <a:lnTo>
                      <a:pt x="559744" y="628267"/>
                    </a:lnTo>
                    <a:lnTo>
                      <a:pt x="476615" y="351159"/>
                    </a:lnTo>
                    <a:lnTo>
                      <a:pt x="563124" y="0"/>
                    </a:lnTo>
                    <a:lnTo>
                      <a:pt x="352994" y="0"/>
                    </a:lnTo>
                    <a:lnTo>
                      <a:pt x="353974" y="3978"/>
                    </a:ln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8" name="标题 4"/>
              <p:cNvSpPr txBox="1">
                <a:spLocks/>
              </p:cNvSpPr>
              <p:nvPr/>
            </p:nvSpPr>
            <p:spPr>
              <a:xfrm>
                <a:off x="3977856" y="1537760"/>
                <a:ext cx="480923" cy="371377"/>
              </a:xfrm>
              <a:prstGeom prst="rect">
                <a:avLst/>
              </a:prstGeom>
            </p:spPr>
            <p:txBody>
              <a:bodyPr vert="horz" lIns="91419" tIns="45709" rIns="91419" bIns="45709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altLang="zh-CN" sz="18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   03</a:t>
                </a:r>
                <a:endParaRPr lang="zh-CN" altLang="en-US" sz="105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  <a:p>
                <a:endParaRPr lang="en-US" altLang="zh-CN" sz="1100" b="1" dirty="0">
                  <a:solidFill>
                    <a:schemeClr val="bg1"/>
                  </a:solidFill>
                  <a:latin typeface="Impact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5321869" y="2646325"/>
            <a:ext cx="5231232" cy="602756"/>
            <a:chOff x="3779912" y="2679738"/>
            <a:chExt cx="4680520" cy="539107"/>
          </a:xfrm>
        </p:grpSpPr>
        <p:sp>
          <p:nvSpPr>
            <p:cNvPr id="198" name="矩形 197"/>
            <p:cNvSpPr/>
            <p:nvPr/>
          </p:nvSpPr>
          <p:spPr>
            <a:xfrm>
              <a:off x="3779912" y="2729744"/>
              <a:ext cx="4680520" cy="375063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defTabSz="1381695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grpSp>
          <p:nvGrpSpPr>
            <p:cNvPr id="229" name="组合 228"/>
            <p:cNvGrpSpPr/>
            <p:nvPr/>
          </p:nvGrpSpPr>
          <p:grpSpPr>
            <a:xfrm>
              <a:off x="3983050" y="2679738"/>
              <a:ext cx="480923" cy="539107"/>
              <a:chOff x="3983050" y="1507738"/>
              <a:chExt cx="480923" cy="539107"/>
            </a:xfrm>
          </p:grpSpPr>
          <p:sp>
            <p:nvSpPr>
              <p:cNvPr id="230" name="等腰三角形 219"/>
              <p:cNvSpPr/>
              <p:nvPr/>
            </p:nvSpPr>
            <p:spPr>
              <a:xfrm rot="5400000" flipV="1">
                <a:off x="3981509" y="1600370"/>
                <a:ext cx="484035" cy="408915"/>
              </a:xfrm>
              <a:custGeom>
                <a:avLst/>
                <a:gdLst/>
                <a:ahLst/>
                <a:cxnLst/>
                <a:rect l="l" t="t" r="r" b="b"/>
                <a:pathLst>
                  <a:path w="563124" h="628267">
                    <a:moveTo>
                      <a:pt x="0" y="3978"/>
                    </a:moveTo>
                    <a:lnTo>
                      <a:pt x="0" y="628267"/>
                    </a:lnTo>
                    <a:lnTo>
                      <a:pt x="303862" y="628267"/>
                    </a:lnTo>
                    <a:lnTo>
                      <a:pt x="447878" y="628267"/>
                    </a:lnTo>
                    <a:lnTo>
                      <a:pt x="559744" y="628267"/>
                    </a:lnTo>
                    <a:lnTo>
                      <a:pt x="476615" y="351159"/>
                    </a:lnTo>
                    <a:lnTo>
                      <a:pt x="563124" y="0"/>
                    </a:lnTo>
                    <a:lnTo>
                      <a:pt x="352994" y="0"/>
                    </a:lnTo>
                    <a:lnTo>
                      <a:pt x="353974" y="3978"/>
                    </a:ln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1" name="标题 4"/>
              <p:cNvSpPr txBox="1">
                <a:spLocks/>
              </p:cNvSpPr>
              <p:nvPr/>
            </p:nvSpPr>
            <p:spPr>
              <a:xfrm>
                <a:off x="3983050" y="1507738"/>
                <a:ext cx="480923" cy="371377"/>
              </a:xfrm>
              <a:prstGeom prst="rect">
                <a:avLst/>
              </a:prstGeom>
            </p:spPr>
            <p:txBody>
              <a:bodyPr vert="horz" lIns="91419" tIns="45709" rIns="91419" bIns="45709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altLang="zh-CN" sz="18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   04</a:t>
                </a:r>
                <a:endParaRPr lang="zh-CN" altLang="en-US" sz="105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  <a:p>
                <a:endParaRPr lang="en-US" altLang="zh-CN" sz="1100" b="1" dirty="0">
                  <a:solidFill>
                    <a:schemeClr val="bg1"/>
                  </a:solidFill>
                  <a:latin typeface="Impact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5321869" y="3300499"/>
            <a:ext cx="5231232" cy="603771"/>
            <a:chOff x="3779912" y="3264831"/>
            <a:chExt cx="4680520" cy="540014"/>
          </a:xfrm>
        </p:grpSpPr>
        <p:sp>
          <p:nvSpPr>
            <p:cNvPr id="204" name="矩形 203"/>
            <p:cNvSpPr/>
            <p:nvPr/>
          </p:nvSpPr>
          <p:spPr>
            <a:xfrm>
              <a:off x="3779912" y="3315744"/>
              <a:ext cx="4680520" cy="375063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defTabSz="1381695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grpSp>
          <p:nvGrpSpPr>
            <p:cNvPr id="232" name="组合 231"/>
            <p:cNvGrpSpPr/>
            <p:nvPr/>
          </p:nvGrpSpPr>
          <p:grpSpPr>
            <a:xfrm>
              <a:off x="3963897" y="3264831"/>
              <a:ext cx="480923" cy="540014"/>
              <a:chOff x="3963897" y="1506831"/>
              <a:chExt cx="480923" cy="540014"/>
            </a:xfrm>
          </p:grpSpPr>
          <p:sp>
            <p:nvSpPr>
              <p:cNvPr id="233" name="等腰三角形 219"/>
              <p:cNvSpPr/>
              <p:nvPr/>
            </p:nvSpPr>
            <p:spPr>
              <a:xfrm rot="5400000" flipV="1">
                <a:off x="3981509" y="1600370"/>
                <a:ext cx="484035" cy="408915"/>
              </a:xfrm>
              <a:custGeom>
                <a:avLst/>
                <a:gdLst/>
                <a:ahLst/>
                <a:cxnLst/>
                <a:rect l="l" t="t" r="r" b="b"/>
                <a:pathLst>
                  <a:path w="563124" h="628267">
                    <a:moveTo>
                      <a:pt x="0" y="3978"/>
                    </a:moveTo>
                    <a:lnTo>
                      <a:pt x="0" y="628267"/>
                    </a:lnTo>
                    <a:lnTo>
                      <a:pt x="303862" y="628267"/>
                    </a:lnTo>
                    <a:lnTo>
                      <a:pt x="447878" y="628267"/>
                    </a:lnTo>
                    <a:lnTo>
                      <a:pt x="559744" y="628267"/>
                    </a:lnTo>
                    <a:lnTo>
                      <a:pt x="476615" y="351159"/>
                    </a:lnTo>
                    <a:lnTo>
                      <a:pt x="563124" y="0"/>
                    </a:lnTo>
                    <a:lnTo>
                      <a:pt x="352994" y="0"/>
                    </a:lnTo>
                    <a:lnTo>
                      <a:pt x="353974" y="3978"/>
                    </a:ln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4" name="标题 4"/>
              <p:cNvSpPr txBox="1">
                <a:spLocks/>
              </p:cNvSpPr>
              <p:nvPr/>
            </p:nvSpPr>
            <p:spPr>
              <a:xfrm>
                <a:off x="3963897" y="1506831"/>
                <a:ext cx="480923" cy="371377"/>
              </a:xfrm>
              <a:prstGeom prst="rect">
                <a:avLst/>
              </a:prstGeom>
            </p:spPr>
            <p:txBody>
              <a:bodyPr vert="horz" lIns="91419" tIns="45709" rIns="91419" bIns="45709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altLang="zh-CN" sz="18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   05</a:t>
                </a:r>
                <a:endParaRPr lang="zh-CN" altLang="en-US" sz="105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  <a:p>
                <a:endParaRPr lang="en-US" altLang="zh-CN" sz="1100" b="1" dirty="0">
                  <a:solidFill>
                    <a:schemeClr val="bg1"/>
                  </a:solidFill>
                  <a:latin typeface="Impact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5321869" y="4012611"/>
            <a:ext cx="5231232" cy="546846"/>
            <a:chOff x="3779912" y="3901745"/>
            <a:chExt cx="4680520" cy="489101"/>
          </a:xfrm>
        </p:grpSpPr>
        <p:sp>
          <p:nvSpPr>
            <p:cNvPr id="210" name="矩形 209"/>
            <p:cNvSpPr/>
            <p:nvPr/>
          </p:nvSpPr>
          <p:spPr>
            <a:xfrm>
              <a:off x="3779912" y="3901745"/>
              <a:ext cx="4680520" cy="375063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defTabSz="1381695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grpSp>
          <p:nvGrpSpPr>
            <p:cNvPr id="235" name="组合 234"/>
            <p:cNvGrpSpPr/>
            <p:nvPr/>
          </p:nvGrpSpPr>
          <p:grpSpPr>
            <a:xfrm>
              <a:off x="3995936" y="3901745"/>
              <a:ext cx="480923" cy="489101"/>
              <a:chOff x="3995936" y="1557744"/>
              <a:chExt cx="480923" cy="489101"/>
            </a:xfrm>
          </p:grpSpPr>
          <p:sp>
            <p:nvSpPr>
              <p:cNvPr id="236" name="等腰三角形 219"/>
              <p:cNvSpPr/>
              <p:nvPr/>
            </p:nvSpPr>
            <p:spPr>
              <a:xfrm rot="5400000" flipV="1">
                <a:off x="3981509" y="1600370"/>
                <a:ext cx="484035" cy="408915"/>
              </a:xfrm>
              <a:custGeom>
                <a:avLst/>
                <a:gdLst/>
                <a:ahLst/>
                <a:cxnLst/>
                <a:rect l="l" t="t" r="r" b="b"/>
                <a:pathLst>
                  <a:path w="563124" h="628267">
                    <a:moveTo>
                      <a:pt x="0" y="3978"/>
                    </a:moveTo>
                    <a:lnTo>
                      <a:pt x="0" y="628267"/>
                    </a:lnTo>
                    <a:lnTo>
                      <a:pt x="303862" y="628267"/>
                    </a:lnTo>
                    <a:lnTo>
                      <a:pt x="447878" y="628267"/>
                    </a:lnTo>
                    <a:lnTo>
                      <a:pt x="559744" y="628267"/>
                    </a:lnTo>
                    <a:lnTo>
                      <a:pt x="476615" y="351159"/>
                    </a:lnTo>
                    <a:lnTo>
                      <a:pt x="563124" y="0"/>
                    </a:lnTo>
                    <a:lnTo>
                      <a:pt x="352994" y="0"/>
                    </a:lnTo>
                    <a:lnTo>
                      <a:pt x="353974" y="3978"/>
                    </a:ln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7" name="标题 4"/>
              <p:cNvSpPr txBox="1">
                <a:spLocks/>
              </p:cNvSpPr>
              <p:nvPr/>
            </p:nvSpPr>
            <p:spPr>
              <a:xfrm>
                <a:off x="3995936" y="1557744"/>
                <a:ext cx="480923" cy="371377"/>
              </a:xfrm>
              <a:prstGeom prst="rect">
                <a:avLst/>
              </a:prstGeom>
            </p:spPr>
            <p:txBody>
              <a:bodyPr vert="horz" lIns="91419" tIns="45709" rIns="91419" bIns="45709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altLang="zh-CN" sz="18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06</a:t>
                </a:r>
                <a:endParaRPr lang="en-US" altLang="zh-CN" sz="1100" b="1" dirty="0">
                  <a:solidFill>
                    <a:schemeClr val="bg1"/>
                  </a:solidFill>
                  <a:latin typeface="Impact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371051390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3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8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3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8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3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8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3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8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3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8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3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8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/>
      <p:bldP spid="189" grpId="0"/>
      <p:bldP spid="195" grpId="0"/>
      <p:bldP spid="201" grpId="0"/>
      <p:bldP spid="207" grpId="0"/>
      <p:bldP spid="2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4312542" y="6689177"/>
            <a:ext cx="7925921" cy="168835"/>
          </a:xfrm>
          <a:prstGeom prst="rect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标题 4"/>
          <p:cNvSpPr txBox="1">
            <a:spLocks/>
          </p:cNvSpPr>
          <p:nvPr/>
        </p:nvSpPr>
        <p:spPr>
          <a:xfrm>
            <a:off x="3652196" y="3429000"/>
            <a:ext cx="5165269" cy="680442"/>
          </a:xfrm>
          <a:prstGeom prst="rect">
            <a:avLst/>
          </a:prstGeom>
        </p:spPr>
        <p:txBody>
          <a:bodyPr vert="horz" lIns="162403" tIns="81202" rIns="162403" bIns="81202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1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“两学一做”的背景介绍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373727" y="1020315"/>
            <a:ext cx="3343440" cy="2232377"/>
            <a:chOff x="4785785" y="593113"/>
            <a:chExt cx="2508487" cy="1674283"/>
          </a:xfrm>
        </p:grpSpPr>
        <p:pic>
          <p:nvPicPr>
            <p:cNvPr id="133" name="Picture 4" descr="C:\Users\Administrator\Desktop\素材\Nipic_2174276_2014031914463401932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5785" y="593113"/>
              <a:ext cx="2508487" cy="167428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" name="标题 4"/>
            <p:cNvSpPr txBox="1">
              <a:spLocks/>
            </p:cNvSpPr>
            <p:nvPr/>
          </p:nvSpPr>
          <p:spPr>
            <a:xfrm>
              <a:off x="5364088" y="675845"/>
              <a:ext cx="1613764" cy="1391849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6399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    01</a:t>
              </a:r>
              <a:endParaRPr lang="zh-CN" altLang="en-US" sz="3699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8050719" y="2877015"/>
            <a:ext cx="3842112" cy="2789569"/>
            <a:chOff x="6935916" y="343637"/>
            <a:chExt cx="1713877" cy="1135367"/>
          </a:xfrm>
        </p:grpSpPr>
        <p:pic>
          <p:nvPicPr>
            <p:cNvPr id="13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404802608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4225885" y="415964"/>
            <a:ext cx="3740230" cy="576262"/>
          </a:xfrm>
        </p:spPr>
        <p:txBody>
          <a:bodyPr>
            <a:noAutofit/>
          </a:bodyPr>
          <a:lstStyle/>
          <a:p>
            <a:r>
              <a:rPr lang="zh-CN" altLang="en-US" sz="3199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</a:t>
            </a:r>
            <a:r>
              <a:rPr lang="en-US" altLang="zh-CN" sz="3199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3199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两学一做</a:t>
            </a:r>
          </a:p>
        </p:txBody>
      </p:sp>
      <p:sp>
        <p:nvSpPr>
          <p:cNvPr id="63" name="矩形 62"/>
          <p:cNvSpPr/>
          <p:nvPr/>
        </p:nvSpPr>
        <p:spPr>
          <a:xfrm>
            <a:off x="721348" y="4759189"/>
            <a:ext cx="2914348" cy="1437488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中央决定，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年在全体党员中开展学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党章党规、学系列讲话，做合格党员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学习教育。简称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两学一做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85228" y="3745680"/>
            <a:ext cx="1921076" cy="399986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学党章党规</a:t>
            </a:r>
          </a:p>
        </p:txBody>
      </p:sp>
      <p:sp>
        <p:nvSpPr>
          <p:cNvPr id="113" name="文本框 112"/>
          <p:cNvSpPr txBox="1"/>
          <p:nvPr/>
        </p:nvSpPr>
        <p:spPr>
          <a:xfrm>
            <a:off x="7152548" y="3745680"/>
            <a:ext cx="1921076" cy="399986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学系列讲话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9357628" y="3745680"/>
            <a:ext cx="1921076" cy="399986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做合格党员</a:t>
            </a:r>
          </a:p>
        </p:txBody>
      </p:sp>
      <p:sp>
        <p:nvSpPr>
          <p:cNvPr id="64" name="矩形 63"/>
          <p:cNvSpPr/>
          <p:nvPr/>
        </p:nvSpPr>
        <p:spPr>
          <a:xfrm>
            <a:off x="4829812" y="4862379"/>
            <a:ext cx="6448890" cy="1231107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指出：“两学一做”学习教育不是一次活动，要突出正常教育，区分层次，有针对性地解决问题，用心用力，抓细抓实，真正把党的思想政治建设抓在日常、严在经常。</a:t>
            </a:r>
          </a:p>
        </p:txBody>
      </p:sp>
      <p:sp>
        <p:nvSpPr>
          <p:cNvPr id="65" name="矩形 64"/>
          <p:cNvSpPr/>
          <p:nvPr/>
        </p:nvSpPr>
        <p:spPr>
          <a:xfrm>
            <a:off x="4464410" y="4490682"/>
            <a:ext cx="7294173" cy="94801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 sz="2599">
              <a:solidFill>
                <a:schemeClr val="accent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306" y="7203872"/>
            <a:ext cx="1368084" cy="399986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pic>
        <p:nvPicPr>
          <p:cNvPr id="4099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23" y="1583227"/>
            <a:ext cx="2179139" cy="19775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17171" y="3525012"/>
            <a:ext cx="3257939" cy="1169204"/>
            <a:chOff x="386364" y="2643758"/>
            <a:chExt cx="2444338" cy="876903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556522" y="3507854"/>
              <a:ext cx="2160000" cy="0"/>
            </a:xfrm>
            <a:prstGeom prst="line">
              <a:avLst/>
            </a:prstGeom>
            <a:ln w="1905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556522" y="2643758"/>
              <a:ext cx="2160000" cy="0"/>
            </a:xfrm>
            <a:prstGeom prst="line">
              <a:avLst/>
            </a:prstGeom>
            <a:ln w="1905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Picture 4" descr="C:\Users\Administrator\Desktop\党政机关\素材\党徽\1313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364" y="2678120"/>
              <a:ext cx="2444338" cy="84254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4915652" y="1988839"/>
            <a:ext cx="1660229" cy="1660830"/>
            <a:chOff x="3686418" y="1491630"/>
            <a:chExt cx="1245622" cy="1245622"/>
          </a:xfrm>
        </p:grpSpPr>
        <p:grpSp>
          <p:nvGrpSpPr>
            <p:cNvPr id="4" name="组合 3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90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00" ker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9" name="标题 4"/>
            <p:cNvSpPr txBox="1">
              <a:spLocks/>
            </p:cNvSpPr>
            <p:nvPr/>
          </p:nvSpPr>
          <p:spPr>
            <a:xfrm>
              <a:off x="3923843" y="1725875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71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学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282972" y="1988839"/>
            <a:ext cx="1660229" cy="1660830"/>
            <a:chOff x="3686418" y="1491630"/>
            <a:chExt cx="1245622" cy="1245622"/>
          </a:xfrm>
        </p:grpSpPr>
        <p:grpSp>
          <p:nvGrpSpPr>
            <p:cNvPr id="55" name="组合 54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90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00" ker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6" name="标题 4"/>
            <p:cNvSpPr txBox="1">
              <a:spLocks/>
            </p:cNvSpPr>
            <p:nvPr/>
          </p:nvSpPr>
          <p:spPr>
            <a:xfrm>
              <a:off x="3930141" y="1725875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71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学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488052" y="1988839"/>
            <a:ext cx="1660229" cy="1660830"/>
            <a:chOff x="3686418" y="1491630"/>
            <a:chExt cx="1245622" cy="1245622"/>
          </a:xfrm>
        </p:grpSpPr>
        <p:grpSp>
          <p:nvGrpSpPr>
            <p:cNvPr id="60" name="组合 59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90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00" ker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1" name="标题 4"/>
            <p:cNvSpPr txBox="1">
              <a:spLocks/>
            </p:cNvSpPr>
            <p:nvPr/>
          </p:nvSpPr>
          <p:spPr>
            <a:xfrm>
              <a:off x="3898910" y="1707854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71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做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74681627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12" grpId="0"/>
      <p:bldP spid="113" grpId="0"/>
      <p:bldP spid="114" grpId="0"/>
      <p:bldP spid="64" grpId="0"/>
      <p:bldP spid="65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700521" y="362470"/>
            <a:ext cx="4799013" cy="5762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1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两学一做：学习教育对象</a:t>
            </a:r>
          </a:p>
        </p:txBody>
      </p:sp>
      <p:sp>
        <p:nvSpPr>
          <p:cNvPr id="63" name="矩形 62"/>
          <p:cNvSpPr/>
          <p:nvPr/>
        </p:nvSpPr>
        <p:spPr>
          <a:xfrm>
            <a:off x="3352426" y="4793201"/>
            <a:ext cx="6703767" cy="1225982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指出：“两学一做”学习教育，是面向全体党员深化党内教育的重要实践，是推动党内教育从“关键少数”向广大党员拓展、从集中性教育向经常性教育延伸的重要举措。</a:t>
            </a:r>
          </a:p>
        </p:txBody>
      </p:sp>
      <p:sp>
        <p:nvSpPr>
          <p:cNvPr id="10" name="矩形 9"/>
          <p:cNvSpPr/>
          <p:nvPr/>
        </p:nvSpPr>
        <p:spPr>
          <a:xfrm>
            <a:off x="3352427" y="3464905"/>
            <a:ext cx="1368084" cy="551634"/>
          </a:xfrm>
          <a:prstGeom prst="rect">
            <a:avLst/>
          </a:prstGeom>
          <a:solidFill>
            <a:srgbClr val="C00000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拓展</a:t>
            </a:r>
          </a:p>
        </p:txBody>
      </p:sp>
      <p:sp>
        <p:nvSpPr>
          <p:cNvPr id="85" name="矩形 84"/>
          <p:cNvSpPr/>
          <p:nvPr/>
        </p:nvSpPr>
        <p:spPr>
          <a:xfrm>
            <a:off x="4837744" y="3464905"/>
            <a:ext cx="4338718" cy="551634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“关键少数”向广大党员拓展</a:t>
            </a:r>
          </a:p>
        </p:txBody>
      </p:sp>
      <p:sp>
        <p:nvSpPr>
          <p:cNvPr id="86" name="矩形 85"/>
          <p:cNvSpPr/>
          <p:nvPr/>
        </p:nvSpPr>
        <p:spPr>
          <a:xfrm>
            <a:off x="3352427" y="4143394"/>
            <a:ext cx="1368085" cy="551634"/>
          </a:xfrm>
          <a:prstGeom prst="rect">
            <a:avLst/>
          </a:prstGeom>
          <a:solidFill>
            <a:srgbClr val="C00000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延伸</a:t>
            </a:r>
          </a:p>
        </p:txBody>
      </p:sp>
      <p:sp>
        <p:nvSpPr>
          <p:cNvPr id="87" name="矩形 86"/>
          <p:cNvSpPr/>
          <p:nvPr/>
        </p:nvSpPr>
        <p:spPr>
          <a:xfrm>
            <a:off x="4837744" y="4143394"/>
            <a:ext cx="4338718" cy="551634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集中性教育向经常性教育延伸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3177516" y="1785474"/>
            <a:ext cx="1512942" cy="1513490"/>
            <a:chOff x="3686418" y="1491630"/>
            <a:chExt cx="1245622" cy="1245622"/>
          </a:xfrm>
        </p:grpSpPr>
        <p:grpSp>
          <p:nvGrpSpPr>
            <p:cNvPr id="42" name="组合 41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9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43" name="标题 4"/>
            <p:cNvSpPr txBox="1">
              <a:spLocks/>
            </p:cNvSpPr>
            <p:nvPr/>
          </p:nvSpPr>
          <p:spPr>
            <a:xfrm>
              <a:off x="389141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63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全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720511" y="1785474"/>
            <a:ext cx="1512942" cy="1513490"/>
            <a:chOff x="3686418" y="1491630"/>
            <a:chExt cx="1245622" cy="1245622"/>
          </a:xfrm>
        </p:grpSpPr>
        <p:grpSp>
          <p:nvGrpSpPr>
            <p:cNvPr id="47" name="组合 46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9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48" name="标题 4"/>
            <p:cNvSpPr txBox="1">
              <a:spLocks/>
            </p:cNvSpPr>
            <p:nvPr/>
          </p:nvSpPr>
          <p:spPr>
            <a:xfrm>
              <a:off x="3891047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63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体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60734" y="1785474"/>
            <a:ext cx="1512942" cy="1513490"/>
            <a:chOff x="3686418" y="1491630"/>
            <a:chExt cx="1245622" cy="1245622"/>
          </a:xfrm>
        </p:grpSpPr>
        <p:grpSp>
          <p:nvGrpSpPr>
            <p:cNvPr id="52" name="组合 51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9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53" name="标题 4"/>
            <p:cNvSpPr txBox="1">
              <a:spLocks/>
            </p:cNvSpPr>
            <p:nvPr/>
          </p:nvSpPr>
          <p:spPr>
            <a:xfrm>
              <a:off x="386766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63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党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849992" y="1785474"/>
            <a:ext cx="1512942" cy="1513490"/>
            <a:chOff x="3686418" y="1491630"/>
            <a:chExt cx="1245622" cy="1245622"/>
          </a:xfrm>
        </p:grpSpPr>
        <p:grpSp>
          <p:nvGrpSpPr>
            <p:cNvPr id="57" name="组合 56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90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00" kern="0">
                  <a:solidFill>
                    <a:srgbClr val="4D4D4D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58" name="标题 4"/>
            <p:cNvSpPr txBox="1">
              <a:spLocks/>
            </p:cNvSpPr>
            <p:nvPr/>
          </p:nvSpPr>
          <p:spPr>
            <a:xfrm>
              <a:off x="3863174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6399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  <a:cs typeface="+mn-cs"/>
                </a:rPr>
                <a:t>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864466" y="2454140"/>
            <a:ext cx="2479934" cy="1800559"/>
            <a:chOff x="6935916" y="343637"/>
            <a:chExt cx="1713877" cy="1135367"/>
          </a:xfrm>
        </p:grpSpPr>
        <p:pic>
          <p:nvPicPr>
            <p:cNvPr id="35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48802163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00"/>
                            </p:stCondLst>
                            <p:childTnLst>
                              <p:par>
                                <p:cTn id="1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00"/>
                            </p:stCondLst>
                            <p:childTnLst>
                              <p:par>
                                <p:cTn id="2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23457E-7 L -0.10451 1.23457E-7 " pathEditMode="relative" rAng="0" ptsTypes="AA">
                                      <p:cBhvr>
                                        <p:cTn id="39" dur="1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6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23457E-7 L -0.10451 1.23457E-7 " pathEditMode="relative" rAng="0" ptsTypes="AA">
                                      <p:cBhvr>
                                        <p:cTn id="49" dur="1500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23457E-7 L -0.10451 1.23457E-7 " pathEditMode="relative" rAng="0" ptsTypes="AA">
                                      <p:cBhvr>
                                        <p:cTn id="60" dur="1500" spd="-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6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23457E-7 L -0.10451 1.23457E-7 " pathEditMode="relative" rAng="0" ptsTypes="AA">
                                      <p:cBhvr>
                                        <p:cTn id="70" dur="1500" spd="-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2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10" grpId="0" animBg="1"/>
      <p:bldP spid="10" grpId="1" animBg="1"/>
      <p:bldP spid="10" grpId="2" animBg="1"/>
      <p:bldP spid="85" grpId="0" animBg="1"/>
      <p:bldP spid="85" grpId="1" animBg="1"/>
      <p:bldP spid="85" grpId="2" animBg="1"/>
      <p:bldP spid="86" grpId="0" animBg="1"/>
      <p:bldP spid="86" grpId="1" animBg="1"/>
      <p:bldP spid="86" grpId="2" animBg="1"/>
      <p:bldP spid="87" grpId="0" animBg="1"/>
      <p:bldP spid="87" grpId="1" animBg="1"/>
      <p:bldP spid="87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359943" y="353201"/>
            <a:ext cx="5472113" cy="576263"/>
          </a:xfrm>
        </p:spPr>
        <p:txBody>
          <a:bodyPr>
            <a:noAutofit/>
          </a:bodyPr>
          <a:lstStyle/>
          <a:p>
            <a:r>
              <a:rPr lang="zh-CN" altLang="en-US" sz="2799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开展</a:t>
            </a:r>
            <a:r>
              <a:rPr lang="en-US" altLang="zh-CN" sz="2799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799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两学一做</a:t>
            </a:r>
            <a:r>
              <a:rPr lang="en-US" altLang="zh-CN" sz="2799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”：</a:t>
            </a:r>
            <a:r>
              <a:rPr lang="zh-CN" altLang="en-US" sz="2799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目的意义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226328" y="1736392"/>
            <a:ext cx="719740" cy="720000"/>
            <a:chOff x="3635896" y="1427745"/>
            <a:chExt cx="540000" cy="540000"/>
          </a:xfrm>
          <a:solidFill>
            <a:srgbClr val="C00000"/>
          </a:solidFill>
        </p:grpSpPr>
        <p:sp>
          <p:nvSpPr>
            <p:cNvPr id="71" name="矩形 70"/>
            <p:cNvSpPr/>
            <p:nvPr/>
          </p:nvSpPr>
          <p:spPr>
            <a:xfrm>
              <a:off x="3635896" y="1427745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2" name="TextBox 45"/>
            <p:cNvSpPr txBox="1"/>
            <p:nvPr/>
          </p:nvSpPr>
          <p:spPr>
            <a:xfrm>
              <a:off x="3635896" y="1513122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4076647" y="1736392"/>
            <a:ext cx="5484094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深入学习贯彻习近平总书记系列重要讲话精神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226328" y="2549774"/>
            <a:ext cx="719740" cy="720000"/>
            <a:chOff x="3635896" y="2037782"/>
            <a:chExt cx="540000" cy="540000"/>
          </a:xfrm>
          <a:solidFill>
            <a:srgbClr val="C00000"/>
          </a:solidFill>
        </p:grpSpPr>
        <p:sp>
          <p:nvSpPr>
            <p:cNvPr id="121" name="矩形 120"/>
            <p:cNvSpPr/>
            <p:nvPr/>
          </p:nvSpPr>
          <p:spPr>
            <a:xfrm>
              <a:off x="3635896" y="2037782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2" name="TextBox 45"/>
            <p:cNvSpPr txBox="1"/>
            <p:nvPr/>
          </p:nvSpPr>
          <p:spPr>
            <a:xfrm>
              <a:off x="3635896" y="2123159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20" name="矩形 119"/>
          <p:cNvSpPr/>
          <p:nvPr/>
        </p:nvSpPr>
        <p:spPr>
          <a:xfrm>
            <a:off x="4076650" y="2549774"/>
            <a:ext cx="5484090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推动全面从严治党向基层延伸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226328" y="3363157"/>
            <a:ext cx="719740" cy="720000"/>
            <a:chOff x="3635896" y="2647819"/>
            <a:chExt cx="540000" cy="540000"/>
          </a:xfrm>
          <a:solidFill>
            <a:srgbClr val="C00000"/>
          </a:solidFill>
        </p:grpSpPr>
        <p:sp>
          <p:nvSpPr>
            <p:cNvPr id="126" name="矩形 125"/>
            <p:cNvSpPr/>
            <p:nvPr/>
          </p:nvSpPr>
          <p:spPr>
            <a:xfrm>
              <a:off x="3635896" y="2647819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7" name="TextBox 45"/>
            <p:cNvSpPr txBox="1"/>
            <p:nvPr/>
          </p:nvSpPr>
          <p:spPr>
            <a:xfrm>
              <a:off x="3635896" y="2733196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25" name="矩形 124"/>
          <p:cNvSpPr/>
          <p:nvPr/>
        </p:nvSpPr>
        <p:spPr>
          <a:xfrm>
            <a:off x="4076650" y="3363157"/>
            <a:ext cx="5484090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巩固拓展党的群众路线教育实践活动和“三严三实”专题教育成果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226328" y="4176540"/>
            <a:ext cx="719740" cy="720000"/>
            <a:chOff x="3635896" y="3257856"/>
            <a:chExt cx="540000" cy="540000"/>
          </a:xfrm>
          <a:solidFill>
            <a:srgbClr val="C00000"/>
          </a:solidFill>
        </p:grpSpPr>
        <p:sp>
          <p:nvSpPr>
            <p:cNvPr id="131" name="矩形 130"/>
            <p:cNvSpPr/>
            <p:nvPr/>
          </p:nvSpPr>
          <p:spPr>
            <a:xfrm>
              <a:off x="3635896" y="3257856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2" name="TextBox 45"/>
            <p:cNvSpPr txBox="1"/>
            <p:nvPr/>
          </p:nvSpPr>
          <p:spPr>
            <a:xfrm>
              <a:off x="3635896" y="3343233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4076650" y="4176540"/>
            <a:ext cx="5484090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进一步解决党员队伍在思想、组织、作风、纪律等方面存在的问题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226328" y="4989924"/>
            <a:ext cx="719740" cy="720000"/>
            <a:chOff x="3635896" y="3867894"/>
            <a:chExt cx="540000" cy="540000"/>
          </a:xfrm>
          <a:solidFill>
            <a:srgbClr val="C00000"/>
          </a:solidFill>
        </p:grpSpPr>
        <p:sp>
          <p:nvSpPr>
            <p:cNvPr id="136" name="矩形 135"/>
            <p:cNvSpPr/>
            <p:nvPr/>
          </p:nvSpPr>
          <p:spPr>
            <a:xfrm>
              <a:off x="3635896" y="3867894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7" name="TextBox 45"/>
            <p:cNvSpPr txBox="1"/>
            <p:nvPr/>
          </p:nvSpPr>
          <p:spPr>
            <a:xfrm>
              <a:off x="3635896" y="3953271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5" name="矩形 134"/>
          <p:cNvSpPr/>
          <p:nvPr/>
        </p:nvSpPr>
        <p:spPr>
          <a:xfrm>
            <a:off x="4076649" y="4989924"/>
            <a:ext cx="5484090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保持发展党的先进性和纯洁性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288528" y="3096778"/>
            <a:ext cx="2996330" cy="2494062"/>
            <a:chOff x="6935916" y="343637"/>
            <a:chExt cx="1713877" cy="1135367"/>
          </a:xfrm>
        </p:grpSpPr>
        <p:pic>
          <p:nvPicPr>
            <p:cNvPr id="7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103936014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5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1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25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7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50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3250"/>
                            </p:stCondLst>
                            <p:childTnLst>
                              <p:par>
                                <p:cTn id="6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120" grpId="0" animBg="1"/>
      <p:bldP spid="125" grpId="0" animBg="1"/>
      <p:bldP spid="130" grpId="0" animBg="1"/>
      <p:bldP spid="1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标题 4"/>
          <p:cNvSpPr txBox="1">
            <a:spLocks/>
          </p:cNvSpPr>
          <p:nvPr/>
        </p:nvSpPr>
        <p:spPr>
          <a:xfrm>
            <a:off x="3618742" y="3102772"/>
            <a:ext cx="5165269" cy="680442"/>
          </a:xfrm>
          <a:prstGeom prst="rect">
            <a:avLst/>
          </a:prstGeom>
        </p:spPr>
        <p:txBody>
          <a:bodyPr vert="horz" lIns="162403" tIns="81202" rIns="162403" bIns="81202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1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“两学一做”的总体要求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424280" y="805782"/>
            <a:ext cx="3343440" cy="2232377"/>
            <a:chOff x="4785785" y="593113"/>
            <a:chExt cx="2508487" cy="1674283"/>
          </a:xfrm>
        </p:grpSpPr>
        <p:pic>
          <p:nvPicPr>
            <p:cNvPr id="133" name="Picture 4" descr="C:\Users\Administrator\Desktop\素材\Nipic_2174276_2014031914463401932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5785" y="593113"/>
              <a:ext cx="2508487" cy="167428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" name="标题 4"/>
            <p:cNvSpPr txBox="1">
              <a:spLocks/>
            </p:cNvSpPr>
            <p:nvPr/>
          </p:nvSpPr>
          <p:spPr>
            <a:xfrm>
              <a:off x="5364088" y="675845"/>
              <a:ext cx="1613764" cy="1391849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6399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    02</a:t>
              </a:r>
              <a:endParaRPr lang="zh-CN" altLang="en-US" sz="3699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8987418" y="3719257"/>
            <a:ext cx="3204582" cy="2326690"/>
            <a:chOff x="6935916" y="343637"/>
            <a:chExt cx="1713877" cy="1135367"/>
          </a:xfrm>
        </p:grpSpPr>
        <p:pic>
          <p:nvPicPr>
            <p:cNvPr id="13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29811601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359943" y="428625"/>
            <a:ext cx="5472113" cy="576263"/>
          </a:xfrm>
        </p:spPr>
        <p:txBody>
          <a:bodyPr>
            <a:noAutofit/>
          </a:bodyPr>
          <a:lstStyle/>
          <a:p>
            <a:r>
              <a:rPr lang="zh-CN" altLang="en-US" sz="2799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总体要求：基础在学   关键在做</a:t>
            </a:r>
          </a:p>
        </p:txBody>
      </p:sp>
      <p:sp>
        <p:nvSpPr>
          <p:cNvPr id="74" name="矩形 73"/>
          <p:cNvSpPr/>
          <p:nvPr/>
        </p:nvSpPr>
        <p:spPr>
          <a:xfrm>
            <a:off x="5363607" y="2076221"/>
            <a:ext cx="6480735" cy="72792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进一步坚定理想信念，提高党性觉悟</a:t>
            </a:r>
          </a:p>
        </p:txBody>
      </p:sp>
      <p:sp>
        <p:nvSpPr>
          <p:cNvPr id="43" name="矩形 42"/>
          <p:cNvSpPr/>
          <p:nvPr/>
        </p:nvSpPr>
        <p:spPr>
          <a:xfrm>
            <a:off x="5363607" y="3031237"/>
            <a:ext cx="6480735" cy="72792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进一步增强政治意识、大局意识、核心意识、看齐意识，坚定正确政治方向</a:t>
            </a:r>
          </a:p>
        </p:txBody>
      </p:sp>
      <p:sp>
        <p:nvSpPr>
          <p:cNvPr id="50" name="矩形 49"/>
          <p:cNvSpPr/>
          <p:nvPr/>
        </p:nvSpPr>
        <p:spPr>
          <a:xfrm>
            <a:off x="5363607" y="3986253"/>
            <a:ext cx="6480735" cy="72792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进一步树立清风正气，严守政治纪律政治规矩</a:t>
            </a:r>
          </a:p>
        </p:txBody>
      </p:sp>
      <p:sp>
        <p:nvSpPr>
          <p:cNvPr id="57" name="矩形 56"/>
          <p:cNvSpPr/>
          <p:nvPr/>
        </p:nvSpPr>
        <p:spPr>
          <a:xfrm>
            <a:off x="5363607" y="4941268"/>
            <a:ext cx="6480735" cy="72792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进一步坚定理想信念，提高党性觉悟</a:t>
            </a:r>
          </a:p>
        </p:txBody>
      </p:sp>
      <p:sp>
        <p:nvSpPr>
          <p:cNvPr id="31" name="矩形 30"/>
          <p:cNvSpPr/>
          <p:nvPr/>
        </p:nvSpPr>
        <p:spPr>
          <a:xfrm>
            <a:off x="817324" y="4985243"/>
            <a:ext cx="2914348" cy="724930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5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实现四个进一步</a:t>
            </a:r>
          </a:p>
        </p:txBody>
      </p:sp>
      <p:pic>
        <p:nvPicPr>
          <p:cNvPr id="32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899" y="1809282"/>
            <a:ext cx="2179139" cy="19775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613147" y="3751066"/>
            <a:ext cx="3257939" cy="1169204"/>
            <a:chOff x="386364" y="2643758"/>
            <a:chExt cx="2444338" cy="876903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556522" y="3507854"/>
              <a:ext cx="2160000" cy="0"/>
            </a:xfrm>
            <a:prstGeom prst="line">
              <a:avLst/>
            </a:prstGeom>
            <a:ln w="1905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556522" y="2643758"/>
              <a:ext cx="2160000" cy="0"/>
            </a:xfrm>
            <a:prstGeom prst="line">
              <a:avLst/>
            </a:prstGeom>
            <a:ln w="1905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6" name="Picture 4" descr="C:\Users\Administrator\Desktop\党政机关\素材\党徽\1313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364" y="2678120"/>
              <a:ext cx="2444338" cy="84254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组合 36"/>
          <p:cNvGrpSpPr/>
          <p:nvPr/>
        </p:nvGrpSpPr>
        <p:grpSpPr>
          <a:xfrm>
            <a:off x="4512191" y="2061165"/>
            <a:ext cx="719740" cy="720000"/>
            <a:chOff x="3635896" y="1427745"/>
            <a:chExt cx="540000" cy="540000"/>
          </a:xfrm>
          <a:solidFill>
            <a:srgbClr val="C00000"/>
          </a:solidFill>
        </p:grpSpPr>
        <p:sp>
          <p:nvSpPr>
            <p:cNvPr id="38" name="矩形 37"/>
            <p:cNvSpPr/>
            <p:nvPr/>
          </p:nvSpPr>
          <p:spPr>
            <a:xfrm>
              <a:off x="3635896" y="1427745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9" name="TextBox 45"/>
            <p:cNvSpPr txBox="1"/>
            <p:nvPr/>
          </p:nvSpPr>
          <p:spPr>
            <a:xfrm>
              <a:off x="3635896" y="1513122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512191" y="2997053"/>
            <a:ext cx="719740" cy="720000"/>
            <a:chOff x="3635896" y="2037782"/>
            <a:chExt cx="540000" cy="540000"/>
          </a:xfrm>
          <a:solidFill>
            <a:srgbClr val="C00000"/>
          </a:solidFill>
        </p:grpSpPr>
        <p:sp>
          <p:nvSpPr>
            <p:cNvPr id="41" name="矩形 40"/>
            <p:cNvSpPr/>
            <p:nvPr/>
          </p:nvSpPr>
          <p:spPr>
            <a:xfrm>
              <a:off x="3635896" y="2037782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8" name="TextBox 45"/>
            <p:cNvSpPr txBox="1"/>
            <p:nvPr/>
          </p:nvSpPr>
          <p:spPr>
            <a:xfrm>
              <a:off x="3635896" y="2123159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512191" y="3932940"/>
            <a:ext cx="719740" cy="720000"/>
            <a:chOff x="3635896" y="2647819"/>
            <a:chExt cx="540000" cy="540000"/>
          </a:xfrm>
          <a:solidFill>
            <a:srgbClr val="C00000"/>
          </a:solidFill>
        </p:grpSpPr>
        <p:sp>
          <p:nvSpPr>
            <p:cNvPr id="60" name="矩形 59"/>
            <p:cNvSpPr/>
            <p:nvPr/>
          </p:nvSpPr>
          <p:spPr>
            <a:xfrm>
              <a:off x="3635896" y="2647819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1" name="TextBox 45"/>
            <p:cNvSpPr txBox="1"/>
            <p:nvPr/>
          </p:nvSpPr>
          <p:spPr>
            <a:xfrm>
              <a:off x="3635896" y="2733196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512191" y="4949975"/>
            <a:ext cx="719740" cy="720000"/>
            <a:chOff x="3635896" y="3257856"/>
            <a:chExt cx="540000" cy="540000"/>
          </a:xfrm>
          <a:solidFill>
            <a:srgbClr val="C00000"/>
          </a:solidFill>
        </p:grpSpPr>
        <p:sp>
          <p:nvSpPr>
            <p:cNvPr id="63" name="矩形 62"/>
            <p:cNvSpPr/>
            <p:nvPr/>
          </p:nvSpPr>
          <p:spPr>
            <a:xfrm>
              <a:off x="3635896" y="3257856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6" name="TextBox 45"/>
            <p:cNvSpPr txBox="1"/>
            <p:nvPr/>
          </p:nvSpPr>
          <p:spPr>
            <a:xfrm>
              <a:off x="3635896" y="3343233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59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306725488"/>
      </p:ext>
    </p:extLst>
  </p:cSld>
  <p:clrMapOvr>
    <a:masterClrMapping/>
  </p:clrMapOvr>
  <p:transition spd="slow" advTm="0">
    <p:wipe/>
  </p:transition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23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24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3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3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41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42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8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50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51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4" grpId="0" animBg="1"/>
          <p:bldP spid="43" grpId="0" animBg="1"/>
          <p:bldP spid="50" grpId="0" animBg="1"/>
          <p:bldP spid="57" grpId="0" animBg="1"/>
          <p:bldP spid="3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4" grpId="0" animBg="1"/>
          <p:bldP spid="43" grpId="0" animBg="1"/>
          <p:bldP spid="50" grpId="0" animBg="1"/>
          <p:bldP spid="57" grpId="0" animBg="1"/>
          <p:bldP spid="31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做合格党员党课课件PPT模板"/>
</p:tagLst>
</file>

<file path=ppt/theme/theme1.xml><?xml version="1.0" encoding="utf-8"?>
<a:theme xmlns:a="http://schemas.openxmlformats.org/drawingml/2006/main" name="Office 主题​​">
  <a:themeElements>
    <a:clrScheme name="自定义 64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C00000"/>
      </a:accent1>
      <a:accent2>
        <a:srgbClr val="FFC000"/>
      </a:accent2>
      <a:accent3>
        <a:srgbClr val="C00000"/>
      </a:accent3>
      <a:accent4>
        <a:srgbClr val="FFC000"/>
      </a:accent4>
      <a:accent5>
        <a:srgbClr val="C00000"/>
      </a:accent5>
      <a:accent6>
        <a:srgbClr val="FFC000"/>
      </a:accent6>
      <a:hlink>
        <a:srgbClr val="C00000"/>
      </a:hlink>
      <a:folHlink>
        <a:srgbClr val="FFC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2058</Words>
  <Application>Microsoft Office PowerPoint</Application>
  <PresentationFormat>自定义</PresentationFormat>
  <Paragraphs>281</Paragraphs>
  <Slides>28</Slides>
  <Notes>28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做合格党员党课课件PPT模板</dc:title>
  <dc:creator>admin</dc:creator>
  <cp:lastModifiedBy>Sky123.Org</cp:lastModifiedBy>
  <cp:revision>12</cp:revision>
  <dcterms:created xsi:type="dcterms:W3CDTF">2017-05-14T03:36:45Z</dcterms:created>
  <dcterms:modified xsi:type="dcterms:W3CDTF">2017-11-02T02:00:24Z</dcterms:modified>
</cp:coreProperties>
</file>