
<file path=[Content_Types].xml><?xml version="1.0" encoding="utf-8"?>
<Types xmlns="http://schemas.openxmlformats.org/package/2006/content-types">
  <Default Extension="xml" ContentType="application/xml"/>
  <Default Extension="mp3" ContentType="audio/mpeg"/>
  <Default Extension="jpeg" ContentType="image/jpeg"/>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9" r:id="rId2"/>
    <p:sldId id="260" r:id="rId3"/>
    <p:sldId id="261" r:id="rId4"/>
    <p:sldId id="262" r:id="rId5"/>
    <p:sldId id="267" r:id="rId6"/>
    <p:sldId id="268" r:id="rId7"/>
    <p:sldId id="269" r:id="rId8"/>
    <p:sldId id="263" r:id="rId9"/>
    <p:sldId id="270" r:id="rId10"/>
    <p:sldId id="271" r:id="rId11"/>
    <p:sldId id="264" r:id="rId12"/>
    <p:sldId id="272" r:id="rId13"/>
    <p:sldId id="273" r:id="rId14"/>
    <p:sldId id="274" r:id="rId15"/>
    <p:sldId id="275" r:id="rId16"/>
    <p:sldId id="276" r:id="rId17"/>
    <p:sldId id="265" r:id="rId18"/>
    <p:sldId id="277" r:id="rId19"/>
    <p:sldId id="278" r:id="rId20"/>
    <p:sldId id="266" r:id="rId21"/>
    <p:sldId id="279" r:id="rId22"/>
    <p:sldId id="280" r:id="rId23"/>
    <p:sldId id="281" r:id="rId24"/>
    <p:sldId id="282" r:id="rId25"/>
    <p:sldId id="258" r:id="rId2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409"/>
    <a:srgbClr val="9E211B"/>
    <a:srgbClr val="E3D2AE"/>
    <a:srgbClr val="DAECF7"/>
    <a:srgbClr val="C7020C"/>
    <a:srgbClr val="C91324"/>
    <a:srgbClr val="162F81"/>
    <a:srgbClr val="8A3E7E"/>
    <a:srgbClr val="4268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1" autoAdjust="0"/>
    <p:restoredTop sz="94660"/>
  </p:normalViewPr>
  <p:slideViewPr>
    <p:cSldViewPr snapToGrid="0">
      <p:cViewPr>
        <p:scale>
          <a:sx n="85" d="100"/>
          <a:sy n="85" d="100"/>
        </p:scale>
        <p:origin x="608" y="7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presProps" Target="presProps.xml"/><Relationship Id="rId28" Type="http://schemas.openxmlformats.org/officeDocument/2006/relationships/viewProps" Target="viewProps.xml"/><Relationship Id="rId29" Type="http://schemas.openxmlformats.org/officeDocument/2006/relationships/theme" Target="theme/theme1.xml"/><Relationship Id="rId3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536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标题幻灯片">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5363"/>
          </a:xfrm>
          <a:prstGeom prst="rect">
            <a:avLst/>
          </a:prstGeom>
        </p:spPr>
      </p:pic>
    </p:spTree>
    <p:extLst>
      <p:ext uri="{BB962C8B-B14F-4D97-AF65-F5344CB8AC3E}">
        <p14:creationId xmlns:p14="http://schemas.microsoft.com/office/powerpoint/2010/main" val="326849016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3_标题幻灯片">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3728028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4_标题幻灯片">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513759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42627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799"/>
            <a:ext cx="3556000" cy="230704"/>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599" dirty="0">
                <a:solidFill>
                  <a:schemeClr val="bg1"/>
                </a:solidFill>
                <a:latin typeface="微软雅黑" panose="020B0503020204020204" pitchFamily="34" charset="-122"/>
                <a:ea typeface="微软雅黑" panose="020B0503020204020204" pitchFamily="34" charset="-122"/>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1" r:id="rId5"/>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xStyles>
    <p:titleStyle>
      <a:lvl1pPr algn="l" defTabSz="914380" rtl="0" eaLnBrk="1" latinLnBrk="0" hangingPunct="1">
        <a:lnSpc>
          <a:spcPct val="90000"/>
        </a:lnSpc>
        <a:spcBef>
          <a:spcPct val="0"/>
        </a:spcBef>
        <a:buNone/>
        <a:defRPr sz="4401" kern="1200">
          <a:solidFill>
            <a:schemeClr val="tx1"/>
          </a:solidFill>
          <a:latin typeface="+mj-lt"/>
          <a:ea typeface="+mj-ea"/>
          <a:cs typeface="+mj-cs"/>
        </a:defRPr>
      </a:lvl1pPr>
    </p:titleStyle>
    <p:bodyStyle>
      <a:lvl1pPr marL="228595" indent="-228595" algn="l" defTabSz="914380" rtl="0" eaLnBrk="1" latinLnBrk="0" hangingPunct="1">
        <a:lnSpc>
          <a:spcPct val="90000"/>
        </a:lnSpc>
        <a:spcBef>
          <a:spcPts val="999"/>
        </a:spcBef>
        <a:buFont typeface="Arial" panose="020B0604020202020204" pitchFamily="34" charset="0"/>
        <a:buChar char="•"/>
        <a:defRPr sz="2800" kern="1200">
          <a:solidFill>
            <a:schemeClr val="tx1"/>
          </a:solidFill>
          <a:latin typeface="+mn-lt"/>
          <a:ea typeface="+mn-ea"/>
          <a:cs typeface="+mn-cs"/>
        </a:defRPr>
      </a:lvl1pPr>
      <a:lvl2pPr marL="685785" indent="-228595" algn="l" defTabSz="91438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4" indent="-228595" algn="l" defTabSz="91438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4"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56"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44"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34"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25"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15"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80" rtl="0" eaLnBrk="1" latinLnBrk="0" hangingPunct="1">
        <a:defRPr sz="1800" kern="1200">
          <a:solidFill>
            <a:schemeClr val="tx1"/>
          </a:solidFill>
          <a:latin typeface="+mn-lt"/>
          <a:ea typeface="+mn-ea"/>
          <a:cs typeface="+mn-cs"/>
        </a:defRPr>
      </a:lvl1pPr>
      <a:lvl2pPr marL="457190" algn="l" defTabSz="914380" rtl="0" eaLnBrk="1" latinLnBrk="0" hangingPunct="1">
        <a:defRPr sz="1800" kern="1200">
          <a:solidFill>
            <a:schemeClr val="tx1"/>
          </a:solidFill>
          <a:latin typeface="+mn-lt"/>
          <a:ea typeface="+mn-ea"/>
          <a:cs typeface="+mn-cs"/>
        </a:defRPr>
      </a:lvl2pPr>
      <a:lvl3pPr marL="914380" algn="l" defTabSz="914380" rtl="0" eaLnBrk="1" latinLnBrk="0" hangingPunct="1">
        <a:defRPr sz="1800" kern="1200">
          <a:solidFill>
            <a:schemeClr val="tx1"/>
          </a:solidFill>
          <a:latin typeface="+mn-lt"/>
          <a:ea typeface="+mn-ea"/>
          <a:cs typeface="+mn-cs"/>
        </a:defRPr>
      </a:lvl3pPr>
      <a:lvl4pPr marL="1371570" algn="l" defTabSz="914380" rtl="0" eaLnBrk="1" latinLnBrk="0" hangingPunct="1">
        <a:defRPr sz="1800" kern="1200">
          <a:solidFill>
            <a:schemeClr val="tx1"/>
          </a:solidFill>
          <a:latin typeface="+mn-lt"/>
          <a:ea typeface="+mn-ea"/>
          <a:cs typeface="+mn-cs"/>
        </a:defRPr>
      </a:lvl4pPr>
      <a:lvl5pPr marL="1828759" algn="l" defTabSz="914380" rtl="0" eaLnBrk="1" latinLnBrk="0" hangingPunct="1">
        <a:defRPr sz="1800" kern="1200">
          <a:solidFill>
            <a:schemeClr val="tx1"/>
          </a:solidFill>
          <a:latin typeface="+mn-lt"/>
          <a:ea typeface="+mn-ea"/>
          <a:cs typeface="+mn-cs"/>
        </a:defRPr>
      </a:lvl5pPr>
      <a:lvl6pPr marL="2285949" algn="l" defTabSz="914380" rtl="0" eaLnBrk="1" latinLnBrk="0" hangingPunct="1">
        <a:defRPr sz="1800" kern="1200">
          <a:solidFill>
            <a:schemeClr val="tx1"/>
          </a:solidFill>
          <a:latin typeface="+mn-lt"/>
          <a:ea typeface="+mn-ea"/>
          <a:cs typeface="+mn-cs"/>
        </a:defRPr>
      </a:lvl6pPr>
      <a:lvl7pPr marL="2743139" algn="l" defTabSz="914380" rtl="0" eaLnBrk="1" latinLnBrk="0" hangingPunct="1">
        <a:defRPr sz="1800" kern="1200">
          <a:solidFill>
            <a:schemeClr val="tx1"/>
          </a:solidFill>
          <a:latin typeface="+mn-lt"/>
          <a:ea typeface="+mn-ea"/>
          <a:cs typeface="+mn-cs"/>
        </a:defRPr>
      </a:lvl7pPr>
      <a:lvl8pPr marL="3200330" algn="l" defTabSz="914380" rtl="0" eaLnBrk="1" latinLnBrk="0" hangingPunct="1">
        <a:defRPr sz="1800" kern="1200">
          <a:solidFill>
            <a:schemeClr val="tx1"/>
          </a:solidFill>
          <a:latin typeface="+mn-lt"/>
          <a:ea typeface="+mn-ea"/>
          <a:cs typeface="+mn-cs"/>
        </a:defRPr>
      </a:lvl8pPr>
      <a:lvl9pPr marL="3657518" algn="l" defTabSz="91438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3.png"/><Relationship Id="rId1" Type="http://schemas.microsoft.com/office/2007/relationships/media" Target="../media/media1.mp3"/><Relationship Id="rId2" Type="http://schemas.openxmlformats.org/officeDocument/2006/relationships/audio" Target="../media/media1.mp3"/></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2.jpg"/><Relationship Id="rId3" Type="http://schemas.openxmlformats.org/officeDocument/2006/relationships/image" Target="../media/image13.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ibaotu.com/ppt/"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4" Type="http://schemas.openxmlformats.org/officeDocument/2006/relationships/image" Target="../media/image7.jpg"/><Relationship Id="rId1" Type="http://schemas.openxmlformats.org/officeDocument/2006/relationships/slideLayout" Target="../slideLayouts/slideLayout1.xml"/><Relationship Id="rId2" Type="http://schemas.openxmlformats.org/officeDocument/2006/relationships/image" Target="../media/image5.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9F00088F-52D6-4955-8CC6-447C5B6C7EC6}"/>
              </a:ext>
            </a:extLst>
          </p:cNvPr>
          <p:cNvSpPr txBox="1"/>
          <p:nvPr/>
        </p:nvSpPr>
        <p:spPr>
          <a:xfrm>
            <a:off x="3237242" y="2402622"/>
            <a:ext cx="8312511" cy="1569660"/>
          </a:xfrm>
          <a:prstGeom prst="rect">
            <a:avLst/>
          </a:prstGeom>
          <a:noFill/>
        </p:spPr>
        <p:txBody>
          <a:bodyPr wrap="square" rtlCol="0">
            <a:spAutoFit/>
          </a:bodyPr>
          <a:lstStyle/>
          <a:p>
            <a:pPr algn="ctr"/>
            <a:r>
              <a:rPr lang="zh-CN" altLang="en-US" sz="9600" b="1" dirty="0">
                <a:solidFill>
                  <a:srgbClr val="C00000"/>
                </a:solidFill>
                <a:latin typeface="微软雅黑" panose="020B0503020204020204" pitchFamily="82" charset="2"/>
                <a:ea typeface="微软雅黑" panose="020B0503020204020204" pitchFamily="82" charset="2"/>
              </a:rPr>
              <a:t>入党积极分子</a:t>
            </a:r>
          </a:p>
        </p:txBody>
      </p:sp>
      <p:grpSp>
        <p:nvGrpSpPr>
          <p:cNvPr id="3" name="组合 12">
            <a:extLst>
              <a:ext uri="{FF2B5EF4-FFF2-40B4-BE49-F238E27FC236}">
                <a16:creationId xmlns:a16="http://schemas.microsoft.com/office/drawing/2014/main" xmlns="" id="{B960B0E4-E87E-4166-AD72-6FBC8E49065C}"/>
              </a:ext>
            </a:extLst>
          </p:cNvPr>
          <p:cNvGrpSpPr/>
          <p:nvPr/>
        </p:nvGrpSpPr>
        <p:grpSpPr>
          <a:xfrm>
            <a:off x="5148804" y="3976479"/>
            <a:ext cx="4489386" cy="323850"/>
            <a:chOff x="4972875" y="3581077"/>
            <a:chExt cx="4489386" cy="323850"/>
          </a:xfrm>
        </p:grpSpPr>
        <p:cxnSp>
          <p:nvCxnSpPr>
            <p:cNvPr id="4" name="直接连接符 5">
              <a:extLst>
                <a:ext uri="{FF2B5EF4-FFF2-40B4-BE49-F238E27FC236}">
                  <a16:creationId xmlns:a16="http://schemas.microsoft.com/office/drawing/2014/main" xmlns="" id="{243FCC89-C3ED-4E3B-8CC5-1B0E0581B9ED}"/>
                </a:ext>
              </a:extLst>
            </p:cNvPr>
            <p:cNvCxnSpPr>
              <a:cxnSpLocks/>
            </p:cNvCxnSpPr>
            <p:nvPr/>
          </p:nvCxnSpPr>
          <p:spPr>
            <a:xfrm>
              <a:off x="4972875" y="3743002"/>
              <a:ext cx="1351725" cy="0"/>
            </a:xfrm>
            <a:prstGeom prst="line">
              <a:avLst/>
            </a:prstGeom>
            <a:noFill/>
            <a:ln w="15875" cap="flat" cmpd="sng" algn="ctr">
              <a:solidFill>
                <a:srgbClr val="C00000">
                  <a:alpha val="99000"/>
                </a:srgbClr>
              </a:solidFill>
              <a:prstDash val="solid"/>
            </a:ln>
            <a:effectLst/>
          </p:spPr>
        </p:cxnSp>
        <p:sp>
          <p:nvSpPr>
            <p:cNvPr id="5" name="星形: 五角 8">
              <a:extLst>
                <a:ext uri="{FF2B5EF4-FFF2-40B4-BE49-F238E27FC236}">
                  <a16:creationId xmlns:a16="http://schemas.microsoft.com/office/drawing/2014/main" xmlns="" id="{2D50031E-740A-45C4-811B-84F753566D9A}"/>
                </a:ext>
              </a:extLst>
            </p:cNvPr>
            <p:cNvSpPr/>
            <p:nvPr/>
          </p:nvSpPr>
          <p:spPr>
            <a:xfrm>
              <a:off x="7055644" y="3581077"/>
              <a:ext cx="323850" cy="323850"/>
            </a:xfrm>
            <a:prstGeom prst="star5">
              <a:avLst/>
            </a:prstGeom>
            <a:solidFill>
              <a:srgbClr val="C2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星形: 五角 9">
              <a:extLst>
                <a:ext uri="{FF2B5EF4-FFF2-40B4-BE49-F238E27FC236}">
                  <a16:creationId xmlns:a16="http://schemas.microsoft.com/office/drawing/2014/main" xmlns="" id="{AF03B7DD-80F4-4BC9-ADD1-47B19BA7E799}"/>
                </a:ext>
              </a:extLst>
            </p:cNvPr>
            <p:cNvSpPr/>
            <p:nvPr/>
          </p:nvSpPr>
          <p:spPr>
            <a:xfrm>
              <a:off x="6575822" y="3628702"/>
              <a:ext cx="228600" cy="228600"/>
            </a:xfrm>
            <a:prstGeom prst="star5">
              <a:avLst/>
            </a:prstGeom>
            <a:solidFill>
              <a:srgbClr val="C2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星形: 五角 10">
              <a:extLst>
                <a:ext uri="{FF2B5EF4-FFF2-40B4-BE49-F238E27FC236}">
                  <a16:creationId xmlns:a16="http://schemas.microsoft.com/office/drawing/2014/main" xmlns="" id="{7CE10663-A850-4B20-A0ED-9CB53B391D1D}"/>
                </a:ext>
              </a:extLst>
            </p:cNvPr>
            <p:cNvSpPr/>
            <p:nvPr/>
          </p:nvSpPr>
          <p:spPr>
            <a:xfrm>
              <a:off x="7630716" y="3628702"/>
              <a:ext cx="228600" cy="228600"/>
            </a:xfrm>
            <a:prstGeom prst="star5">
              <a:avLst/>
            </a:prstGeom>
            <a:solidFill>
              <a:srgbClr val="C2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11">
              <a:extLst>
                <a:ext uri="{FF2B5EF4-FFF2-40B4-BE49-F238E27FC236}">
                  <a16:creationId xmlns:a16="http://schemas.microsoft.com/office/drawing/2014/main" xmlns="" id="{2D32ACEA-38EC-4496-B083-2E064E31DB5B}"/>
                </a:ext>
              </a:extLst>
            </p:cNvPr>
            <p:cNvCxnSpPr>
              <a:cxnSpLocks/>
            </p:cNvCxnSpPr>
            <p:nvPr/>
          </p:nvCxnSpPr>
          <p:spPr>
            <a:xfrm>
              <a:off x="8110536" y="3743002"/>
              <a:ext cx="1351725" cy="0"/>
            </a:xfrm>
            <a:prstGeom prst="line">
              <a:avLst/>
            </a:prstGeom>
            <a:noFill/>
            <a:ln w="15875" cap="flat" cmpd="sng" algn="ctr">
              <a:solidFill>
                <a:srgbClr val="C00000">
                  <a:alpha val="99000"/>
                </a:srgbClr>
              </a:solidFill>
              <a:prstDash val="solid"/>
            </a:ln>
            <a:effectLst/>
          </p:spPr>
        </p:cxnSp>
      </p:grpSp>
      <p:sp>
        <p:nvSpPr>
          <p:cNvPr id="10" name="圆角矩形 9"/>
          <p:cNvSpPr/>
          <p:nvPr/>
        </p:nvSpPr>
        <p:spPr>
          <a:xfrm>
            <a:off x="5733830" y="4466451"/>
            <a:ext cx="3319334" cy="465313"/>
          </a:xfrm>
          <a:prstGeom prst="roundRect">
            <a:avLst>
              <a:gd name="adj" fmla="val 50000"/>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latin typeface="微软雅黑" panose="020B0503020204020204" pitchFamily="34" charset="-122"/>
                <a:ea typeface="微软雅黑" panose="020B0503020204020204" pitchFamily="34" charset="-122"/>
              </a:rPr>
              <a:t>XXXXXX</a:t>
            </a:r>
            <a:r>
              <a:rPr lang="zh-CN" altLang="en-US" b="1" dirty="0">
                <a:solidFill>
                  <a:schemeClr val="bg1"/>
                </a:solidFill>
                <a:latin typeface="微软雅黑" panose="020B0503020204020204" pitchFamily="34" charset="-122"/>
                <a:ea typeface="微软雅黑" panose="020B0503020204020204" pitchFamily="34" charset="-122"/>
              </a:rPr>
              <a:t>学院党委</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1" name="文本框 10">
            <a:extLst>
              <a:ext uri="{FF2B5EF4-FFF2-40B4-BE49-F238E27FC236}">
                <a16:creationId xmlns:a16="http://schemas.microsoft.com/office/drawing/2014/main" xmlns="" id="{9F00088F-52D6-4955-8CC6-447C5B6C7EC6}"/>
              </a:ext>
            </a:extLst>
          </p:cNvPr>
          <p:cNvSpPr txBox="1"/>
          <p:nvPr/>
        </p:nvSpPr>
        <p:spPr>
          <a:xfrm>
            <a:off x="4515941" y="1958042"/>
            <a:ext cx="5755112" cy="461665"/>
          </a:xfrm>
          <a:prstGeom prst="rect">
            <a:avLst/>
          </a:prstGeom>
          <a:noFill/>
        </p:spPr>
        <p:txBody>
          <a:bodyPr wrap="square" rtlCol="0">
            <a:spAutoFit/>
          </a:bodyPr>
          <a:lstStyle/>
          <a:p>
            <a:pPr algn="dist"/>
            <a:r>
              <a:rPr lang="zh-CN" altLang="en-US" sz="2400" b="1" dirty="0">
                <a:solidFill>
                  <a:srgbClr val="C00000"/>
                </a:solidFill>
                <a:latin typeface="微软雅黑" panose="020B0503020204020204" pitchFamily="82" charset="2"/>
                <a:ea typeface="微软雅黑" panose="020B0503020204020204" pitchFamily="82" charset="2"/>
              </a:rPr>
              <a:t>入党</a:t>
            </a:r>
            <a:r>
              <a:rPr lang="zh-CN" altLang="en-US" sz="2400" b="1" dirty="0" smtClean="0">
                <a:solidFill>
                  <a:srgbClr val="C00000"/>
                </a:solidFill>
                <a:latin typeface="微软雅黑" panose="020B0503020204020204" pitchFamily="82" charset="2"/>
                <a:ea typeface="微软雅黑" panose="020B0503020204020204" pitchFamily="82" charset="2"/>
              </a:rPr>
              <a:t>积极分子选拔培训</a:t>
            </a:r>
            <a:endParaRPr lang="zh-CN" altLang="en-US" sz="2400" b="1" dirty="0">
              <a:solidFill>
                <a:srgbClr val="C00000"/>
              </a:solidFill>
              <a:latin typeface="微软雅黑" panose="020B0503020204020204" pitchFamily="82" charset="2"/>
              <a:ea typeface="微软雅黑" panose="020B0503020204020204" pitchFamily="82" charset="2"/>
            </a:endParaRPr>
          </a:p>
        </p:txBody>
      </p:sp>
      <p:pic>
        <p:nvPicPr>
          <p:cNvPr id="12" name="王宏伟 - 把一切献给党(伴奏) - instrumental">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609600" y="-304800"/>
            <a:ext cx="609600" cy="609600"/>
          </a:xfrm>
          <a:prstGeom prst="rect">
            <a:avLst/>
          </a:prstGeom>
        </p:spPr>
      </p:pic>
    </p:spTree>
    <p:extLst>
      <p:ext uri="{BB962C8B-B14F-4D97-AF65-F5344CB8AC3E}">
        <p14:creationId xmlns:p14="http://schemas.microsoft.com/office/powerpoint/2010/main" val="206895493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1" fill="hold"/>
                                        <p:tgtEl>
                                          <p:spTgt spid="12"/>
                                        </p:tgtEl>
                                      </p:cBhvr>
                                    </p:cmd>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arn(inVertical)">
                                      <p:cBhvr>
                                        <p:cTn id="11" dur="500"/>
                                        <p:tgtEl>
                                          <p:spTgt spid="2"/>
                                        </p:tgtEl>
                                      </p:cBhvr>
                                    </p:animEffect>
                                  </p:childTnLst>
                                </p:cTn>
                              </p:par>
                              <p:par>
                                <p:cTn id="12" presetID="2" presetClass="entr" presetSubtype="4"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arn(inVertical)">
                                      <p:cBhvr>
                                        <p:cTn id="2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1" repeatCount="indefinite" fill="hold" display="0">
                  <p:stCondLst>
                    <p:cond delay="indefinite"/>
                  </p:stCondLst>
                  <p:endCondLst>
                    <p:cond evt="onStopAudio" delay="0">
                      <p:tgtEl>
                        <p:sldTgt/>
                      </p:tgtEl>
                    </p:cond>
                  </p:endCondLst>
                </p:cTn>
                <p:tgtEl>
                  <p:spTgt spid="12"/>
                </p:tgtEl>
              </p:cMediaNode>
            </p:audio>
          </p:childTnLst>
        </p:cTn>
      </p:par>
    </p:tnLst>
    <p:bldLst>
      <p:bldP spid="2"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3781167" y="259319"/>
            <a:ext cx="4629666" cy="674357"/>
            <a:chOff x="5977490" y="2279116"/>
            <a:chExt cx="4629666" cy="674357"/>
          </a:xfrm>
        </p:grpSpPr>
        <p:sp>
          <p:nvSpPr>
            <p:cNvPr id="3" name="圆角矩形 2"/>
            <p:cNvSpPr/>
            <p:nvPr/>
          </p:nvSpPr>
          <p:spPr>
            <a:xfrm>
              <a:off x="5977490" y="2302960"/>
              <a:ext cx="4629666" cy="650513"/>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标题 4"/>
            <p:cNvSpPr txBox="1"/>
            <p:nvPr/>
          </p:nvSpPr>
          <p:spPr>
            <a:xfrm>
              <a:off x="6627767" y="2279116"/>
              <a:ext cx="3329113" cy="64106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defTabSz="1219170">
                <a:defRPr/>
              </a:pPr>
              <a:r>
                <a:rPr lang="zh-CN" altLang="en-US" sz="1800" b="1" kern="0" dirty="0">
                  <a:solidFill>
                    <a:sysClr val="window" lastClr="FFFFFF"/>
                  </a:solidFill>
                  <a:latin typeface="微软雅黑" panose="020B0503020204020204" pitchFamily="82" charset="2"/>
                  <a:ea typeface="微软雅黑" panose="020B0503020204020204" pitchFamily="82" charset="2"/>
                  <a:cs typeface="Arial" panose="020B0604020202020204" pitchFamily="34" charset="0"/>
                </a:rPr>
                <a:t>中国共产党的性质和根本宗旨</a:t>
              </a:r>
              <a:endParaRPr lang="zh-CN" altLang="en-US" sz="1800" b="1" kern="0" dirty="0">
                <a:solidFill>
                  <a:sysClr val="window" lastClr="FFFFFF"/>
                </a:solidFill>
                <a:latin typeface="微软雅黑" panose="020B0503020204020204" pitchFamily="82" charset="2"/>
                <a:ea typeface="微软雅黑" panose="020B0503020204020204" pitchFamily="82" charset="2"/>
                <a:cs typeface="Arial" panose="020B0604020202020204" pitchFamily="34" charset="0"/>
              </a:endParaRPr>
            </a:p>
          </p:txBody>
        </p:sp>
      </p:grpSp>
      <p:pic>
        <p:nvPicPr>
          <p:cNvPr id="5" name="图片 4">
            <a:extLst>
              <a:ext uri="{FF2B5EF4-FFF2-40B4-BE49-F238E27FC236}">
                <a16:creationId xmlns:a16="http://schemas.microsoft.com/office/drawing/2014/main" xmlns="" id="{C7E27D26-D36A-42D3-8BDA-8DEBD995FB1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42680" r="35670" b="74243"/>
          <a:stretch/>
        </p:blipFill>
        <p:spPr>
          <a:xfrm>
            <a:off x="483416" y="2812604"/>
            <a:ext cx="3433652" cy="2042259"/>
          </a:xfrm>
          <a:prstGeom prst="rect">
            <a:avLst/>
          </a:prstGeom>
        </p:spPr>
      </p:pic>
      <p:sp>
        <p:nvSpPr>
          <p:cNvPr id="8" name="矩形 259">
            <a:extLst>
              <a:ext uri="{FF2B5EF4-FFF2-40B4-BE49-F238E27FC236}">
                <a16:creationId xmlns:a16="http://schemas.microsoft.com/office/drawing/2014/main" xmlns="" id="{4FC3C43A-E72E-403D-B9A4-C1AF2DF1D61F}"/>
              </a:ext>
            </a:extLst>
          </p:cNvPr>
          <p:cNvSpPr>
            <a:spLocks noChangeArrowheads="1"/>
          </p:cNvSpPr>
          <p:nvPr/>
        </p:nvSpPr>
        <p:spPr bwMode="auto">
          <a:xfrm>
            <a:off x="4184860" y="2070819"/>
            <a:ext cx="524327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1219170">
              <a:buNone/>
              <a:defRPr/>
            </a:pPr>
            <a:r>
              <a:rPr lang="zh-CN" altLang="en-US" sz="4000" b="1" kern="0" dirty="0">
                <a:solidFill>
                  <a:srgbClr val="C20316"/>
                </a:solidFill>
                <a:latin typeface="微软雅黑" panose="020B0503020204020204" pitchFamily="82" charset="2"/>
                <a:ea typeface="微软雅黑" panose="020B0503020204020204" pitchFamily="82" charset="2"/>
                <a:cs typeface="Arial" panose="020B0604020202020204" pitchFamily="34" charset="0"/>
              </a:rPr>
              <a:t>党的指导思想</a:t>
            </a:r>
            <a:endParaRPr lang="zh-CN" altLang="en-US" sz="4000" b="1" kern="0" dirty="0">
              <a:solidFill>
                <a:srgbClr val="C20316"/>
              </a:solidFill>
              <a:latin typeface="微软雅黑" panose="020B0503020204020204" pitchFamily="82" charset="2"/>
              <a:ea typeface="微软雅黑" panose="020B0503020204020204" pitchFamily="82" charset="2"/>
              <a:cs typeface="Arial" panose="020B0604020202020204" pitchFamily="34" charset="0"/>
            </a:endParaRPr>
          </a:p>
        </p:txBody>
      </p:sp>
      <p:sp>
        <p:nvSpPr>
          <p:cNvPr id="9" name="TextBox 32">
            <a:extLst>
              <a:ext uri="{FF2B5EF4-FFF2-40B4-BE49-F238E27FC236}">
                <a16:creationId xmlns:a16="http://schemas.microsoft.com/office/drawing/2014/main" xmlns="" id="{062EFD18-007B-4C5D-8864-2038C5CD9909}"/>
              </a:ext>
            </a:extLst>
          </p:cNvPr>
          <p:cNvSpPr txBox="1">
            <a:spLocks noChangeArrowheads="1"/>
          </p:cNvSpPr>
          <p:nvPr/>
        </p:nvSpPr>
        <p:spPr bwMode="auto">
          <a:xfrm>
            <a:off x="4041700" y="2856665"/>
            <a:ext cx="6568456" cy="2741225"/>
          </a:xfrm>
          <a:prstGeom prst="rect">
            <a:avLst/>
          </a:prstGeom>
          <a:noFill/>
          <a:ln w="3175" cap="flat" cmpd="sng">
            <a:noFill/>
            <a:bevel/>
            <a:headEnd/>
            <a:tailEnd/>
          </a:ln>
        </p:spPr>
        <p:txBody>
          <a:bodyPr lIns="82824" tIns="41411" rIns="82824" bIns="41411" anchor="ctr"/>
          <a:lstStyle>
            <a:defPPr>
              <a:defRPr lang="zh-CN"/>
            </a:defPPr>
            <a:lvl1pPr algn="ctr">
              <a:defRPr>
                <a:solidFill>
                  <a:srgbClr val="FFFFFF"/>
                </a:solidFill>
                <a:ea typeface="微软雅黑" pitchFamily="34" charset="-122"/>
              </a:defRPr>
            </a:lvl1pPr>
          </a:lstStyle>
          <a:p>
            <a:pPr algn="l">
              <a:lnSpc>
                <a:spcPct val="150000"/>
              </a:lnSpc>
            </a:pPr>
            <a:r>
              <a:rPr lang="zh-CN" altLang="en-US" sz="2800" dirty="0">
                <a:solidFill>
                  <a:schemeClr val="tx1">
                    <a:lumMod val="85000"/>
                    <a:lumOff val="15000"/>
                  </a:schemeClr>
                </a:solidFill>
              </a:rPr>
              <a:t>以马克思列宁主义、毛泽东思想、邓</a:t>
            </a:r>
            <a:r>
              <a:rPr lang="en-US" altLang="zh-CN" sz="2800" dirty="0">
                <a:solidFill>
                  <a:schemeClr val="tx1">
                    <a:lumMod val="85000"/>
                    <a:lumOff val="15000"/>
                  </a:schemeClr>
                </a:solidFill>
              </a:rPr>
              <a:t>\</a:t>
            </a:r>
            <a:r>
              <a:rPr lang="zh-CN" altLang="en-US" sz="2800" dirty="0">
                <a:solidFill>
                  <a:schemeClr val="tx1">
                    <a:lumMod val="85000"/>
                    <a:lumOff val="15000"/>
                  </a:schemeClr>
                </a:solidFill>
              </a:rPr>
              <a:t>平理论、  “三个代表”  科学发展观、习近平新时代中国特色社会主义思想思想为指导</a:t>
            </a:r>
            <a:r>
              <a:rPr lang="en-US" altLang="zh-CN" sz="2800" dirty="0">
                <a:solidFill>
                  <a:schemeClr val="tx1">
                    <a:lumMod val="85000"/>
                    <a:lumOff val="15000"/>
                  </a:schemeClr>
                </a:solidFill>
              </a:rPr>
              <a:t>...</a:t>
            </a:r>
            <a:endParaRPr lang="en-US" altLang="zh-CN" sz="2800" dirty="0">
              <a:solidFill>
                <a:schemeClr val="tx1">
                  <a:lumMod val="85000"/>
                  <a:lumOff val="15000"/>
                </a:schemeClr>
              </a:solidFill>
            </a:endParaRPr>
          </a:p>
        </p:txBody>
      </p:sp>
    </p:spTree>
    <p:extLst>
      <p:ext uri="{BB962C8B-B14F-4D97-AF65-F5344CB8AC3E}">
        <p14:creationId xmlns:p14="http://schemas.microsoft.com/office/powerpoint/2010/main" val="23620853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750" fill="hold"/>
                                        <p:tgtEl>
                                          <p:spTgt spid="5"/>
                                        </p:tgtEl>
                                        <p:attrNameLst>
                                          <p:attrName>ppt_w</p:attrName>
                                        </p:attrNameLst>
                                      </p:cBhvr>
                                      <p:tavLst>
                                        <p:tav tm="0">
                                          <p:val>
                                            <p:fltVal val="0"/>
                                          </p:val>
                                        </p:tav>
                                        <p:tav tm="100000">
                                          <p:val>
                                            <p:strVal val="#ppt_w"/>
                                          </p:val>
                                        </p:tav>
                                      </p:tavLst>
                                    </p:anim>
                                    <p:anim calcmode="lin" valueType="num">
                                      <p:cBhvr>
                                        <p:cTn id="13" dur="750" fill="hold"/>
                                        <p:tgtEl>
                                          <p:spTgt spid="5"/>
                                        </p:tgtEl>
                                        <p:attrNameLst>
                                          <p:attrName>ppt_h</p:attrName>
                                        </p:attrNameLst>
                                      </p:cBhvr>
                                      <p:tavLst>
                                        <p:tav tm="0">
                                          <p:val>
                                            <p:fltVal val="0"/>
                                          </p:val>
                                        </p:tav>
                                        <p:tav tm="100000">
                                          <p:val>
                                            <p:strVal val="#ppt_h"/>
                                          </p:val>
                                        </p:tav>
                                      </p:tavLst>
                                    </p:anim>
                                    <p:animEffect transition="in" filter="fade">
                                      <p:cBhvr>
                                        <p:cTn id="14" dur="750"/>
                                        <p:tgtEl>
                                          <p:spTgt spid="5"/>
                                        </p:tgtEl>
                                      </p:cBhvr>
                                    </p:animEffect>
                                  </p:childTnLst>
                                </p:cTn>
                              </p:par>
                            </p:childTnLst>
                          </p:cTn>
                        </p:par>
                        <p:par>
                          <p:cTn id="15" fill="hold">
                            <p:stCondLst>
                              <p:cond delay="125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8"/>
                                        </p:tgtEl>
                                        <p:attrNameLst>
                                          <p:attrName>ppt_y</p:attrName>
                                        </p:attrNameLst>
                                      </p:cBhvr>
                                      <p:tavLst>
                                        <p:tav tm="0">
                                          <p:val>
                                            <p:strVal val="#ppt_y"/>
                                          </p:val>
                                        </p:tav>
                                        <p:tav tm="100000">
                                          <p:val>
                                            <p:strVal val="#ppt_y"/>
                                          </p:val>
                                        </p:tav>
                                      </p:tavLst>
                                    </p:anim>
                                    <p:anim calcmode="lin" valueType="num">
                                      <p:cBhvr>
                                        <p:cTn id="20"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8"/>
                                        </p:tgtEl>
                                      </p:cBhvr>
                                    </p:animEffect>
                                  </p:childTnLst>
                                </p:cTn>
                              </p:par>
                            </p:childTnLst>
                          </p:cTn>
                        </p:par>
                        <p:par>
                          <p:cTn id="23" fill="hold">
                            <p:stCondLst>
                              <p:cond delay="2000"/>
                            </p:stCondLst>
                            <p:childTnLst>
                              <p:par>
                                <p:cTn id="24" presetID="26" presetClass="emph" presetSubtype="0" fill="hold" grpId="1" nodeType="afterEffect">
                                  <p:stCondLst>
                                    <p:cond delay="0"/>
                                  </p:stCondLst>
                                  <p:iterate type="lt">
                                    <p:tmPct val="0"/>
                                  </p:iterate>
                                  <p:childTnLst>
                                    <p:animEffect transition="out" filter="fade">
                                      <p:cBhvr>
                                        <p:cTn id="25" dur="500" tmFilter="0, 0; .2, .5; .8, .5; 1, 0"/>
                                        <p:tgtEl>
                                          <p:spTgt spid="8"/>
                                        </p:tgtEl>
                                      </p:cBhvr>
                                    </p:animEffect>
                                    <p:animScale>
                                      <p:cBhvr>
                                        <p:cTn id="26" dur="250" autoRev="1" fill="hold"/>
                                        <p:tgtEl>
                                          <p:spTgt spid="8"/>
                                        </p:tgtEl>
                                      </p:cBhvr>
                                      <p:by x="105000" y="105000"/>
                                    </p:animScale>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84B3281E-6CBE-43ED-B82E-29E1AC4A6520}"/>
              </a:ext>
            </a:extLst>
          </p:cNvPr>
          <p:cNvSpPr txBox="1"/>
          <p:nvPr/>
        </p:nvSpPr>
        <p:spPr>
          <a:xfrm>
            <a:off x="6532568" y="2020251"/>
            <a:ext cx="2517775" cy="1015663"/>
          </a:xfrm>
          <a:prstGeom prst="rect">
            <a:avLst/>
          </a:prstGeom>
          <a:noFill/>
        </p:spPr>
        <p:txBody>
          <a:bodyPr wrap="square" rtlCol="0">
            <a:spAutoFit/>
          </a:bodyPr>
          <a:lstStyle/>
          <a:p>
            <a:r>
              <a:rPr lang="zh-CN" altLang="en-US" sz="6000" b="1" dirty="0" smtClean="0">
                <a:solidFill>
                  <a:srgbClr val="C00000"/>
                </a:solidFill>
                <a:latin typeface="微软雅黑" panose="020B0503020204020204" pitchFamily="82" charset="2"/>
                <a:ea typeface="微软雅黑" panose="020B0503020204020204" pitchFamily="82" charset="2"/>
              </a:rPr>
              <a:t>第三章</a:t>
            </a:r>
            <a:endParaRPr lang="zh-CN" altLang="en-US" sz="6000" b="1" dirty="0">
              <a:solidFill>
                <a:srgbClr val="C00000"/>
              </a:solidFill>
              <a:latin typeface="微软雅黑" panose="020B0503020204020204" pitchFamily="82" charset="2"/>
              <a:ea typeface="微软雅黑" panose="020B0503020204020204" pitchFamily="82" charset="2"/>
            </a:endParaRPr>
          </a:p>
        </p:txBody>
      </p:sp>
      <p:grpSp>
        <p:nvGrpSpPr>
          <p:cNvPr id="3" name="组合 12">
            <a:extLst>
              <a:ext uri="{FF2B5EF4-FFF2-40B4-BE49-F238E27FC236}">
                <a16:creationId xmlns:a16="http://schemas.microsoft.com/office/drawing/2014/main" xmlns="" id="{B960B0E4-E87E-4166-AD72-6FBC8E49065C}"/>
              </a:ext>
            </a:extLst>
          </p:cNvPr>
          <p:cNvGrpSpPr/>
          <p:nvPr/>
        </p:nvGrpSpPr>
        <p:grpSpPr>
          <a:xfrm>
            <a:off x="5546762" y="3214479"/>
            <a:ext cx="4489386" cy="323850"/>
            <a:chOff x="4972875" y="3581077"/>
            <a:chExt cx="4489386" cy="323850"/>
          </a:xfrm>
        </p:grpSpPr>
        <p:cxnSp>
          <p:nvCxnSpPr>
            <p:cNvPr id="4" name="直接连接符 5">
              <a:extLst>
                <a:ext uri="{FF2B5EF4-FFF2-40B4-BE49-F238E27FC236}">
                  <a16:creationId xmlns:a16="http://schemas.microsoft.com/office/drawing/2014/main" xmlns="" id="{243FCC89-C3ED-4E3B-8CC5-1B0E0581B9ED}"/>
                </a:ext>
              </a:extLst>
            </p:cNvPr>
            <p:cNvCxnSpPr>
              <a:cxnSpLocks/>
            </p:cNvCxnSpPr>
            <p:nvPr/>
          </p:nvCxnSpPr>
          <p:spPr>
            <a:xfrm>
              <a:off x="4972875" y="3743002"/>
              <a:ext cx="1351725" cy="0"/>
            </a:xfrm>
            <a:prstGeom prst="line">
              <a:avLst/>
            </a:prstGeom>
            <a:noFill/>
            <a:ln w="15875" cap="flat" cmpd="sng" algn="ctr">
              <a:solidFill>
                <a:srgbClr val="C00000">
                  <a:alpha val="99000"/>
                </a:srgbClr>
              </a:solidFill>
              <a:prstDash val="solid"/>
            </a:ln>
            <a:effectLst/>
          </p:spPr>
        </p:cxnSp>
        <p:sp>
          <p:nvSpPr>
            <p:cNvPr id="5" name="星形: 五角 8">
              <a:extLst>
                <a:ext uri="{FF2B5EF4-FFF2-40B4-BE49-F238E27FC236}">
                  <a16:creationId xmlns:a16="http://schemas.microsoft.com/office/drawing/2014/main" xmlns="" id="{2D50031E-740A-45C4-811B-84F753566D9A}"/>
                </a:ext>
              </a:extLst>
            </p:cNvPr>
            <p:cNvSpPr/>
            <p:nvPr/>
          </p:nvSpPr>
          <p:spPr>
            <a:xfrm>
              <a:off x="7055644" y="3581077"/>
              <a:ext cx="323850" cy="323850"/>
            </a:xfrm>
            <a:prstGeom prst="star5">
              <a:avLst/>
            </a:prstGeom>
            <a:solidFill>
              <a:srgbClr val="C2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星形: 五角 9">
              <a:extLst>
                <a:ext uri="{FF2B5EF4-FFF2-40B4-BE49-F238E27FC236}">
                  <a16:creationId xmlns:a16="http://schemas.microsoft.com/office/drawing/2014/main" xmlns="" id="{AF03B7DD-80F4-4BC9-ADD1-47B19BA7E799}"/>
                </a:ext>
              </a:extLst>
            </p:cNvPr>
            <p:cNvSpPr/>
            <p:nvPr/>
          </p:nvSpPr>
          <p:spPr>
            <a:xfrm>
              <a:off x="6575822" y="3628702"/>
              <a:ext cx="228600" cy="228600"/>
            </a:xfrm>
            <a:prstGeom prst="star5">
              <a:avLst/>
            </a:prstGeom>
            <a:solidFill>
              <a:srgbClr val="C2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星形: 五角 10">
              <a:extLst>
                <a:ext uri="{FF2B5EF4-FFF2-40B4-BE49-F238E27FC236}">
                  <a16:creationId xmlns:a16="http://schemas.microsoft.com/office/drawing/2014/main" xmlns="" id="{7CE10663-A850-4B20-A0ED-9CB53B391D1D}"/>
                </a:ext>
              </a:extLst>
            </p:cNvPr>
            <p:cNvSpPr/>
            <p:nvPr/>
          </p:nvSpPr>
          <p:spPr>
            <a:xfrm>
              <a:off x="7630716" y="3628702"/>
              <a:ext cx="228600" cy="228600"/>
            </a:xfrm>
            <a:prstGeom prst="star5">
              <a:avLst/>
            </a:prstGeom>
            <a:solidFill>
              <a:srgbClr val="C2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11">
              <a:extLst>
                <a:ext uri="{FF2B5EF4-FFF2-40B4-BE49-F238E27FC236}">
                  <a16:creationId xmlns:a16="http://schemas.microsoft.com/office/drawing/2014/main" xmlns="" id="{2D32ACEA-38EC-4496-B083-2E064E31DB5B}"/>
                </a:ext>
              </a:extLst>
            </p:cNvPr>
            <p:cNvCxnSpPr>
              <a:cxnSpLocks/>
            </p:cNvCxnSpPr>
            <p:nvPr/>
          </p:nvCxnSpPr>
          <p:spPr>
            <a:xfrm>
              <a:off x="8110536" y="3743002"/>
              <a:ext cx="1351725" cy="0"/>
            </a:xfrm>
            <a:prstGeom prst="line">
              <a:avLst/>
            </a:prstGeom>
            <a:noFill/>
            <a:ln w="15875" cap="flat" cmpd="sng" algn="ctr">
              <a:solidFill>
                <a:srgbClr val="C00000">
                  <a:alpha val="99000"/>
                </a:srgbClr>
              </a:solidFill>
              <a:prstDash val="solid"/>
            </a:ln>
            <a:effectLst/>
          </p:spPr>
        </p:cxnSp>
      </p:grpSp>
      <p:grpSp>
        <p:nvGrpSpPr>
          <p:cNvPr id="9" name="组 8"/>
          <p:cNvGrpSpPr/>
          <p:nvPr/>
        </p:nvGrpSpPr>
        <p:grpSpPr>
          <a:xfrm>
            <a:off x="5476622" y="3878819"/>
            <a:ext cx="4629666" cy="674357"/>
            <a:chOff x="5977490" y="2279116"/>
            <a:chExt cx="4629666" cy="674357"/>
          </a:xfrm>
        </p:grpSpPr>
        <p:sp>
          <p:nvSpPr>
            <p:cNvPr id="10" name="圆角矩形 9"/>
            <p:cNvSpPr/>
            <p:nvPr/>
          </p:nvSpPr>
          <p:spPr>
            <a:xfrm>
              <a:off x="5977490" y="2302960"/>
              <a:ext cx="4629666" cy="650513"/>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1" name="标题 4"/>
            <p:cNvSpPr txBox="1"/>
            <p:nvPr/>
          </p:nvSpPr>
          <p:spPr>
            <a:xfrm>
              <a:off x="6627767" y="2279116"/>
              <a:ext cx="3329113" cy="64106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defTabSz="1219170">
                <a:defRPr/>
              </a:pPr>
              <a:r>
                <a:rPr lang="zh-CN" altLang="en-US" sz="2000" b="1" kern="0" dirty="0">
                  <a:solidFill>
                    <a:sysClr val="window" lastClr="FFFFFF"/>
                  </a:solidFill>
                  <a:latin typeface="微软雅黑" panose="020B0503020204020204" pitchFamily="82" charset="2"/>
                  <a:ea typeface="微软雅黑" panose="020B0503020204020204" pitchFamily="82" charset="2"/>
                  <a:cs typeface="Arial" panose="020B0604020202020204" pitchFamily="34" charset="0"/>
                </a:rPr>
                <a:t>党员的条件、权利和义务</a:t>
              </a:r>
              <a:endParaRPr lang="zh-CN" altLang="en-US" sz="2000" b="1" kern="0" dirty="0">
                <a:solidFill>
                  <a:sysClr val="window" lastClr="FFFFFF"/>
                </a:solidFill>
                <a:latin typeface="微软雅黑" panose="020B0503020204020204" pitchFamily="82" charset="2"/>
                <a:ea typeface="微软雅黑" panose="020B0503020204020204" pitchFamily="82" charset="2"/>
                <a:cs typeface="Arial" panose="020B0604020202020204" pitchFamily="34" charset="0"/>
              </a:endParaRPr>
            </a:p>
          </p:txBody>
        </p:sp>
      </p:grpSp>
    </p:spTree>
    <p:extLst>
      <p:ext uri="{BB962C8B-B14F-4D97-AF65-F5344CB8AC3E}">
        <p14:creationId xmlns:p14="http://schemas.microsoft.com/office/powerpoint/2010/main" val="193742317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ppt_x"/>
                                          </p:val>
                                        </p:tav>
                                        <p:tav tm="100000">
                                          <p:val>
                                            <p:strVal val="#ppt_x"/>
                                          </p:val>
                                        </p:tav>
                                      </p:tavLst>
                                    </p:anim>
                                    <p:anim calcmode="lin" valueType="num">
                                      <p:cBhvr additive="base">
                                        <p:cTn id="1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nodeType="click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0-#ppt_w/2"/>
                                          </p:val>
                                        </p:tav>
                                        <p:tav tm="100000">
                                          <p:val>
                                            <p:strVal val="#ppt_x"/>
                                          </p:val>
                                        </p:tav>
                                      </p:tavLst>
                                    </p:anim>
                                    <p:anim calcmode="lin" valueType="num">
                                      <p:cBhvr additive="base">
                                        <p:cTn id="17"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3781167" y="259319"/>
            <a:ext cx="4629666" cy="674357"/>
            <a:chOff x="5977490" y="2279116"/>
            <a:chExt cx="4629666" cy="674357"/>
          </a:xfrm>
        </p:grpSpPr>
        <p:sp>
          <p:nvSpPr>
            <p:cNvPr id="3" name="圆角矩形 2"/>
            <p:cNvSpPr/>
            <p:nvPr/>
          </p:nvSpPr>
          <p:spPr>
            <a:xfrm>
              <a:off x="5977490" y="2302960"/>
              <a:ext cx="4629666" cy="650513"/>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标题 4"/>
            <p:cNvSpPr txBox="1"/>
            <p:nvPr/>
          </p:nvSpPr>
          <p:spPr>
            <a:xfrm>
              <a:off x="6627767" y="2279116"/>
              <a:ext cx="3329113" cy="64106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defTabSz="1219170">
                <a:defRPr/>
              </a:pPr>
              <a:r>
                <a:rPr lang="zh-CN" altLang="en-US" sz="1800" b="1" kern="0" dirty="0">
                  <a:solidFill>
                    <a:sysClr val="window" lastClr="FFFFFF"/>
                  </a:solidFill>
                  <a:latin typeface="微软雅黑" panose="020B0503020204020204" pitchFamily="82" charset="2"/>
                  <a:ea typeface="微软雅黑" panose="020B0503020204020204" pitchFamily="82" charset="2"/>
                  <a:cs typeface="Arial" panose="020B0604020202020204" pitchFamily="34" charset="0"/>
                </a:rPr>
                <a:t>党员的条件、权利和义务</a:t>
              </a:r>
              <a:endParaRPr lang="zh-CN" altLang="en-US" sz="1800" b="1" kern="0" dirty="0">
                <a:solidFill>
                  <a:sysClr val="window" lastClr="FFFFFF"/>
                </a:solidFill>
                <a:latin typeface="微软雅黑" panose="020B0503020204020204" pitchFamily="82" charset="2"/>
                <a:ea typeface="微软雅黑" panose="020B0503020204020204" pitchFamily="82" charset="2"/>
                <a:cs typeface="Arial" panose="020B0604020202020204" pitchFamily="34" charset="0"/>
              </a:endParaRPr>
            </a:p>
          </p:txBody>
        </p:sp>
      </p:grpSp>
      <p:sp>
        <p:nvSpPr>
          <p:cNvPr id="7" name="矩形 6"/>
          <p:cNvSpPr/>
          <p:nvPr/>
        </p:nvSpPr>
        <p:spPr>
          <a:xfrm>
            <a:off x="675838" y="1318819"/>
            <a:ext cx="3340472" cy="794794"/>
          </a:xfrm>
          <a:prstGeom prst="rect">
            <a:avLst/>
          </a:prstGeom>
          <a:solidFill>
            <a:srgbClr val="C0000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algn="ctr"/>
            <a:r>
              <a:rPr lang="zh-CN" altLang="en-US" sz="4400" b="1" dirty="0">
                <a:solidFill>
                  <a:schemeClr val="bg1"/>
                </a:solidFill>
                <a:latin typeface="Microsoft YaHei" charset="-122"/>
                <a:ea typeface="Microsoft YaHei" charset="-122"/>
                <a:cs typeface="Microsoft YaHei" charset="-122"/>
              </a:rPr>
              <a:t>基本条件</a:t>
            </a:r>
            <a:endParaRPr lang="en-US" altLang="zh-CN" sz="4400" b="1" dirty="0">
              <a:solidFill>
                <a:schemeClr val="bg1"/>
              </a:solidFill>
              <a:latin typeface="Microsoft YaHei" charset="-122"/>
              <a:ea typeface="Microsoft YaHei" charset="-122"/>
              <a:cs typeface="Microsoft YaHei" charset="-122"/>
            </a:endParaRPr>
          </a:p>
        </p:txBody>
      </p:sp>
      <p:sp>
        <p:nvSpPr>
          <p:cNvPr id="8" name="TextBox 32">
            <a:extLst>
              <a:ext uri="{FF2B5EF4-FFF2-40B4-BE49-F238E27FC236}">
                <a16:creationId xmlns:a16="http://schemas.microsoft.com/office/drawing/2014/main" xmlns="" id="{502DEA89-0364-4A19-966E-084F5E72A4BD}"/>
              </a:ext>
            </a:extLst>
          </p:cNvPr>
          <p:cNvSpPr txBox="1">
            <a:spLocks noChangeArrowheads="1"/>
          </p:cNvSpPr>
          <p:nvPr/>
        </p:nvSpPr>
        <p:spPr bwMode="auto">
          <a:xfrm>
            <a:off x="675838" y="2407870"/>
            <a:ext cx="10109857" cy="3297605"/>
          </a:xfrm>
          <a:prstGeom prst="rect">
            <a:avLst/>
          </a:prstGeom>
          <a:noFill/>
          <a:ln w="3175" cap="flat" cmpd="sng">
            <a:noFill/>
            <a:bevel/>
            <a:headEnd/>
            <a:tailEnd/>
          </a:ln>
        </p:spPr>
        <p:txBody>
          <a:bodyPr lIns="82824" tIns="41411" rIns="82824" bIns="41411" anchor="ctr"/>
          <a:lstStyle>
            <a:defPPr>
              <a:defRPr lang="zh-CN"/>
            </a:defPPr>
            <a:lvl1pPr algn="ctr">
              <a:defRPr>
                <a:solidFill>
                  <a:srgbClr val="FFFFFF"/>
                </a:solidFill>
                <a:ea typeface="微软雅黑" pitchFamily="34" charset="-122"/>
              </a:defRPr>
            </a:lvl1pPr>
          </a:lstStyle>
          <a:p>
            <a:pPr marL="285750" indent="-285750" algn="l">
              <a:lnSpc>
                <a:spcPct val="150000"/>
              </a:lnSpc>
              <a:buFont typeface="Wingdings" charset="2"/>
              <a:buChar char="u"/>
            </a:pPr>
            <a:r>
              <a:rPr lang="zh-CN" altLang="en-US" sz="1600" dirty="0">
                <a:solidFill>
                  <a:schemeClr val="tx1">
                    <a:lumMod val="85000"/>
                    <a:lumOff val="15000"/>
                  </a:schemeClr>
                </a:solidFill>
              </a:rPr>
              <a:t>年满十八岁的中国工人、农民、军人、知识分子和其他社会阶层</a:t>
            </a:r>
          </a:p>
          <a:p>
            <a:pPr marL="285750" indent="-285750" algn="l">
              <a:lnSpc>
                <a:spcPct val="150000"/>
              </a:lnSpc>
              <a:buFont typeface="Wingdings" charset="2"/>
              <a:buChar char="u"/>
            </a:pPr>
            <a:r>
              <a:rPr lang="zh-CN" altLang="en-US" sz="1600" dirty="0">
                <a:solidFill>
                  <a:schemeClr val="tx1">
                    <a:lumMod val="85000"/>
                    <a:lumOff val="15000"/>
                  </a:schemeClr>
                </a:solidFill>
              </a:rPr>
              <a:t>  的先进分子，承认党的纲领和章程</a:t>
            </a:r>
            <a:r>
              <a:rPr lang="en-US" altLang="zh-CN" sz="1600" dirty="0">
                <a:solidFill>
                  <a:schemeClr val="tx1">
                    <a:lumMod val="85000"/>
                    <a:lumOff val="15000"/>
                  </a:schemeClr>
                </a:solidFill>
              </a:rPr>
              <a:t>,</a:t>
            </a:r>
            <a:r>
              <a:rPr lang="zh-CN" altLang="en-US" sz="1600" dirty="0">
                <a:solidFill>
                  <a:schemeClr val="tx1">
                    <a:lumMod val="85000"/>
                    <a:lumOff val="15000"/>
                  </a:schemeClr>
                </a:solidFill>
              </a:rPr>
              <a:t>愿意参加党的一个组织并在其中积极工作、执行党的决议和按期交纳党费的，可以申请加入中国共产党。</a:t>
            </a:r>
          </a:p>
          <a:p>
            <a:pPr marL="285750" indent="-285750" algn="l">
              <a:lnSpc>
                <a:spcPct val="150000"/>
              </a:lnSpc>
              <a:buFont typeface="Wingdings" charset="2"/>
              <a:buChar char="u"/>
            </a:pPr>
            <a:r>
              <a:rPr lang="zh-CN" altLang="en-US" sz="1600" dirty="0">
                <a:solidFill>
                  <a:schemeClr val="tx1">
                    <a:lumMod val="85000"/>
                    <a:lumOff val="15000"/>
                  </a:schemeClr>
                </a:solidFill>
              </a:rPr>
              <a:t>中国共产党党员 是 中国工人阶级的有共产主义觉悟的先锋战士。</a:t>
            </a:r>
          </a:p>
          <a:p>
            <a:pPr marL="285750" indent="-285750" algn="l">
              <a:lnSpc>
                <a:spcPct val="150000"/>
              </a:lnSpc>
              <a:buFont typeface="Wingdings" charset="2"/>
              <a:buChar char="u"/>
            </a:pPr>
            <a:r>
              <a:rPr lang="zh-CN" altLang="en-US" sz="1600" dirty="0">
                <a:solidFill>
                  <a:schemeClr val="tx1">
                    <a:lumMod val="85000"/>
                    <a:lumOff val="15000"/>
                  </a:schemeClr>
                </a:solidFill>
              </a:rPr>
              <a:t>中国共产党党员必须全心全意为人民服务，不惜牺牲个人的一切，</a:t>
            </a:r>
          </a:p>
          <a:p>
            <a:pPr marL="285750" indent="-285750" algn="l">
              <a:lnSpc>
                <a:spcPct val="150000"/>
              </a:lnSpc>
              <a:buFont typeface="Wingdings" charset="2"/>
              <a:buChar char="u"/>
            </a:pPr>
            <a:r>
              <a:rPr lang="zh-CN" altLang="en-US" sz="1600" dirty="0">
                <a:solidFill>
                  <a:schemeClr val="tx1">
                    <a:lumMod val="85000"/>
                    <a:lumOff val="15000"/>
                  </a:schemeClr>
                </a:solidFill>
              </a:rPr>
              <a:t>  努力为实现共产主义而奋斗终生。</a:t>
            </a:r>
          </a:p>
          <a:p>
            <a:pPr marL="285750" indent="-285750" algn="l">
              <a:lnSpc>
                <a:spcPct val="150000"/>
              </a:lnSpc>
              <a:buFont typeface="Wingdings" charset="2"/>
              <a:buChar char="u"/>
            </a:pPr>
            <a:r>
              <a:rPr lang="zh-CN" altLang="en-US" sz="1600" dirty="0">
                <a:solidFill>
                  <a:schemeClr val="tx1">
                    <a:lumMod val="85000"/>
                    <a:lumOff val="15000"/>
                  </a:schemeClr>
                </a:solidFill>
              </a:rPr>
              <a:t>中国共产党党员永远是劳动人民的普通一员。除了法律和政策规</a:t>
            </a:r>
          </a:p>
          <a:p>
            <a:pPr marL="285750" indent="-285750" algn="l">
              <a:lnSpc>
                <a:spcPct val="150000"/>
              </a:lnSpc>
              <a:buFont typeface="Wingdings" charset="2"/>
              <a:buChar char="u"/>
            </a:pPr>
            <a:r>
              <a:rPr lang="zh-CN" altLang="en-US" sz="1600" dirty="0">
                <a:solidFill>
                  <a:schemeClr val="tx1">
                    <a:lumMod val="85000"/>
                    <a:lumOff val="15000"/>
                  </a:schemeClr>
                </a:solidFill>
              </a:rPr>
              <a:t>  定范围内的个人利益和工作职权以外</a:t>
            </a:r>
            <a:r>
              <a:rPr lang="en-US" altLang="zh-CN" sz="1600" dirty="0">
                <a:solidFill>
                  <a:schemeClr val="tx1">
                    <a:lumMod val="85000"/>
                    <a:lumOff val="15000"/>
                  </a:schemeClr>
                </a:solidFill>
              </a:rPr>
              <a:t>,</a:t>
            </a:r>
            <a:r>
              <a:rPr lang="zh-CN" altLang="en-US" sz="1600" dirty="0">
                <a:solidFill>
                  <a:schemeClr val="tx1">
                    <a:lumMod val="85000"/>
                    <a:lumOff val="15000"/>
                  </a:schemeClr>
                </a:solidFill>
              </a:rPr>
              <a:t>所有共产党员都不得谋求任何私利和特权</a:t>
            </a:r>
            <a:r>
              <a:rPr lang="en-US" altLang="zh-CN" sz="1600" dirty="0">
                <a:solidFill>
                  <a:schemeClr val="tx1">
                    <a:lumMod val="85000"/>
                    <a:lumOff val="15000"/>
                  </a:schemeClr>
                </a:solidFill>
              </a:rPr>
              <a:t>.</a:t>
            </a:r>
          </a:p>
        </p:txBody>
      </p:sp>
    </p:spTree>
    <p:extLst>
      <p:ext uri="{BB962C8B-B14F-4D97-AF65-F5344CB8AC3E}">
        <p14:creationId xmlns:p14="http://schemas.microsoft.com/office/powerpoint/2010/main" val="180350895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3781167" y="259319"/>
            <a:ext cx="4629666" cy="674357"/>
            <a:chOff x="5977490" y="2279116"/>
            <a:chExt cx="4629666" cy="674357"/>
          </a:xfrm>
        </p:grpSpPr>
        <p:sp>
          <p:nvSpPr>
            <p:cNvPr id="3" name="圆角矩形 2"/>
            <p:cNvSpPr/>
            <p:nvPr/>
          </p:nvSpPr>
          <p:spPr>
            <a:xfrm>
              <a:off x="5977490" y="2302960"/>
              <a:ext cx="4629666" cy="650513"/>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标题 4"/>
            <p:cNvSpPr txBox="1"/>
            <p:nvPr/>
          </p:nvSpPr>
          <p:spPr>
            <a:xfrm>
              <a:off x="6627767" y="2279116"/>
              <a:ext cx="3329113" cy="64106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defTabSz="1219170">
                <a:defRPr/>
              </a:pPr>
              <a:r>
                <a:rPr lang="zh-CN" altLang="en-US" sz="1800" b="1" kern="0">
                  <a:solidFill>
                    <a:sysClr val="window" lastClr="FFFFFF"/>
                  </a:solidFill>
                  <a:latin typeface="微软雅黑" panose="020B0503020204020204" pitchFamily="82" charset="2"/>
                  <a:ea typeface="微软雅黑" panose="020B0503020204020204" pitchFamily="82" charset="2"/>
                  <a:cs typeface="Arial" panose="020B0604020202020204" pitchFamily="34" charset="0"/>
                </a:rPr>
                <a:t>党员的条件、权利和义务</a:t>
              </a:r>
              <a:endParaRPr lang="zh-CN" altLang="en-US" sz="1800" b="1" kern="0" dirty="0">
                <a:solidFill>
                  <a:sysClr val="window" lastClr="FFFFFF"/>
                </a:solidFill>
                <a:latin typeface="微软雅黑" panose="020B0503020204020204" pitchFamily="82" charset="2"/>
                <a:ea typeface="微软雅黑" panose="020B0503020204020204" pitchFamily="82" charset="2"/>
                <a:cs typeface="Arial" panose="020B0604020202020204" pitchFamily="34" charset="0"/>
              </a:endParaRPr>
            </a:p>
          </p:txBody>
        </p:sp>
      </p:grpSp>
      <p:sp>
        <p:nvSpPr>
          <p:cNvPr id="5" name="矩形 4"/>
          <p:cNvSpPr/>
          <p:nvPr/>
        </p:nvSpPr>
        <p:spPr>
          <a:xfrm>
            <a:off x="675838" y="1318819"/>
            <a:ext cx="3340472" cy="794794"/>
          </a:xfrm>
          <a:prstGeom prst="rect">
            <a:avLst/>
          </a:prstGeom>
          <a:solidFill>
            <a:srgbClr val="C0000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algn="ctr"/>
            <a:r>
              <a:rPr lang="zh-CN" altLang="en-US" sz="4400" b="1" dirty="0" smtClean="0">
                <a:solidFill>
                  <a:schemeClr val="bg1"/>
                </a:solidFill>
                <a:latin typeface="Microsoft YaHei" charset="-122"/>
                <a:ea typeface="Microsoft YaHei" charset="-122"/>
                <a:cs typeface="Microsoft YaHei" charset="-122"/>
              </a:rPr>
              <a:t>党员义务</a:t>
            </a:r>
            <a:endParaRPr lang="en-US" altLang="zh-CN" sz="4400" b="1" dirty="0">
              <a:solidFill>
                <a:schemeClr val="bg1"/>
              </a:solidFill>
              <a:latin typeface="Microsoft YaHei" charset="-122"/>
              <a:ea typeface="Microsoft YaHei" charset="-122"/>
              <a:cs typeface="Microsoft YaHei" charset="-122"/>
            </a:endParaRPr>
          </a:p>
        </p:txBody>
      </p:sp>
      <p:sp>
        <p:nvSpPr>
          <p:cNvPr id="6" name="TextBox 32">
            <a:extLst>
              <a:ext uri="{FF2B5EF4-FFF2-40B4-BE49-F238E27FC236}">
                <a16:creationId xmlns:a16="http://schemas.microsoft.com/office/drawing/2014/main" xmlns="" id="{502DEA89-0364-4A19-966E-084F5E72A4BD}"/>
              </a:ext>
            </a:extLst>
          </p:cNvPr>
          <p:cNvSpPr txBox="1">
            <a:spLocks noChangeArrowheads="1"/>
          </p:cNvSpPr>
          <p:nvPr/>
        </p:nvSpPr>
        <p:spPr bwMode="auto">
          <a:xfrm>
            <a:off x="675838" y="2407870"/>
            <a:ext cx="10109857" cy="3297605"/>
          </a:xfrm>
          <a:prstGeom prst="rect">
            <a:avLst/>
          </a:prstGeom>
          <a:noFill/>
          <a:ln w="3175" cap="flat" cmpd="sng">
            <a:noFill/>
            <a:bevel/>
            <a:headEnd/>
            <a:tailEnd/>
          </a:ln>
        </p:spPr>
        <p:txBody>
          <a:bodyPr lIns="82824" tIns="41411" rIns="82824" bIns="41411" anchor="ctr"/>
          <a:lstStyle>
            <a:defPPr>
              <a:defRPr lang="zh-CN"/>
            </a:defPPr>
            <a:lvl1pPr algn="ctr">
              <a:defRPr>
                <a:solidFill>
                  <a:srgbClr val="FFFFFF"/>
                </a:solidFill>
                <a:ea typeface="微软雅黑" pitchFamily="34" charset="-122"/>
              </a:defRPr>
            </a:lvl1pPr>
          </a:lstStyle>
          <a:p>
            <a:pPr marL="285750" indent="-285750" algn="l">
              <a:lnSpc>
                <a:spcPct val="150000"/>
              </a:lnSpc>
              <a:buFont typeface="Wingdings" charset="2"/>
              <a:buChar char="u"/>
            </a:pPr>
            <a:r>
              <a:rPr lang="zh-CN" altLang="en-US" sz="1600" dirty="0">
                <a:solidFill>
                  <a:schemeClr val="tx1">
                    <a:lumMod val="85000"/>
                    <a:lumOff val="15000"/>
                  </a:schemeClr>
                </a:solidFill>
              </a:rPr>
              <a:t>认真学习马克思列宁主义、毛泽东思想邓小平理论、</a:t>
            </a:r>
            <a:r>
              <a:rPr lang="en-US" altLang="zh-CN" sz="1600" dirty="0">
                <a:solidFill>
                  <a:schemeClr val="tx1">
                    <a:lumMod val="85000"/>
                    <a:lumOff val="15000"/>
                  </a:schemeClr>
                </a:solidFill>
              </a:rPr>
              <a:t>" </a:t>
            </a:r>
            <a:r>
              <a:rPr lang="zh-CN" altLang="en-US" sz="1600" dirty="0">
                <a:solidFill>
                  <a:schemeClr val="tx1">
                    <a:lumMod val="85000"/>
                    <a:lumOff val="15000"/>
                  </a:schemeClr>
                </a:solidFill>
              </a:rPr>
              <a:t>三个代表</a:t>
            </a:r>
            <a:r>
              <a:rPr lang="en-US" altLang="zh-CN" sz="1600" dirty="0">
                <a:solidFill>
                  <a:schemeClr val="tx1">
                    <a:lumMod val="85000"/>
                    <a:lumOff val="15000"/>
                  </a:schemeClr>
                </a:solidFill>
              </a:rPr>
              <a:t>"  </a:t>
            </a:r>
            <a:r>
              <a:rPr lang="zh-CN" altLang="en-US" sz="1600" dirty="0">
                <a:solidFill>
                  <a:schemeClr val="tx1">
                    <a:lumMod val="85000"/>
                    <a:lumOff val="15000"/>
                  </a:schemeClr>
                </a:solidFill>
              </a:rPr>
              <a:t>重要思想、科学发展观、习近平新时代中国特色社会主义思 想，学习党的路线、方针、  政策和决议，学习党的基本知识，学习科学、文化、法律和业务知识，努力提高为人民服务的本领。</a:t>
            </a:r>
            <a:endParaRPr lang="en-US" altLang="zh-CN" sz="1600" dirty="0">
              <a:solidFill>
                <a:schemeClr val="tx1">
                  <a:lumMod val="85000"/>
                  <a:lumOff val="15000"/>
                </a:schemeClr>
              </a:solidFill>
            </a:endParaRPr>
          </a:p>
          <a:p>
            <a:pPr marL="285750" indent="-285750" algn="l">
              <a:lnSpc>
                <a:spcPct val="150000"/>
              </a:lnSpc>
              <a:buFont typeface="Wingdings" charset="2"/>
              <a:buChar char="u"/>
            </a:pPr>
            <a:r>
              <a:rPr lang="zh-CN" altLang="en-US" sz="1600" dirty="0">
                <a:solidFill>
                  <a:schemeClr val="tx1">
                    <a:lumMod val="85000"/>
                    <a:lumOff val="15000"/>
                  </a:schemeClr>
                </a:solidFill>
              </a:rPr>
              <a:t>贯彻执行党的基本路线和各项方针、政策，带头参加改革开放和社会主义现代化建设，带动群众为经济发展和社会进步艰苦奋斗，在生产、工作、学习和社会生活中起先锋模范作用。</a:t>
            </a:r>
            <a:endParaRPr lang="en-US" altLang="zh-CN" sz="1600" dirty="0">
              <a:solidFill>
                <a:schemeClr val="tx1">
                  <a:lumMod val="85000"/>
                  <a:lumOff val="15000"/>
                </a:schemeClr>
              </a:solidFill>
            </a:endParaRPr>
          </a:p>
          <a:p>
            <a:pPr marL="285750" indent="-285750" algn="l">
              <a:lnSpc>
                <a:spcPct val="150000"/>
              </a:lnSpc>
              <a:buFont typeface="Wingdings" charset="2"/>
              <a:buChar char="u"/>
            </a:pPr>
            <a:r>
              <a:rPr lang="en-US" altLang="zh-CN" sz="1600" dirty="0">
                <a:solidFill>
                  <a:schemeClr val="tx1">
                    <a:lumMod val="85000"/>
                    <a:lumOff val="15000"/>
                  </a:schemeClr>
                </a:solidFill>
              </a:rPr>
              <a:t> </a:t>
            </a:r>
            <a:r>
              <a:rPr lang="zh-CN" altLang="en-US" sz="1600" dirty="0">
                <a:solidFill>
                  <a:schemeClr val="tx1">
                    <a:lumMod val="85000"/>
                    <a:lumOff val="15000"/>
                  </a:schemeClr>
                </a:solidFill>
              </a:rPr>
              <a:t>坚持党和人民的利益高于一切，个人利益服从党和人民的利益，吃苦在前，享受在后，克己奉公，多做贡献。</a:t>
            </a:r>
            <a:endParaRPr lang="en-US" altLang="zh-CN" sz="1600" dirty="0">
              <a:solidFill>
                <a:schemeClr val="tx1">
                  <a:lumMod val="85000"/>
                  <a:lumOff val="15000"/>
                </a:schemeClr>
              </a:solidFill>
            </a:endParaRPr>
          </a:p>
          <a:p>
            <a:pPr marL="285750" indent="-285750" algn="l">
              <a:lnSpc>
                <a:spcPct val="150000"/>
              </a:lnSpc>
              <a:buFont typeface="Wingdings" charset="2"/>
              <a:buChar char="u"/>
            </a:pPr>
            <a:r>
              <a:rPr lang="zh-CN" altLang="en-US" sz="1600" dirty="0">
                <a:solidFill>
                  <a:schemeClr val="tx1">
                    <a:lumMod val="85000"/>
                    <a:lumOff val="15000"/>
                  </a:schemeClr>
                </a:solidFill>
              </a:rPr>
              <a:t>自觉遵守党的纪律，首先是党的政治纪律和政治规矩，模范遵守国家的法律法规，严格保守党和国家的秘密</a:t>
            </a:r>
            <a:r>
              <a:rPr lang="en-US" altLang="zh-CN" sz="1600" dirty="0">
                <a:solidFill>
                  <a:schemeClr val="tx1">
                    <a:lumMod val="85000"/>
                    <a:lumOff val="15000"/>
                  </a:schemeClr>
                </a:solidFill>
              </a:rPr>
              <a:t>,</a:t>
            </a:r>
            <a:r>
              <a:rPr lang="zh-CN" altLang="en-US" sz="1600" dirty="0">
                <a:solidFill>
                  <a:schemeClr val="tx1">
                    <a:lumMod val="85000"/>
                    <a:lumOff val="15000"/>
                  </a:schemeClr>
                </a:solidFill>
              </a:rPr>
              <a:t>执行党的决定，服从组织分配，积极完成党的任务</a:t>
            </a:r>
            <a:r>
              <a:rPr lang="zh-CN" altLang="en-US" sz="1600" dirty="0" smtClean="0">
                <a:solidFill>
                  <a:schemeClr val="tx1">
                    <a:lumMod val="85000"/>
                    <a:lumOff val="15000"/>
                  </a:schemeClr>
                </a:solidFill>
              </a:rPr>
              <a:t>。</a:t>
            </a:r>
            <a:r>
              <a:rPr lang="zh-CN" altLang="en-US" sz="1600" dirty="0">
                <a:solidFill>
                  <a:schemeClr val="tx1">
                    <a:lumMod val="85000"/>
                    <a:lumOff val="15000"/>
                  </a:schemeClr>
                </a:solidFill>
              </a:rPr>
              <a:t/>
            </a:r>
            <a:br>
              <a:rPr lang="zh-CN" altLang="en-US" sz="1600" dirty="0">
                <a:solidFill>
                  <a:schemeClr val="tx1">
                    <a:lumMod val="85000"/>
                    <a:lumOff val="15000"/>
                  </a:schemeClr>
                </a:solidFill>
              </a:rPr>
            </a:br>
            <a:endParaRPr lang="zh-CN" altLang="en-US" sz="1600" dirty="0">
              <a:solidFill>
                <a:schemeClr val="tx1">
                  <a:lumMod val="85000"/>
                  <a:lumOff val="15000"/>
                </a:schemeClr>
              </a:solidFill>
            </a:endParaRPr>
          </a:p>
        </p:txBody>
      </p:sp>
    </p:spTree>
    <p:extLst>
      <p:ext uri="{BB962C8B-B14F-4D97-AF65-F5344CB8AC3E}">
        <p14:creationId xmlns:p14="http://schemas.microsoft.com/office/powerpoint/2010/main" val="78006117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3781167" y="259319"/>
            <a:ext cx="4629666" cy="674357"/>
            <a:chOff x="5977490" y="2279116"/>
            <a:chExt cx="4629666" cy="674357"/>
          </a:xfrm>
        </p:grpSpPr>
        <p:sp>
          <p:nvSpPr>
            <p:cNvPr id="3" name="圆角矩形 2"/>
            <p:cNvSpPr/>
            <p:nvPr/>
          </p:nvSpPr>
          <p:spPr>
            <a:xfrm>
              <a:off x="5977490" y="2302960"/>
              <a:ext cx="4629666" cy="650513"/>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标题 4"/>
            <p:cNvSpPr txBox="1"/>
            <p:nvPr/>
          </p:nvSpPr>
          <p:spPr>
            <a:xfrm>
              <a:off x="6627767" y="2279116"/>
              <a:ext cx="3329113" cy="64106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defTabSz="1219170">
                <a:defRPr/>
              </a:pPr>
              <a:r>
                <a:rPr lang="zh-CN" altLang="en-US" sz="1800" b="1" kern="0">
                  <a:solidFill>
                    <a:sysClr val="window" lastClr="FFFFFF"/>
                  </a:solidFill>
                  <a:latin typeface="微软雅黑" panose="020B0503020204020204" pitchFamily="82" charset="2"/>
                  <a:ea typeface="微软雅黑" panose="020B0503020204020204" pitchFamily="82" charset="2"/>
                  <a:cs typeface="Arial" panose="020B0604020202020204" pitchFamily="34" charset="0"/>
                </a:rPr>
                <a:t>党员的条件、权利和义务</a:t>
              </a:r>
              <a:endParaRPr lang="zh-CN" altLang="en-US" sz="1800" b="1" kern="0" dirty="0">
                <a:solidFill>
                  <a:sysClr val="window" lastClr="FFFFFF"/>
                </a:solidFill>
                <a:latin typeface="微软雅黑" panose="020B0503020204020204" pitchFamily="82" charset="2"/>
                <a:ea typeface="微软雅黑" panose="020B0503020204020204" pitchFamily="82" charset="2"/>
                <a:cs typeface="Arial" panose="020B0604020202020204" pitchFamily="34" charset="0"/>
              </a:endParaRPr>
            </a:p>
          </p:txBody>
        </p:sp>
      </p:grpSp>
      <p:sp>
        <p:nvSpPr>
          <p:cNvPr id="5" name="矩形 4"/>
          <p:cNvSpPr/>
          <p:nvPr/>
        </p:nvSpPr>
        <p:spPr>
          <a:xfrm>
            <a:off x="675838" y="1318819"/>
            <a:ext cx="3340472" cy="794794"/>
          </a:xfrm>
          <a:prstGeom prst="rect">
            <a:avLst/>
          </a:prstGeom>
          <a:solidFill>
            <a:srgbClr val="C0000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algn="ctr"/>
            <a:r>
              <a:rPr lang="zh-CN" altLang="en-US" sz="4400" b="1" dirty="0">
                <a:solidFill>
                  <a:schemeClr val="bg1"/>
                </a:solidFill>
                <a:latin typeface="Microsoft YaHei" charset="-122"/>
                <a:ea typeface="Microsoft YaHei" charset="-122"/>
                <a:cs typeface="Microsoft YaHei" charset="-122"/>
              </a:rPr>
              <a:t>党员义务</a:t>
            </a:r>
            <a:endParaRPr lang="en-US" altLang="zh-CN" sz="4400" b="1" dirty="0">
              <a:solidFill>
                <a:schemeClr val="bg1"/>
              </a:solidFill>
              <a:latin typeface="Microsoft YaHei" charset="-122"/>
              <a:ea typeface="Microsoft YaHei" charset="-122"/>
              <a:cs typeface="Microsoft YaHei" charset="-122"/>
            </a:endParaRPr>
          </a:p>
        </p:txBody>
      </p:sp>
      <p:sp>
        <p:nvSpPr>
          <p:cNvPr id="6" name="TextBox 32">
            <a:extLst>
              <a:ext uri="{FF2B5EF4-FFF2-40B4-BE49-F238E27FC236}">
                <a16:creationId xmlns:a16="http://schemas.microsoft.com/office/drawing/2014/main" xmlns="" id="{502DEA89-0364-4A19-966E-084F5E72A4BD}"/>
              </a:ext>
            </a:extLst>
          </p:cNvPr>
          <p:cNvSpPr txBox="1">
            <a:spLocks noChangeArrowheads="1"/>
          </p:cNvSpPr>
          <p:nvPr/>
        </p:nvSpPr>
        <p:spPr bwMode="auto">
          <a:xfrm>
            <a:off x="675838" y="2407870"/>
            <a:ext cx="10109857" cy="3297605"/>
          </a:xfrm>
          <a:prstGeom prst="rect">
            <a:avLst/>
          </a:prstGeom>
          <a:noFill/>
          <a:ln w="3175" cap="flat" cmpd="sng">
            <a:noFill/>
            <a:bevel/>
            <a:headEnd/>
            <a:tailEnd/>
          </a:ln>
        </p:spPr>
        <p:txBody>
          <a:bodyPr lIns="82824" tIns="41411" rIns="82824" bIns="41411" anchor="ctr"/>
          <a:lstStyle>
            <a:defPPr>
              <a:defRPr lang="zh-CN"/>
            </a:defPPr>
            <a:lvl1pPr algn="ctr">
              <a:defRPr>
                <a:solidFill>
                  <a:srgbClr val="FFFFFF"/>
                </a:solidFill>
                <a:ea typeface="微软雅黑" pitchFamily="34" charset="-122"/>
              </a:defRPr>
            </a:lvl1pPr>
          </a:lstStyle>
          <a:p>
            <a:pPr marL="285750" indent="-285750" algn="l">
              <a:lnSpc>
                <a:spcPct val="150000"/>
              </a:lnSpc>
              <a:buFont typeface="Wingdings" charset="2"/>
              <a:buChar char="u"/>
            </a:pPr>
            <a:r>
              <a:rPr lang="zh-CN" altLang="en-US" sz="1600" dirty="0">
                <a:solidFill>
                  <a:schemeClr val="tx1">
                    <a:lumMod val="85000"/>
                    <a:lumOff val="15000"/>
                  </a:schemeClr>
                </a:solidFill>
              </a:rPr>
              <a:t>维护党的团结和统一，对党忠诚老实，言行一致，坚决反对一切派别组织和小集团活动，反对阳奉阴违的两面派行为和一切阴谋诡计。</a:t>
            </a:r>
            <a:endParaRPr lang="en-US" altLang="zh-CN" sz="1600" dirty="0">
              <a:solidFill>
                <a:schemeClr val="tx1">
                  <a:lumMod val="85000"/>
                  <a:lumOff val="15000"/>
                </a:schemeClr>
              </a:solidFill>
            </a:endParaRPr>
          </a:p>
          <a:p>
            <a:pPr marL="285750" indent="-285750" algn="l">
              <a:lnSpc>
                <a:spcPct val="150000"/>
              </a:lnSpc>
              <a:buFont typeface="Wingdings" charset="2"/>
              <a:buChar char="u"/>
            </a:pPr>
            <a:r>
              <a:rPr lang="zh-CN" altLang="en-US" sz="1600" dirty="0">
                <a:solidFill>
                  <a:schemeClr val="tx1">
                    <a:lumMod val="85000"/>
                    <a:lumOff val="15000"/>
                  </a:schemeClr>
                </a:solidFill>
              </a:rPr>
              <a:t>切实开展批评和自我批评，勇于揭露和纠正违反党的原则的言行和工作中的缺点</a:t>
            </a:r>
            <a:r>
              <a:rPr lang="en-US" altLang="zh-CN" sz="1600" dirty="0">
                <a:solidFill>
                  <a:schemeClr val="tx1">
                    <a:lumMod val="85000"/>
                    <a:lumOff val="15000"/>
                  </a:schemeClr>
                </a:solidFill>
              </a:rPr>
              <a:t>.</a:t>
            </a:r>
            <a:r>
              <a:rPr lang="zh-CN" altLang="en-US" sz="1600" dirty="0">
                <a:solidFill>
                  <a:schemeClr val="tx1">
                    <a:lumMod val="85000"/>
                    <a:lumOff val="15000"/>
                  </a:schemeClr>
                </a:solidFill>
              </a:rPr>
              <a:t>错误</a:t>
            </a:r>
            <a:r>
              <a:rPr lang="en-US" altLang="zh-CN" sz="1600" dirty="0">
                <a:solidFill>
                  <a:schemeClr val="tx1">
                    <a:lumMod val="85000"/>
                    <a:lumOff val="15000"/>
                  </a:schemeClr>
                </a:solidFill>
              </a:rPr>
              <a:t>,</a:t>
            </a:r>
            <a:r>
              <a:rPr lang="zh-CN" altLang="en-US" sz="1600" dirty="0">
                <a:solidFill>
                  <a:schemeClr val="tx1">
                    <a:lumMod val="85000"/>
                    <a:lumOff val="15000"/>
                  </a:schemeClr>
                </a:solidFill>
              </a:rPr>
              <a:t>坚决同消极腐败现象作斗争。</a:t>
            </a:r>
            <a:endParaRPr lang="en-US" altLang="zh-CN" sz="1600" dirty="0">
              <a:solidFill>
                <a:schemeClr val="tx1">
                  <a:lumMod val="85000"/>
                  <a:lumOff val="15000"/>
                </a:schemeClr>
              </a:solidFill>
            </a:endParaRPr>
          </a:p>
          <a:p>
            <a:pPr marL="285750" indent="-285750" algn="l">
              <a:lnSpc>
                <a:spcPct val="150000"/>
              </a:lnSpc>
              <a:buFont typeface="Wingdings" charset="2"/>
              <a:buChar char="u"/>
            </a:pPr>
            <a:r>
              <a:rPr lang="zh-CN" altLang="en-US" sz="1600" dirty="0">
                <a:solidFill>
                  <a:schemeClr val="tx1">
                    <a:lumMod val="85000"/>
                    <a:lumOff val="15000"/>
                  </a:schemeClr>
                </a:solidFill>
              </a:rPr>
              <a:t>密切联系群众，向群众宣传党的主张，遇事同群众商量，及时向党反映群众的意见和要求，维护群众的正当利益。</a:t>
            </a:r>
            <a:endParaRPr lang="en-US" altLang="zh-CN" sz="1600" dirty="0">
              <a:solidFill>
                <a:schemeClr val="tx1">
                  <a:lumMod val="85000"/>
                  <a:lumOff val="15000"/>
                </a:schemeClr>
              </a:solidFill>
            </a:endParaRPr>
          </a:p>
          <a:p>
            <a:pPr marL="285750" indent="-285750" algn="l">
              <a:lnSpc>
                <a:spcPct val="150000"/>
              </a:lnSpc>
              <a:buFont typeface="Wingdings" charset="2"/>
              <a:buChar char="u"/>
            </a:pPr>
            <a:r>
              <a:rPr lang="zh-CN" altLang="en-US" sz="1600" dirty="0">
                <a:solidFill>
                  <a:schemeClr val="tx1">
                    <a:lumMod val="85000"/>
                    <a:lumOff val="15000"/>
                  </a:schemeClr>
                </a:solidFill>
              </a:rPr>
              <a:t>发扬社会主义新风尚，带头实践社会主义核心价值观和社会主义荣辱观，提倡共产主义道德，弘扬中华民族传统美德，为了保护国家和人民的利益，在一切困难和危险的时刻挺身而出，英勇斗争，不怕牺牲。</a:t>
            </a:r>
            <a:br>
              <a:rPr lang="zh-CN" altLang="en-US" sz="1600" dirty="0">
                <a:solidFill>
                  <a:schemeClr val="tx1">
                    <a:lumMod val="85000"/>
                    <a:lumOff val="15000"/>
                  </a:schemeClr>
                </a:solidFill>
              </a:rPr>
            </a:br>
            <a:endParaRPr lang="zh-CN" altLang="en-US" sz="1600" dirty="0">
              <a:solidFill>
                <a:schemeClr val="tx1">
                  <a:lumMod val="85000"/>
                  <a:lumOff val="15000"/>
                </a:schemeClr>
              </a:solidFill>
            </a:endParaRPr>
          </a:p>
        </p:txBody>
      </p:sp>
    </p:spTree>
    <p:extLst>
      <p:ext uri="{BB962C8B-B14F-4D97-AF65-F5344CB8AC3E}">
        <p14:creationId xmlns:p14="http://schemas.microsoft.com/office/powerpoint/2010/main" val="208407423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3781167" y="259319"/>
            <a:ext cx="4629666" cy="674357"/>
            <a:chOff x="5977490" y="2279116"/>
            <a:chExt cx="4629666" cy="674357"/>
          </a:xfrm>
        </p:grpSpPr>
        <p:sp>
          <p:nvSpPr>
            <p:cNvPr id="3" name="圆角矩形 2"/>
            <p:cNvSpPr/>
            <p:nvPr/>
          </p:nvSpPr>
          <p:spPr>
            <a:xfrm>
              <a:off x="5977490" y="2302960"/>
              <a:ext cx="4629666" cy="650513"/>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标题 4"/>
            <p:cNvSpPr txBox="1"/>
            <p:nvPr/>
          </p:nvSpPr>
          <p:spPr>
            <a:xfrm>
              <a:off x="6627767" y="2279116"/>
              <a:ext cx="3329113" cy="64106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defTabSz="1219170">
                <a:defRPr/>
              </a:pPr>
              <a:r>
                <a:rPr lang="zh-CN" altLang="en-US" sz="1800" b="1" kern="0">
                  <a:solidFill>
                    <a:sysClr val="window" lastClr="FFFFFF"/>
                  </a:solidFill>
                  <a:latin typeface="微软雅黑" panose="020B0503020204020204" pitchFamily="82" charset="2"/>
                  <a:ea typeface="微软雅黑" panose="020B0503020204020204" pitchFamily="82" charset="2"/>
                  <a:cs typeface="Arial" panose="020B0604020202020204" pitchFamily="34" charset="0"/>
                </a:rPr>
                <a:t>党员的条件、权利和义务</a:t>
              </a:r>
              <a:endParaRPr lang="zh-CN" altLang="en-US" sz="1800" b="1" kern="0" dirty="0">
                <a:solidFill>
                  <a:sysClr val="window" lastClr="FFFFFF"/>
                </a:solidFill>
                <a:latin typeface="微软雅黑" panose="020B0503020204020204" pitchFamily="82" charset="2"/>
                <a:ea typeface="微软雅黑" panose="020B0503020204020204" pitchFamily="82" charset="2"/>
                <a:cs typeface="Arial" panose="020B0604020202020204" pitchFamily="34" charset="0"/>
              </a:endParaRPr>
            </a:p>
          </p:txBody>
        </p:sp>
      </p:grpSp>
      <p:sp>
        <p:nvSpPr>
          <p:cNvPr id="5" name="矩形 4"/>
          <p:cNvSpPr/>
          <p:nvPr/>
        </p:nvSpPr>
        <p:spPr>
          <a:xfrm>
            <a:off x="675838" y="1318819"/>
            <a:ext cx="3340472" cy="794794"/>
          </a:xfrm>
          <a:prstGeom prst="rect">
            <a:avLst/>
          </a:prstGeom>
          <a:solidFill>
            <a:srgbClr val="C0000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algn="ctr"/>
            <a:r>
              <a:rPr lang="zh-CN" altLang="en-US" sz="4400" b="1" dirty="0" smtClean="0">
                <a:solidFill>
                  <a:schemeClr val="bg1"/>
                </a:solidFill>
                <a:latin typeface="Microsoft YaHei" charset="-122"/>
                <a:ea typeface="Microsoft YaHei" charset="-122"/>
                <a:cs typeface="Microsoft YaHei" charset="-122"/>
              </a:rPr>
              <a:t>党员权利</a:t>
            </a:r>
            <a:endParaRPr lang="en-US" altLang="zh-CN" sz="4400" b="1" dirty="0">
              <a:solidFill>
                <a:schemeClr val="bg1"/>
              </a:solidFill>
              <a:latin typeface="Microsoft YaHei" charset="-122"/>
              <a:ea typeface="Microsoft YaHei" charset="-122"/>
              <a:cs typeface="Microsoft YaHei" charset="-122"/>
            </a:endParaRPr>
          </a:p>
        </p:txBody>
      </p:sp>
      <p:sp>
        <p:nvSpPr>
          <p:cNvPr id="6" name="TextBox 32">
            <a:extLst>
              <a:ext uri="{FF2B5EF4-FFF2-40B4-BE49-F238E27FC236}">
                <a16:creationId xmlns:a16="http://schemas.microsoft.com/office/drawing/2014/main" xmlns="" id="{502DEA89-0364-4A19-966E-084F5E72A4BD}"/>
              </a:ext>
            </a:extLst>
          </p:cNvPr>
          <p:cNvSpPr txBox="1">
            <a:spLocks noChangeArrowheads="1"/>
          </p:cNvSpPr>
          <p:nvPr/>
        </p:nvSpPr>
        <p:spPr bwMode="auto">
          <a:xfrm>
            <a:off x="675838" y="1716216"/>
            <a:ext cx="10109857" cy="3297605"/>
          </a:xfrm>
          <a:prstGeom prst="rect">
            <a:avLst/>
          </a:prstGeom>
          <a:noFill/>
          <a:ln w="3175" cap="flat" cmpd="sng">
            <a:noFill/>
            <a:bevel/>
            <a:headEnd/>
            <a:tailEnd/>
          </a:ln>
        </p:spPr>
        <p:txBody>
          <a:bodyPr lIns="82824" tIns="41411" rIns="82824" bIns="41411" anchor="ctr"/>
          <a:lstStyle>
            <a:defPPr>
              <a:defRPr lang="zh-CN"/>
            </a:defPPr>
            <a:lvl1pPr algn="ctr">
              <a:defRPr>
                <a:solidFill>
                  <a:srgbClr val="FFFFFF"/>
                </a:solidFill>
                <a:ea typeface="微软雅黑" pitchFamily="34" charset="-122"/>
              </a:defRPr>
            </a:lvl1pPr>
          </a:lstStyle>
          <a:p>
            <a:pPr marL="285750" indent="-285750" algn="l">
              <a:lnSpc>
                <a:spcPct val="150000"/>
              </a:lnSpc>
              <a:buFont typeface="Wingdings" charset="2"/>
              <a:buChar char="u"/>
            </a:pPr>
            <a:r>
              <a:rPr lang="zh-CN" altLang="en-US" sz="1600" dirty="0">
                <a:solidFill>
                  <a:schemeClr val="tx1">
                    <a:lumMod val="85000"/>
                    <a:lumOff val="15000"/>
                  </a:schemeClr>
                </a:solidFill>
              </a:rPr>
              <a:t>参加党的有关会议，阅读党的有关文件，接受党的教育和培训。</a:t>
            </a:r>
          </a:p>
          <a:p>
            <a:pPr marL="285750" indent="-285750" algn="l">
              <a:lnSpc>
                <a:spcPct val="150000"/>
              </a:lnSpc>
              <a:buFont typeface="Wingdings" charset="2"/>
              <a:buChar char="u"/>
            </a:pPr>
            <a:r>
              <a:rPr lang="zh-CN" altLang="en-US" sz="1600" dirty="0">
                <a:solidFill>
                  <a:schemeClr val="tx1">
                    <a:lumMod val="85000"/>
                    <a:lumOff val="15000"/>
                  </a:schemeClr>
                </a:solidFill>
              </a:rPr>
              <a:t>在党的会议上和党报党刊上，参加关于党的政策问题的讨论。</a:t>
            </a:r>
          </a:p>
          <a:p>
            <a:pPr marL="285750" indent="-285750" algn="l">
              <a:lnSpc>
                <a:spcPct val="150000"/>
              </a:lnSpc>
              <a:buFont typeface="Wingdings" charset="2"/>
              <a:buChar char="u"/>
            </a:pPr>
            <a:r>
              <a:rPr lang="zh-CN" altLang="en-US" sz="1600" dirty="0">
                <a:solidFill>
                  <a:schemeClr val="tx1">
                    <a:lumMod val="85000"/>
                    <a:lumOff val="15000"/>
                  </a:schemeClr>
                </a:solidFill>
              </a:rPr>
              <a:t>对党的工作提出建议和倡议。</a:t>
            </a:r>
          </a:p>
          <a:p>
            <a:pPr marL="285750" indent="-285750" algn="l">
              <a:lnSpc>
                <a:spcPct val="150000"/>
              </a:lnSpc>
              <a:buFont typeface="Wingdings" charset="2"/>
              <a:buChar char="u"/>
            </a:pPr>
            <a:r>
              <a:rPr lang="zh-CN" altLang="en-US" sz="1600" dirty="0">
                <a:solidFill>
                  <a:schemeClr val="tx1">
                    <a:lumMod val="85000"/>
                    <a:lumOff val="15000"/>
                  </a:schemeClr>
                </a:solidFill>
              </a:rPr>
              <a:t>在党的会议上有根据地批评党的任何组织和任何党员，向党负责地揭发、检举党的任何组织和任何党员违法乱纪的事实，要求处分违法乱纪的党员，要求罢免或撤换不称职的干部。</a:t>
            </a:r>
            <a:endParaRPr lang="zh-CN" altLang="en-US" sz="1600" dirty="0">
              <a:solidFill>
                <a:schemeClr val="tx1">
                  <a:lumMod val="85000"/>
                  <a:lumOff val="15000"/>
                </a:schemeClr>
              </a:solidFill>
            </a:endParaRPr>
          </a:p>
        </p:txBody>
      </p:sp>
    </p:spTree>
    <p:extLst>
      <p:ext uri="{BB962C8B-B14F-4D97-AF65-F5344CB8AC3E}">
        <p14:creationId xmlns:p14="http://schemas.microsoft.com/office/powerpoint/2010/main" val="157738507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3781167" y="259319"/>
            <a:ext cx="4629666" cy="674357"/>
            <a:chOff x="5977490" y="2279116"/>
            <a:chExt cx="4629666" cy="674357"/>
          </a:xfrm>
        </p:grpSpPr>
        <p:sp>
          <p:nvSpPr>
            <p:cNvPr id="3" name="圆角矩形 2"/>
            <p:cNvSpPr/>
            <p:nvPr/>
          </p:nvSpPr>
          <p:spPr>
            <a:xfrm>
              <a:off x="5977490" y="2302960"/>
              <a:ext cx="4629666" cy="650513"/>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标题 4"/>
            <p:cNvSpPr txBox="1"/>
            <p:nvPr/>
          </p:nvSpPr>
          <p:spPr>
            <a:xfrm>
              <a:off x="6627767" y="2279116"/>
              <a:ext cx="3329113" cy="64106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defTabSz="1219170">
                <a:defRPr/>
              </a:pPr>
              <a:r>
                <a:rPr lang="zh-CN" altLang="en-US" sz="1800" b="1" kern="0">
                  <a:solidFill>
                    <a:sysClr val="window" lastClr="FFFFFF"/>
                  </a:solidFill>
                  <a:latin typeface="微软雅黑" panose="020B0503020204020204" pitchFamily="82" charset="2"/>
                  <a:ea typeface="微软雅黑" panose="020B0503020204020204" pitchFamily="82" charset="2"/>
                  <a:cs typeface="Arial" panose="020B0604020202020204" pitchFamily="34" charset="0"/>
                </a:rPr>
                <a:t>党员的条件、权利和义务</a:t>
              </a:r>
              <a:endParaRPr lang="zh-CN" altLang="en-US" sz="1800" b="1" kern="0" dirty="0">
                <a:solidFill>
                  <a:sysClr val="window" lastClr="FFFFFF"/>
                </a:solidFill>
                <a:latin typeface="微软雅黑" panose="020B0503020204020204" pitchFamily="82" charset="2"/>
                <a:ea typeface="微软雅黑" panose="020B0503020204020204" pitchFamily="82" charset="2"/>
                <a:cs typeface="Arial" panose="020B0604020202020204" pitchFamily="34" charset="0"/>
              </a:endParaRPr>
            </a:p>
          </p:txBody>
        </p:sp>
      </p:grpSp>
      <p:sp>
        <p:nvSpPr>
          <p:cNvPr id="5" name="矩形 4"/>
          <p:cNvSpPr/>
          <p:nvPr/>
        </p:nvSpPr>
        <p:spPr>
          <a:xfrm>
            <a:off x="675838" y="1318819"/>
            <a:ext cx="3340472" cy="794794"/>
          </a:xfrm>
          <a:prstGeom prst="rect">
            <a:avLst/>
          </a:prstGeom>
          <a:solidFill>
            <a:srgbClr val="C0000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algn="ctr"/>
            <a:r>
              <a:rPr lang="zh-CN" altLang="en-US" sz="4400" b="1" dirty="0" smtClean="0">
                <a:solidFill>
                  <a:schemeClr val="bg1"/>
                </a:solidFill>
                <a:latin typeface="Microsoft YaHei" charset="-122"/>
                <a:ea typeface="Microsoft YaHei" charset="-122"/>
                <a:cs typeface="Microsoft YaHei" charset="-122"/>
              </a:rPr>
              <a:t>党员权利</a:t>
            </a:r>
            <a:endParaRPr lang="en-US" altLang="zh-CN" sz="4400" b="1" dirty="0">
              <a:solidFill>
                <a:schemeClr val="bg1"/>
              </a:solidFill>
              <a:latin typeface="Microsoft YaHei" charset="-122"/>
              <a:ea typeface="Microsoft YaHei" charset="-122"/>
              <a:cs typeface="Microsoft YaHei" charset="-122"/>
            </a:endParaRPr>
          </a:p>
        </p:txBody>
      </p:sp>
      <p:sp>
        <p:nvSpPr>
          <p:cNvPr id="6" name="TextBox 32">
            <a:extLst>
              <a:ext uri="{FF2B5EF4-FFF2-40B4-BE49-F238E27FC236}">
                <a16:creationId xmlns:a16="http://schemas.microsoft.com/office/drawing/2014/main" xmlns="" id="{502DEA89-0364-4A19-966E-084F5E72A4BD}"/>
              </a:ext>
            </a:extLst>
          </p:cNvPr>
          <p:cNvSpPr txBox="1">
            <a:spLocks noChangeArrowheads="1"/>
          </p:cNvSpPr>
          <p:nvPr/>
        </p:nvSpPr>
        <p:spPr bwMode="auto">
          <a:xfrm>
            <a:off x="675838" y="2407870"/>
            <a:ext cx="10109857" cy="3297605"/>
          </a:xfrm>
          <a:prstGeom prst="rect">
            <a:avLst/>
          </a:prstGeom>
          <a:noFill/>
          <a:ln w="3175" cap="flat" cmpd="sng">
            <a:noFill/>
            <a:bevel/>
            <a:headEnd/>
            <a:tailEnd/>
          </a:ln>
        </p:spPr>
        <p:txBody>
          <a:bodyPr lIns="82824" tIns="41411" rIns="82824" bIns="41411" anchor="ctr"/>
          <a:lstStyle>
            <a:defPPr>
              <a:defRPr lang="zh-CN"/>
            </a:defPPr>
            <a:lvl1pPr algn="ctr">
              <a:defRPr>
                <a:solidFill>
                  <a:srgbClr val="FFFFFF"/>
                </a:solidFill>
                <a:ea typeface="微软雅黑" pitchFamily="34" charset="-122"/>
              </a:defRPr>
            </a:lvl1pPr>
          </a:lstStyle>
          <a:p>
            <a:pPr marL="285750" indent="-285750" algn="l">
              <a:lnSpc>
                <a:spcPct val="150000"/>
              </a:lnSpc>
              <a:buFont typeface="Wingdings" panose="05000000000000000000" pitchFamily="2" charset="2"/>
              <a:buChar char="Ø"/>
            </a:pPr>
            <a:r>
              <a:rPr lang="zh-CN" altLang="en-US" sz="1600" dirty="0">
                <a:solidFill>
                  <a:schemeClr val="tx1">
                    <a:lumMod val="85000"/>
                    <a:lumOff val="15000"/>
                  </a:schemeClr>
                </a:solidFill>
              </a:rPr>
              <a:t>  行使表决权、选举权，有被选举权。</a:t>
            </a:r>
            <a:endParaRPr lang="en-US" altLang="zh-CN" sz="1600" dirty="0">
              <a:solidFill>
                <a:schemeClr val="tx1">
                  <a:lumMod val="85000"/>
                  <a:lumOff val="15000"/>
                </a:schemeClr>
              </a:solidFill>
            </a:endParaRPr>
          </a:p>
          <a:p>
            <a:pPr marL="285750" indent="-285750" algn="l">
              <a:lnSpc>
                <a:spcPct val="150000"/>
              </a:lnSpc>
              <a:buFont typeface="Wingdings" panose="05000000000000000000" pitchFamily="2" charset="2"/>
              <a:buChar char="Ø"/>
            </a:pPr>
            <a:r>
              <a:rPr lang="zh-CN" altLang="en-US" sz="1600" dirty="0">
                <a:solidFill>
                  <a:schemeClr val="tx1">
                    <a:lumMod val="85000"/>
                    <a:lumOff val="15000"/>
                  </a:schemeClr>
                </a:solidFill>
              </a:rPr>
              <a:t>在党组织讨论决定对党员的党纪处分或作出鉴定时，本人有权参加和进行申辩，其他党员可以为他作证和辩护。</a:t>
            </a:r>
            <a:endParaRPr lang="en-US" altLang="zh-CN" sz="1600" dirty="0">
              <a:solidFill>
                <a:schemeClr val="tx1">
                  <a:lumMod val="85000"/>
                  <a:lumOff val="15000"/>
                </a:schemeClr>
              </a:solidFill>
            </a:endParaRPr>
          </a:p>
          <a:p>
            <a:pPr marL="285750" indent="-285750" algn="l">
              <a:lnSpc>
                <a:spcPct val="150000"/>
              </a:lnSpc>
              <a:buFont typeface="Wingdings" panose="05000000000000000000" pitchFamily="2" charset="2"/>
              <a:buChar char="Ø"/>
            </a:pPr>
            <a:r>
              <a:rPr lang="zh-CN" altLang="en-US" sz="1600" dirty="0">
                <a:solidFill>
                  <a:schemeClr val="tx1">
                    <a:lumMod val="85000"/>
                    <a:lumOff val="15000"/>
                  </a:schemeClr>
                </a:solidFill>
              </a:rPr>
              <a:t> 对党的决议和政策如有不同意见，在坚决执行的前提下，可以声明保留，并且可以把自己的意见向党的上级组织直至中央提出。</a:t>
            </a:r>
            <a:endParaRPr lang="en-US" altLang="zh-CN" sz="1600" dirty="0">
              <a:solidFill>
                <a:schemeClr val="tx1">
                  <a:lumMod val="85000"/>
                  <a:lumOff val="15000"/>
                </a:schemeClr>
              </a:solidFill>
            </a:endParaRPr>
          </a:p>
          <a:p>
            <a:pPr marL="285750" indent="-285750" algn="l">
              <a:lnSpc>
                <a:spcPct val="150000"/>
              </a:lnSpc>
              <a:buFont typeface="Wingdings" panose="05000000000000000000" pitchFamily="2" charset="2"/>
              <a:buChar char="Ø"/>
            </a:pPr>
            <a:r>
              <a:rPr lang="zh-CN" altLang="en-US" sz="1600" dirty="0">
                <a:solidFill>
                  <a:schemeClr val="tx1">
                    <a:lumMod val="85000"/>
                    <a:lumOff val="15000"/>
                  </a:schemeClr>
                </a:solidFill>
              </a:rPr>
              <a:t>向党的上级组织直至中央提出请求、申诉和控告，并要求有关组织给以负责的答复。</a:t>
            </a:r>
            <a:endParaRPr lang="en-US" altLang="zh-CN" sz="1600" dirty="0">
              <a:solidFill>
                <a:schemeClr val="tx1">
                  <a:lumMod val="85000"/>
                  <a:lumOff val="15000"/>
                </a:schemeClr>
              </a:solidFill>
            </a:endParaRPr>
          </a:p>
          <a:p>
            <a:pPr algn="l">
              <a:lnSpc>
                <a:spcPct val="150000"/>
              </a:lnSpc>
            </a:pPr>
            <a:r>
              <a:rPr lang="zh-CN" altLang="en-US" sz="1600" b="1" dirty="0">
                <a:solidFill>
                  <a:schemeClr val="tx1">
                    <a:lumMod val="85000"/>
                    <a:lumOff val="15000"/>
                  </a:schemeClr>
                </a:solidFill>
              </a:rPr>
              <a:t>  党的任何一级组织直至中央都无权剥夺党员的上述权利。</a:t>
            </a:r>
            <a:r>
              <a:rPr lang="zh-CN" altLang="en-US" sz="1600" dirty="0">
                <a:solidFill>
                  <a:schemeClr val="tx1">
                    <a:lumMod val="85000"/>
                    <a:lumOff val="15000"/>
                  </a:schemeClr>
                </a:solidFill>
              </a:rPr>
              <a:t/>
            </a:r>
            <a:br>
              <a:rPr lang="zh-CN" altLang="en-US" sz="1600" dirty="0">
                <a:solidFill>
                  <a:schemeClr val="tx1">
                    <a:lumMod val="85000"/>
                    <a:lumOff val="15000"/>
                  </a:schemeClr>
                </a:solidFill>
              </a:rPr>
            </a:br>
            <a:r>
              <a:rPr lang="zh-CN" altLang="en-US" sz="1600" dirty="0">
                <a:solidFill>
                  <a:schemeClr val="tx1">
                    <a:lumMod val="85000"/>
                    <a:lumOff val="15000"/>
                  </a:schemeClr>
                </a:solidFill>
              </a:rPr>
              <a:t/>
            </a:r>
            <a:br>
              <a:rPr lang="zh-CN" altLang="en-US" sz="1600" dirty="0">
                <a:solidFill>
                  <a:schemeClr val="tx1">
                    <a:lumMod val="85000"/>
                    <a:lumOff val="15000"/>
                  </a:schemeClr>
                </a:solidFill>
              </a:rPr>
            </a:br>
            <a:endParaRPr lang="zh-CN" altLang="en-US" sz="1600" dirty="0">
              <a:solidFill>
                <a:schemeClr val="tx1">
                  <a:lumMod val="85000"/>
                  <a:lumOff val="15000"/>
                </a:schemeClr>
              </a:solidFill>
            </a:endParaRPr>
          </a:p>
        </p:txBody>
      </p:sp>
    </p:spTree>
    <p:extLst>
      <p:ext uri="{BB962C8B-B14F-4D97-AF65-F5344CB8AC3E}">
        <p14:creationId xmlns:p14="http://schemas.microsoft.com/office/powerpoint/2010/main" val="176310909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84B3281E-6CBE-43ED-B82E-29E1AC4A6520}"/>
              </a:ext>
            </a:extLst>
          </p:cNvPr>
          <p:cNvSpPr txBox="1"/>
          <p:nvPr/>
        </p:nvSpPr>
        <p:spPr>
          <a:xfrm>
            <a:off x="6532568" y="2020251"/>
            <a:ext cx="2517775" cy="1015663"/>
          </a:xfrm>
          <a:prstGeom prst="rect">
            <a:avLst/>
          </a:prstGeom>
          <a:noFill/>
        </p:spPr>
        <p:txBody>
          <a:bodyPr wrap="square" rtlCol="0">
            <a:spAutoFit/>
          </a:bodyPr>
          <a:lstStyle/>
          <a:p>
            <a:r>
              <a:rPr lang="zh-CN" altLang="en-US" sz="6000" b="1" dirty="0" smtClean="0">
                <a:solidFill>
                  <a:srgbClr val="C00000"/>
                </a:solidFill>
                <a:latin typeface="微软雅黑" panose="020B0503020204020204" pitchFamily="82" charset="2"/>
                <a:ea typeface="微软雅黑" panose="020B0503020204020204" pitchFamily="82" charset="2"/>
              </a:rPr>
              <a:t>第四章</a:t>
            </a:r>
            <a:endParaRPr lang="zh-CN" altLang="en-US" sz="6000" b="1" dirty="0">
              <a:solidFill>
                <a:srgbClr val="C00000"/>
              </a:solidFill>
              <a:latin typeface="微软雅黑" panose="020B0503020204020204" pitchFamily="82" charset="2"/>
              <a:ea typeface="微软雅黑" panose="020B0503020204020204" pitchFamily="82" charset="2"/>
            </a:endParaRPr>
          </a:p>
        </p:txBody>
      </p:sp>
      <p:grpSp>
        <p:nvGrpSpPr>
          <p:cNvPr id="3" name="组合 12">
            <a:extLst>
              <a:ext uri="{FF2B5EF4-FFF2-40B4-BE49-F238E27FC236}">
                <a16:creationId xmlns:a16="http://schemas.microsoft.com/office/drawing/2014/main" xmlns="" id="{B960B0E4-E87E-4166-AD72-6FBC8E49065C}"/>
              </a:ext>
            </a:extLst>
          </p:cNvPr>
          <p:cNvGrpSpPr/>
          <p:nvPr/>
        </p:nvGrpSpPr>
        <p:grpSpPr>
          <a:xfrm>
            <a:off x="5546762" y="3214479"/>
            <a:ext cx="4489386" cy="323850"/>
            <a:chOff x="4972875" y="3581077"/>
            <a:chExt cx="4489386" cy="323850"/>
          </a:xfrm>
        </p:grpSpPr>
        <p:cxnSp>
          <p:nvCxnSpPr>
            <p:cNvPr id="4" name="直接连接符 5">
              <a:extLst>
                <a:ext uri="{FF2B5EF4-FFF2-40B4-BE49-F238E27FC236}">
                  <a16:creationId xmlns:a16="http://schemas.microsoft.com/office/drawing/2014/main" xmlns="" id="{243FCC89-C3ED-4E3B-8CC5-1B0E0581B9ED}"/>
                </a:ext>
              </a:extLst>
            </p:cNvPr>
            <p:cNvCxnSpPr>
              <a:cxnSpLocks/>
            </p:cNvCxnSpPr>
            <p:nvPr/>
          </p:nvCxnSpPr>
          <p:spPr>
            <a:xfrm>
              <a:off x="4972875" y="3743002"/>
              <a:ext cx="1351725" cy="0"/>
            </a:xfrm>
            <a:prstGeom prst="line">
              <a:avLst/>
            </a:prstGeom>
            <a:noFill/>
            <a:ln w="15875" cap="flat" cmpd="sng" algn="ctr">
              <a:solidFill>
                <a:srgbClr val="C00000">
                  <a:alpha val="99000"/>
                </a:srgbClr>
              </a:solidFill>
              <a:prstDash val="solid"/>
            </a:ln>
            <a:effectLst/>
          </p:spPr>
        </p:cxnSp>
        <p:sp>
          <p:nvSpPr>
            <p:cNvPr id="5" name="星形: 五角 8">
              <a:extLst>
                <a:ext uri="{FF2B5EF4-FFF2-40B4-BE49-F238E27FC236}">
                  <a16:creationId xmlns:a16="http://schemas.microsoft.com/office/drawing/2014/main" xmlns="" id="{2D50031E-740A-45C4-811B-84F753566D9A}"/>
                </a:ext>
              </a:extLst>
            </p:cNvPr>
            <p:cNvSpPr/>
            <p:nvPr/>
          </p:nvSpPr>
          <p:spPr>
            <a:xfrm>
              <a:off x="7055644" y="3581077"/>
              <a:ext cx="323850" cy="323850"/>
            </a:xfrm>
            <a:prstGeom prst="star5">
              <a:avLst/>
            </a:prstGeom>
            <a:solidFill>
              <a:srgbClr val="C2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星形: 五角 9">
              <a:extLst>
                <a:ext uri="{FF2B5EF4-FFF2-40B4-BE49-F238E27FC236}">
                  <a16:creationId xmlns:a16="http://schemas.microsoft.com/office/drawing/2014/main" xmlns="" id="{AF03B7DD-80F4-4BC9-ADD1-47B19BA7E799}"/>
                </a:ext>
              </a:extLst>
            </p:cNvPr>
            <p:cNvSpPr/>
            <p:nvPr/>
          </p:nvSpPr>
          <p:spPr>
            <a:xfrm>
              <a:off x="6575822" y="3628702"/>
              <a:ext cx="228600" cy="228600"/>
            </a:xfrm>
            <a:prstGeom prst="star5">
              <a:avLst/>
            </a:prstGeom>
            <a:solidFill>
              <a:srgbClr val="C2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星形: 五角 10">
              <a:extLst>
                <a:ext uri="{FF2B5EF4-FFF2-40B4-BE49-F238E27FC236}">
                  <a16:creationId xmlns:a16="http://schemas.microsoft.com/office/drawing/2014/main" xmlns="" id="{7CE10663-A850-4B20-A0ED-9CB53B391D1D}"/>
                </a:ext>
              </a:extLst>
            </p:cNvPr>
            <p:cNvSpPr/>
            <p:nvPr/>
          </p:nvSpPr>
          <p:spPr>
            <a:xfrm>
              <a:off x="7630716" y="3628702"/>
              <a:ext cx="228600" cy="228600"/>
            </a:xfrm>
            <a:prstGeom prst="star5">
              <a:avLst/>
            </a:prstGeom>
            <a:solidFill>
              <a:srgbClr val="C2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11">
              <a:extLst>
                <a:ext uri="{FF2B5EF4-FFF2-40B4-BE49-F238E27FC236}">
                  <a16:creationId xmlns:a16="http://schemas.microsoft.com/office/drawing/2014/main" xmlns="" id="{2D32ACEA-38EC-4496-B083-2E064E31DB5B}"/>
                </a:ext>
              </a:extLst>
            </p:cNvPr>
            <p:cNvCxnSpPr>
              <a:cxnSpLocks/>
            </p:cNvCxnSpPr>
            <p:nvPr/>
          </p:nvCxnSpPr>
          <p:spPr>
            <a:xfrm>
              <a:off x="8110536" y="3743002"/>
              <a:ext cx="1351725" cy="0"/>
            </a:xfrm>
            <a:prstGeom prst="line">
              <a:avLst/>
            </a:prstGeom>
            <a:noFill/>
            <a:ln w="15875" cap="flat" cmpd="sng" algn="ctr">
              <a:solidFill>
                <a:srgbClr val="C00000">
                  <a:alpha val="99000"/>
                </a:srgbClr>
              </a:solidFill>
              <a:prstDash val="solid"/>
            </a:ln>
            <a:effectLst/>
          </p:spPr>
        </p:cxnSp>
      </p:grpSp>
      <p:grpSp>
        <p:nvGrpSpPr>
          <p:cNvPr id="9" name="组 8"/>
          <p:cNvGrpSpPr/>
          <p:nvPr/>
        </p:nvGrpSpPr>
        <p:grpSpPr>
          <a:xfrm>
            <a:off x="5476622" y="3878819"/>
            <a:ext cx="4629666" cy="674357"/>
            <a:chOff x="5977490" y="2279116"/>
            <a:chExt cx="4629666" cy="674357"/>
          </a:xfrm>
        </p:grpSpPr>
        <p:sp>
          <p:nvSpPr>
            <p:cNvPr id="10" name="圆角矩形 9"/>
            <p:cNvSpPr/>
            <p:nvPr/>
          </p:nvSpPr>
          <p:spPr>
            <a:xfrm>
              <a:off x="5977490" y="2302960"/>
              <a:ext cx="4629666" cy="650513"/>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1" name="标题 4"/>
            <p:cNvSpPr txBox="1"/>
            <p:nvPr/>
          </p:nvSpPr>
          <p:spPr>
            <a:xfrm>
              <a:off x="6627767" y="2279116"/>
              <a:ext cx="3329113" cy="64106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defTabSz="1219170">
                <a:defRPr/>
              </a:pPr>
              <a:r>
                <a:rPr lang="zh-CN" altLang="en-US" sz="1800" b="1" kern="0" dirty="0">
                  <a:solidFill>
                    <a:sysClr val="window" lastClr="FFFFFF"/>
                  </a:solidFill>
                  <a:latin typeface="微软雅黑" panose="020B0503020204020204" pitchFamily="82" charset="2"/>
                  <a:ea typeface="微软雅黑" panose="020B0503020204020204" pitchFamily="82" charset="2"/>
                  <a:cs typeface="Arial" panose="020B0604020202020204" pitchFamily="34" charset="0"/>
                </a:rPr>
                <a:t>如何以实际行动争取早日入党</a:t>
              </a:r>
              <a:endParaRPr lang="zh-CN" altLang="en-US" sz="1800" b="1" kern="0" dirty="0">
                <a:solidFill>
                  <a:sysClr val="window" lastClr="FFFFFF"/>
                </a:solidFill>
                <a:latin typeface="微软雅黑" panose="020B0503020204020204" pitchFamily="82" charset="2"/>
                <a:ea typeface="微软雅黑" panose="020B0503020204020204" pitchFamily="82" charset="2"/>
                <a:cs typeface="Arial" panose="020B0604020202020204" pitchFamily="34" charset="0"/>
              </a:endParaRPr>
            </a:p>
          </p:txBody>
        </p:sp>
      </p:grpSp>
    </p:spTree>
    <p:extLst>
      <p:ext uri="{BB962C8B-B14F-4D97-AF65-F5344CB8AC3E}">
        <p14:creationId xmlns:p14="http://schemas.microsoft.com/office/powerpoint/2010/main" val="1132305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ppt_x"/>
                                          </p:val>
                                        </p:tav>
                                        <p:tav tm="100000">
                                          <p:val>
                                            <p:strVal val="#ppt_x"/>
                                          </p:val>
                                        </p:tav>
                                      </p:tavLst>
                                    </p:anim>
                                    <p:anim calcmode="lin" valueType="num">
                                      <p:cBhvr additive="base">
                                        <p:cTn id="1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nodeType="click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0-#ppt_w/2"/>
                                          </p:val>
                                        </p:tav>
                                        <p:tav tm="100000">
                                          <p:val>
                                            <p:strVal val="#ppt_x"/>
                                          </p:val>
                                        </p:tav>
                                      </p:tavLst>
                                    </p:anim>
                                    <p:anim calcmode="lin" valueType="num">
                                      <p:cBhvr additive="base">
                                        <p:cTn id="17"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3781167" y="259319"/>
            <a:ext cx="4629666" cy="674357"/>
            <a:chOff x="5977490" y="2279116"/>
            <a:chExt cx="4629666" cy="674357"/>
          </a:xfrm>
        </p:grpSpPr>
        <p:sp>
          <p:nvSpPr>
            <p:cNvPr id="3" name="圆角矩形 2"/>
            <p:cNvSpPr/>
            <p:nvPr/>
          </p:nvSpPr>
          <p:spPr>
            <a:xfrm>
              <a:off x="5977490" y="2302960"/>
              <a:ext cx="4629666" cy="650513"/>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标题 4"/>
            <p:cNvSpPr txBox="1"/>
            <p:nvPr/>
          </p:nvSpPr>
          <p:spPr>
            <a:xfrm>
              <a:off x="6627767" y="2279116"/>
              <a:ext cx="3329113" cy="64106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defTabSz="1219170">
                <a:defRPr/>
              </a:pPr>
              <a:r>
                <a:rPr lang="zh-CN" altLang="en-US" sz="1800" b="1" kern="0" dirty="0">
                  <a:solidFill>
                    <a:sysClr val="window" lastClr="FFFFFF"/>
                  </a:solidFill>
                  <a:latin typeface="微软雅黑" panose="020B0503020204020204" pitchFamily="82" charset="2"/>
                  <a:ea typeface="微软雅黑" panose="020B0503020204020204" pitchFamily="82" charset="2"/>
                  <a:cs typeface="Arial" panose="020B0604020202020204" pitchFamily="34" charset="0"/>
                </a:rPr>
                <a:t>如何以实际行动争取早日入党</a:t>
              </a:r>
              <a:endParaRPr lang="zh-CN" altLang="en-US" sz="1800" b="1" kern="0" dirty="0">
                <a:solidFill>
                  <a:sysClr val="window" lastClr="FFFFFF"/>
                </a:solidFill>
                <a:latin typeface="微软雅黑" panose="020B0503020204020204" pitchFamily="82" charset="2"/>
                <a:ea typeface="微软雅黑" panose="020B0503020204020204" pitchFamily="82" charset="2"/>
                <a:cs typeface="Arial" panose="020B0604020202020204" pitchFamily="34" charset="0"/>
              </a:endParaRPr>
            </a:p>
          </p:txBody>
        </p:sp>
      </p:gr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0043" y="1199213"/>
            <a:ext cx="11191914" cy="4910530"/>
          </a:xfrm>
          <a:prstGeom prst="rect">
            <a:avLst/>
          </a:prstGeom>
        </p:spPr>
      </p:pic>
      <p:sp>
        <p:nvSpPr>
          <p:cNvPr id="6" name="TextBox 32">
            <a:extLst>
              <a:ext uri="{FF2B5EF4-FFF2-40B4-BE49-F238E27FC236}">
                <a16:creationId xmlns:a16="http://schemas.microsoft.com/office/drawing/2014/main" xmlns="" id="{A50D0EBF-5C84-4B98-B946-5463F0E64D50}"/>
              </a:ext>
            </a:extLst>
          </p:cNvPr>
          <p:cNvSpPr txBox="1">
            <a:spLocks noChangeArrowheads="1"/>
          </p:cNvSpPr>
          <p:nvPr/>
        </p:nvSpPr>
        <p:spPr bwMode="auto">
          <a:xfrm>
            <a:off x="1981458" y="2458658"/>
            <a:ext cx="8601598" cy="3049955"/>
          </a:xfrm>
          <a:prstGeom prst="rect">
            <a:avLst/>
          </a:prstGeom>
          <a:noFill/>
          <a:ln w="3175" cap="flat" cmpd="sng">
            <a:noFill/>
            <a:bevel/>
            <a:headEnd/>
            <a:tailEnd/>
          </a:ln>
        </p:spPr>
        <p:txBody>
          <a:bodyPr lIns="82824" tIns="41411" rIns="82824" bIns="41411" anchor="ctr"/>
          <a:lstStyle>
            <a:defPPr>
              <a:defRPr lang="zh-CN"/>
            </a:defPPr>
            <a:lvl1pPr algn="ctr">
              <a:defRPr>
                <a:solidFill>
                  <a:srgbClr val="FFFFFF"/>
                </a:solidFill>
                <a:ea typeface="微软雅黑" pitchFamily="34" charset="-122"/>
              </a:defRPr>
            </a:lvl1pPr>
          </a:lstStyle>
          <a:p>
            <a:pPr algn="l">
              <a:lnSpc>
                <a:spcPct val="200000"/>
              </a:lnSpc>
            </a:pPr>
            <a:r>
              <a:rPr lang="zh-CN" altLang="en-US" sz="1600" dirty="0">
                <a:solidFill>
                  <a:schemeClr val="tx1">
                    <a:lumMod val="85000"/>
                    <a:lumOff val="15000"/>
                  </a:schemeClr>
                </a:solidFill>
              </a:rPr>
              <a:t>从庄严地向敬爱的党组织提交了入党申请书的那一刻起，我就期待着能早日成为党组织中的一员一一名光荣的共产党员，但是对于“怎样以实际行动争取入党</a:t>
            </a:r>
            <a:r>
              <a:rPr lang="en-US" altLang="zh-CN" sz="1600" dirty="0">
                <a:solidFill>
                  <a:schemeClr val="tx1">
                    <a:lumMod val="85000"/>
                    <a:lumOff val="15000"/>
                  </a:schemeClr>
                </a:solidFill>
              </a:rPr>
              <a:t>?”</a:t>
            </a:r>
            <a:r>
              <a:rPr lang="zh-CN" altLang="en-US" sz="1600" dirty="0">
                <a:solidFill>
                  <a:schemeClr val="tx1">
                    <a:lumMod val="85000"/>
                    <a:lumOff val="15000"/>
                  </a:schemeClr>
                </a:solidFill>
              </a:rPr>
              <a:t>这个对于一名入党积极分子来说极为重要的问题却从来没有一个清晰而条理的思考，只是想着要努力向党组织靠拢，要以一名合格的共产党员的标准要求自己，要加强政治理论学习，要及时了解学习党的方针与政策，要尽力做好本职工作以及力所能及的事，要努力学习提升能力等等。当我静下心来认真地思考这一问题时，我突然觉得我所做的是多么的不足与片面啊</a:t>
            </a:r>
            <a:r>
              <a:rPr lang="en-US" altLang="zh-CN" sz="1600" dirty="0">
                <a:solidFill>
                  <a:schemeClr val="tx1">
                    <a:lumMod val="85000"/>
                    <a:lumOff val="15000"/>
                  </a:schemeClr>
                </a:solidFill>
              </a:rPr>
              <a:t>!</a:t>
            </a:r>
            <a:r>
              <a:rPr lang="zh-CN" altLang="en-US" sz="1600" dirty="0">
                <a:solidFill>
                  <a:schemeClr val="tx1">
                    <a:lumMod val="85000"/>
                    <a:lumOff val="15000"/>
                  </a:schemeClr>
                </a:solidFill>
              </a:rPr>
              <a:t>那么到底怎样以实际行动争取入党呢</a:t>
            </a:r>
            <a:r>
              <a:rPr lang="en-US" altLang="zh-CN" sz="1600" dirty="0">
                <a:solidFill>
                  <a:schemeClr val="tx1">
                    <a:lumMod val="85000"/>
                    <a:lumOff val="15000"/>
                  </a:schemeClr>
                </a:solidFill>
              </a:rPr>
              <a:t>?</a:t>
            </a:r>
            <a:r>
              <a:rPr lang="zh-CN" altLang="en-US" sz="1600" dirty="0">
                <a:solidFill>
                  <a:schemeClr val="tx1">
                    <a:lumMod val="85000"/>
                    <a:lumOff val="15000"/>
                  </a:schemeClr>
                </a:solidFill>
              </a:rPr>
              <a:t>我觉得应该做到以下几点</a:t>
            </a:r>
            <a:r>
              <a:rPr lang="en-US" altLang="zh-CN" sz="1600" dirty="0">
                <a:solidFill>
                  <a:schemeClr val="tx1">
                    <a:lumMod val="85000"/>
                    <a:lumOff val="15000"/>
                  </a:schemeClr>
                </a:solidFill>
              </a:rPr>
              <a:t>:</a:t>
            </a:r>
            <a:br>
              <a:rPr lang="en-US" altLang="zh-CN" sz="1600" dirty="0">
                <a:solidFill>
                  <a:schemeClr val="tx1">
                    <a:lumMod val="85000"/>
                    <a:lumOff val="15000"/>
                  </a:schemeClr>
                </a:solidFill>
              </a:rPr>
            </a:br>
            <a:r>
              <a:rPr lang="en-US" altLang="zh-CN" sz="1600" dirty="0">
                <a:solidFill>
                  <a:schemeClr val="tx1">
                    <a:lumMod val="85000"/>
                    <a:lumOff val="15000"/>
                  </a:schemeClr>
                </a:solidFill>
              </a:rPr>
              <a:t/>
            </a:r>
            <a:br>
              <a:rPr lang="en-US" altLang="zh-CN" sz="1600" dirty="0">
                <a:solidFill>
                  <a:schemeClr val="tx1">
                    <a:lumMod val="85000"/>
                    <a:lumOff val="15000"/>
                  </a:schemeClr>
                </a:solidFill>
              </a:rPr>
            </a:br>
            <a:endParaRPr lang="en-US" altLang="zh-CN" sz="1600" dirty="0">
              <a:solidFill>
                <a:schemeClr val="tx1">
                  <a:lumMod val="85000"/>
                  <a:lumOff val="15000"/>
                </a:schemeClr>
              </a:solidFill>
            </a:endParaRPr>
          </a:p>
        </p:txBody>
      </p:sp>
    </p:spTree>
    <p:extLst>
      <p:ext uri="{BB962C8B-B14F-4D97-AF65-F5344CB8AC3E}">
        <p14:creationId xmlns:p14="http://schemas.microsoft.com/office/powerpoint/2010/main" val="159544581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3781167" y="259319"/>
            <a:ext cx="4629666" cy="674357"/>
            <a:chOff x="5977490" y="2279116"/>
            <a:chExt cx="4629666" cy="674357"/>
          </a:xfrm>
        </p:grpSpPr>
        <p:sp>
          <p:nvSpPr>
            <p:cNvPr id="3" name="圆角矩形 2"/>
            <p:cNvSpPr/>
            <p:nvPr/>
          </p:nvSpPr>
          <p:spPr>
            <a:xfrm>
              <a:off x="5977490" y="2302960"/>
              <a:ext cx="4629666" cy="650513"/>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标题 4"/>
            <p:cNvSpPr txBox="1"/>
            <p:nvPr/>
          </p:nvSpPr>
          <p:spPr>
            <a:xfrm>
              <a:off x="6627767" y="2279116"/>
              <a:ext cx="3329113" cy="64106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defTabSz="1219170">
                <a:defRPr/>
              </a:pPr>
              <a:r>
                <a:rPr lang="zh-CN" altLang="en-US" sz="1800" b="1" kern="0">
                  <a:solidFill>
                    <a:sysClr val="window" lastClr="FFFFFF"/>
                  </a:solidFill>
                  <a:latin typeface="微软雅黑" panose="020B0503020204020204" pitchFamily="82" charset="2"/>
                  <a:ea typeface="微软雅黑" panose="020B0503020204020204" pitchFamily="82" charset="2"/>
                  <a:cs typeface="Arial" panose="020B0604020202020204" pitchFamily="34" charset="0"/>
                </a:rPr>
                <a:t>如何以实际行动争取早日入党</a:t>
              </a:r>
              <a:endParaRPr lang="zh-CN" altLang="en-US" sz="1800" b="1" kern="0" dirty="0">
                <a:solidFill>
                  <a:sysClr val="window" lastClr="FFFFFF"/>
                </a:solidFill>
                <a:latin typeface="微软雅黑" panose="020B0503020204020204" pitchFamily="82" charset="2"/>
                <a:ea typeface="微软雅黑" panose="020B0503020204020204" pitchFamily="82" charset="2"/>
                <a:cs typeface="Arial" panose="020B0604020202020204" pitchFamily="34" charset="0"/>
              </a:endParaRPr>
            </a:p>
          </p:txBody>
        </p:sp>
      </p:grpSp>
      <p:sp>
        <p:nvSpPr>
          <p:cNvPr id="6" name="TextBox 32">
            <a:extLst>
              <a:ext uri="{FF2B5EF4-FFF2-40B4-BE49-F238E27FC236}">
                <a16:creationId xmlns:a16="http://schemas.microsoft.com/office/drawing/2014/main" xmlns="" id="{CD1A0907-0169-4F59-BFA9-0E63A0D00610}"/>
              </a:ext>
            </a:extLst>
          </p:cNvPr>
          <p:cNvSpPr txBox="1">
            <a:spLocks noChangeArrowheads="1"/>
          </p:cNvSpPr>
          <p:nvPr/>
        </p:nvSpPr>
        <p:spPr bwMode="auto">
          <a:xfrm>
            <a:off x="194874" y="2734702"/>
            <a:ext cx="6400800" cy="1385876"/>
          </a:xfrm>
          <a:prstGeom prst="rect">
            <a:avLst/>
          </a:prstGeom>
          <a:noFill/>
          <a:ln w="3175" cap="flat" cmpd="sng">
            <a:noFill/>
            <a:bevel/>
            <a:headEnd/>
            <a:tailEnd/>
          </a:ln>
        </p:spPr>
        <p:txBody>
          <a:bodyPr lIns="82824" tIns="41411" rIns="82824" bIns="41411" anchor="ctr"/>
          <a:lstStyle>
            <a:defPPr>
              <a:defRPr lang="zh-CN"/>
            </a:defPPr>
            <a:lvl1pPr algn="ctr">
              <a:defRPr>
                <a:solidFill>
                  <a:srgbClr val="FFFFFF"/>
                </a:solidFill>
                <a:ea typeface="微软雅黑" pitchFamily="34" charset="-122"/>
              </a:defRPr>
            </a:lvl1pPr>
          </a:lstStyle>
          <a:p>
            <a:pPr lvl="2">
              <a:lnSpc>
                <a:spcPct val="150000"/>
              </a:lnSpc>
            </a:pPr>
            <a:r>
              <a:rPr lang="zh-CN" altLang="en-US" sz="2800" b="1" dirty="0">
                <a:solidFill>
                  <a:srgbClr val="C00000"/>
                </a:solidFill>
                <a:latin typeface="微软雅黑" panose="020B0503020204020204" pitchFamily="82" charset="2"/>
                <a:ea typeface="微软雅黑" panose="020B0503020204020204" pitchFamily="82" charset="2"/>
              </a:rPr>
              <a:t>以实际行动争取入党，必须端正入党动机，鉴定共产主义远大理想，加强政治理论学习，从身边点滴做起！</a:t>
            </a: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66277" y="1573967"/>
            <a:ext cx="4049182" cy="3380282"/>
          </a:xfrm>
          <a:prstGeom prst="rect">
            <a:avLst/>
          </a:prstGeom>
        </p:spPr>
      </p:pic>
    </p:spTree>
    <p:extLst>
      <p:ext uri="{BB962C8B-B14F-4D97-AF65-F5344CB8AC3E}">
        <p14:creationId xmlns:p14="http://schemas.microsoft.com/office/powerpoint/2010/main" val="102184447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dissolv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84B3281E-6CBE-43ED-B82E-29E1AC4A6520}"/>
              </a:ext>
            </a:extLst>
          </p:cNvPr>
          <p:cNvSpPr txBox="1"/>
          <p:nvPr/>
        </p:nvSpPr>
        <p:spPr>
          <a:xfrm>
            <a:off x="3852474" y="1464397"/>
            <a:ext cx="2517775" cy="1015663"/>
          </a:xfrm>
          <a:prstGeom prst="rect">
            <a:avLst/>
          </a:prstGeom>
          <a:noFill/>
        </p:spPr>
        <p:txBody>
          <a:bodyPr wrap="square" rtlCol="0">
            <a:spAutoFit/>
          </a:bodyPr>
          <a:lstStyle/>
          <a:p>
            <a:r>
              <a:rPr lang="zh-CN" altLang="en-US" sz="6000" b="1" dirty="0">
                <a:solidFill>
                  <a:srgbClr val="C00000"/>
                </a:solidFill>
                <a:latin typeface="微软雅黑" panose="020B0503020204020204" pitchFamily="82" charset="2"/>
                <a:ea typeface="微软雅黑" panose="020B0503020204020204" pitchFamily="82" charset="2"/>
              </a:rPr>
              <a:t>前 言</a:t>
            </a:r>
          </a:p>
        </p:txBody>
      </p:sp>
      <p:sp>
        <p:nvSpPr>
          <p:cNvPr id="3" name="文本框 2">
            <a:extLst>
              <a:ext uri="{FF2B5EF4-FFF2-40B4-BE49-F238E27FC236}">
                <a16:creationId xmlns:a16="http://schemas.microsoft.com/office/drawing/2014/main" xmlns="" id="{8E2E6E5D-F453-4C57-8E45-E8E41B02BB05}"/>
              </a:ext>
            </a:extLst>
          </p:cNvPr>
          <p:cNvSpPr txBox="1"/>
          <p:nvPr/>
        </p:nvSpPr>
        <p:spPr>
          <a:xfrm>
            <a:off x="3852474" y="2480060"/>
            <a:ext cx="7600011" cy="2554545"/>
          </a:xfrm>
          <a:prstGeom prst="rect">
            <a:avLst/>
          </a:prstGeom>
          <a:noFill/>
        </p:spPr>
        <p:txBody>
          <a:bodyPr wrap="square" rtlCol="0">
            <a:spAutoFit/>
          </a:bodyPr>
          <a:lstStyle/>
          <a:p>
            <a:pPr>
              <a:lnSpc>
                <a:spcPct val="200000"/>
              </a:lnSpc>
            </a:pPr>
            <a:r>
              <a:rPr lang="zh-CN" altLang="en-US" sz="1600" dirty="0">
                <a:solidFill>
                  <a:schemeClr val="tx1">
                    <a:lumMod val="85000"/>
                    <a:lumOff val="15000"/>
                  </a:schemeClr>
                </a:solidFill>
                <a:latin typeface="微软雅黑" panose="020B0503020204020204" pitchFamily="82" charset="2"/>
                <a:ea typeface="微软雅黑" panose="020B0503020204020204" pitchFamily="82" charset="2"/>
              </a:rPr>
              <a:t>为全面学习贯彻落实习近平新时代中国特色社会主义思想和党的十九大精神，坚持理论联系实际，进一步加强入党积极分子对党的认识和对党的基本理论、路线、方针政策的理解，帮助他们端正入党动机</a:t>
            </a:r>
            <a:r>
              <a:rPr lang="en-US" altLang="zh-CN" sz="1600" dirty="0">
                <a:solidFill>
                  <a:schemeClr val="tx1">
                    <a:lumMod val="85000"/>
                    <a:lumOff val="15000"/>
                  </a:schemeClr>
                </a:solidFill>
                <a:latin typeface="微软雅黑" panose="020B0503020204020204" pitchFamily="82" charset="2"/>
                <a:ea typeface="微软雅黑" panose="020B0503020204020204" pitchFamily="82" charset="2"/>
              </a:rPr>
              <a:t>,</a:t>
            </a:r>
            <a:r>
              <a:rPr lang="zh-CN" altLang="en-US" sz="1600" dirty="0">
                <a:solidFill>
                  <a:schemeClr val="tx1">
                    <a:lumMod val="85000"/>
                    <a:lumOff val="15000"/>
                  </a:schemeClr>
                </a:solidFill>
                <a:latin typeface="微软雅黑" panose="020B0503020204020204" pitchFamily="82" charset="2"/>
                <a:ea typeface="微软雅黑" panose="020B0503020204020204" pitchFamily="82" charset="2"/>
              </a:rPr>
              <a:t>坚定对马克思主义的信仰，对社会主义和共产主义的信念，使他们能以党员标准严格要求自己。自觉加强党性锻炼，努力提高综合素质。在校风</a:t>
            </a:r>
            <a:r>
              <a:rPr lang="en-US" altLang="zh-CN" sz="1600" dirty="0">
                <a:solidFill>
                  <a:schemeClr val="tx1">
                    <a:lumMod val="85000"/>
                    <a:lumOff val="15000"/>
                  </a:schemeClr>
                </a:solidFill>
                <a:latin typeface="微软雅黑" panose="020B0503020204020204" pitchFamily="82" charset="2"/>
                <a:ea typeface="微软雅黑" panose="020B0503020204020204" pitchFamily="82" charset="2"/>
              </a:rPr>
              <a:t>.</a:t>
            </a:r>
            <a:r>
              <a:rPr lang="zh-CN" altLang="en-US" sz="1600" dirty="0">
                <a:solidFill>
                  <a:schemeClr val="tx1">
                    <a:lumMod val="85000"/>
                    <a:lumOff val="15000"/>
                  </a:schemeClr>
                </a:solidFill>
                <a:latin typeface="微软雅黑" panose="020B0503020204020204" pitchFamily="82" charset="2"/>
                <a:ea typeface="微软雅黑" panose="020B0503020204020204" pitchFamily="82" charset="2"/>
              </a:rPr>
              <a:t>学风建设中发挥先锋模范作用，争取早日加入中国共产党</a:t>
            </a:r>
            <a:r>
              <a:rPr lang="en-US" altLang="zh-CN" sz="1600" dirty="0" smtClean="0">
                <a:solidFill>
                  <a:schemeClr val="tx1">
                    <a:lumMod val="85000"/>
                    <a:lumOff val="15000"/>
                  </a:schemeClr>
                </a:solidFill>
                <a:latin typeface="微软雅黑" panose="020B0503020204020204" pitchFamily="82" charset="2"/>
                <a:ea typeface="微软雅黑" panose="020B0503020204020204" pitchFamily="82" charset="2"/>
              </a:rPr>
              <a:t>.</a:t>
            </a:r>
            <a:endParaRPr lang="en-US" altLang="zh-CN" sz="1600" dirty="0">
              <a:solidFill>
                <a:schemeClr val="tx1">
                  <a:lumMod val="85000"/>
                  <a:lumOff val="15000"/>
                </a:schemeClr>
              </a:solidFill>
              <a:latin typeface="微软雅黑" panose="020B0503020204020204" pitchFamily="82" charset="2"/>
              <a:ea typeface="微软雅黑" panose="020B0503020204020204" pitchFamily="82" charset="2"/>
            </a:endParaRPr>
          </a:p>
        </p:txBody>
      </p:sp>
    </p:spTree>
    <p:extLst>
      <p:ext uri="{BB962C8B-B14F-4D97-AF65-F5344CB8AC3E}">
        <p14:creationId xmlns:p14="http://schemas.microsoft.com/office/powerpoint/2010/main" val="84769385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84B3281E-6CBE-43ED-B82E-29E1AC4A6520}"/>
              </a:ext>
            </a:extLst>
          </p:cNvPr>
          <p:cNvSpPr txBox="1"/>
          <p:nvPr/>
        </p:nvSpPr>
        <p:spPr>
          <a:xfrm>
            <a:off x="6532568" y="2020251"/>
            <a:ext cx="2517775" cy="1015663"/>
          </a:xfrm>
          <a:prstGeom prst="rect">
            <a:avLst/>
          </a:prstGeom>
          <a:noFill/>
        </p:spPr>
        <p:txBody>
          <a:bodyPr wrap="square" rtlCol="0">
            <a:spAutoFit/>
          </a:bodyPr>
          <a:lstStyle/>
          <a:p>
            <a:r>
              <a:rPr lang="zh-CN" altLang="en-US" sz="6000" b="1" dirty="0" smtClean="0">
                <a:solidFill>
                  <a:srgbClr val="C00000"/>
                </a:solidFill>
                <a:latin typeface="微软雅黑" panose="020B0503020204020204" pitchFamily="82" charset="2"/>
                <a:ea typeface="微软雅黑" panose="020B0503020204020204" pitchFamily="82" charset="2"/>
              </a:rPr>
              <a:t>第五章</a:t>
            </a:r>
            <a:endParaRPr lang="zh-CN" altLang="en-US" sz="6000" b="1" dirty="0">
              <a:solidFill>
                <a:srgbClr val="C00000"/>
              </a:solidFill>
              <a:latin typeface="微软雅黑" panose="020B0503020204020204" pitchFamily="82" charset="2"/>
              <a:ea typeface="微软雅黑" panose="020B0503020204020204" pitchFamily="82" charset="2"/>
            </a:endParaRPr>
          </a:p>
        </p:txBody>
      </p:sp>
      <p:grpSp>
        <p:nvGrpSpPr>
          <p:cNvPr id="3" name="组合 12">
            <a:extLst>
              <a:ext uri="{FF2B5EF4-FFF2-40B4-BE49-F238E27FC236}">
                <a16:creationId xmlns:a16="http://schemas.microsoft.com/office/drawing/2014/main" xmlns="" id="{B960B0E4-E87E-4166-AD72-6FBC8E49065C}"/>
              </a:ext>
            </a:extLst>
          </p:cNvPr>
          <p:cNvGrpSpPr/>
          <p:nvPr/>
        </p:nvGrpSpPr>
        <p:grpSpPr>
          <a:xfrm>
            <a:off x="5546762" y="3214479"/>
            <a:ext cx="4489386" cy="323850"/>
            <a:chOff x="4972875" y="3581077"/>
            <a:chExt cx="4489386" cy="323850"/>
          </a:xfrm>
        </p:grpSpPr>
        <p:cxnSp>
          <p:nvCxnSpPr>
            <p:cNvPr id="4" name="直接连接符 5">
              <a:extLst>
                <a:ext uri="{FF2B5EF4-FFF2-40B4-BE49-F238E27FC236}">
                  <a16:creationId xmlns:a16="http://schemas.microsoft.com/office/drawing/2014/main" xmlns="" id="{243FCC89-C3ED-4E3B-8CC5-1B0E0581B9ED}"/>
                </a:ext>
              </a:extLst>
            </p:cNvPr>
            <p:cNvCxnSpPr>
              <a:cxnSpLocks/>
            </p:cNvCxnSpPr>
            <p:nvPr/>
          </p:nvCxnSpPr>
          <p:spPr>
            <a:xfrm>
              <a:off x="4972875" y="3743002"/>
              <a:ext cx="1351725" cy="0"/>
            </a:xfrm>
            <a:prstGeom prst="line">
              <a:avLst/>
            </a:prstGeom>
            <a:noFill/>
            <a:ln w="15875" cap="flat" cmpd="sng" algn="ctr">
              <a:solidFill>
                <a:srgbClr val="C00000">
                  <a:alpha val="99000"/>
                </a:srgbClr>
              </a:solidFill>
              <a:prstDash val="solid"/>
            </a:ln>
            <a:effectLst/>
          </p:spPr>
        </p:cxnSp>
        <p:sp>
          <p:nvSpPr>
            <p:cNvPr id="5" name="星形: 五角 8">
              <a:extLst>
                <a:ext uri="{FF2B5EF4-FFF2-40B4-BE49-F238E27FC236}">
                  <a16:creationId xmlns:a16="http://schemas.microsoft.com/office/drawing/2014/main" xmlns="" id="{2D50031E-740A-45C4-811B-84F753566D9A}"/>
                </a:ext>
              </a:extLst>
            </p:cNvPr>
            <p:cNvSpPr/>
            <p:nvPr/>
          </p:nvSpPr>
          <p:spPr>
            <a:xfrm>
              <a:off x="7055644" y="3581077"/>
              <a:ext cx="323850" cy="323850"/>
            </a:xfrm>
            <a:prstGeom prst="star5">
              <a:avLst/>
            </a:prstGeom>
            <a:solidFill>
              <a:srgbClr val="C2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星形: 五角 9">
              <a:extLst>
                <a:ext uri="{FF2B5EF4-FFF2-40B4-BE49-F238E27FC236}">
                  <a16:creationId xmlns:a16="http://schemas.microsoft.com/office/drawing/2014/main" xmlns="" id="{AF03B7DD-80F4-4BC9-ADD1-47B19BA7E799}"/>
                </a:ext>
              </a:extLst>
            </p:cNvPr>
            <p:cNvSpPr/>
            <p:nvPr/>
          </p:nvSpPr>
          <p:spPr>
            <a:xfrm>
              <a:off x="6575822" y="3628702"/>
              <a:ext cx="228600" cy="228600"/>
            </a:xfrm>
            <a:prstGeom prst="star5">
              <a:avLst/>
            </a:prstGeom>
            <a:solidFill>
              <a:srgbClr val="C2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星形: 五角 10">
              <a:extLst>
                <a:ext uri="{FF2B5EF4-FFF2-40B4-BE49-F238E27FC236}">
                  <a16:creationId xmlns:a16="http://schemas.microsoft.com/office/drawing/2014/main" xmlns="" id="{7CE10663-A850-4B20-A0ED-9CB53B391D1D}"/>
                </a:ext>
              </a:extLst>
            </p:cNvPr>
            <p:cNvSpPr/>
            <p:nvPr/>
          </p:nvSpPr>
          <p:spPr>
            <a:xfrm>
              <a:off x="7630716" y="3628702"/>
              <a:ext cx="228600" cy="228600"/>
            </a:xfrm>
            <a:prstGeom prst="star5">
              <a:avLst/>
            </a:prstGeom>
            <a:solidFill>
              <a:srgbClr val="C2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11">
              <a:extLst>
                <a:ext uri="{FF2B5EF4-FFF2-40B4-BE49-F238E27FC236}">
                  <a16:creationId xmlns:a16="http://schemas.microsoft.com/office/drawing/2014/main" xmlns="" id="{2D32ACEA-38EC-4496-B083-2E064E31DB5B}"/>
                </a:ext>
              </a:extLst>
            </p:cNvPr>
            <p:cNvCxnSpPr>
              <a:cxnSpLocks/>
            </p:cNvCxnSpPr>
            <p:nvPr/>
          </p:nvCxnSpPr>
          <p:spPr>
            <a:xfrm>
              <a:off x="8110536" y="3743002"/>
              <a:ext cx="1351725" cy="0"/>
            </a:xfrm>
            <a:prstGeom prst="line">
              <a:avLst/>
            </a:prstGeom>
            <a:noFill/>
            <a:ln w="15875" cap="flat" cmpd="sng" algn="ctr">
              <a:solidFill>
                <a:srgbClr val="C00000">
                  <a:alpha val="99000"/>
                </a:srgbClr>
              </a:solidFill>
              <a:prstDash val="solid"/>
            </a:ln>
            <a:effectLst/>
          </p:spPr>
        </p:cxnSp>
      </p:grpSp>
      <p:grpSp>
        <p:nvGrpSpPr>
          <p:cNvPr id="9" name="组 8"/>
          <p:cNvGrpSpPr/>
          <p:nvPr/>
        </p:nvGrpSpPr>
        <p:grpSpPr>
          <a:xfrm>
            <a:off x="5476622" y="3878819"/>
            <a:ext cx="4629666" cy="674357"/>
            <a:chOff x="5977490" y="2279116"/>
            <a:chExt cx="4629666" cy="674357"/>
          </a:xfrm>
        </p:grpSpPr>
        <p:sp>
          <p:nvSpPr>
            <p:cNvPr id="10" name="圆角矩形 9"/>
            <p:cNvSpPr/>
            <p:nvPr/>
          </p:nvSpPr>
          <p:spPr>
            <a:xfrm>
              <a:off x="5977490" y="2302960"/>
              <a:ext cx="4629666" cy="650513"/>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1" name="标题 4"/>
            <p:cNvSpPr txBox="1"/>
            <p:nvPr/>
          </p:nvSpPr>
          <p:spPr>
            <a:xfrm>
              <a:off x="6627767" y="2279116"/>
              <a:ext cx="3329113" cy="64106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defTabSz="1219170">
                <a:defRPr/>
              </a:pPr>
              <a:r>
                <a:rPr lang="zh-CN" altLang="en-US" sz="2000" b="1" kern="0" dirty="0">
                  <a:solidFill>
                    <a:sysClr val="window" lastClr="FFFFFF"/>
                  </a:solidFill>
                  <a:latin typeface="微软雅黑" panose="020B0503020204020204" pitchFamily="82" charset="2"/>
                  <a:ea typeface="微软雅黑" panose="020B0503020204020204" pitchFamily="82" charset="2"/>
                  <a:cs typeface="Arial" panose="020B0604020202020204" pitchFamily="34" charset="0"/>
                </a:rPr>
                <a:t>十九大对党员提出的新要求</a:t>
              </a:r>
              <a:endParaRPr lang="zh-CN" altLang="en-US" sz="2000" b="1" kern="0" dirty="0">
                <a:solidFill>
                  <a:sysClr val="window" lastClr="FFFFFF"/>
                </a:solidFill>
                <a:latin typeface="微软雅黑" panose="020B0503020204020204" pitchFamily="82" charset="2"/>
                <a:ea typeface="微软雅黑" panose="020B0503020204020204" pitchFamily="82" charset="2"/>
                <a:cs typeface="Arial" panose="020B0604020202020204" pitchFamily="34" charset="0"/>
              </a:endParaRPr>
            </a:p>
          </p:txBody>
        </p:sp>
      </p:grpSp>
    </p:spTree>
    <p:extLst>
      <p:ext uri="{BB962C8B-B14F-4D97-AF65-F5344CB8AC3E}">
        <p14:creationId xmlns:p14="http://schemas.microsoft.com/office/powerpoint/2010/main" val="74442057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ppt_x"/>
                                          </p:val>
                                        </p:tav>
                                        <p:tav tm="100000">
                                          <p:val>
                                            <p:strVal val="#ppt_x"/>
                                          </p:val>
                                        </p:tav>
                                      </p:tavLst>
                                    </p:anim>
                                    <p:anim calcmode="lin" valueType="num">
                                      <p:cBhvr additive="base">
                                        <p:cTn id="1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nodeType="click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0-#ppt_w/2"/>
                                          </p:val>
                                        </p:tav>
                                        <p:tav tm="100000">
                                          <p:val>
                                            <p:strVal val="#ppt_x"/>
                                          </p:val>
                                        </p:tav>
                                      </p:tavLst>
                                    </p:anim>
                                    <p:anim calcmode="lin" valueType="num">
                                      <p:cBhvr additive="base">
                                        <p:cTn id="17"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3781167" y="259319"/>
            <a:ext cx="4629666" cy="674357"/>
            <a:chOff x="5977490" y="2279116"/>
            <a:chExt cx="4629666" cy="674357"/>
          </a:xfrm>
        </p:grpSpPr>
        <p:sp>
          <p:nvSpPr>
            <p:cNvPr id="3" name="圆角矩形 2"/>
            <p:cNvSpPr/>
            <p:nvPr/>
          </p:nvSpPr>
          <p:spPr>
            <a:xfrm>
              <a:off x="5977490" y="2302960"/>
              <a:ext cx="4629666" cy="650513"/>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标题 4"/>
            <p:cNvSpPr txBox="1"/>
            <p:nvPr/>
          </p:nvSpPr>
          <p:spPr>
            <a:xfrm>
              <a:off x="6627767" y="2279116"/>
              <a:ext cx="3329113" cy="64106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defTabSz="1219170">
                <a:defRPr/>
              </a:pPr>
              <a:r>
                <a:rPr lang="zh-CN" altLang="en-US" sz="1800" b="1" kern="0" dirty="0">
                  <a:solidFill>
                    <a:sysClr val="window" lastClr="FFFFFF"/>
                  </a:solidFill>
                  <a:latin typeface="微软雅黑" panose="020B0503020204020204" pitchFamily="82" charset="2"/>
                  <a:ea typeface="微软雅黑" panose="020B0503020204020204" pitchFamily="82" charset="2"/>
                  <a:cs typeface="Arial" panose="020B0604020202020204" pitchFamily="34" charset="0"/>
                </a:rPr>
                <a:t>十九大对党员提出的新要求</a:t>
              </a:r>
              <a:endParaRPr lang="zh-CN" altLang="en-US" sz="1800" b="1" kern="0" dirty="0">
                <a:solidFill>
                  <a:sysClr val="window" lastClr="FFFFFF"/>
                </a:solidFill>
                <a:latin typeface="微软雅黑" panose="020B0503020204020204" pitchFamily="82" charset="2"/>
                <a:ea typeface="微软雅黑" panose="020B0503020204020204" pitchFamily="82" charset="2"/>
                <a:cs typeface="Arial" panose="020B0604020202020204" pitchFamily="34" charset="0"/>
              </a:endParaRPr>
            </a:p>
          </p:txBody>
        </p:sp>
      </p:grpSp>
      <p:pic>
        <p:nvPicPr>
          <p:cNvPr id="5" name="图片 4">
            <a:extLst>
              <a:ext uri="{FF2B5EF4-FFF2-40B4-BE49-F238E27FC236}">
                <a16:creationId xmlns:a16="http://schemas.microsoft.com/office/drawing/2014/main" xmlns="" id="{510C2F44-D104-4BCE-B0BC-AB20CE5FBA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8183" y="1289958"/>
            <a:ext cx="3292984" cy="2270787"/>
          </a:xfrm>
          <a:prstGeom prst="rect">
            <a:avLst/>
          </a:prstGeom>
        </p:spPr>
      </p:pic>
      <p:pic>
        <p:nvPicPr>
          <p:cNvPr id="6" name="图片 5">
            <a:extLst>
              <a:ext uri="{FF2B5EF4-FFF2-40B4-BE49-F238E27FC236}">
                <a16:creationId xmlns:a16="http://schemas.microsoft.com/office/drawing/2014/main" xmlns="" id="{05A0FD05-69C2-4D15-AC97-B3DE58DD9DD5}"/>
              </a:ext>
            </a:extLst>
          </p:cNvPr>
          <p:cNvPicPr>
            <a:picLocks noChangeAspect="1"/>
          </p:cNvPicPr>
          <p:nvPr/>
        </p:nvPicPr>
        <p:blipFill rotWithShape="1">
          <a:blip r:embed="rId3">
            <a:extLst>
              <a:ext uri="{28A0092B-C50C-407E-A947-70E740481C1C}">
                <a14:useLocalDpi xmlns:a14="http://schemas.microsoft.com/office/drawing/2010/main" val="0"/>
              </a:ext>
            </a:extLst>
          </a:blip>
          <a:srcRect l="5941" r="12488"/>
          <a:stretch/>
        </p:blipFill>
        <p:spPr>
          <a:xfrm>
            <a:off x="488183" y="3902036"/>
            <a:ext cx="3292984" cy="2270787"/>
          </a:xfrm>
          <a:prstGeom prst="rect">
            <a:avLst/>
          </a:prstGeom>
        </p:spPr>
      </p:pic>
      <p:sp>
        <p:nvSpPr>
          <p:cNvPr id="7" name="TextBox 32">
            <a:extLst>
              <a:ext uri="{FF2B5EF4-FFF2-40B4-BE49-F238E27FC236}">
                <a16:creationId xmlns:a16="http://schemas.microsoft.com/office/drawing/2014/main" xmlns="" id="{0DE174F2-2B07-48A7-86A5-29C18DEE446F}"/>
              </a:ext>
            </a:extLst>
          </p:cNvPr>
          <p:cNvSpPr txBox="1">
            <a:spLocks noChangeArrowheads="1"/>
          </p:cNvSpPr>
          <p:nvPr/>
        </p:nvSpPr>
        <p:spPr bwMode="auto">
          <a:xfrm>
            <a:off x="4004414" y="1706240"/>
            <a:ext cx="4406419" cy="915932"/>
          </a:xfrm>
          <a:prstGeom prst="rect">
            <a:avLst/>
          </a:prstGeom>
          <a:noFill/>
          <a:ln w="3175" cap="flat" cmpd="sng">
            <a:noFill/>
            <a:bevel/>
            <a:headEnd/>
            <a:tailEnd/>
          </a:ln>
        </p:spPr>
        <p:txBody>
          <a:bodyPr lIns="82824" tIns="41411" rIns="82824" bIns="41411" anchor="ctr"/>
          <a:lstStyle>
            <a:defPPr>
              <a:defRPr lang="zh-CN"/>
            </a:defPPr>
            <a:lvl1pPr algn="ctr">
              <a:defRPr>
                <a:solidFill>
                  <a:srgbClr val="FFFFFF"/>
                </a:solidFill>
                <a:ea typeface="微软雅黑" pitchFamily="34" charset="-122"/>
              </a:defRPr>
            </a:lvl1pPr>
          </a:lstStyle>
          <a:p>
            <a:r>
              <a:rPr lang="zh-CN" altLang="en-US" sz="3600" b="1" dirty="0">
                <a:solidFill>
                  <a:srgbClr val="C00000"/>
                </a:solidFill>
              </a:rPr>
              <a:t>习近平总书记指出</a:t>
            </a:r>
            <a:endParaRPr lang="en-US" altLang="zh-CN" sz="3600" b="1" dirty="0">
              <a:solidFill>
                <a:srgbClr val="C00000"/>
              </a:solidFill>
            </a:endParaRPr>
          </a:p>
        </p:txBody>
      </p:sp>
      <p:sp>
        <p:nvSpPr>
          <p:cNvPr id="8" name="TextBox 32">
            <a:extLst>
              <a:ext uri="{FF2B5EF4-FFF2-40B4-BE49-F238E27FC236}">
                <a16:creationId xmlns:a16="http://schemas.microsoft.com/office/drawing/2014/main" xmlns="" id="{179DEE8C-9977-4ECA-98A3-34E62AAB85CF}"/>
              </a:ext>
            </a:extLst>
          </p:cNvPr>
          <p:cNvSpPr txBox="1">
            <a:spLocks noChangeArrowheads="1"/>
          </p:cNvSpPr>
          <p:nvPr/>
        </p:nvSpPr>
        <p:spPr bwMode="auto">
          <a:xfrm>
            <a:off x="3372154" y="3038453"/>
            <a:ext cx="7180921" cy="1385876"/>
          </a:xfrm>
          <a:prstGeom prst="rect">
            <a:avLst/>
          </a:prstGeom>
          <a:noFill/>
          <a:ln w="3175" cap="flat" cmpd="sng">
            <a:noFill/>
            <a:bevel/>
            <a:headEnd/>
            <a:tailEnd/>
          </a:ln>
        </p:spPr>
        <p:txBody>
          <a:bodyPr lIns="82824" tIns="41411" rIns="82824" bIns="41411" anchor="ctr"/>
          <a:lstStyle>
            <a:defPPr>
              <a:defRPr lang="zh-CN"/>
            </a:defPPr>
            <a:lvl1pPr algn="ctr">
              <a:defRPr>
                <a:solidFill>
                  <a:srgbClr val="FFFFFF"/>
                </a:solidFill>
                <a:ea typeface="微软雅黑" pitchFamily="34" charset="-122"/>
              </a:defRPr>
            </a:lvl1pPr>
          </a:lstStyle>
          <a:p>
            <a:pPr lvl="2">
              <a:lnSpc>
                <a:spcPct val="150000"/>
              </a:lnSpc>
            </a:pPr>
            <a:r>
              <a:rPr lang="zh-CN" altLang="en-US" sz="2800" dirty="0">
                <a:solidFill>
                  <a:schemeClr val="tx1">
                    <a:lumMod val="85000"/>
                    <a:lumOff val="15000"/>
                  </a:schemeClr>
                </a:solidFill>
                <a:latin typeface="微软雅黑" panose="020B0503020204020204" pitchFamily="82" charset="2"/>
                <a:ea typeface="微软雅黑" panose="020B0503020204020204" pitchFamily="82" charset="2"/>
              </a:rPr>
              <a:t>中华民族伟大复兴，绝不是轻轻松松，敲锣打鼓就能实现的。全党必须准备付出更为艰巨、更为艰苦的努力。</a:t>
            </a:r>
          </a:p>
        </p:txBody>
      </p:sp>
    </p:spTree>
    <p:extLst>
      <p:ext uri="{BB962C8B-B14F-4D97-AF65-F5344CB8AC3E}">
        <p14:creationId xmlns:p14="http://schemas.microsoft.com/office/powerpoint/2010/main" val="14563146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500"/>
                            </p:stCondLst>
                            <p:childTnLst>
                              <p:par>
                                <p:cTn id="20" presetID="2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par>
                          <p:cTn id="23" fill="hold">
                            <p:stCondLst>
                              <p:cond delay="1000"/>
                            </p:stCondLst>
                            <p:childTnLst>
                              <p:par>
                                <p:cTn id="24" presetID="22" presetClass="entr" presetSubtype="8"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left)">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3781167" y="259319"/>
            <a:ext cx="4629666" cy="674357"/>
            <a:chOff x="5977490" y="2279116"/>
            <a:chExt cx="4629666" cy="674357"/>
          </a:xfrm>
        </p:grpSpPr>
        <p:sp>
          <p:nvSpPr>
            <p:cNvPr id="3" name="圆角矩形 2"/>
            <p:cNvSpPr/>
            <p:nvPr/>
          </p:nvSpPr>
          <p:spPr>
            <a:xfrm>
              <a:off x="5977490" y="2302960"/>
              <a:ext cx="4629666" cy="650513"/>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标题 4"/>
            <p:cNvSpPr txBox="1"/>
            <p:nvPr/>
          </p:nvSpPr>
          <p:spPr>
            <a:xfrm>
              <a:off x="6627767" y="2279116"/>
              <a:ext cx="3329113" cy="64106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defTabSz="1219170">
                <a:defRPr/>
              </a:pPr>
              <a:r>
                <a:rPr lang="zh-CN" altLang="en-US" sz="1800" b="1" kern="0">
                  <a:solidFill>
                    <a:sysClr val="window" lastClr="FFFFFF"/>
                  </a:solidFill>
                  <a:latin typeface="微软雅黑" panose="020B0503020204020204" pitchFamily="82" charset="2"/>
                  <a:ea typeface="微软雅黑" panose="020B0503020204020204" pitchFamily="82" charset="2"/>
                  <a:cs typeface="Arial" panose="020B0604020202020204" pitchFamily="34" charset="0"/>
                </a:rPr>
                <a:t>十九大对党员提出的新要求</a:t>
              </a:r>
              <a:endParaRPr lang="zh-CN" altLang="en-US" sz="1800" b="1" kern="0" dirty="0">
                <a:solidFill>
                  <a:sysClr val="window" lastClr="FFFFFF"/>
                </a:solidFill>
                <a:latin typeface="微软雅黑" panose="020B0503020204020204" pitchFamily="82" charset="2"/>
                <a:ea typeface="微软雅黑" panose="020B0503020204020204" pitchFamily="82" charset="2"/>
                <a:cs typeface="Arial" panose="020B0604020202020204" pitchFamily="34" charset="0"/>
              </a:endParaRPr>
            </a:p>
          </p:txBody>
        </p:sp>
      </p:grpSp>
      <p:pic>
        <p:nvPicPr>
          <p:cNvPr id="5" name="图片 4">
            <a:extLst>
              <a:ext uri="{FF2B5EF4-FFF2-40B4-BE49-F238E27FC236}">
                <a16:creationId xmlns:a16="http://schemas.microsoft.com/office/drawing/2014/main" xmlns="" id="{CF81C5B0-7B54-4B14-B6F4-CA1F4A05058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42680" r="35670" b="74243"/>
          <a:stretch/>
        </p:blipFill>
        <p:spPr>
          <a:xfrm>
            <a:off x="6958143" y="2200117"/>
            <a:ext cx="4042199" cy="2404209"/>
          </a:xfrm>
          <a:prstGeom prst="rect">
            <a:avLst/>
          </a:prstGeom>
        </p:spPr>
      </p:pic>
      <p:sp>
        <p:nvSpPr>
          <p:cNvPr id="6" name="TextBox 32">
            <a:extLst>
              <a:ext uri="{FF2B5EF4-FFF2-40B4-BE49-F238E27FC236}">
                <a16:creationId xmlns:a16="http://schemas.microsoft.com/office/drawing/2014/main" xmlns="" id="{2937376B-65B3-4D55-BE05-1CEA72405EF5}"/>
              </a:ext>
            </a:extLst>
          </p:cNvPr>
          <p:cNvSpPr txBox="1">
            <a:spLocks noChangeArrowheads="1"/>
          </p:cNvSpPr>
          <p:nvPr/>
        </p:nvSpPr>
        <p:spPr bwMode="auto">
          <a:xfrm>
            <a:off x="0" y="1742151"/>
            <a:ext cx="5782020" cy="915932"/>
          </a:xfrm>
          <a:prstGeom prst="rect">
            <a:avLst/>
          </a:prstGeom>
          <a:noFill/>
          <a:ln w="3175" cap="flat" cmpd="sng">
            <a:noFill/>
            <a:bevel/>
            <a:headEnd/>
            <a:tailEnd/>
          </a:ln>
        </p:spPr>
        <p:txBody>
          <a:bodyPr lIns="82824" tIns="41411" rIns="82824" bIns="41411" anchor="ctr"/>
          <a:lstStyle>
            <a:defPPr>
              <a:defRPr lang="zh-CN"/>
            </a:defPPr>
            <a:lvl1pPr algn="ctr">
              <a:defRPr>
                <a:solidFill>
                  <a:srgbClr val="FFFFFF"/>
                </a:solidFill>
                <a:ea typeface="微软雅黑" pitchFamily="34" charset="-122"/>
              </a:defRPr>
            </a:lvl1pPr>
          </a:lstStyle>
          <a:p>
            <a:r>
              <a:rPr lang="zh-CN" altLang="en-US" sz="3200" b="1" dirty="0">
                <a:solidFill>
                  <a:srgbClr val="C00000"/>
                </a:solidFill>
              </a:rPr>
              <a:t>新时代的新目标和新要求</a:t>
            </a:r>
            <a:endParaRPr lang="en-US" altLang="zh-CN" sz="3200" b="1" dirty="0">
              <a:solidFill>
                <a:srgbClr val="C00000"/>
              </a:solidFill>
            </a:endParaRPr>
          </a:p>
        </p:txBody>
      </p:sp>
      <p:sp>
        <p:nvSpPr>
          <p:cNvPr id="7" name="TextBox 32">
            <a:extLst>
              <a:ext uri="{FF2B5EF4-FFF2-40B4-BE49-F238E27FC236}">
                <a16:creationId xmlns:a16="http://schemas.microsoft.com/office/drawing/2014/main" xmlns="" id="{AB43464E-53AF-40FC-AF35-293D6A242EFA}"/>
              </a:ext>
            </a:extLst>
          </p:cNvPr>
          <p:cNvSpPr txBox="1">
            <a:spLocks noChangeArrowheads="1"/>
          </p:cNvSpPr>
          <p:nvPr/>
        </p:nvSpPr>
        <p:spPr bwMode="auto">
          <a:xfrm>
            <a:off x="498128" y="2806665"/>
            <a:ext cx="6104916" cy="2223406"/>
          </a:xfrm>
          <a:prstGeom prst="rect">
            <a:avLst/>
          </a:prstGeom>
          <a:noFill/>
          <a:ln w="3175" cap="flat" cmpd="sng">
            <a:noFill/>
            <a:bevel/>
            <a:headEnd/>
            <a:tailEnd/>
          </a:ln>
        </p:spPr>
        <p:txBody>
          <a:bodyPr lIns="82824" tIns="41411" rIns="82824" bIns="41411" anchor="ctr"/>
          <a:lstStyle>
            <a:defPPr>
              <a:defRPr lang="zh-CN"/>
            </a:defPPr>
            <a:lvl1pPr algn="ctr">
              <a:defRPr>
                <a:solidFill>
                  <a:srgbClr val="FFFFFF"/>
                </a:solidFill>
                <a:ea typeface="微软雅黑" pitchFamily="34" charset="-122"/>
              </a:defRPr>
            </a:lvl1pPr>
          </a:lstStyle>
          <a:p>
            <a:pPr algn="l">
              <a:lnSpc>
                <a:spcPct val="200000"/>
              </a:lnSpc>
            </a:pPr>
            <a:r>
              <a:rPr lang="zh-CN" altLang="en-US" sz="2400" dirty="0">
                <a:solidFill>
                  <a:schemeClr val="tx1">
                    <a:lumMod val="85000"/>
                    <a:lumOff val="15000"/>
                  </a:schemeClr>
                </a:solidFill>
              </a:rPr>
              <a:t>党员更应顺势而为，因时而变，积极承担起新责任和新任务，机密团结在以习近平同志为核心的党中央周围，立足本职勤勉作为，脚踏实地砥砺前进，迈向新的远大征程。</a:t>
            </a:r>
            <a:endParaRPr lang="en-US" altLang="zh-CN" sz="2400" dirty="0">
              <a:solidFill>
                <a:schemeClr val="tx1">
                  <a:lumMod val="85000"/>
                  <a:lumOff val="15000"/>
                </a:schemeClr>
              </a:solidFill>
            </a:endParaRPr>
          </a:p>
        </p:txBody>
      </p:sp>
    </p:spTree>
    <p:extLst>
      <p:ext uri="{BB962C8B-B14F-4D97-AF65-F5344CB8AC3E}">
        <p14:creationId xmlns:p14="http://schemas.microsoft.com/office/powerpoint/2010/main" val="56693090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750" fill="hold"/>
                                        <p:tgtEl>
                                          <p:spTgt spid="5"/>
                                        </p:tgtEl>
                                        <p:attrNameLst>
                                          <p:attrName>ppt_w</p:attrName>
                                        </p:attrNameLst>
                                      </p:cBhvr>
                                      <p:tavLst>
                                        <p:tav tm="0">
                                          <p:val>
                                            <p:fltVal val="0"/>
                                          </p:val>
                                        </p:tav>
                                        <p:tav tm="100000">
                                          <p:val>
                                            <p:strVal val="#ppt_w"/>
                                          </p:val>
                                        </p:tav>
                                      </p:tavLst>
                                    </p:anim>
                                    <p:anim calcmode="lin" valueType="num">
                                      <p:cBhvr>
                                        <p:cTn id="13" dur="750" fill="hold"/>
                                        <p:tgtEl>
                                          <p:spTgt spid="5"/>
                                        </p:tgtEl>
                                        <p:attrNameLst>
                                          <p:attrName>ppt_h</p:attrName>
                                        </p:attrNameLst>
                                      </p:cBhvr>
                                      <p:tavLst>
                                        <p:tav tm="0">
                                          <p:val>
                                            <p:fltVal val="0"/>
                                          </p:val>
                                        </p:tav>
                                        <p:tav tm="100000">
                                          <p:val>
                                            <p:strVal val="#ppt_h"/>
                                          </p:val>
                                        </p:tav>
                                      </p:tavLst>
                                    </p:anim>
                                    <p:animEffect transition="in" filter="fade">
                                      <p:cBhvr>
                                        <p:cTn id="14" dur="750"/>
                                        <p:tgtEl>
                                          <p:spTgt spid="5"/>
                                        </p:tgtEl>
                                      </p:cBhvr>
                                    </p:animEffect>
                                  </p:childTnLst>
                                </p:cTn>
                              </p:par>
                            </p:childTnLst>
                          </p:cTn>
                        </p:par>
                        <p:par>
                          <p:cTn id="15" fill="hold">
                            <p:stCondLst>
                              <p:cond delay="1250"/>
                            </p:stCondLst>
                            <p:childTnLst>
                              <p:par>
                                <p:cTn id="16" presetID="22" presetClass="entr" presetSubtype="8"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1750"/>
                            </p:stCondLst>
                            <p:childTnLst>
                              <p:par>
                                <p:cTn id="20" presetID="22" presetClass="entr" presetSubtype="8" fill="hold" grpId="0" nodeType="afterEffect" nodePh="1">
                                  <p:stCondLst>
                                    <p:cond delay="0"/>
                                  </p:stCondLst>
                                  <p:endCondLst>
                                    <p:cond evt="begin" delay="0">
                                      <p:tn val="20"/>
                                    </p:cond>
                                  </p:end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3781167" y="259319"/>
            <a:ext cx="4629666" cy="674357"/>
            <a:chOff x="5977490" y="2279116"/>
            <a:chExt cx="4629666" cy="674357"/>
          </a:xfrm>
        </p:grpSpPr>
        <p:sp>
          <p:nvSpPr>
            <p:cNvPr id="3" name="圆角矩形 2"/>
            <p:cNvSpPr/>
            <p:nvPr/>
          </p:nvSpPr>
          <p:spPr>
            <a:xfrm>
              <a:off x="5977490" y="2302960"/>
              <a:ext cx="4629666" cy="650513"/>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标题 4"/>
            <p:cNvSpPr txBox="1"/>
            <p:nvPr/>
          </p:nvSpPr>
          <p:spPr>
            <a:xfrm>
              <a:off x="6627767" y="2279116"/>
              <a:ext cx="3329113" cy="64106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defTabSz="1219170">
                <a:defRPr/>
              </a:pPr>
              <a:r>
                <a:rPr lang="zh-CN" altLang="en-US" sz="1800" b="1" kern="0">
                  <a:solidFill>
                    <a:sysClr val="window" lastClr="FFFFFF"/>
                  </a:solidFill>
                  <a:latin typeface="微软雅黑" panose="020B0503020204020204" pitchFamily="82" charset="2"/>
                  <a:ea typeface="微软雅黑" panose="020B0503020204020204" pitchFamily="82" charset="2"/>
                  <a:cs typeface="Arial" panose="020B0604020202020204" pitchFamily="34" charset="0"/>
                </a:rPr>
                <a:t>十九大对党员提出的新要求</a:t>
              </a:r>
              <a:endParaRPr lang="zh-CN" altLang="en-US" sz="1800" b="1" kern="0" dirty="0">
                <a:solidFill>
                  <a:sysClr val="window" lastClr="FFFFFF"/>
                </a:solidFill>
                <a:latin typeface="微软雅黑" panose="020B0503020204020204" pitchFamily="82" charset="2"/>
                <a:ea typeface="微软雅黑" panose="020B0503020204020204" pitchFamily="82" charset="2"/>
                <a:cs typeface="Arial" panose="020B0604020202020204" pitchFamily="34" charset="0"/>
              </a:endParaRPr>
            </a:p>
          </p:txBody>
        </p:sp>
      </p:grpSp>
      <p:sp>
        <p:nvSpPr>
          <p:cNvPr id="5" name="TextBox 32">
            <a:extLst>
              <a:ext uri="{FF2B5EF4-FFF2-40B4-BE49-F238E27FC236}">
                <a16:creationId xmlns:a16="http://schemas.microsoft.com/office/drawing/2014/main" xmlns="" id="{6F6C0477-CB6A-470D-8E3F-D9A3933949B8}"/>
              </a:ext>
            </a:extLst>
          </p:cNvPr>
          <p:cNvSpPr txBox="1">
            <a:spLocks noChangeArrowheads="1"/>
          </p:cNvSpPr>
          <p:nvPr/>
        </p:nvSpPr>
        <p:spPr bwMode="auto">
          <a:xfrm>
            <a:off x="1206407" y="1694781"/>
            <a:ext cx="9463709" cy="915932"/>
          </a:xfrm>
          <a:prstGeom prst="rect">
            <a:avLst/>
          </a:prstGeom>
          <a:noFill/>
          <a:ln w="3175" cap="flat" cmpd="sng">
            <a:noFill/>
            <a:bevel/>
            <a:headEnd/>
            <a:tailEnd/>
          </a:ln>
        </p:spPr>
        <p:txBody>
          <a:bodyPr lIns="82824" tIns="41411" rIns="82824" bIns="41411" anchor="ctr"/>
          <a:lstStyle>
            <a:defPPr>
              <a:defRPr lang="zh-CN"/>
            </a:defPPr>
            <a:lvl1pPr algn="ctr">
              <a:defRPr>
                <a:solidFill>
                  <a:srgbClr val="FFFFFF"/>
                </a:solidFill>
                <a:ea typeface="微软雅黑" pitchFamily="34" charset="-122"/>
              </a:defRPr>
            </a:lvl1pPr>
          </a:lstStyle>
          <a:p>
            <a:r>
              <a:rPr lang="zh-CN" altLang="en-US" sz="5400" b="1" dirty="0">
                <a:solidFill>
                  <a:srgbClr val="C00000"/>
                </a:solidFill>
              </a:rPr>
              <a:t>实现“中国梦”奉献终身</a:t>
            </a:r>
            <a:endParaRPr lang="en-US" altLang="zh-CN" sz="5400" b="1" dirty="0">
              <a:solidFill>
                <a:srgbClr val="C00000"/>
              </a:solidFill>
            </a:endParaRPr>
          </a:p>
        </p:txBody>
      </p:sp>
      <p:sp>
        <p:nvSpPr>
          <p:cNvPr id="6" name="TextBox 32">
            <a:extLst>
              <a:ext uri="{FF2B5EF4-FFF2-40B4-BE49-F238E27FC236}">
                <a16:creationId xmlns:a16="http://schemas.microsoft.com/office/drawing/2014/main" xmlns="" id="{BC10201A-16A6-4D22-AB91-4B0C30C9A5E9}"/>
              </a:ext>
            </a:extLst>
          </p:cNvPr>
          <p:cNvSpPr txBox="1">
            <a:spLocks noChangeArrowheads="1"/>
          </p:cNvSpPr>
          <p:nvPr/>
        </p:nvSpPr>
        <p:spPr bwMode="auto">
          <a:xfrm>
            <a:off x="400991" y="2940465"/>
            <a:ext cx="10349449" cy="2133917"/>
          </a:xfrm>
          <a:prstGeom prst="rect">
            <a:avLst/>
          </a:prstGeom>
          <a:noFill/>
          <a:ln w="3175" cap="flat" cmpd="sng">
            <a:noFill/>
            <a:bevel/>
            <a:headEnd/>
            <a:tailEnd/>
          </a:ln>
        </p:spPr>
        <p:txBody>
          <a:bodyPr lIns="82824" tIns="41411" rIns="82824" bIns="41411" anchor="ctr"/>
          <a:lstStyle>
            <a:defPPr>
              <a:defRPr lang="zh-CN"/>
            </a:defPPr>
            <a:lvl1pPr algn="ctr">
              <a:defRPr>
                <a:solidFill>
                  <a:srgbClr val="FFFFFF"/>
                </a:solidFill>
                <a:ea typeface="微软雅黑" pitchFamily="34" charset="-122"/>
              </a:defRPr>
            </a:lvl1pPr>
          </a:lstStyle>
          <a:p>
            <a:pPr lvl="2" algn="ctr">
              <a:lnSpc>
                <a:spcPct val="250000"/>
              </a:lnSpc>
            </a:pPr>
            <a:r>
              <a:rPr lang="zh-CN" altLang="en-US" sz="2000" b="1" dirty="0">
                <a:solidFill>
                  <a:srgbClr val="C00000"/>
                </a:solidFill>
                <a:latin typeface="微软雅黑" panose="020B0503020204020204" pitchFamily="82" charset="2"/>
                <a:ea typeface="微软雅黑" panose="020B0503020204020204" pitchFamily="82" charset="2"/>
              </a:rPr>
              <a:t>党员并不是一种称呼，而是一种奉献和牺牲，作为一名党员，我们选择奉献，就是扎扎实实从身边的一点一滴做起，用自己微薄的你让唤醒身边的人，齐心协力为我党全面建设小康社会，实现“中国梦”奉献终身。</a:t>
            </a:r>
          </a:p>
        </p:txBody>
      </p:sp>
    </p:spTree>
    <p:extLst>
      <p:ext uri="{BB962C8B-B14F-4D97-AF65-F5344CB8AC3E}">
        <p14:creationId xmlns:p14="http://schemas.microsoft.com/office/powerpoint/2010/main" val="171767480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9F00088F-52D6-4955-8CC6-447C5B6C7EC6}"/>
              </a:ext>
            </a:extLst>
          </p:cNvPr>
          <p:cNvSpPr txBox="1"/>
          <p:nvPr/>
        </p:nvSpPr>
        <p:spPr>
          <a:xfrm>
            <a:off x="3237242" y="2402622"/>
            <a:ext cx="8312511" cy="1569660"/>
          </a:xfrm>
          <a:prstGeom prst="rect">
            <a:avLst/>
          </a:prstGeom>
          <a:noFill/>
        </p:spPr>
        <p:txBody>
          <a:bodyPr wrap="square" rtlCol="0">
            <a:spAutoFit/>
          </a:bodyPr>
          <a:lstStyle/>
          <a:p>
            <a:pPr algn="ctr"/>
            <a:r>
              <a:rPr lang="zh-CN" altLang="en-US" sz="9600" b="1" dirty="0" smtClean="0">
                <a:solidFill>
                  <a:srgbClr val="C00000"/>
                </a:solidFill>
                <a:latin typeface="微软雅黑" panose="020B0503020204020204" pitchFamily="82" charset="2"/>
                <a:ea typeface="微软雅黑" panose="020B0503020204020204" pitchFamily="82" charset="2"/>
              </a:rPr>
              <a:t>谢谢观看</a:t>
            </a:r>
            <a:endParaRPr lang="zh-CN" altLang="en-US" sz="9600" b="1" dirty="0">
              <a:solidFill>
                <a:srgbClr val="C00000"/>
              </a:solidFill>
              <a:latin typeface="微软雅黑" panose="020B0503020204020204" pitchFamily="82" charset="2"/>
              <a:ea typeface="微软雅黑" panose="020B0503020204020204" pitchFamily="82" charset="2"/>
            </a:endParaRPr>
          </a:p>
        </p:txBody>
      </p:sp>
      <p:grpSp>
        <p:nvGrpSpPr>
          <p:cNvPr id="3" name="组合 12">
            <a:extLst>
              <a:ext uri="{FF2B5EF4-FFF2-40B4-BE49-F238E27FC236}">
                <a16:creationId xmlns:a16="http://schemas.microsoft.com/office/drawing/2014/main" xmlns="" id="{B960B0E4-E87E-4166-AD72-6FBC8E49065C}"/>
              </a:ext>
            </a:extLst>
          </p:cNvPr>
          <p:cNvGrpSpPr/>
          <p:nvPr/>
        </p:nvGrpSpPr>
        <p:grpSpPr>
          <a:xfrm>
            <a:off x="5148804" y="3976479"/>
            <a:ext cx="4489386" cy="323850"/>
            <a:chOff x="4972875" y="3581077"/>
            <a:chExt cx="4489386" cy="323850"/>
          </a:xfrm>
        </p:grpSpPr>
        <p:cxnSp>
          <p:nvCxnSpPr>
            <p:cNvPr id="4" name="直接连接符 5">
              <a:extLst>
                <a:ext uri="{FF2B5EF4-FFF2-40B4-BE49-F238E27FC236}">
                  <a16:creationId xmlns:a16="http://schemas.microsoft.com/office/drawing/2014/main" xmlns="" id="{243FCC89-C3ED-4E3B-8CC5-1B0E0581B9ED}"/>
                </a:ext>
              </a:extLst>
            </p:cNvPr>
            <p:cNvCxnSpPr>
              <a:cxnSpLocks/>
            </p:cNvCxnSpPr>
            <p:nvPr/>
          </p:nvCxnSpPr>
          <p:spPr>
            <a:xfrm>
              <a:off x="4972875" y="3743002"/>
              <a:ext cx="1351725" cy="0"/>
            </a:xfrm>
            <a:prstGeom prst="line">
              <a:avLst/>
            </a:prstGeom>
            <a:noFill/>
            <a:ln w="15875" cap="flat" cmpd="sng" algn="ctr">
              <a:solidFill>
                <a:srgbClr val="C00000">
                  <a:alpha val="99000"/>
                </a:srgbClr>
              </a:solidFill>
              <a:prstDash val="solid"/>
            </a:ln>
            <a:effectLst/>
          </p:spPr>
        </p:cxnSp>
        <p:sp>
          <p:nvSpPr>
            <p:cNvPr id="5" name="星形: 五角 8">
              <a:extLst>
                <a:ext uri="{FF2B5EF4-FFF2-40B4-BE49-F238E27FC236}">
                  <a16:creationId xmlns:a16="http://schemas.microsoft.com/office/drawing/2014/main" xmlns="" id="{2D50031E-740A-45C4-811B-84F753566D9A}"/>
                </a:ext>
              </a:extLst>
            </p:cNvPr>
            <p:cNvSpPr/>
            <p:nvPr/>
          </p:nvSpPr>
          <p:spPr>
            <a:xfrm>
              <a:off x="7055644" y="3581077"/>
              <a:ext cx="323850" cy="323850"/>
            </a:xfrm>
            <a:prstGeom prst="star5">
              <a:avLst/>
            </a:prstGeom>
            <a:solidFill>
              <a:srgbClr val="C2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星形: 五角 9">
              <a:extLst>
                <a:ext uri="{FF2B5EF4-FFF2-40B4-BE49-F238E27FC236}">
                  <a16:creationId xmlns:a16="http://schemas.microsoft.com/office/drawing/2014/main" xmlns="" id="{AF03B7DD-80F4-4BC9-ADD1-47B19BA7E799}"/>
                </a:ext>
              </a:extLst>
            </p:cNvPr>
            <p:cNvSpPr/>
            <p:nvPr/>
          </p:nvSpPr>
          <p:spPr>
            <a:xfrm>
              <a:off x="6575822" y="3628702"/>
              <a:ext cx="228600" cy="228600"/>
            </a:xfrm>
            <a:prstGeom prst="star5">
              <a:avLst/>
            </a:prstGeom>
            <a:solidFill>
              <a:srgbClr val="C2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星形: 五角 10">
              <a:extLst>
                <a:ext uri="{FF2B5EF4-FFF2-40B4-BE49-F238E27FC236}">
                  <a16:creationId xmlns:a16="http://schemas.microsoft.com/office/drawing/2014/main" xmlns="" id="{7CE10663-A850-4B20-A0ED-9CB53B391D1D}"/>
                </a:ext>
              </a:extLst>
            </p:cNvPr>
            <p:cNvSpPr/>
            <p:nvPr/>
          </p:nvSpPr>
          <p:spPr>
            <a:xfrm>
              <a:off x="7630716" y="3628702"/>
              <a:ext cx="228600" cy="228600"/>
            </a:xfrm>
            <a:prstGeom prst="star5">
              <a:avLst/>
            </a:prstGeom>
            <a:solidFill>
              <a:srgbClr val="C2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11">
              <a:extLst>
                <a:ext uri="{FF2B5EF4-FFF2-40B4-BE49-F238E27FC236}">
                  <a16:creationId xmlns:a16="http://schemas.microsoft.com/office/drawing/2014/main" xmlns="" id="{2D32ACEA-38EC-4496-B083-2E064E31DB5B}"/>
                </a:ext>
              </a:extLst>
            </p:cNvPr>
            <p:cNvCxnSpPr>
              <a:cxnSpLocks/>
            </p:cNvCxnSpPr>
            <p:nvPr/>
          </p:nvCxnSpPr>
          <p:spPr>
            <a:xfrm>
              <a:off x="8110536" y="3743002"/>
              <a:ext cx="1351725" cy="0"/>
            </a:xfrm>
            <a:prstGeom prst="line">
              <a:avLst/>
            </a:prstGeom>
            <a:noFill/>
            <a:ln w="15875" cap="flat" cmpd="sng" algn="ctr">
              <a:solidFill>
                <a:srgbClr val="C00000">
                  <a:alpha val="99000"/>
                </a:srgbClr>
              </a:solidFill>
              <a:prstDash val="solid"/>
            </a:ln>
            <a:effectLst/>
          </p:spPr>
        </p:cxnSp>
      </p:grpSp>
      <p:sp>
        <p:nvSpPr>
          <p:cNvPr id="9" name="圆角矩形 8"/>
          <p:cNvSpPr/>
          <p:nvPr/>
        </p:nvSpPr>
        <p:spPr>
          <a:xfrm>
            <a:off x="5733830" y="4466451"/>
            <a:ext cx="3319334" cy="465313"/>
          </a:xfrm>
          <a:prstGeom prst="roundRect">
            <a:avLst>
              <a:gd name="adj" fmla="val 50000"/>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latin typeface="微软雅黑" panose="020B0503020204020204" pitchFamily="34" charset="-122"/>
                <a:ea typeface="微软雅黑" panose="020B0503020204020204" pitchFamily="34" charset="-122"/>
              </a:rPr>
              <a:t>XXXXXX</a:t>
            </a:r>
            <a:r>
              <a:rPr lang="zh-CN" altLang="en-US" b="1" dirty="0">
                <a:solidFill>
                  <a:schemeClr val="bg1"/>
                </a:solidFill>
                <a:latin typeface="微软雅黑" panose="020B0503020204020204" pitchFamily="34" charset="-122"/>
                <a:ea typeface="微软雅黑" panose="020B0503020204020204" pitchFamily="34" charset="-122"/>
              </a:rPr>
              <a:t>学院党委</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0" name="文本框 9">
            <a:extLst>
              <a:ext uri="{FF2B5EF4-FFF2-40B4-BE49-F238E27FC236}">
                <a16:creationId xmlns:a16="http://schemas.microsoft.com/office/drawing/2014/main" xmlns="" id="{9F00088F-52D6-4955-8CC6-447C5B6C7EC6}"/>
              </a:ext>
            </a:extLst>
          </p:cNvPr>
          <p:cNvSpPr txBox="1"/>
          <p:nvPr/>
        </p:nvSpPr>
        <p:spPr>
          <a:xfrm>
            <a:off x="4515941" y="1958042"/>
            <a:ext cx="5755112" cy="461665"/>
          </a:xfrm>
          <a:prstGeom prst="rect">
            <a:avLst/>
          </a:prstGeom>
          <a:noFill/>
        </p:spPr>
        <p:txBody>
          <a:bodyPr wrap="square" rtlCol="0">
            <a:spAutoFit/>
          </a:bodyPr>
          <a:lstStyle/>
          <a:p>
            <a:pPr algn="dist"/>
            <a:r>
              <a:rPr lang="zh-CN" altLang="en-US" sz="2400" b="1" dirty="0">
                <a:solidFill>
                  <a:srgbClr val="C00000"/>
                </a:solidFill>
                <a:latin typeface="微软雅黑" panose="020B0503020204020204" pitchFamily="82" charset="2"/>
                <a:ea typeface="微软雅黑" panose="020B0503020204020204" pitchFamily="82" charset="2"/>
              </a:rPr>
              <a:t>入党</a:t>
            </a:r>
            <a:r>
              <a:rPr lang="zh-CN" altLang="en-US" sz="2400" b="1" dirty="0" smtClean="0">
                <a:solidFill>
                  <a:srgbClr val="C00000"/>
                </a:solidFill>
                <a:latin typeface="微软雅黑" panose="020B0503020204020204" pitchFamily="82" charset="2"/>
                <a:ea typeface="微软雅黑" panose="020B0503020204020204" pitchFamily="82" charset="2"/>
              </a:rPr>
              <a:t>积极分子选拔培训</a:t>
            </a:r>
            <a:endParaRPr lang="zh-CN" altLang="en-US" sz="2400" b="1" dirty="0">
              <a:solidFill>
                <a:srgbClr val="C00000"/>
              </a:solidFill>
              <a:latin typeface="微软雅黑" panose="020B0503020204020204" pitchFamily="82" charset="2"/>
              <a:ea typeface="微软雅黑" panose="020B0503020204020204" pitchFamily="82" charset="2"/>
            </a:endParaRPr>
          </a:p>
        </p:txBody>
      </p:sp>
    </p:spTree>
    <p:extLst>
      <p:ext uri="{BB962C8B-B14F-4D97-AF65-F5344CB8AC3E}">
        <p14:creationId xmlns:p14="http://schemas.microsoft.com/office/powerpoint/2010/main" val="43879753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ppt_x"/>
                                          </p:val>
                                        </p:tav>
                                        <p:tav tm="100000">
                                          <p:val>
                                            <p:strVal val="#ppt_x"/>
                                          </p:val>
                                        </p:tav>
                                      </p:tavLst>
                                    </p:anim>
                                    <p:anim calcmode="lin" valueType="num">
                                      <p:cBhvr additive="base">
                                        <p:cTn id="1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arn(inVertical)">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305484" y="949342"/>
            <a:ext cx="9024281" cy="2954655"/>
          </a:xfrm>
          <a:prstGeom prst="rect">
            <a:avLst/>
          </a:prstGeom>
          <a:noFill/>
        </p:spPr>
        <p:txBody>
          <a:bodyPr wrap="square" rtlCol="0">
            <a:spAutoFit/>
          </a:bodyPr>
          <a:lstStyle/>
          <a:p>
            <a:pPr algn="ctr">
              <a:lnSpc>
                <a:spcPct val="150000"/>
              </a:lnSpc>
            </a:pPr>
            <a:r>
              <a:rPr lang="zh-CN" altLang="en-US" sz="2800" b="1" dirty="0">
                <a:solidFill>
                  <a:srgbClr val="C00000"/>
                </a:solidFill>
                <a:latin typeface="微软雅黑" panose="020B0503020204020204" pitchFamily="34" charset="-122"/>
                <a:ea typeface="微软雅黑" panose="020B0503020204020204" pitchFamily="34" charset="-122"/>
              </a:rPr>
              <a:t>版权声明</a:t>
            </a:r>
          </a:p>
          <a:p>
            <a:pPr algn="just">
              <a:lnSpc>
                <a:spcPct val="150000"/>
              </a:lnSpc>
            </a:pPr>
            <a:endParaRPr lang="zh-CN" altLang="en-US" sz="1200" dirty="0">
              <a:solidFill>
                <a:srgbClr val="C00000"/>
              </a:solidFill>
              <a:latin typeface="微软雅黑" panose="020B0503020204020204" pitchFamily="34" charset="-122"/>
              <a:ea typeface="微软雅黑" panose="020B0503020204020204" pitchFamily="34" charset="-122"/>
            </a:endParaRPr>
          </a:p>
          <a:p>
            <a:pPr algn="just">
              <a:lnSpc>
                <a:spcPct val="150000"/>
              </a:lnSpc>
            </a:pPr>
            <a:r>
              <a:rPr lang="zh-CN" altLang="en-US" sz="1200" dirty="0">
                <a:solidFill>
                  <a:srgbClr val="C00000"/>
                </a:solidFill>
                <a:latin typeface="微软雅黑" panose="020B0503020204020204" pitchFamily="34" charset="-122"/>
                <a:ea typeface="微软雅黑" panose="020B0503020204020204" pitchFamily="34" charset="-122"/>
              </a:rPr>
              <a:t>感谢您下载包图网平台上提供的</a:t>
            </a:r>
            <a:r>
              <a:rPr lang="en-US" altLang="zh-CN" sz="1200" dirty="0">
                <a:solidFill>
                  <a:srgbClr val="C00000"/>
                </a:solidFill>
                <a:latin typeface="微软雅黑" panose="020B0503020204020204" pitchFamily="34" charset="-122"/>
                <a:ea typeface="微软雅黑" panose="020B0503020204020204" pitchFamily="34" charset="-122"/>
              </a:rPr>
              <a:t>PPT</a:t>
            </a:r>
            <a:r>
              <a:rPr lang="zh-CN" altLang="en-US" sz="1200" dirty="0">
                <a:solidFill>
                  <a:srgbClr val="C00000"/>
                </a:solidFill>
                <a:latin typeface="微软雅黑" panose="020B0503020204020204" pitchFamily="34" charset="-122"/>
                <a:ea typeface="微软雅黑" panose="020B0503020204020204" pitchFamily="34" charset="-122"/>
              </a:rPr>
              <a:t>作品，为了您和包图网以及原创作者的利益，请勿复制、传播、销售，否则将承担法律责任！包图网将对作品进行维权，按照传播下载次数进行十倍的索取赔偿！</a:t>
            </a:r>
            <a:endParaRPr lang="en-US" altLang="zh-CN" sz="1200" dirty="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200" dirty="0">
              <a:solidFill>
                <a:srgbClr val="C00000"/>
              </a:solidFill>
              <a:latin typeface="微软雅黑" panose="020B0503020204020204" pitchFamily="34" charset="-122"/>
              <a:ea typeface="微软雅黑" panose="020B0503020204020204" pitchFamily="34" charset="-122"/>
            </a:endParaRPr>
          </a:p>
          <a:p>
            <a:pPr algn="just">
              <a:lnSpc>
                <a:spcPct val="150000"/>
              </a:lnSpc>
            </a:pPr>
            <a:r>
              <a:rPr lang="en-US" altLang="zh-CN" sz="1200" dirty="0">
                <a:solidFill>
                  <a:srgbClr val="C00000"/>
                </a:solidFill>
                <a:latin typeface="微软雅黑" panose="020B0503020204020204" pitchFamily="34" charset="-122"/>
                <a:ea typeface="微软雅黑" panose="020B0503020204020204" pitchFamily="34" charset="-122"/>
              </a:rPr>
              <a:t>1.</a:t>
            </a:r>
            <a:r>
              <a:rPr lang="zh-CN" altLang="en-US" sz="1200" dirty="0">
                <a:solidFill>
                  <a:srgbClr val="C00000"/>
                </a:solidFill>
                <a:latin typeface="微软雅黑" panose="020B0503020204020204" pitchFamily="34" charset="-122"/>
                <a:ea typeface="微软雅黑" panose="020B0503020204020204" pitchFamily="34" charset="-122"/>
              </a:rPr>
              <a:t>在包图网出售的</a:t>
            </a:r>
            <a:r>
              <a:rPr lang="en-US" altLang="zh-CN" sz="1200" dirty="0">
                <a:solidFill>
                  <a:srgbClr val="C00000"/>
                </a:solidFill>
                <a:latin typeface="微软雅黑" panose="020B0503020204020204" pitchFamily="34" charset="-122"/>
                <a:ea typeface="微软雅黑" panose="020B0503020204020204" pitchFamily="34" charset="-122"/>
              </a:rPr>
              <a:t>PPT</a:t>
            </a:r>
            <a:r>
              <a:rPr lang="zh-CN" altLang="en-US" sz="1200" dirty="0">
                <a:solidFill>
                  <a:srgbClr val="C00000"/>
                </a:solidFill>
                <a:latin typeface="微软雅黑" panose="020B0503020204020204" pitchFamily="34" charset="-122"/>
                <a:ea typeface="微软雅黑" panose="020B0503020204020204" pitchFamily="34" charset="-122"/>
              </a:rPr>
              <a:t>模板是免版税类（</a:t>
            </a:r>
            <a:r>
              <a:rPr lang="en-US" altLang="zh-CN" sz="1200" dirty="0">
                <a:solidFill>
                  <a:srgbClr val="C00000"/>
                </a:solidFill>
                <a:latin typeface="微软雅黑" panose="020B0503020204020204" pitchFamily="34" charset="-122"/>
                <a:ea typeface="微软雅黑" panose="020B0503020204020204" pitchFamily="34" charset="-122"/>
              </a:rPr>
              <a:t>RF</a:t>
            </a:r>
            <a:r>
              <a:rPr lang="zh-CN" altLang="en-US" sz="1200" dirty="0">
                <a:solidFill>
                  <a:srgbClr val="C00000"/>
                </a:solidFill>
                <a:latin typeface="微软雅黑" panose="020B0503020204020204" pitchFamily="34" charset="-122"/>
                <a:ea typeface="微软雅黑" panose="020B0503020204020204" pitchFamily="34" charset="-122"/>
              </a:rPr>
              <a:t>：</a:t>
            </a:r>
            <a:r>
              <a:rPr lang="en-US" altLang="zh-CN" sz="1200" dirty="0">
                <a:solidFill>
                  <a:srgbClr val="C00000"/>
                </a:solidFill>
                <a:latin typeface="微软雅黑" panose="020B0503020204020204" pitchFamily="34" charset="-122"/>
                <a:ea typeface="微软雅黑" panose="020B0503020204020204" pitchFamily="34" charset="-122"/>
              </a:rPr>
              <a:t>Royalty-Free</a:t>
            </a:r>
            <a:r>
              <a:rPr lang="zh-CN" altLang="en-US" sz="1200" dirty="0">
                <a:solidFill>
                  <a:srgbClr val="C00000"/>
                </a:solidFill>
                <a:latin typeface="微软雅黑" panose="020B0503020204020204" pitchFamily="34" charset="-122"/>
                <a:ea typeface="微软雅黑" panose="020B0503020204020204" pitchFamily="34" charset="-122"/>
              </a:rPr>
              <a:t>）正版受</a:t>
            </a:r>
            <a:r>
              <a:rPr lang="en-US" altLang="zh-CN" sz="1200" dirty="0">
                <a:solidFill>
                  <a:srgbClr val="C00000"/>
                </a:solidFill>
                <a:latin typeface="微软雅黑" panose="020B0503020204020204" pitchFamily="34" charset="-122"/>
                <a:ea typeface="微软雅黑" panose="020B0503020204020204" pitchFamily="34" charset="-122"/>
              </a:rPr>
              <a:t>《</a:t>
            </a:r>
            <a:r>
              <a:rPr lang="zh-CN" altLang="en-US" sz="1200" dirty="0">
                <a:solidFill>
                  <a:srgbClr val="C00000"/>
                </a:solidFill>
                <a:latin typeface="微软雅黑" panose="020B0503020204020204" pitchFamily="34" charset="-122"/>
                <a:ea typeface="微软雅黑" panose="020B0503020204020204" pitchFamily="34" charset="-122"/>
              </a:rPr>
              <a:t>中国人民共和国著作法</a:t>
            </a:r>
            <a:r>
              <a:rPr lang="en-US" altLang="zh-CN" sz="1200" dirty="0">
                <a:solidFill>
                  <a:srgbClr val="C00000"/>
                </a:solidFill>
                <a:latin typeface="微软雅黑" panose="020B0503020204020204" pitchFamily="34" charset="-122"/>
                <a:ea typeface="微软雅黑" panose="020B0503020204020204" pitchFamily="34" charset="-122"/>
              </a:rPr>
              <a:t>》</a:t>
            </a:r>
            <a:r>
              <a:rPr lang="zh-CN" altLang="en-US" sz="1200" dirty="0">
                <a:solidFill>
                  <a:srgbClr val="C00000"/>
                </a:solidFill>
                <a:latin typeface="微软雅黑" panose="020B0503020204020204" pitchFamily="34" charset="-122"/>
                <a:ea typeface="微软雅黑" panose="020B0503020204020204" pitchFamily="34" charset="-122"/>
              </a:rPr>
              <a:t>和</a:t>
            </a:r>
            <a:r>
              <a:rPr lang="en-US" altLang="zh-CN" sz="1200" dirty="0">
                <a:solidFill>
                  <a:srgbClr val="C00000"/>
                </a:solidFill>
                <a:latin typeface="微软雅黑" panose="020B0503020204020204" pitchFamily="34" charset="-122"/>
                <a:ea typeface="微软雅黑" panose="020B0503020204020204" pitchFamily="34" charset="-122"/>
              </a:rPr>
              <a:t>《</a:t>
            </a:r>
            <a:r>
              <a:rPr lang="zh-CN" altLang="en-US" sz="1200" dirty="0">
                <a:solidFill>
                  <a:srgbClr val="C00000"/>
                </a:solidFill>
                <a:latin typeface="微软雅黑" panose="020B0503020204020204" pitchFamily="34" charset="-122"/>
                <a:ea typeface="微软雅黑" panose="020B0503020204020204" pitchFamily="34" charset="-122"/>
              </a:rPr>
              <a:t>世界版权公约</a:t>
            </a:r>
            <a:r>
              <a:rPr lang="en-US" altLang="zh-CN" sz="1200" dirty="0">
                <a:solidFill>
                  <a:srgbClr val="C00000"/>
                </a:solidFill>
                <a:latin typeface="微软雅黑" panose="020B0503020204020204" pitchFamily="34" charset="-122"/>
                <a:ea typeface="微软雅黑" panose="020B0503020204020204" pitchFamily="34" charset="-122"/>
              </a:rPr>
              <a:t>》</a:t>
            </a:r>
            <a:r>
              <a:rPr lang="zh-CN" altLang="en-US" sz="1200" dirty="0">
                <a:solidFill>
                  <a:srgbClr val="C00000"/>
                </a:solidFill>
                <a:latin typeface="微软雅黑" panose="020B0503020204020204" pitchFamily="34" charset="-122"/>
                <a:ea typeface="微软雅黑" panose="020B0503020204020204" pitchFamily="34" charset="-122"/>
              </a:rPr>
              <a:t>的保护，作品的所有权、版权和著作权归包图网所有，您下载的是</a:t>
            </a:r>
            <a:r>
              <a:rPr lang="en-US" altLang="zh-CN" sz="1200" dirty="0">
                <a:solidFill>
                  <a:srgbClr val="C00000"/>
                </a:solidFill>
                <a:latin typeface="微软雅黑" panose="020B0503020204020204" pitchFamily="34" charset="-122"/>
                <a:ea typeface="微软雅黑" panose="020B0503020204020204" pitchFamily="34" charset="-122"/>
              </a:rPr>
              <a:t>PPT</a:t>
            </a:r>
            <a:r>
              <a:rPr lang="zh-CN" altLang="en-US" sz="1200" dirty="0">
                <a:solidFill>
                  <a:srgbClr val="C00000"/>
                </a:solidFill>
                <a:latin typeface="微软雅黑" panose="020B0503020204020204" pitchFamily="34" charset="-122"/>
                <a:ea typeface="微软雅黑" panose="020B0503020204020204" pitchFamily="34" charset="-122"/>
              </a:rPr>
              <a:t>模板素材的使用权。</a:t>
            </a:r>
          </a:p>
          <a:p>
            <a:pPr algn="just">
              <a:lnSpc>
                <a:spcPct val="150000"/>
              </a:lnSpc>
            </a:pPr>
            <a:r>
              <a:rPr lang="en-US" altLang="zh-CN" sz="1200" dirty="0">
                <a:solidFill>
                  <a:srgbClr val="C00000"/>
                </a:solidFill>
                <a:latin typeface="微软雅黑" panose="020B0503020204020204" pitchFamily="34" charset="-122"/>
                <a:ea typeface="微软雅黑" panose="020B0503020204020204" pitchFamily="34" charset="-122"/>
              </a:rPr>
              <a:t>2.</a:t>
            </a:r>
            <a:r>
              <a:rPr lang="zh-CN" altLang="en-US" sz="1200" dirty="0">
                <a:solidFill>
                  <a:srgbClr val="C00000"/>
                </a:solidFill>
                <a:latin typeface="微软雅黑" panose="020B0503020204020204" pitchFamily="34" charset="-122"/>
                <a:ea typeface="微软雅黑" panose="020B0503020204020204" pitchFamily="34" charset="-122"/>
              </a:rPr>
              <a:t>不得将包图网的</a:t>
            </a:r>
            <a:r>
              <a:rPr lang="en-US" altLang="zh-CN" sz="1200" dirty="0">
                <a:solidFill>
                  <a:srgbClr val="C00000"/>
                </a:solidFill>
                <a:latin typeface="微软雅黑" panose="020B0503020204020204" pitchFamily="34" charset="-122"/>
                <a:ea typeface="微软雅黑" panose="020B0503020204020204" pitchFamily="34" charset="-122"/>
              </a:rPr>
              <a:t>PPT</a:t>
            </a:r>
            <a:r>
              <a:rPr lang="zh-CN" altLang="en-US" sz="1200" dirty="0">
                <a:solidFill>
                  <a:srgbClr val="C00000"/>
                </a:solidFill>
                <a:latin typeface="微软雅黑" panose="020B0503020204020204" pitchFamily="34" charset="-122"/>
                <a:ea typeface="微软雅黑" panose="020B0503020204020204" pitchFamily="34" charset="-122"/>
              </a:rPr>
              <a:t>模板、</a:t>
            </a:r>
            <a:r>
              <a:rPr lang="en-US" altLang="zh-CN" sz="1200" dirty="0">
                <a:solidFill>
                  <a:srgbClr val="C00000"/>
                </a:solidFill>
                <a:latin typeface="微软雅黑" panose="020B0503020204020204" pitchFamily="34" charset="-122"/>
                <a:ea typeface="微软雅黑" panose="020B0503020204020204" pitchFamily="34" charset="-122"/>
              </a:rPr>
              <a:t>PPT</a:t>
            </a:r>
            <a:r>
              <a:rPr lang="zh-CN" altLang="en-US" sz="1200" dirty="0">
                <a:solidFill>
                  <a:srgbClr val="C00000"/>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p>
        </p:txBody>
      </p:sp>
      <p:sp>
        <p:nvSpPr>
          <p:cNvPr id="9" name="文本框 8"/>
          <p:cNvSpPr txBox="1"/>
          <p:nvPr/>
        </p:nvSpPr>
        <p:spPr>
          <a:xfrm>
            <a:off x="1305484" y="4764375"/>
            <a:ext cx="7297081" cy="36933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algn="just"/>
            <a:r>
              <a:rPr lang="zh-CN" altLang="en-US" b="1" dirty="0">
                <a:solidFill>
                  <a:srgbClr val="C00000"/>
                </a:solidFill>
              </a:rPr>
              <a:t>更多精品</a:t>
            </a:r>
            <a:r>
              <a:rPr lang="en-US" altLang="zh-CN" b="1" dirty="0">
                <a:solidFill>
                  <a:srgbClr val="C00000"/>
                </a:solidFill>
              </a:rPr>
              <a:t>PPT</a:t>
            </a:r>
            <a:r>
              <a:rPr lang="zh-CN" altLang="en-US" b="1" dirty="0">
                <a:solidFill>
                  <a:srgbClr val="C00000"/>
                </a:solidFill>
              </a:rPr>
              <a:t>模板：</a:t>
            </a:r>
            <a:r>
              <a:rPr lang="en-US" altLang="zh-CN" b="1" dirty="0">
                <a:solidFill>
                  <a:srgbClr val="C00000"/>
                </a:solidFill>
                <a:hlinkClick r:id="rId2"/>
              </a:rPr>
              <a:t>http://ibaotu.com/ppt/</a:t>
            </a:r>
            <a:endParaRPr lang="zh-CN" altLang="en-US" b="1" dirty="0">
              <a:solidFill>
                <a:srgbClr val="C00000"/>
              </a:solidFill>
            </a:endParaRPr>
          </a:p>
        </p:txBody>
      </p:sp>
      <p:grpSp>
        <p:nvGrpSpPr>
          <p:cNvPr id="12" name="组合 11"/>
          <p:cNvGrpSpPr/>
          <p:nvPr/>
        </p:nvGrpSpPr>
        <p:grpSpPr>
          <a:xfrm>
            <a:off x="8965627" y="4764376"/>
            <a:ext cx="1364140" cy="369332"/>
            <a:chOff x="8158550" y="5010841"/>
            <a:chExt cx="1364139" cy="369331"/>
          </a:xfrm>
          <a:effectLst/>
        </p:grpSpPr>
        <p:sp>
          <p:nvSpPr>
            <p:cNvPr id="5" name="矩形: 圆角 4"/>
            <p:cNvSpPr/>
            <p:nvPr/>
          </p:nvSpPr>
          <p:spPr>
            <a:xfrm>
              <a:off x="8158550" y="5010841"/>
              <a:ext cx="1336431" cy="342900"/>
            </a:xfrm>
            <a:prstGeom prst="roundRect">
              <a:avLst/>
            </a:prstGeom>
            <a:solidFill>
              <a:schemeClr val="accent6">
                <a:lumMod val="40000"/>
                <a:lumOff val="60000"/>
              </a:schemeClr>
            </a:solidFill>
            <a:ln>
              <a:noFill/>
            </a:ln>
            <a:effectLst>
              <a:reflection blurRad="6350" stA="52000" endA="300" endPos="350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just"/>
              <a:endParaRPr lang="zh-CN" altLang="en-US" dirty="0">
                <a:solidFill>
                  <a:srgbClr val="C00000"/>
                </a:solidFill>
                <a:highlight>
                  <a:srgbClr val="FFFF00"/>
                </a:highlight>
              </a:endParaRPr>
            </a:p>
          </p:txBody>
        </p:sp>
        <p:sp>
          <p:nvSpPr>
            <p:cNvPr id="6" name="文本框 5"/>
            <p:cNvSpPr txBox="1"/>
            <p:nvPr/>
          </p:nvSpPr>
          <p:spPr>
            <a:xfrm>
              <a:off x="8278620" y="5010841"/>
              <a:ext cx="1244069" cy="369331"/>
            </a:xfrm>
            <a:prstGeom prst="rect">
              <a:avLst/>
            </a:prstGeom>
            <a:noFill/>
          </p:spPr>
          <p:txBody>
            <a:bodyPr wrap="square" rtlCol="0">
              <a:spAutoFit/>
            </a:bodyPr>
            <a:lstStyle/>
            <a:p>
              <a:r>
                <a:rPr lang="zh-CN" altLang="en-US" b="1" dirty="0">
                  <a:solidFill>
                    <a:srgbClr val="C00000"/>
                  </a:solidFill>
                  <a:latin typeface="微软雅黑" panose="020B0503020204020204" pitchFamily="34" charset="-122"/>
                  <a:ea typeface="微软雅黑" panose="020B0503020204020204" pitchFamily="34" charset="-122"/>
                  <a:hlinkClick r:id="rId2"/>
                </a:rPr>
                <a:t>点击进入</a:t>
              </a:r>
              <a:endParaRPr lang="zh-CN" altLang="en-US" b="1" dirty="0">
                <a:solidFill>
                  <a:srgbClr val="C00000"/>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84B3281E-6CBE-43ED-B82E-29E1AC4A6520}"/>
              </a:ext>
            </a:extLst>
          </p:cNvPr>
          <p:cNvSpPr txBox="1"/>
          <p:nvPr/>
        </p:nvSpPr>
        <p:spPr>
          <a:xfrm>
            <a:off x="3312828" y="699451"/>
            <a:ext cx="2517775" cy="1015663"/>
          </a:xfrm>
          <a:prstGeom prst="rect">
            <a:avLst/>
          </a:prstGeom>
          <a:noFill/>
        </p:spPr>
        <p:txBody>
          <a:bodyPr wrap="square" rtlCol="0">
            <a:spAutoFit/>
          </a:bodyPr>
          <a:lstStyle/>
          <a:p>
            <a:r>
              <a:rPr lang="zh-CN" altLang="en-US" sz="6000" b="1" dirty="0" smtClean="0">
                <a:solidFill>
                  <a:srgbClr val="C00000"/>
                </a:solidFill>
                <a:latin typeface="微软雅黑" panose="020B0503020204020204" pitchFamily="82" charset="2"/>
                <a:ea typeface="微软雅黑" panose="020B0503020204020204" pitchFamily="82" charset="2"/>
              </a:rPr>
              <a:t>目录</a:t>
            </a:r>
            <a:endParaRPr lang="zh-CN" altLang="en-US" sz="6000" b="1" dirty="0">
              <a:solidFill>
                <a:srgbClr val="C00000"/>
              </a:solidFill>
              <a:latin typeface="微软雅黑" panose="020B0503020204020204" pitchFamily="82" charset="2"/>
              <a:ea typeface="微软雅黑" panose="020B0503020204020204" pitchFamily="82" charset="2"/>
            </a:endParaRPr>
          </a:p>
        </p:txBody>
      </p:sp>
      <p:grpSp>
        <p:nvGrpSpPr>
          <p:cNvPr id="23" name="组 22"/>
          <p:cNvGrpSpPr/>
          <p:nvPr/>
        </p:nvGrpSpPr>
        <p:grpSpPr>
          <a:xfrm>
            <a:off x="3515770" y="1870012"/>
            <a:ext cx="4629666" cy="674357"/>
            <a:chOff x="5977490" y="2279116"/>
            <a:chExt cx="4629666" cy="674357"/>
          </a:xfrm>
        </p:grpSpPr>
        <p:sp>
          <p:nvSpPr>
            <p:cNvPr id="3" name="圆角矩形 2"/>
            <p:cNvSpPr/>
            <p:nvPr/>
          </p:nvSpPr>
          <p:spPr>
            <a:xfrm>
              <a:off x="5977490" y="2302960"/>
              <a:ext cx="4629666" cy="650513"/>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标题 4"/>
            <p:cNvSpPr txBox="1"/>
            <p:nvPr/>
          </p:nvSpPr>
          <p:spPr>
            <a:xfrm>
              <a:off x="6585139" y="2279116"/>
              <a:ext cx="3329113" cy="64106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1219170">
                <a:defRPr/>
              </a:pPr>
              <a:r>
                <a:rPr lang="zh-CN" altLang="en-US" sz="2400" b="1" kern="0" dirty="0">
                  <a:solidFill>
                    <a:sysClr val="window" lastClr="FFFFFF"/>
                  </a:solidFill>
                  <a:latin typeface="微软雅黑" panose="020B0503020204020204" pitchFamily="82" charset="2"/>
                  <a:ea typeface="微软雅黑" panose="020B0503020204020204" pitchFamily="82" charset="2"/>
                  <a:cs typeface="Arial" panose="020B0604020202020204" pitchFamily="34" charset="0"/>
                </a:rPr>
                <a:t>党的光辉历史</a:t>
              </a:r>
              <a:endParaRPr lang="zh-CN" altLang="en-US" sz="2400" b="1" kern="0" dirty="0">
                <a:solidFill>
                  <a:sysClr val="window" lastClr="FFFFFF"/>
                </a:solidFill>
                <a:latin typeface="微软雅黑" panose="020B0503020204020204" pitchFamily="82" charset="2"/>
                <a:ea typeface="微软雅黑" panose="020B0503020204020204" pitchFamily="82" charset="2"/>
                <a:cs typeface="Arial" panose="020B0604020202020204" pitchFamily="34" charset="0"/>
              </a:endParaRPr>
            </a:p>
          </p:txBody>
        </p:sp>
        <p:sp>
          <p:nvSpPr>
            <p:cNvPr id="7" name="右箭头 6"/>
            <p:cNvSpPr/>
            <p:nvPr/>
          </p:nvSpPr>
          <p:spPr>
            <a:xfrm>
              <a:off x="9691503" y="2500176"/>
              <a:ext cx="379467" cy="256080"/>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24" name="组 23"/>
          <p:cNvGrpSpPr/>
          <p:nvPr/>
        </p:nvGrpSpPr>
        <p:grpSpPr>
          <a:xfrm>
            <a:off x="4123419" y="2700841"/>
            <a:ext cx="4629666" cy="674357"/>
            <a:chOff x="5977490" y="2279116"/>
            <a:chExt cx="4629666" cy="674357"/>
          </a:xfrm>
        </p:grpSpPr>
        <p:sp>
          <p:nvSpPr>
            <p:cNvPr id="25" name="圆角矩形 24"/>
            <p:cNvSpPr/>
            <p:nvPr/>
          </p:nvSpPr>
          <p:spPr>
            <a:xfrm>
              <a:off x="5977490" y="2302960"/>
              <a:ext cx="4629666" cy="650513"/>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6" name="标题 4"/>
            <p:cNvSpPr txBox="1"/>
            <p:nvPr/>
          </p:nvSpPr>
          <p:spPr>
            <a:xfrm>
              <a:off x="6585139" y="2279116"/>
              <a:ext cx="3329113" cy="64106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1219170">
                <a:defRPr/>
              </a:pPr>
              <a:r>
                <a:rPr lang="zh-CN" altLang="en-US" sz="1800" b="1" kern="0" dirty="0">
                  <a:solidFill>
                    <a:sysClr val="window" lastClr="FFFFFF"/>
                  </a:solidFill>
                  <a:latin typeface="微软雅黑" panose="020B0503020204020204" pitchFamily="82" charset="2"/>
                  <a:ea typeface="微软雅黑" panose="020B0503020204020204" pitchFamily="82" charset="2"/>
                  <a:cs typeface="Arial" panose="020B0604020202020204" pitchFamily="34" charset="0"/>
                </a:rPr>
                <a:t>中国共产党的性质和根本宗旨</a:t>
              </a:r>
              <a:endParaRPr lang="zh-CN" altLang="en-US" sz="1800" b="1" kern="0" dirty="0">
                <a:solidFill>
                  <a:sysClr val="window" lastClr="FFFFFF"/>
                </a:solidFill>
                <a:latin typeface="微软雅黑" panose="020B0503020204020204" pitchFamily="82" charset="2"/>
                <a:ea typeface="微软雅黑" panose="020B0503020204020204" pitchFamily="82" charset="2"/>
                <a:cs typeface="Arial" panose="020B0604020202020204" pitchFamily="34" charset="0"/>
              </a:endParaRPr>
            </a:p>
          </p:txBody>
        </p:sp>
        <p:sp>
          <p:nvSpPr>
            <p:cNvPr id="27" name="右箭头 26"/>
            <p:cNvSpPr/>
            <p:nvPr/>
          </p:nvSpPr>
          <p:spPr>
            <a:xfrm>
              <a:off x="9691503" y="2500176"/>
              <a:ext cx="379467" cy="256080"/>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28" name="组 27"/>
          <p:cNvGrpSpPr/>
          <p:nvPr/>
        </p:nvGrpSpPr>
        <p:grpSpPr>
          <a:xfrm>
            <a:off x="4669518" y="3531670"/>
            <a:ext cx="4629666" cy="674357"/>
            <a:chOff x="5977490" y="2279116"/>
            <a:chExt cx="4629666" cy="674357"/>
          </a:xfrm>
        </p:grpSpPr>
        <p:sp>
          <p:nvSpPr>
            <p:cNvPr id="29" name="圆角矩形 28"/>
            <p:cNvSpPr/>
            <p:nvPr/>
          </p:nvSpPr>
          <p:spPr>
            <a:xfrm>
              <a:off x="5977490" y="2302960"/>
              <a:ext cx="4629666" cy="650513"/>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0" name="标题 4"/>
            <p:cNvSpPr txBox="1"/>
            <p:nvPr/>
          </p:nvSpPr>
          <p:spPr>
            <a:xfrm>
              <a:off x="6585139" y="2279116"/>
              <a:ext cx="3329113" cy="64106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1219170">
                <a:defRPr/>
              </a:pPr>
              <a:r>
                <a:rPr lang="zh-CN" altLang="en-US" sz="2000" b="1" kern="0" dirty="0">
                  <a:solidFill>
                    <a:sysClr val="window" lastClr="FFFFFF"/>
                  </a:solidFill>
                  <a:latin typeface="微软雅黑" panose="020B0503020204020204" pitchFamily="82" charset="2"/>
                  <a:ea typeface="微软雅黑" panose="020B0503020204020204" pitchFamily="82" charset="2"/>
                  <a:cs typeface="Arial" panose="020B0604020202020204" pitchFamily="34" charset="0"/>
                </a:rPr>
                <a:t>党员的条件、权利和义务</a:t>
              </a:r>
              <a:endParaRPr lang="zh-CN" altLang="en-US" sz="2000" b="1" kern="0" dirty="0">
                <a:solidFill>
                  <a:sysClr val="window" lastClr="FFFFFF"/>
                </a:solidFill>
                <a:latin typeface="微软雅黑" panose="020B0503020204020204" pitchFamily="82" charset="2"/>
                <a:ea typeface="微软雅黑" panose="020B0503020204020204" pitchFamily="82" charset="2"/>
                <a:cs typeface="Arial" panose="020B0604020202020204" pitchFamily="34" charset="0"/>
              </a:endParaRPr>
            </a:p>
          </p:txBody>
        </p:sp>
        <p:sp>
          <p:nvSpPr>
            <p:cNvPr id="31" name="右箭头 30"/>
            <p:cNvSpPr/>
            <p:nvPr/>
          </p:nvSpPr>
          <p:spPr>
            <a:xfrm>
              <a:off x="9691503" y="2500176"/>
              <a:ext cx="379467" cy="256080"/>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32" name="组 31"/>
          <p:cNvGrpSpPr/>
          <p:nvPr/>
        </p:nvGrpSpPr>
        <p:grpSpPr>
          <a:xfrm>
            <a:off x="5264466" y="4362499"/>
            <a:ext cx="4629666" cy="674357"/>
            <a:chOff x="5977490" y="2279116"/>
            <a:chExt cx="4629666" cy="674357"/>
          </a:xfrm>
        </p:grpSpPr>
        <p:sp>
          <p:nvSpPr>
            <p:cNvPr id="33" name="圆角矩形 32"/>
            <p:cNvSpPr/>
            <p:nvPr/>
          </p:nvSpPr>
          <p:spPr>
            <a:xfrm>
              <a:off x="5977490" y="2302960"/>
              <a:ext cx="4629666" cy="650513"/>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4" name="标题 4"/>
            <p:cNvSpPr txBox="1"/>
            <p:nvPr/>
          </p:nvSpPr>
          <p:spPr>
            <a:xfrm>
              <a:off x="6585139" y="2279116"/>
              <a:ext cx="3329113" cy="64106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1219170">
                <a:defRPr/>
              </a:pPr>
              <a:r>
                <a:rPr lang="zh-CN" altLang="en-US" sz="1800" b="1" kern="0" dirty="0">
                  <a:solidFill>
                    <a:sysClr val="window" lastClr="FFFFFF"/>
                  </a:solidFill>
                  <a:latin typeface="微软雅黑" panose="020B0503020204020204" pitchFamily="82" charset="2"/>
                  <a:ea typeface="微软雅黑" panose="020B0503020204020204" pitchFamily="82" charset="2"/>
                  <a:cs typeface="Arial" panose="020B0604020202020204" pitchFamily="34" charset="0"/>
                </a:rPr>
                <a:t>如何以实际行动争取早日入党</a:t>
              </a:r>
              <a:endParaRPr lang="zh-CN" altLang="en-US" sz="1800" b="1" kern="0" dirty="0">
                <a:solidFill>
                  <a:sysClr val="window" lastClr="FFFFFF"/>
                </a:solidFill>
                <a:latin typeface="微软雅黑" panose="020B0503020204020204" pitchFamily="82" charset="2"/>
                <a:ea typeface="微软雅黑" panose="020B0503020204020204" pitchFamily="82" charset="2"/>
                <a:cs typeface="Arial" panose="020B0604020202020204" pitchFamily="34" charset="0"/>
              </a:endParaRPr>
            </a:p>
          </p:txBody>
        </p:sp>
        <p:sp>
          <p:nvSpPr>
            <p:cNvPr id="35" name="右箭头 34"/>
            <p:cNvSpPr/>
            <p:nvPr/>
          </p:nvSpPr>
          <p:spPr>
            <a:xfrm>
              <a:off x="9691503" y="2500176"/>
              <a:ext cx="379467" cy="256080"/>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36" name="组 35"/>
          <p:cNvGrpSpPr/>
          <p:nvPr/>
        </p:nvGrpSpPr>
        <p:grpSpPr>
          <a:xfrm>
            <a:off x="5902066" y="5193328"/>
            <a:ext cx="4629666" cy="674357"/>
            <a:chOff x="5977490" y="2279116"/>
            <a:chExt cx="4629666" cy="674357"/>
          </a:xfrm>
        </p:grpSpPr>
        <p:sp>
          <p:nvSpPr>
            <p:cNvPr id="37" name="圆角矩形 36"/>
            <p:cNvSpPr/>
            <p:nvPr/>
          </p:nvSpPr>
          <p:spPr>
            <a:xfrm>
              <a:off x="5977490" y="2302960"/>
              <a:ext cx="4629666" cy="650513"/>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8" name="标题 4"/>
            <p:cNvSpPr txBox="1"/>
            <p:nvPr/>
          </p:nvSpPr>
          <p:spPr>
            <a:xfrm>
              <a:off x="6585139" y="2279116"/>
              <a:ext cx="3329113" cy="64106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1219170">
                <a:defRPr/>
              </a:pPr>
              <a:r>
                <a:rPr lang="zh-CN" altLang="en-US" sz="1800" b="1" kern="0" dirty="0">
                  <a:solidFill>
                    <a:sysClr val="window" lastClr="FFFFFF"/>
                  </a:solidFill>
                  <a:latin typeface="微软雅黑" panose="020B0503020204020204" pitchFamily="82" charset="2"/>
                  <a:ea typeface="微软雅黑" panose="020B0503020204020204" pitchFamily="82" charset="2"/>
                  <a:cs typeface="Arial" panose="020B0604020202020204" pitchFamily="34" charset="0"/>
                </a:rPr>
                <a:t>十九大对党员提出的新要求</a:t>
              </a:r>
              <a:endParaRPr lang="zh-CN" altLang="en-US" sz="1800" b="1" kern="0" dirty="0">
                <a:solidFill>
                  <a:sysClr val="window" lastClr="FFFFFF"/>
                </a:solidFill>
                <a:latin typeface="微软雅黑" panose="020B0503020204020204" pitchFamily="82" charset="2"/>
                <a:ea typeface="微软雅黑" panose="020B0503020204020204" pitchFamily="82" charset="2"/>
                <a:cs typeface="Arial" panose="020B0604020202020204" pitchFamily="34" charset="0"/>
              </a:endParaRPr>
            </a:p>
          </p:txBody>
        </p:sp>
        <p:sp>
          <p:nvSpPr>
            <p:cNvPr id="39" name="右箭头 38"/>
            <p:cNvSpPr/>
            <p:nvPr/>
          </p:nvSpPr>
          <p:spPr>
            <a:xfrm>
              <a:off x="9691503" y="2500176"/>
              <a:ext cx="379467" cy="256080"/>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2305321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fill="hold"/>
                                        <p:tgtEl>
                                          <p:spTgt spid="23"/>
                                        </p:tgtEl>
                                        <p:attrNameLst>
                                          <p:attrName>ppt_x</p:attrName>
                                        </p:attrNameLst>
                                      </p:cBhvr>
                                      <p:tavLst>
                                        <p:tav tm="0">
                                          <p:val>
                                            <p:strVal val="0-#ppt_w/2"/>
                                          </p:val>
                                        </p:tav>
                                        <p:tav tm="100000">
                                          <p:val>
                                            <p:strVal val="#ppt_x"/>
                                          </p:val>
                                        </p:tav>
                                      </p:tavLst>
                                    </p:anim>
                                    <p:anim calcmode="lin" valueType="num">
                                      <p:cBhvr additive="base">
                                        <p:cTn id="13"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additive="base">
                                        <p:cTn id="18" dur="500" fill="hold"/>
                                        <p:tgtEl>
                                          <p:spTgt spid="24"/>
                                        </p:tgtEl>
                                        <p:attrNameLst>
                                          <p:attrName>ppt_x</p:attrName>
                                        </p:attrNameLst>
                                      </p:cBhvr>
                                      <p:tavLst>
                                        <p:tav tm="0">
                                          <p:val>
                                            <p:strVal val="0-#ppt_w/2"/>
                                          </p:val>
                                        </p:tav>
                                        <p:tav tm="100000">
                                          <p:val>
                                            <p:strVal val="#ppt_x"/>
                                          </p:val>
                                        </p:tav>
                                      </p:tavLst>
                                    </p:anim>
                                    <p:anim calcmode="lin" valueType="num">
                                      <p:cBhvr additive="base">
                                        <p:cTn id="19"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nodeType="clickEffect">
                                  <p:stCondLst>
                                    <p:cond delay="0"/>
                                  </p:stCondLst>
                                  <p:childTnLst>
                                    <p:set>
                                      <p:cBhvr>
                                        <p:cTn id="23" dur="1" fill="hold">
                                          <p:stCondLst>
                                            <p:cond delay="0"/>
                                          </p:stCondLst>
                                        </p:cTn>
                                        <p:tgtEl>
                                          <p:spTgt spid="28"/>
                                        </p:tgtEl>
                                        <p:attrNameLst>
                                          <p:attrName>style.visibility</p:attrName>
                                        </p:attrNameLst>
                                      </p:cBhvr>
                                      <p:to>
                                        <p:strVal val="visible"/>
                                      </p:to>
                                    </p:set>
                                    <p:anim calcmode="lin" valueType="num">
                                      <p:cBhvr additive="base">
                                        <p:cTn id="24" dur="500" fill="hold"/>
                                        <p:tgtEl>
                                          <p:spTgt spid="28"/>
                                        </p:tgtEl>
                                        <p:attrNameLst>
                                          <p:attrName>ppt_x</p:attrName>
                                        </p:attrNameLst>
                                      </p:cBhvr>
                                      <p:tavLst>
                                        <p:tav tm="0">
                                          <p:val>
                                            <p:strVal val="0-#ppt_w/2"/>
                                          </p:val>
                                        </p:tav>
                                        <p:tav tm="100000">
                                          <p:val>
                                            <p:strVal val="#ppt_x"/>
                                          </p:val>
                                        </p:tav>
                                      </p:tavLst>
                                    </p:anim>
                                    <p:anim calcmode="lin" valueType="num">
                                      <p:cBhvr additive="base">
                                        <p:cTn id="25"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nodeType="clickEffect">
                                  <p:stCondLst>
                                    <p:cond delay="0"/>
                                  </p:stCondLst>
                                  <p:childTnLst>
                                    <p:set>
                                      <p:cBhvr>
                                        <p:cTn id="29" dur="1" fill="hold">
                                          <p:stCondLst>
                                            <p:cond delay="0"/>
                                          </p:stCondLst>
                                        </p:cTn>
                                        <p:tgtEl>
                                          <p:spTgt spid="32"/>
                                        </p:tgtEl>
                                        <p:attrNameLst>
                                          <p:attrName>style.visibility</p:attrName>
                                        </p:attrNameLst>
                                      </p:cBhvr>
                                      <p:to>
                                        <p:strVal val="visible"/>
                                      </p:to>
                                    </p:set>
                                    <p:anim calcmode="lin" valueType="num">
                                      <p:cBhvr additive="base">
                                        <p:cTn id="30" dur="500" fill="hold"/>
                                        <p:tgtEl>
                                          <p:spTgt spid="32"/>
                                        </p:tgtEl>
                                        <p:attrNameLst>
                                          <p:attrName>ppt_x</p:attrName>
                                        </p:attrNameLst>
                                      </p:cBhvr>
                                      <p:tavLst>
                                        <p:tav tm="0">
                                          <p:val>
                                            <p:strVal val="0-#ppt_w/2"/>
                                          </p:val>
                                        </p:tav>
                                        <p:tav tm="100000">
                                          <p:val>
                                            <p:strVal val="#ppt_x"/>
                                          </p:val>
                                        </p:tav>
                                      </p:tavLst>
                                    </p:anim>
                                    <p:anim calcmode="lin" valueType="num">
                                      <p:cBhvr additive="base">
                                        <p:cTn id="31"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nodeType="clickEffect">
                                  <p:stCondLst>
                                    <p:cond delay="0"/>
                                  </p:stCondLst>
                                  <p:childTnLst>
                                    <p:set>
                                      <p:cBhvr>
                                        <p:cTn id="35" dur="1" fill="hold">
                                          <p:stCondLst>
                                            <p:cond delay="0"/>
                                          </p:stCondLst>
                                        </p:cTn>
                                        <p:tgtEl>
                                          <p:spTgt spid="36"/>
                                        </p:tgtEl>
                                        <p:attrNameLst>
                                          <p:attrName>style.visibility</p:attrName>
                                        </p:attrNameLst>
                                      </p:cBhvr>
                                      <p:to>
                                        <p:strVal val="visible"/>
                                      </p:to>
                                    </p:set>
                                    <p:anim calcmode="lin" valueType="num">
                                      <p:cBhvr additive="base">
                                        <p:cTn id="36" dur="500" fill="hold"/>
                                        <p:tgtEl>
                                          <p:spTgt spid="36"/>
                                        </p:tgtEl>
                                        <p:attrNameLst>
                                          <p:attrName>ppt_x</p:attrName>
                                        </p:attrNameLst>
                                      </p:cBhvr>
                                      <p:tavLst>
                                        <p:tav tm="0">
                                          <p:val>
                                            <p:strVal val="0-#ppt_w/2"/>
                                          </p:val>
                                        </p:tav>
                                        <p:tav tm="100000">
                                          <p:val>
                                            <p:strVal val="#ppt_x"/>
                                          </p:val>
                                        </p:tav>
                                      </p:tavLst>
                                    </p:anim>
                                    <p:anim calcmode="lin" valueType="num">
                                      <p:cBhvr additive="base">
                                        <p:cTn id="37"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xmlns="" id="{84B3281E-6CBE-43ED-B82E-29E1AC4A6520}"/>
              </a:ext>
            </a:extLst>
          </p:cNvPr>
          <p:cNvSpPr txBox="1"/>
          <p:nvPr/>
        </p:nvSpPr>
        <p:spPr>
          <a:xfrm>
            <a:off x="6532568" y="2020251"/>
            <a:ext cx="2517775" cy="1015663"/>
          </a:xfrm>
          <a:prstGeom prst="rect">
            <a:avLst/>
          </a:prstGeom>
          <a:noFill/>
        </p:spPr>
        <p:txBody>
          <a:bodyPr wrap="square" rtlCol="0">
            <a:spAutoFit/>
          </a:bodyPr>
          <a:lstStyle/>
          <a:p>
            <a:r>
              <a:rPr lang="zh-CN" altLang="en-US" sz="6000" b="1" smtClean="0">
                <a:solidFill>
                  <a:srgbClr val="C00000"/>
                </a:solidFill>
                <a:latin typeface="微软雅黑" panose="020B0503020204020204" pitchFamily="82" charset="2"/>
                <a:ea typeface="微软雅黑" panose="020B0503020204020204" pitchFamily="82" charset="2"/>
              </a:rPr>
              <a:t>第一章</a:t>
            </a:r>
            <a:endParaRPr lang="zh-CN" altLang="en-US" sz="6000" b="1" dirty="0">
              <a:solidFill>
                <a:srgbClr val="C00000"/>
              </a:solidFill>
              <a:latin typeface="微软雅黑" panose="020B0503020204020204" pitchFamily="82" charset="2"/>
              <a:ea typeface="微软雅黑" panose="020B0503020204020204" pitchFamily="82" charset="2"/>
            </a:endParaRPr>
          </a:p>
        </p:txBody>
      </p:sp>
      <p:grpSp>
        <p:nvGrpSpPr>
          <p:cNvPr id="8" name="组合 12">
            <a:extLst>
              <a:ext uri="{FF2B5EF4-FFF2-40B4-BE49-F238E27FC236}">
                <a16:creationId xmlns:a16="http://schemas.microsoft.com/office/drawing/2014/main" xmlns="" id="{B960B0E4-E87E-4166-AD72-6FBC8E49065C}"/>
              </a:ext>
            </a:extLst>
          </p:cNvPr>
          <p:cNvGrpSpPr/>
          <p:nvPr/>
        </p:nvGrpSpPr>
        <p:grpSpPr>
          <a:xfrm>
            <a:off x="5546762" y="3214479"/>
            <a:ext cx="4489386" cy="323850"/>
            <a:chOff x="4972875" y="3581077"/>
            <a:chExt cx="4489386" cy="323850"/>
          </a:xfrm>
        </p:grpSpPr>
        <p:cxnSp>
          <p:nvCxnSpPr>
            <p:cNvPr id="9" name="直接连接符 5">
              <a:extLst>
                <a:ext uri="{FF2B5EF4-FFF2-40B4-BE49-F238E27FC236}">
                  <a16:creationId xmlns:a16="http://schemas.microsoft.com/office/drawing/2014/main" xmlns="" id="{243FCC89-C3ED-4E3B-8CC5-1B0E0581B9ED}"/>
                </a:ext>
              </a:extLst>
            </p:cNvPr>
            <p:cNvCxnSpPr>
              <a:cxnSpLocks/>
            </p:cNvCxnSpPr>
            <p:nvPr/>
          </p:nvCxnSpPr>
          <p:spPr>
            <a:xfrm>
              <a:off x="4972875" y="3743002"/>
              <a:ext cx="1351725" cy="0"/>
            </a:xfrm>
            <a:prstGeom prst="line">
              <a:avLst/>
            </a:prstGeom>
            <a:noFill/>
            <a:ln w="15875" cap="flat" cmpd="sng" algn="ctr">
              <a:solidFill>
                <a:srgbClr val="C00000">
                  <a:alpha val="99000"/>
                </a:srgbClr>
              </a:solidFill>
              <a:prstDash val="solid"/>
            </a:ln>
            <a:effectLst/>
          </p:spPr>
        </p:cxnSp>
        <p:sp>
          <p:nvSpPr>
            <p:cNvPr id="10" name="星形: 五角 8">
              <a:extLst>
                <a:ext uri="{FF2B5EF4-FFF2-40B4-BE49-F238E27FC236}">
                  <a16:creationId xmlns:a16="http://schemas.microsoft.com/office/drawing/2014/main" xmlns="" id="{2D50031E-740A-45C4-811B-84F753566D9A}"/>
                </a:ext>
              </a:extLst>
            </p:cNvPr>
            <p:cNvSpPr/>
            <p:nvPr/>
          </p:nvSpPr>
          <p:spPr>
            <a:xfrm>
              <a:off x="7055644" y="3581077"/>
              <a:ext cx="323850" cy="323850"/>
            </a:xfrm>
            <a:prstGeom prst="star5">
              <a:avLst/>
            </a:prstGeom>
            <a:solidFill>
              <a:srgbClr val="C2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星形: 五角 9">
              <a:extLst>
                <a:ext uri="{FF2B5EF4-FFF2-40B4-BE49-F238E27FC236}">
                  <a16:creationId xmlns:a16="http://schemas.microsoft.com/office/drawing/2014/main" xmlns="" id="{AF03B7DD-80F4-4BC9-ADD1-47B19BA7E799}"/>
                </a:ext>
              </a:extLst>
            </p:cNvPr>
            <p:cNvSpPr/>
            <p:nvPr/>
          </p:nvSpPr>
          <p:spPr>
            <a:xfrm>
              <a:off x="6575822" y="3628702"/>
              <a:ext cx="228600" cy="228600"/>
            </a:xfrm>
            <a:prstGeom prst="star5">
              <a:avLst/>
            </a:prstGeom>
            <a:solidFill>
              <a:srgbClr val="C2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星形: 五角 10">
              <a:extLst>
                <a:ext uri="{FF2B5EF4-FFF2-40B4-BE49-F238E27FC236}">
                  <a16:creationId xmlns:a16="http://schemas.microsoft.com/office/drawing/2014/main" xmlns="" id="{7CE10663-A850-4B20-A0ED-9CB53B391D1D}"/>
                </a:ext>
              </a:extLst>
            </p:cNvPr>
            <p:cNvSpPr/>
            <p:nvPr/>
          </p:nvSpPr>
          <p:spPr>
            <a:xfrm>
              <a:off x="7630716" y="3628702"/>
              <a:ext cx="228600" cy="228600"/>
            </a:xfrm>
            <a:prstGeom prst="star5">
              <a:avLst/>
            </a:prstGeom>
            <a:solidFill>
              <a:srgbClr val="C2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1">
              <a:extLst>
                <a:ext uri="{FF2B5EF4-FFF2-40B4-BE49-F238E27FC236}">
                  <a16:creationId xmlns:a16="http://schemas.microsoft.com/office/drawing/2014/main" xmlns="" id="{2D32ACEA-38EC-4496-B083-2E064E31DB5B}"/>
                </a:ext>
              </a:extLst>
            </p:cNvPr>
            <p:cNvCxnSpPr>
              <a:cxnSpLocks/>
            </p:cNvCxnSpPr>
            <p:nvPr/>
          </p:nvCxnSpPr>
          <p:spPr>
            <a:xfrm>
              <a:off x="8110536" y="3743002"/>
              <a:ext cx="1351725" cy="0"/>
            </a:xfrm>
            <a:prstGeom prst="line">
              <a:avLst/>
            </a:prstGeom>
            <a:noFill/>
            <a:ln w="15875" cap="flat" cmpd="sng" algn="ctr">
              <a:solidFill>
                <a:srgbClr val="C00000">
                  <a:alpha val="99000"/>
                </a:srgbClr>
              </a:solidFill>
              <a:prstDash val="solid"/>
            </a:ln>
            <a:effectLst/>
          </p:spPr>
        </p:cxnSp>
      </p:grpSp>
      <p:grpSp>
        <p:nvGrpSpPr>
          <p:cNvPr id="14" name="组 13"/>
          <p:cNvGrpSpPr/>
          <p:nvPr/>
        </p:nvGrpSpPr>
        <p:grpSpPr>
          <a:xfrm>
            <a:off x="5476622" y="3878819"/>
            <a:ext cx="4629666" cy="674357"/>
            <a:chOff x="5977490" y="2279116"/>
            <a:chExt cx="4629666" cy="674357"/>
          </a:xfrm>
        </p:grpSpPr>
        <p:sp>
          <p:nvSpPr>
            <p:cNvPr id="15" name="圆角矩形 14"/>
            <p:cNvSpPr/>
            <p:nvPr/>
          </p:nvSpPr>
          <p:spPr>
            <a:xfrm>
              <a:off x="5977490" y="2302960"/>
              <a:ext cx="4629666" cy="650513"/>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6" name="标题 4"/>
            <p:cNvSpPr txBox="1"/>
            <p:nvPr/>
          </p:nvSpPr>
          <p:spPr>
            <a:xfrm>
              <a:off x="6627767" y="2279116"/>
              <a:ext cx="3329113" cy="64106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defTabSz="1219170">
                <a:defRPr/>
              </a:pPr>
              <a:r>
                <a:rPr lang="zh-CN" altLang="en-US" sz="2400" b="1" kern="0" dirty="0">
                  <a:solidFill>
                    <a:sysClr val="window" lastClr="FFFFFF"/>
                  </a:solidFill>
                  <a:latin typeface="微软雅黑" panose="020B0503020204020204" pitchFamily="82" charset="2"/>
                  <a:ea typeface="微软雅黑" panose="020B0503020204020204" pitchFamily="82" charset="2"/>
                  <a:cs typeface="Arial" panose="020B0604020202020204" pitchFamily="34" charset="0"/>
                </a:rPr>
                <a:t>党的光辉历史</a:t>
              </a:r>
              <a:endParaRPr lang="zh-CN" altLang="en-US" sz="2400" b="1" kern="0" dirty="0">
                <a:solidFill>
                  <a:sysClr val="window" lastClr="FFFFFF"/>
                </a:solidFill>
                <a:latin typeface="微软雅黑" panose="020B0503020204020204" pitchFamily="82" charset="2"/>
                <a:ea typeface="微软雅黑" panose="020B0503020204020204" pitchFamily="82" charset="2"/>
                <a:cs typeface="Arial" panose="020B0604020202020204" pitchFamily="34" charset="0"/>
              </a:endParaRPr>
            </a:p>
          </p:txBody>
        </p:sp>
      </p:grpSp>
    </p:spTree>
    <p:extLst>
      <p:ext uri="{BB962C8B-B14F-4D97-AF65-F5344CB8AC3E}">
        <p14:creationId xmlns:p14="http://schemas.microsoft.com/office/powerpoint/2010/main" val="172313591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par>
                                <p:cTn id="8" presetID="2" presetClass="entr" presetSubtype="4"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 calcmode="lin" valueType="num">
                                      <p:cBhvr additive="base">
                                        <p:cTn id="10" dur="500" fill="hold"/>
                                        <p:tgtEl>
                                          <p:spTgt spid="8"/>
                                        </p:tgtEl>
                                        <p:attrNameLst>
                                          <p:attrName>ppt_x</p:attrName>
                                        </p:attrNameLst>
                                      </p:cBhvr>
                                      <p:tavLst>
                                        <p:tav tm="0">
                                          <p:val>
                                            <p:strVal val="#ppt_x"/>
                                          </p:val>
                                        </p:tav>
                                        <p:tav tm="100000">
                                          <p:val>
                                            <p:strVal val="#ppt_x"/>
                                          </p:val>
                                        </p:tav>
                                      </p:tavLst>
                                    </p:anim>
                                    <p:anim calcmode="lin" valueType="num">
                                      <p:cBhvr additive="base">
                                        <p:cTn id="1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nodeType="click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fill="hold"/>
                                        <p:tgtEl>
                                          <p:spTgt spid="14"/>
                                        </p:tgtEl>
                                        <p:attrNameLst>
                                          <p:attrName>ppt_x</p:attrName>
                                        </p:attrNameLst>
                                      </p:cBhvr>
                                      <p:tavLst>
                                        <p:tav tm="0">
                                          <p:val>
                                            <p:strVal val="0-#ppt_w/2"/>
                                          </p:val>
                                        </p:tav>
                                        <p:tav tm="100000">
                                          <p:val>
                                            <p:strVal val="#ppt_x"/>
                                          </p:val>
                                        </p:tav>
                                      </p:tavLst>
                                    </p:anim>
                                    <p:anim calcmode="lin" valueType="num">
                                      <p:cBhvr additive="base">
                                        <p:cTn id="17"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 5"/>
          <p:cNvGrpSpPr/>
          <p:nvPr/>
        </p:nvGrpSpPr>
        <p:grpSpPr>
          <a:xfrm>
            <a:off x="3781167" y="259319"/>
            <a:ext cx="4629666" cy="674357"/>
            <a:chOff x="5977490" y="2279116"/>
            <a:chExt cx="4629666" cy="674357"/>
          </a:xfrm>
        </p:grpSpPr>
        <p:sp>
          <p:nvSpPr>
            <p:cNvPr id="7" name="圆角矩形 6"/>
            <p:cNvSpPr/>
            <p:nvPr/>
          </p:nvSpPr>
          <p:spPr>
            <a:xfrm>
              <a:off x="5977490" y="2302960"/>
              <a:ext cx="4629666" cy="650513"/>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 name="标题 4"/>
            <p:cNvSpPr txBox="1"/>
            <p:nvPr/>
          </p:nvSpPr>
          <p:spPr>
            <a:xfrm>
              <a:off x="6627767" y="2279116"/>
              <a:ext cx="3329113" cy="64106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defTabSz="1219170">
                <a:defRPr/>
              </a:pPr>
              <a:r>
                <a:rPr lang="zh-CN" altLang="en-US" sz="2400" b="1" kern="0" dirty="0">
                  <a:solidFill>
                    <a:sysClr val="window" lastClr="FFFFFF"/>
                  </a:solidFill>
                  <a:latin typeface="微软雅黑" panose="020B0503020204020204" pitchFamily="82" charset="2"/>
                  <a:ea typeface="微软雅黑" panose="020B0503020204020204" pitchFamily="82" charset="2"/>
                  <a:cs typeface="Arial" panose="020B0604020202020204" pitchFamily="34" charset="0"/>
                </a:rPr>
                <a:t>党的光辉历史</a:t>
              </a:r>
              <a:endParaRPr lang="zh-CN" altLang="en-US" sz="2400" b="1" kern="0" dirty="0">
                <a:solidFill>
                  <a:sysClr val="window" lastClr="FFFFFF"/>
                </a:solidFill>
                <a:latin typeface="微软雅黑" panose="020B0503020204020204" pitchFamily="82" charset="2"/>
                <a:ea typeface="微软雅黑" panose="020B0503020204020204" pitchFamily="82" charset="2"/>
                <a:cs typeface="Arial" panose="020B0604020202020204" pitchFamily="34" charset="0"/>
              </a:endParaRPr>
            </a:p>
          </p:txBody>
        </p:sp>
      </p:grpSp>
      <p:sp>
        <p:nvSpPr>
          <p:cNvPr id="12" name="箭头: 五边形 6"/>
          <p:cNvSpPr/>
          <p:nvPr/>
        </p:nvSpPr>
        <p:spPr bwMode="auto">
          <a:xfrm>
            <a:off x="693381" y="1263874"/>
            <a:ext cx="3279012" cy="908396"/>
          </a:xfrm>
          <a:prstGeom prst="homePlate">
            <a:avLst>
              <a:gd name="adj" fmla="val 27136"/>
            </a:avLst>
          </a:prstGeom>
          <a:solidFill>
            <a:srgbClr val="C00000"/>
          </a:solidFill>
          <a:ln w="38100"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eaLnBrk="1" hangingPunct="1">
              <a:buFont typeface="Arial" panose="020B0604020202020204" pitchFamily="34" charset="0"/>
              <a:buNone/>
            </a:pPr>
            <a:endParaRPr lang="zh-CN" altLang="en-US"/>
          </a:p>
        </p:txBody>
      </p:sp>
      <p:sp>
        <p:nvSpPr>
          <p:cNvPr id="13" name="矩形 12"/>
          <p:cNvSpPr/>
          <p:nvPr/>
        </p:nvSpPr>
        <p:spPr>
          <a:xfrm>
            <a:off x="887985" y="1456462"/>
            <a:ext cx="2559753" cy="523220"/>
          </a:xfrm>
          <a:prstGeom prst="rect">
            <a:avLst/>
          </a:prstGeom>
        </p:spPr>
        <p:txBody>
          <a:bodyPr wrap="square">
            <a:spAutoFit/>
          </a:bodyPr>
          <a:lstStyle/>
          <a:p>
            <a:pPr algn="ctr" defTabSz="1219170">
              <a:buNone/>
              <a:defRPr/>
            </a:pPr>
            <a:r>
              <a:rPr lang="zh-CN" altLang="en-US" sz="2800" b="1" kern="0" dirty="0">
                <a:solidFill>
                  <a:schemeClr val="bg1"/>
                </a:solidFill>
                <a:latin typeface="微软雅黑" panose="020B0503020204020204" pitchFamily="82" charset="2"/>
                <a:ea typeface="微软雅黑" panose="020B0503020204020204" pitchFamily="82" charset="2"/>
                <a:cs typeface="Arial" panose="020B0604020202020204" pitchFamily="34" charset="0"/>
              </a:rPr>
              <a:t>党的光辉历史</a:t>
            </a:r>
            <a:endParaRPr lang="zh-CN" altLang="en-US" sz="2800" b="1" kern="0" dirty="0">
              <a:solidFill>
                <a:schemeClr val="bg1"/>
              </a:solidFill>
              <a:latin typeface="微软雅黑" panose="020B0503020204020204" pitchFamily="82" charset="2"/>
              <a:ea typeface="微软雅黑" panose="020B0503020204020204" pitchFamily="82" charset="2"/>
              <a:cs typeface="Arial" panose="020B0604020202020204" pitchFamily="34" charset="0"/>
            </a:endParaRPr>
          </a:p>
        </p:txBody>
      </p:sp>
      <p:sp>
        <p:nvSpPr>
          <p:cNvPr id="16" name="矩形 259">
            <a:extLst>
              <a:ext uri="{FF2B5EF4-FFF2-40B4-BE49-F238E27FC236}">
                <a16:creationId xmlns:a16="http://schemas.microsoft.com/office/drawing/2014/main" xmlns="" id="{60C6DAF9-442F-48AB-B35D-0563AB2FFD68}"/>
              </a:ext>
            </a:extLst>
          </p:cNvPr>
          <p:cNvSpPr>
            <a:spLocks noChangeArrowheads="1"/>
          </p:cNvSpPr>
          <p:nvPr/>
        </p:nvSpPr>
        <p:spPr bwMode="auto">
          <a:xfrm>
            <a:off x="693381" y="2628579"/>
            <a:ext cx="9544050" cy="2446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1219170">
              <a:lnSpc>
                <a:spcPct val="200000"/>
              </a:lnSpc>
              <a:buNone/>
              <a:defRPr/>
            </a:pPr>
            <a:r>
              <a:rPr lang="en-US" altLang="zh-CN" sz="1500" kern="0" dirty="0">
                <a:solidFill>
                  <a:schemeClr val="tx1">
                    <a:lumMod val="85000"/>
                    <a:lumOff val="15000"/>
                  </a:schemeClr>
                </a:solidFill>
                <a:latin typeface="微软雅黑" panose="020B0503020204020204" pitchFamily="82" charset="2"/>
                <a:ea typeface="微软雅黑" panose="020B0503020204020204" pitchFamily="82" charset="2"/>
                <a:cs typeface="Arial" panose="020B0604020202020204" pitchFamily="34" charset="0"/>
              </a:rPr>
              <a:t>1921</a:t>
            </a:r>
            <a:r>
              <a:rPr lang="zh-CN" altLang="en-US" sz="1500" kern="0" dirty="0">
                <a:solidFill>
                  <a:schemeClr val="tx1">
                    <a:lumMod val="85000"/>
                    <a:lumOff val="15000"/>
                  </a:schemeClr>
                </a:solidFill>
                <a:latin typeface="微软雅黑" panose="020B0503020204020204" pitchFamily="82" charset="2"/>
                <a:ea typeface="微软雅黑" panose="020B0503020204020204" pitchFamily="82" charset="2"/>
                <a:cs typeface="Arial" panose="020B0604020202020204" pitchFamily="34" charset="0"/>
              </a:rPr>
              <a:t>年</a:t>
            </a:r>
            <a:r>
              <a:rPr lang="en-US" altLang="zh-CN" sz="1500" kern="0" dirty="0">
                <a:solidFill>
                  <a:schemeClr val="tx1">
                    <a:lumMod val="85000"/>
                    <a:lumOff val="15000"/>
                  </a:schemeClr>
                </a:solidFill>
                <a:latin typeface="微软雅黑" panose="020B0503020204020204" pitchFamily="82" charset="2"/>
                <a:ea typeface="微软雅黑" panose="020B0503020204020204" pitchFamily="82" charset="2"/>
                <a:cs typeface="Arial" panose="020B0604020202020204" pitchFamily="34" charset="0"/>
              </a:rPr>
              <a:t>,</a:t>
            </a:r>
            <a:r>
              <a:rPr lang="zh-CN" altLang="en-US" sz="1500" kern="0" dirty="0">
                <a:solidFill>
                  <a:schemeClr val="tx1">
                    <a:lumMod val="85000"/>
                    <a:lumOff val="15000"/>
                  </a:schemeClr>
                </a:solidFill>
                <a:latin typeface="微软雅黑" panose="020B0503020204020204" pitchFamily="82" charset="2"/>
                <a:ea typeface="微软雅黑" panose="020B0503020204020204" pitchFamily="82" charset="2"/>
                <a:cs typeface="Arial" panose="020B0604020202020204" pitchFamily="34" charset="0"/>
              </a:rPr>
              <a:t>中国共产党光荣诞生了</a:t>
            </a:r>
            <a:r>
              <a:rPr lang="en-US" altLang="zh-CN" sz="1500" kern="0" dirty="0">
                <a:solidFill>
                  <a:schemeClr val="tx1">
                    <a:lumMod val="85000"/>
                    <a:lumOff val="15000"/>
                  </a:schemeClr>
                </a:solidFill>
                <a:latin typeface="微软雅黑" panose="020B0503020204020204" pitchFamily="82" charset="2"/>
                <a:ea typeface="微软雅黑" panose="020B0503020204020204" pitchFamily="82" charset="2"/>
                <a:cs typeface="Arial" panose="020B0604020202020204" pitchFamily="34" charset="0"/>
              </a:rPr>
              <a:t>! </a:t>
            </a:r>
            <a:r>
              <a:rPr lang="zh-CN" altLang="en-US" sz="1500" kern="0" dirty="0">
                <a:solidFill>
                  <a:schemeClr val="tx1">
                    <a:lumMod val="85000"/>
                    <a:lumOff val="15000"/>
                  </a:schemeClr>
                </a:solidFill>
                <a:latin typeface="微软雅黑" panose="020B0503020204020204" pitchFamily="82" charset="2"/>
                <a:ea typeface="微软雅黑" panose="020B0503020204020204" pitchFamily="82" charset="2"/>
                <a:cs typeface="Arial" panose="020B0604020202020204" pitchFamily="34" charset="0"/>
              </a:rPr>
              <a:t>中国共产党成立后，给人民指出了中国的出路在于彻底推翻帝国主义、封建主义的反动统治，并进而转入社会主义，成为中国人民前所未有的领导力量。</a:t>
            </a:r>
          </a:p>
          <a:p>
            <a:pPr defTabSz="1219170">
              <a:lnSpc>
                <a:spcPct val="200000"/>
              </a:lnSpc>
              <a:buNone/>
              <a:defRPr/>
            </a:pPr>
            <a:r>
              <a:rPr lang="zh-CN" altLang="en-US" sz="1500" kern="0" dirty="0">
                <a:solidFill>
                  <a:schemeClr val="tx1">
                    <a:lumMod val="85000"/>
                    <a:lumOff val="15000"/>
                  </a:schemeClr>
                </a:solidFill>
                <a:latin typeface="微软雅黑" panose="020B0503020204020204" pitchFamily="82" charset="2"/>
                <a:ea typeface="微软雅黑" panose="020B0503020204020204" pitchFamily="82" charset="2"/>
                <a:cs typeface="Arial" panose="020B0604020202020204" pitchFamily="34" charset="0"/>
              </a:rPr>
              <a:t>  中国共产党在领导各族人民为新民主主义而斗争的过程中，经历了国共合作的北伐战争、土地革命战争、抗日战争和全国解放战争四个阶段，其间经受了一九二七年和一九三四年两次严重挫折的痛苦考验。经过长期的武装斗争和各个方面、各种形式斗争的密切配合，终于在一九四九年取得了革命的胜利。</a:t>
            </a:r>
          </a:p>
        </p:txBody>
      </p:sp>
    </p:spTree>
    <p:extLst>
      <p:ext uri="{BB962C8B-B14F-4D97-AF65-F5344CB8AC3E}">
        <p14:creationId xmlns:p14="http://schemas.microsoft.com/office/powerpoint/2010/main" val="161539348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0-#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 calcmode="lin" valueType="num">
                                      <p:cBhvr>
                                        <p:cTn id="19" dur="500" fill="hold"/>
                                        <p:tgtEl>
                                          <p:spTgt spid="13"/>
                                        </p:tgtEl>
                                        <p:attrNameLst>
                                          <p:attrName>style.rotation</p:attrName>
                                        </p:attrNameLst>
                                      </p:cBhvr>
                                      <p:tavLst>
                                        <p:tav tm="0">
                                          <p:val>
                                            <p:fltVal val="90"/>
                                          </p:val>
                                        </p:tav>
                                        <p:tav tm="100000">
                                          <p:val>
                                            <p:fltVal val="0"/>
                                          </p:val>
                                        </p:tav>
                                      </p:tavLst>
                                    </p:anim>
                                    <p:animEffect transition="in" filter="fade">
                                      <p:cBhvr>
                                        <p:cTn id="20" dur="500"/>
                                        <p:tgtEl>
                                          <p:spTgt spid="13"/>
                                        </p:tgtEl>
                                      </p:cBhvr>
                                    </p:animEffect>
                                  </p:childTnLst>
                                </p:cTn>
                              </p:par>
                            </p:childTnLst>
                          </p:cTn>
                        </p:par>
                        <p:par>
                          <p:cTn id="21" fill="hold">
                            <p:stCondLst>
                              <p:cond delay="15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6"/>
                                        </p:tgtEl>
                                        <p:attrNameLst>
                                          <p:attrName>ppt_y</p:attrName>
                                        </p:attrNameLst>
                                      </p:cBhvr>
                                      <p:tavLst>
                                        <p:tav tm="0">
                                          <p:val>
                                            <p:strVal val="#ppt_y"/>
                                          </p:val>
                                        </p:tav>
                                        <p:tav tm="100000">
                                          <p:val>
                                            <p:strVal val="#ppt_y"/>
                                          </p:val>
                                        </p:tav>
                                      </p:tavLst>
                                    </p:anim>
                                    <p:anim calcmode="lin" valueType="num">
                                      <p:cBhvr>
                                        <p:cTn id="26"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6"/>
                                        </p:tgtEl>
                                      </p:cBhvr>
                                    </p:animEffect>
                                  </p:childTnLst>
                                </p:cTn>
                              </p:par>
                            </p:childTnLst>
                          </p:cTn>
                        </p:par>
                        <p:par>
                          <p:cTn id="29" fill="hold">
                            <p:stCondLst>
                              <p:cond delay="12850"/>
                            </p:stCondLst>
                            <p:childTnLst>
                              <p:par>
                                <p:cTn id="30" presetID="26" presetClass="emph" presetSubtype="0" fill="hold" grpId="1" nodeType="afterEffect">
                                  <p:stCondLst>
                                    <p:cond delay="0"/>
                                  </p:stCondLst>
                                  <p:iterate type="lt">
                                    <p:tmPct val="0"/>
                                  </p:iterate>
                                  <p:childTnLst>
                                    <p:animEffect transition="out" filter="fade">
                                      <p:cBhvr>
                                        <p:cTn id="31" dur="500" tmFilter="0, 0; .2, .5; .8, .5; 1, 0"/>
                                        <p:tgtEl>
                                          <p:spTgt spid="16"/>
                                        </p:tgtEl>
                                      </p:cBhvr>
                                    </p:animEffect>
                                    <p:animScale>
                                      <p:cBhvr>
                                        <p:cTn id="32" dur="250" autoRev="1" fill="hold"/>
                                        <p:tgtEl>
                                          <p:spTgt spid="1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6" grpId="0"/>
      <p:bldP spid="16"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3781167" y="259319"/>
            <a:ext cx="4629666" cy="674357"/>
            <a:chOff x="5977490" y="2279116"/>
            <a:chExt cx="4629666" cy="674357"/>
          </a:xfrm>
        </p:grpSpPr>
        <p:sp>
          <p:nvSpPr>
            <p:cNvPr id="3" name="圆角矩形 2"/>
            <p:cNvSpPr/>
            <p:nvPr/>
          </p:nvSpPr>
          <p:spPr>
            <a:xfrm>
              <a:off x="5977490" y="2302960"/>
              <a:ext cx="4629666" cy="650513"/>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标题 4"/>
            <p:cNvSpPr txBox="1"/>
            <p:nvPr/>
          </p:nvSpPr>
          <p:spPr>
            <a:xfrm>
              <a:off x="6627767" y="2279116"/>
              <a:ext cx="3329113" cy="64106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defTabSz="1219170">
                <a:defRPr/>
              </a:pPr>
              <a:r>
                <a:rPr lang="zh-CN" altLang="en-US" sz="2400" b="1" kern="0" dirty="0">
                  <a:solidFill>
                    <a:sysClr val="window" lastClr="FFFFFF"/>
                  </a:solidFill>
                  <a:latin typeface="微软雅黑" panose="020B0503020204020204" pitchFamily="82" charset="2"/>
                  <a:ea typeface="微软雅黑" panose="020B0503020204020204" pitchFamily="82" charset="2"/>
                  <a:cs typeface="Arial" panose="020B0604020202020204" pitchFamily="34" charset="0"/>
                </a:rPr>
                <a:t>党的光辉历史</a:t>
              </a:r>
              <a:endParaRPr lang="zh-CN" altLang="en-US" sz="2400" b="1" kern="0" dirty="0">
                <a:solidFill>
                  <a:sysClr val="window" lastClr="FFFFFF"/>
                </a:solidFill>
                <a:latin typeface="微软雅黑" panose="020B0503020204020204" pitchFamily="82" charset="2"/>
                <a:ea typeface="微软雅黑" panose="020B0503020204020204" pitchFamily="82" charset="2"/>
                <a:cs typeface="Arial" panose="020B0604020202020204" pitchFamily="34" charset="0"/>
              </a:endParaRPr>
            </a:p>
          </p:txBody>
        </p:sp>
      </p:grpSp>
      <p:sp>
        <p:nvSpPr>
          <p:cNvPr id="5" name="矩形 4"/>
          <p:cNvSpPr/>
          <p:nvPr/>
        </p:nvSpPr>
        <p:spPr>
          <a:xfrm>
            <a:off x="718751" y="2411534"/>
            <a:ext cx="6314398" cy="646331"/>
          </a:xfrm>
          <a:prstGeom prst="rect">
            <a:avLst/>
          </a:prstGeom>
        </p:spPr>
        <p:txBody>
          <a:bodyPr wrap="square">
            <a:spAutoFit/>
          </a:bodyPr>
          <a:lstStyle/>
          <a:p>
            <a:pPr algn="just">
              <a:spcAft>
                <a:spcPts val="600"/>
              </a:spcAft>
            </a:pPr>
            <a:r>
              <a:rPr lang="en-US" altLang="zh-CN" dirty="0">
                <a:solidFill>
                  <a:schemeClr val="tx1">
                    <a:lumMod val="85000"/>
                    <a:lumOff val="15000"/>
                  </a:schemeClr>
                </a:solidFill>
                <a:latin typeface="微软雅黑" panose="020B0503020204020204" pitchFamily="82" charset="2"/>
                <a:ea typeface="微软雅黑" panose="020B0503020204020204" pitchFamily="82" charset="2"/>
                <a:cs typeface="Lato Light"/>
              </a:rPr>
              <a:t>1919</a:t>
            </a:r>
            <a:r>
              <a:rPr lang="zh-CN" altLang="en-US" dirty="0">
                <a:solidFill>
                  <a:schemeClr val="tx1">
                    <a:lumMod val="85000"/>
                    <a:lumOff val="15000"/>
                  </a:schemeClr>
                </a:solidFill>
                <a:latin typeface="微软雅黑" panose="020B0503020204020204" pitchFamily="82" charset="2"/>
                <a:ea typeface="微软雅黑" panose="020B0503020204020204" pitchFamily="82" charset="2"/>
                <a:cs typeface="Lato Light"/>
              </a:rPr>
              <a:t>年五四运动</a:t>
            </a:r>
            <a:r>
              <a:rPr lang="en-US" altLang="zh-CN" dirty="0">
                <a:solidFill>
                  <a:schemeClr val="tx1">
                    <a:lumMod val="85000"/>
                    <a:lumOff val="15000"/>
                  </a:schemeClr>
                </a:solidFill>
                <a:latin typeface="微软雅黑" panose="020B0503020204020204" pitchFamily="82" charset="2"/>
                <a:ea typeface="微软雅黑" panose="020B0503020204020204" pitchFamily="82" charset="2"/>
                <a:cs typeface="Lato Light"/>
              </a:rPr>
              <a:t>-1949</a:t>
            </a:r>
            <a:r>
              <a:rPr lang="zh-CN" altLang="en-US" dirty="0">
                <a:solidFill>
                  <a:schemeClr val="tx1">
                    <a:lumMod val="85000"/>
                    <a:lumOff val="15000"/>
                  </a:schemeClr>
                </a:solidFill>
                <a:latin typeface="微软雅黑" panose="020B0503020204020204" pitchFamily="82" charset="2"/>
                <a:ea typeface="微软雅黑" panose="020B0503020204020204" pitchFamily="82" charset="2"/>
                <a:cs typeface="Lato Light"/>
              </a:rPr>
              <a:t>年</a:t>
            </a:r>
            <a:r>
              <a:rPr lang="en-US" altLang="zh-CN" dirty="0">
                <a:solidFill>
                  <a:schemeClr val="tx1">
                    <a:lumMod val="85000"/>
                    <a:lumOff val="15000"/>
                  </a:schemeClr>
                </a:solidFill>
                <a:latin typeface="微软雅黑" panose="020B0503020204020204" pitchFamily="82" charset="2"/>
                <a:ea typeface="微软雅黑" panose="020B0503020204020204" pitchFamily="82" charset="2"/>
                <a:cs typeface="Lato Light"/>
              </a:rPr>
              <a:t>10</a:t>
            </a:r>
            <a:r>
              <a:rPr lang="zh-CN" altLang="en-US" dirty="0">
                <a:solidFill>
                  <a:schemeClr val="tx1">
                    <a:lumMod val="85000"/>
                    <a:lumOff val="15000"/>
                  </a:schemeClr>
                </a:solidFill>
                <a:latin typeface="微软雅黑" panose="020B0503020204020204" pitchFamily="82" charset="2"/>
                <a:ea typeface="微软雅黑" panose="020B0503020204020204" pitchFamily="82" charset="2"/>
                <a:cs typeface="Lato Light"/>
              </a:rPr>
              <a:t>月中华人民共和国、中央人民政府成立</a:t>
            </a:r>
            <a:endParaRPr lang="id-ID" altLang="zh-CN" dirty="0">
              <a:solidFill>
                <a:schemeClr val="tx1">
                  <a:lumMod val="85000"/>
                  <a:lumOff val="15000"/>
                </a:schemeClr>
              </a:solidFill>
              <a:latin typeface="微软雅黑" panose="020B0503020204020204" pitchFamily="82" charset="2"/>
              <a:ea typeface="微软雅黑" panose="020B0503020204020204" pitchFamily="82" charset="2"/>
            </a:endParaRPr>
          </a:p>
        </p:txBody>
      </p:sp>
      <p:sp>
        <p:nvSpPr>
          <p:cNvPr id="6" name="矩形 5"/>
          <p:cNvSpPr/>
          <p:nvPr/>
        </p:nvSpPr>
        <p:spPr>
          <a:xfrm>
            <a:off x="718751" y="1952665"/>
            <a:ext cx="6290570" cy="369332"/>
          </a:xfrm>
          <a:prstGeom prst="rect">
            <a:avLst/>
          </a:prstGeom>
          <a:solidFill>
            <a:srgbClr val="C00000"/>
          </a:solidFill>
        </p:spPr>
        <p:txBody>
          <a:bodyPr wrap="square">
            <a:spAutoFit/>
          </a:bodyPr>
          <a:lstStyle/>
          <a:p>
            <a:r>
              <a:rPr lang="zh-CN" altLang="en-US" b="1" dirty="0">
                <a:solidFill>
                  <a:schemeClr val="bg1"/>
                </a:solidFill>
                <a:latin typeface="微软雅黑" panose="020B0503020204020204" pitchFamily="82" charset="2"/>
                <a:ea typeface="微软雅黑" panose="020B0503020204020204" pitchFamily="82" charset="2"/>
                <a:cs typeface="Lato Regular"/>
              </a:rPr>
              <a:t>新民主主义革命时期</a:t>
            </a:r>
            <a:endParaRPr lang="id-ID" altLang="zh-CN" b="1" dirty="0">
              <a:solidFill>
                <a:schemeClr val="bg1"/>
              </a:solidFill>
              <a:latin typeface="微软雅黑" panose="020B0503020204020204" pitchFamily="82" charset="2"/>
              <a:ea typeface="微软雅黑" panose="020B0503020204020204" pitchFamily="82" charset="2"/>
              <a:cs typeface="Lato Regular"/>
            </a:endParaRPr>
          </a:p>
        </p:txBody>
      </p:sp>
      <p:sp>
        <p:nvSpPr>
          <p:cNvPr id="16" name="矩形 15"/>
          <p:cNvSpPr/>
          <p:nvPr/>
        </p:nvSpPr>
        <p:spPr>
          <a:xfrm>
            <a:off x="694923" y="3844145"/>
            <a:ext cx="6314398" cy="369332"/>
          </a:xfrm>
          <a:prstGeom prst="rect">
            <a:avLst/>
          </a:prstGeom>
        </p:spPr>
        <p:txBody>
          <a:bodyPr wrap="square">
            <a:spAutoFit/>
          </a:bodyPr>
          <a:lstStyle/>
          <a:p>
            <a:pPr algn="just">
              <a:spcAft>
                <a:spcPts val="600"/>
              </a:spcAft>
            </a:pPr>
            <a:r>
              <a:rPr lang="en-US" altLang="zh-CN" dirty="0">
                <a:solidFill>
                  <a:schemeClr val="tx1">
                    <a:lumMod val="85000"/>
                    <a:lumOff val="15000"/>
                  </a:schemeClr>
                </a:solidFill>
                <a:latin typeface="微软雅黑" panose="020B0503020204020204" pitchFamily="82" charset="2"/>
                <a:ea typeface="微软雅黑" panose="020B0503020204020204" pitchFamily="82" charset="2"/>
                <a:cs typeface="Lato Light"/>
              </a:rPr>
              <a:t>1949</a:t>
            </a:r>
            <a:r>
              <a:rPr lang="zh-CN" altLang="en-US" dirty="0">
                <a:solidFill>
                  <a:schemeClr val="tx1">
                    <a:lumMod val="85000"/>
                    <a:lumOff val="15000"/>
                  </a:schemeClr>
                </a:solidFill>
                <a:latin typeface="微软雅黑" panose="020B0503020204020204" pitchFamily="82" charset="2"/>
                <a:ea typeface="微软雅黑" panose="020B0503020204020204" pitchFamily="82" charset="2"/>
                <a:cs typeface="Lato Light"/>
              </a:rPr>
              <a:t>年</a:t>
            </a:r>
            <a:r>
              <a:rPr lang="en-US" altLang="zh-CN" dirty="0">
                <a:solidFill>
                  <a:schemeClr val="tx1">
                    <a:lumMod val="85000"/>
                    <a:lumOff val="15000"/>
                  </a:schemeClr>
                </a:solidFill>
                <a:latin typeface="微软雅黑" panose="020B0503020204020204" pitchFamily="82" charset="2"/>
                <a:ea typeface="微软雅黑" panose="020B0503020204020204" pitchFamily="82" charset="2"/>
                <a:cs typeface="Lato Light"/>
              </a:rPr>
              <a:t>10</a:t>
            </a:r>
            <a:r>
              <a:rPr lang="zh-CN" altLang="en-US" dirty="0">
                <a:solidFill>
                  <a:schemeClr val="tx1">
                    <a:lumMod val="85000"/>
                    <a:lumOff val="15000"/>
                  </a:schemeClr>
                </a:solidFill>
                <a:latin typeface="微软雅黑" panose="020B0503020204020204" pitchFamily="82" charset="2"/>
                <a:ea typeface="微软雅黑" panose="020B0503020204020204" pitchFamily="82" charset="2"/>
                <a:cs typeface="Lato Light"/>
              </a:rPr>
              <a:t>月</a:t>
            </a:r>
            <a:r>
              <a:rPr lang="en-US" altLang="zh-CN" dirty="0">
                <a:solidFill>
                  <a:schemeClr val="tx1">
                    <a:lumMod val="85000"/>
                    <a:lumOff val="15000"/>
                  </a:schemeClr>
                </a:solidFill>
                <a:latin typeface="微软雅黑" panose="020B0503020204020204" pitchFamily="82" charset="2"/>
                <a:ea typeface="微软雅黑" panose="020B0503020204020204" pitchFamily="82" charset="2"/>
                <a:cs typeface="Lato Light"/>
              </a:rPr>
              <a:t>-1976</a:t>
            </a:r>
            <a:r>
              <a:rPr lang="zh-CN" altLang="en-US" dirty="0">
                <a:solidFill>
                  <a:schemeClr val="tx1">
                    <a:lumMod val="85000"/>
                    <a:lumOff val="15000"/>
                  </a:schemeClr>
                </a:solidFill>
                <a:latin typeface="微软雅黑" panose="020B0503020204020204" pitchFamily="82" charset="2"/>
                <a:ea typeface="微软雅黑" panose="020B0503020204020204" pitchFamily="82" charset="2"/>
                <a:cs typeface="Lato Light"/>
              </a:rPr>
              <a:t>年</a:t>
            </a:r>
            <a:r>
              <a:rPr lang="en-US" altLang="zh-CN" dirty="0">
                <a:solidFill>
                  <a:schemeClr val="tx1">
                    <a:lumMod val="85000"/>
                    <a:lumOff val="15000"/>
                  </a:schemeClr>
                </a:solidFill>
                <a:latin typeface="微软雅黑" panose="020B0503020204020204" pitchFamily="82" charset="2"/>
                <a:ea typeface="微软雅黑" panose="020B0503020204020204" pitchFamily="82" charset="2"/>
                <a:cs typeface="Lato Light"/>
              </a:rPr>
              <a:t>10</a:t>
            </a:r>
            <a:r>
              <a:rPr lang="zh-CN" altLang="en-US" dirty="0">
                <a:solidFill>
                  <a:schemeClr val="tx1">
                    <a:lumMod val="85000"/>
                    <a:lumOff val="15000"/>
                  </a:schemeClr>
                </a:solidFill>
                <a:latin typeface="微软雅黑" panose="020B0503020204020204" pitchFamily="82" charset="2"/>
                <a:ea typeface="微软雅黑" panose="020B0503020204020204" pitchFamily="82" charset="2"/>
                <a:cs typeface="Lato Light"/>
              </a:rPr>
              <a:t>月</a:t>
            </a:r>
            <a:endParaRPr lang="id-ID" altLang="zh-CN" dirty="0">
              <a:solidFill>
                <a:schemeClr val="tx1">
                  <a:lumMod val="85000"/>
                  <a:lumOff val="15000"/>
                </a:schemeClr>
              </a:solidFill>
              <a:latin typeface="微软雅黑" panose="020B0503020204020204" pitchFamily="82" charset="2"/>
              <a:ea typeface="微软雅黑" panose="020B0503020204020204" pitchFamily="82" charset="2"/>
            </a:endParaRPr>
          </a:p>
        </p:txBody>
      </p:sp>
      <p:sp>
        <p:nvSpPr>
          <p:cNvPr id="17" name="矩形 16"/>
          <p:cNvSpPr/>
          <p:nvPr/>
        </p:nvSpPr>
        <p:spPr>
          <a:xfrm>
            <a:off x="694923" y="3385276"/>
            <a:ext cx="6290570" cy="369332"/>
          </a:xfrm>
          <a:prstGeom prst="rect">
            <a:avLst/>
          </a:prstGeom>
          <a:solidFill>
            <a:srgbClr val="C00000"/>
          </a:solidFill>
        </p:spPr>
        <p:txBody>
          <a:bodyPr wrap="square">
            <a:spAutoFit/>
          </a:bodyPr>
          <a:lstStyle/>
          <a:p>
            <a:r>
              <a:rPr lang="zh-CN" altLang="en-US" b="1" dirty="0">
                <a:solidFill>
                  <a:schemeClr val="bg1"/>
                </a:solidFill>
                <a:latin typeface="微软雅黑" panose="020B0503020204020204" pitchFamily="82" charset="2"/>
                <a:ea typeface="微软雅黑" panose="020B0503020204020204" pitchFamily="82" charset="2"/>
                <a:cs typeface="Lato Regular"/>
              </a:rPr>
              <a:t>社会主义革命建设时期</a:t>
            </a:r>
            <a:endParaRPr lang="id-ID" altLang="zh-CN" b="1" dirty="0">
              <a:solidFill>
                <a:schemeClr val="bg1"/>
              </a:solidFill>
              <a:latin typeface="微软雅黑" panose="020B0503020204020204" pitchFamily="82" charset="2"/>
              <a:ea typeface="微软雅黑" panose="020B0503020204020204" pitchFamily="82" charset="2"/>
              <a:cs typeface="Lato Regular"/>
            </a:endParaRPr>
          </a:p>
        </p:txBody>
      </p:sp>
      <p:sp>
        <p:nvSpPr>
          <p:cNvPr id="18" name="矩形 17"/>
          <p:cNvSpPr/>
          <p:nvPr/>
        </p:nvSpPr>
        <p:spPr>
          <a:xfrm>
            <a:off x="735896" y="4898659"/>
            <a:ext cx="6314398" cy="369332"/>
          </a:xfrm>
          <a:prstGeom prst="rect">
            <a:avLst/>
          </a:prstGeom>
        </p:spPr>
        <p:txBody>
          <a:bodyPr wrap="square">
            <a:spAutoFit/>
          </a:bodyPr>
          <a:lstStyle/>
          <a:p>
            <a:pPr algn="just">
              <a:spcAft>
                <a:spcPts val="600"/>
              </a:spcAft>
            </a:pPr>
            <a:r>
              <a:rPr lang="en-US" altLang="zh-CN" dirty="0">
                <a:solidFill>
                  <a:schemeClr val="tx1">
                    <a:lumMod val="85000"/>
                    <a:lumOff val="15000"/>
                  </a:schemeClr>
                </a:solidFill>
                <a:latin typeface="微软雅黑" panose="020B0503020204020204" pitchFamily="82" charset="2"/>
                <a:ea typeface="微软雅黑" panose="020B0503020204020204" pitchFamily="82" charset="2"/>
                <a:cs typeface="Lato Light"/>
              </a:rPr>
              <a:t>1976</a:t>
            </a:r>
            <a:r>
              <a:rPr lang="zh-CN" altLang="en-US" dirty="0">
                <a:solidFill>
                  <a:schemeClr val="tx1">
                    <a:lumMod val="85000"/>
                    <a:lumOff val="15000"/>
                  </a:schemeClr>
                </a:solidFill>
                <a:latin typeface="微软雅黑" panose="020B0503020204020204" pitchFamily="82" charset="2"/>
                <a:ea typeface="微软雅黑" panose="020B0503020204020204" pitchFamily="82" charset="2"/>
                <a:cs typeface="Lato Light"/>
              </a:rPr>
              <a:t>年</a:t>
            </a:r>
            <a:r>
              <a:rPr lang="en-US" altLang="zh-CN" dirty="0">
                <a:solidFill>
                  <a:schemeClr val="tx1">
                    <a:lumMod val="85000"/>
                    <a:lumOff val="15000"/>
                  </a:schemeClr>
                </a:solidFill>
                <a:latin typeface="微软雅黑" panose="020B0503020204020204" pitchFamily="82" charset="2"/>
                <a:ea typeface="微软雅黑" panose="020B0503020204020204" pitchFamily="82" charset="2"/>
                <a:cs typeface="Lato Light"/>
              </a:rPr>
              <a:t>10</a:t>
            </a:r>
            <a:r>
              <a:rPr lang="zh-CN" altLang="en-US" dirty="0">
                <a:solidFill>
                  <a:schemeClr val="tx1">
                    <a:lumMod val="85000"/>
                    <a:lumOff val="15000"/>
                  </a:schemeClr>
                </a:solidFill>
                <a:latin typeface="微软雅黑" panose="020B0503020204020204" pitchFamily="82" charset="2"/>
                <a:ea typeface="微软雅黑" panose="020B0503020204020204" pitchFamily="82" charset="2"/>
                <a:cs typeface="Lato Light"/>
              </a:rPr>
              <a:t>月</a:t>
            </a:r>
            <a:r>
              <a:rPr lang="en-US" altLang="zh-CN" dirty="0">
                <a:solidFill>
                  <a:schemeClr val="tx1">
                    <a:lumMod val="85000"/>
                    <a:lumOff val="15000"/>
                  </a:schemeClr>
                </a:solidFill>
                <a:latin typeface="微软雅黑" panose="020B0503020204020204" pitchFamily="82" charset="2"/>
                <a:ea typeface="微软雅黑" panose="020B0503020204020204" pitchFamily="82" charset="2"/>
                <a:cs typeface="Lato Light"/>
              </a:rPr>
              <a:t>-</a:t>
            </a:r>
            <a:r>
              <a:rPr lang="zh-CN" altLang="en-US" dirty="0">
                <a:solidFill>
                  <a:schemeClr val="tx1">
                    <a:lumMod val="85000"/>
                    <a:lumOff val="15000"/>
                  </a:schemeClr>
                </a:solidFill>
                <a:latin typeface="微软雅黑" panose="020B0503020204020204" pitchFamily="82" charset="2"/>
                <a:ea typeface="微软雅黑" panose="020B0503020204020204" pitchFamily="82" charset="2"/>
                <a:cs typeface="Lato Light"/>
              </a:rPr>
              <a:t>直至今</a:t>
            </a:r>
            <a:endParaRPr lang="id-ID" altLang="zh-CN" dirty="0">
              <a:solidFill>
                <a:schemeClr val="tx1">
                  <a:lumMod val="85000"/>
                  <a:lumOff val="15000"/>
                </a:schemeClr>
              </a:solidFill>
              <a:latin typeface="微软雅黑" panose="020B0503020204020204" pitchFamily="82" charset="2"/>
              <a:ea typeface="微软雅黑" panose="020B0503020204020204" pitchFamily="82" charset="2"/>
            </a:endParaRPr>
          </a:p>
        </p:txBody>
      </p:sp>
      <p:sp>
        <p:nvSpPr>
          <p:cNvPr id="19" name="矩形 18"/>
          <p:cNvSpPr/>
          <p:nvPr/>
        </p:nvSpPr>
        <p:spPr>
          <a:xfrm>
            <a:off x="735896" y="4439790"/>
            <a:ext cx="6290570" cy="369332"/>
          </a:xfrm>
          <a:prstGeom prst="rect">
            <a:avLst/>
          </a:prstGeom>
          <a:solidFill>
            <a:srgbClr val="C00000"/>
          </a:solidFill>
        </p:spPr>
        <p:txBody>
          <a:bodyPr wrap="square">
            <a:spAutoFit/>
          </a:bodyPr>
          <a:lstStyle/>
          <a:p>
            <a:r>
              <a:rPr lang="zh-CN" altLang="en-US" b="1" dirty="0">
                <a:solidFill>
                  <a:schemeClr val="bg1"/>
                </a:solidFill>
                <a:latin typeface="微软雅黑" panose="020B0503020204020204" pitchFamily="82" charset="2"/>
                <a:ea typeface="微软雅黑" panose="020B0503020204020204" pitchFamily="82" charset="2"/>
                <a:cs typeface="Lato Regular"/>
              </a:rPr>
              <a:t>改革和开放</a:t>
            </a:r>
            <a:r>
              <a:rPr lang="zh-CN" altLang="en-US" b="1" dirty="0" smtClean="0">
                <a:solidFill>
                  <a:schemeClr val="bg1"/>
                </a:solidFill>
                <a:latin typeface="微软雅黑" panose="020B0503020204020204" pitchFamily="82" charset="2"/>
                <a:ea typeface="微软雅黑" panose="020B0503020204020204" pitchFamily="82" charset="2"/>
                <a:cs typeface="Lato Regular"/>
              </a:rPr>
              <a:t>社会主义现代化</a:t>
            </a:r>
            <a:r>
              <a:rPr lang="zh-CN" altLang="en-US" b="1" dirty="0">
                <a:solidFill>
                  <a:schemeClr val="bg1"/>
                </a:solidFill>
                <a:latin typeface="微软雅黑" panose="020B0503020204020204" pitchFamily="82" charset="2"/>
                <a:ea typeface="微软雅黑" panose="020B0503020204020204" pitchFamily="82" charset="2"/>
                <a:cs typeface="Lato Regular"/>
              </a:rPr>
              <a:t>建设时期</a:t>
            </a:r>
            <a:endParaRPr lang="id-ID" altLang="zh-CN" b="1" dirty="0">
              <a:solidFill>
                <a:schemeClr val="bg1"/>
              </a:solidFill>
              <a:latin typeface="微软雅黑" panose="020B0503020204020204" pitchFamily="82" charset="2"/>
              <a:ea typeface="微软雅黑" panose="020B0503020204020204" pitchFamily="82" charset="2"/>
              <a:cs typeface="Lato Regular"/>
            </a:endParaRPr>
          </a:p>
        </p:txBody>
      </p:sp>
      <p:pic>
        <p:nvPicPr>
          <p:cNvPr id="20" name="图片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7204856" y="1614762"/>
            <a:ext cx="6114864" cy="4279692"/>
          </a:xfrm>
          <a:prstGeom prst="rect">
            <a:avLst/>
          </a:prstGeom>
        </p:spPr>
      </p:pic>
    </p:spTree>
    <p:extLst>
      <p:ext uri="{BB962C8B-B14F-4D97-AF65-F5344CB8AC3E}">
        <p14:creationId xmlns:p14="http://schemas.microsoft.com/office/powerpoint/2010/main" val="101281737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 calcmode="lin" valueType="num">
                                      <p:cBhvr>
                                        <p:cTn id="14" dur="500" fill="hold"/>
                                        <p:tgtEl>
                                          <p:spTgt spid="6"/>
                                        </p:tgtEl>
                                        <p:attrNameLst>
                                          <p:attrName>style.rotation</p:attrName>
                                        </p:attrNameLst>
                                      </p:cBhvr>
                                      <p:tavLst>
                                        <p:tav tm="0">
                                          <p:val>
                                            <p:fltVal val="90"/>
                                          </p:val>
                                        </p:tav>
                                        <p:tav tm="100000">
                                          <p:val>
                                            <p:fltVal val="0"/>
                                          </p:val>
                                        </p:tav>
                                      </p:tavLst>
                                    </p:anim>
                                    <p:animEffect transition="in" filter="fade">
                                      <p:cBhvr>
                                        <p:cTn id="15" dur="500"/>
                                        <p:tgtEl>
                                          <p:spTgt spid="6"/>
                                        </p:tgtEl>
                                      </p:cBhvr>
                                    </p:animEffect>
                                  </p:childTnLst>
                                </p:cTn>
                              </p:par>
                            </p:childTnLst>
                          </p:cTn>
                        </p:par>
                        <p:par>
                          <p:cTn id="16" fill="hold">
                            <p:stCondLst>
                              <p:cond delay="1000"/>
                            </p:stCondLst>
                            <p:childTnLst>
                              <p:par>
                                <p:cTn id="17" presetID="22" presetClass="entr" presetSubtype="1"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500"/>
                                        <p:tgtEl>
                                          <p:spTgt spid="5"/>
                                        </p:tgtEl>
                                      </p:cBhvr>
                                    </p:animEffect>
                                  </p:childTnLst>
                                </p:cTn>
                              </p:par>
                            </p:childTnLst>
                          </p:cTn>
                        </p:par>
                        <p:par>
                          <p:cTn id="20" fill="hold">
                            <p:stCondLst>
                              <p:cond delay="1500"/>
                            </p:stCondLst>
                            <p:childTnLst>
                              <p:par>
                                <p:cTn id="21" presetID="31" presetClass="entr" presetSubtype="0"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p:cTn id="23" dur="500" fill="hold"/>
                                        <p:tgtEl>
                                          <p:spTgt spid="17"/>
                                        </p:tgtEl>
                                        <p:attrNameLst>
                                          <p:attrName>ppt_w</p:attrName>
                                        </p:attrNameLst>
                                      </p:cBhvr>
                                      <p:tavLst>
                                        <p:tav tm="0">
                                          <p:val>
                                            <p:fltVal val="0"/>
                                          </p:val>
                                        </p:tav>
                                        <p:tav tm="100000">
                                          <p:val>
                                            <p:strVal val="#ppt_w"/>
                                          </p:val>
                                        </p:tav>
                                      </p:tavLst>
                                    </p:anim>
                                    <p:anim calcmode="lin" valueType="num">
                                      <p:cBhvr>
                                        <p:cTn id="24" dur="500" fill="hold"/>
                                        <p:tgtEl>
                                          <p:spTgt spid="17"/>
                                        </p:tgtEl>
                                        <p:attrNameLst>
                                          <p:attrName>ppt_h</p:attrName>
                                        </p:attrNameLst>
                                      </p:cBhvr>
                                      <p:tavLst>
                                        <p:tav tm="0">
                                          <p:val>
                                            <p:fltVal val="0"/>
                                          </p:val>
                                        </p:tav>
                                        <p:tav tm="100000">
                                          <p:val>
                                            <p:strVal val="#ppt_h"/>
                                          </p:val>
                                        </p:tav>
                                      </p:tavLst>
                                    </p:anim>
                                    <p:anim calcmode="lin" valueType="num">
                                      <p:cBhvr>
                                        <p:cTn id="25" dur="500" fill="hold"/>
                                        <p:tgtEl>
                                          <p:spTgt spid="17"/>
                                        </p:tgtEl>
                                        <p:attrNameLst>
                                          <p:attrName>style.rotation</p:attrName>
                                        </p:attrNameLst>
                                      </p:cBhvr>
                                      <p:tavLst>
                                        <p:tav tm="0">
                                          <p:val>
                                            <p:fltVal val="90"/>
                                          </p:val>
                                        </p:tav>
                                        <p:tav tm="100000">
                                          <p:val>
                                            <p:fltVal val="0"/>
                                          </p:val>
                                        </p:tav>
                                      </p:tavLst>
                                    </p:anim>
                                    <p:animEffect transition="in" filter="fade">
                                      <p:cBhvr>
                                        <p:cTn id="26" dur="500"/>
                                        <p:tgtEl>
                                          <p:spTgt spid="17"/>
                                        </p:tgtEl>
                                      </p:cBhvr>
                                    </p:animEffect>
                                  </p:childTnLst>
                                </p:cTn>
                              </p:par>
                            </p:childTnLst>
                          </p:cTn>
                        </p:par>
                        <p:par>
                          <p:cTn id="27" fill="hold">
                            <p:stCondLst>
                              <p:cond delay="2000"/>
                            </p:stCondLst>
                            <p:childTnLst>
                              <p:par>
                                <p:cTn id="28" presetID="22" presetClass="entr" presetSubtype="1"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up)">
                                      <p:cBhvr>
                                        <p:cTn id="30" dur="500"/>
                                        <p:tgtEl>
                                          <p:spTgt spid="16"/>
                                        </p:tgtEl>
                                      </p:cBhvr>
                                    </p:animEffect>
                                  </p:childTnLst>
                                </p:cTn>
                              </p:par>
                            </p:childTnLst>
                          </p:cTn>
                        </p:par>
                        <p:par>
                          <p:cTn id="31" fill="hold">
                            <p:stCondLst>
                              <p:cond delay="2500"/>
                            </p:stCondLst>
                            <p:childTnLst>
                              <p:par>
                                <p:cTn id="32" presetID="31" presetClass="entr" presetSubtype="0"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p:cTn id="34" dur="500" fill="hold"/>
                                        <p:tgtEl>
                                          <p:spTgt spid="19"/>
                                        </p:tgtEl>
                                        <p:attrNameLst>
                                          <p:attrName>ppt_w</p:attrName>
                                        </p:attrNameLst>
                                      </p:cBhvr>
                                      <p:tavLst>
                                        <p:tav tm="0">
                                          <p:val>
                                            <p:fltVal val="0"/>
                                          </p:val>
                                        </p:tav>
                                        <p:tav tm="100000">
                                          <p:val>
                                            <p:strVal val="#ppt_w"/>
                                          </p:val>
                                        </p:tav>
                                      </p:tavLst>
                                    </p:anim>
                                    <p:anim calcmode="lin" valueType="num">
                                      <p:cBhvr>
                                        <p:cTn id="35" dur="500" fill="hold"/>
                                        <p:tgtEl>
                                          <p:spTgt spid="19"/>
                                        </p:tgtEl>
                                        <p:attrNameLst>
                                          <p:attrName>ppt_h</p:attrName>
                                        </p:attrNameLst>
                                      </p:cBhvr>
                                      <p:tavLst>
                                        <p:tav tm="0">
                                          <p:val>
                                            <p:fltVal val="0"/>
                                          </p:val>
                                        </p:tav>
                                        <p:tav tm="100000">
                                          <p:val>
                                            <p:strVal val="#ppt_h"/>
                                          </p:val>
                                        </p:tav>
                                      </p:tavLst>
                                    </p:anim>
                                    <p:anim calcmode="lin" valueType="num">
                                      <p:cBhvr>
                                        <p:cTn id="36" dur="500" fill="hold"/>
                                        <p:tgtEl>
                                          <p:spTgt spid="19"/>
                                        </p:tgtEl>
                                        <p:attrNameLst>
                                          <p:attrName>style.rotation</p:attrName>
                                        </p:attrNameLst>
                                      </p:cBhvr>
                                      <p:tavLst>
                                        <p:tav tm="0">
                                          <p:val>
                                            <p:fltVal val="90"/>
                                          </p:val>
                                        </p:tav>
                                        <p:tav tm="100000">
                                          <p:val>
                                            <p:fltVal val="0"/>
                                          </p:val>
                                        </p:tav>
                                      </p:tavLst>
                                    </p:anim>
                                    <p:animEffect transition="in" filter="fade">
                                      <p:cBhvr>
                                        <p:cTn id="37" dur="500"/>
                                        <p:tgtEl>
                                          <p:spTgt spid="19"/>
                                        </p:tgtEl>
                                      </p:cBhvr>
                                    </p:animEffect>
                                  </p:childTnLst>
                                </p:cTn>
                              </p:par>
                            </p:childTnLst>
                          </p:cTn>
                        </p:par>
                        <p:par>
                          <p:cTn id="38" fill="hold">
                            <p:stCondLst>
                              <p:cond delay="3000"/>
                            </p:stCondLst>
                            <p:childTnLst>
                              <p:par>
                                <p:cTn id="39" presetID="22" presetClass="entr" presetSubtype="1"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wipe(up)">
                                      <p:cBhvr>
                                        <p:cTn id="4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16" grpId="0"/>
      <p:bldP spid="17" grpId="0" animBg="1"/>
      <p:bldP spid="18" grpId="0"/>
      <p:bldP spid="1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3781167" y="259319"/>
            <a:ext cx="4629666" cy="674357"/>
            <a:chOff x="5977490" y="2279116"/>
            <a:chExt cx="4629666" cy="674357"/>
          </a:xfrm>
        </p:grpSpPr>
        <p:sp>
          <p:nvSpPr>
            <p:cNvPr id="3" name="圆角矩形 2"/>
            <p:cNvSpPr/>
            <p:nvPr/>
          </p:nvSpPr>
          <p:spPr>
            <a:xfrm>
              <a:off x="5977490" y="2302960"/>
              <a:ext cx="4629666" cy="650513"/>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标题 4"/>
            <p:cNvSpPr txBox="1"/>
            <p:nvPr/>
          </p:nvSpPr>
          <p:spPr>
            <a:xfrm>
              <a:off x="6627767" y="2279116"/>
              <a:ext cx="3329113" cy="64106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defTabSz="1219170">
                <a:defRPr/>
              </a:pPr>
              <a:r>
                <a:rPr lang="zh-CN" altLang="en-US" sz="2400" b="1" kern="0" dirty="0">
                  <a:solidFill>
                    <a:sysClr val="window" lastClr="FFFFFF"/>
                  </a:solidFill>
                  <a:latin typeface="微软雅黑" panose="020B0503020204020204" pitchFamily="82" charset="2"/>
                  <a:ea typeface="微软雅黑" panose="020B0503020204020204" pitchFamily="82" charset="2"/>
                  <a:cs typeface="Arial" panose="020B0604020202020204" pitchFamily="34" charset="0"/>
                </a:rPr>
                <a:t>党的光辉历史</a:t>
              </a:r>
              <a:endParaRPr lang="zh-CN" altLang="en-US" sz="2400" b="1" kern="0" dirty="0">
                <a:solidFill>
                  <a:sysClr val="window" lastClr="FFFFFF"/>
                </a:solidFill>
                <a:latin typeface="微软雅黑" panose="020B0503020204020204" pitchFamily="82" charset="2"/>
                <a:ea typeface="微软雅黑" panose="020B0503020204020204" pitchFamily="82" charset="2"/>
                <a:cs typeface="Arial" panose="020B0604020202020204" pitchFamily="34" charset="0"/>
              </a:endParaRPr>
            </a:p>
          </p:txBody>
        </p:sp>
      </p:grpSp>
      <p:pic>
        <p:nvPicPr>
          <p:cNvPr id="5" name="图片 4">
            <a:extLst>
              <a:ext uri="{FF2B5EF4-FFF2-40B4-BE49-F238E27FC236}">
                <a16:creationId xmlns:a16="http://schemas.microsoft.com/office/drawing/2014/main" xmlns="" id="{FDD2063F-24F7-4F75-A629-11B290DBEBD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6165" r="836" b="30261"/>
          <a:stretch/>
        </p:blipFill>
        <p:spPr>
          <a:xfrm>
            <a:off x="1088457" y="1776333"/>
            <a:ext cx="2259503" cy="1085851"/>
          </a:xfrm>
          <a:prstGeom prst="roundRect">
            <a:avLst/>
          </a:prstGeom>
        </p:spPr>
      </p:pic>
      <p:pic>
        <p:nvPicPr>
          <p:cNvPr id="6" name="图片 5">
            <a:extLst>
              <a:ext uri="{FF2B5EF4-FFF2-40B4-BE49-F238E27FC236}">
                <a16:creationId xmlns:a16="http://schemas.microsoft.com/office/drawing/2014/main" xmlns="" id="{4FC12623-F097-48A8-B5C2-3641DF35FAB7}"/>
              </a:ext>
            </a:extLst>
          </p:cNvPr>
          <p:cNvPicPr>
            <a:picLocks noChangeAspect="1"/>
          </p:cNvPicPr>
          <p:nvPr/>
        </p:nvPicPr>
        <p:blipFill rotWithShape="1">
          <a:blip r:embed="rId3">
            <a:extLst>
              <a:ext uri="{28A0092B-C50C-407E-A947-70E740481C1C}">
                <a14:useLocalDpi xmlns:a14="http://schemas.microsoft.com/office/drawing/2010/main" val="0"/>
              </a:ext>
            </a:extLst>
          </a:blip>
          <a:srcRect t="7855" b="17740"/>
          <a:stretch/>
        </p:blipFill>
        <p:spPr>
          <a:xfrm>
            <a:off x="4905430" y="1779511"/>
            <a:ext cx="2259503" cy="1082673"/>
          </a:xfrm>
          <a:prstGeom prst="roundRect">
            <a:avLst/>
          </a:prstGeom>
        </p:spPr>
      </p:pic>
      <p:pic>
        <p:nvPicPr>
          <p:cNvPr id="7" name="图片 6">
            <a:extLst>
              <a:ext uri="{FF2B5EF4-FFF2-40B4-BE49-F238E27FC236}">
                <a16:creationId xmlns:a16="http://schemas.microsoft.com/office/drawing/2014/main" xmlns="" id="{D273228E-3862-4E43-948C-EB674D9F670E}"/>
              </a:ext>
            </a:extLst>
          </p:cNvPr>
          <p:cNvPicPr>
            <a:picLocks noChangeAspect="1"/>
          </p:cNvPicPr>
          <p:nvPr/>
        </p:nvPicPr>
        <p:blipFill rotWithShape="1">
          <a:blip r:embed="rId4">
            <a:extLst>
              <a:ext uri="{28A0092B-C50C-407E-A947-70E740481C1C}">
                <a14:useLocalDpi xmlns:a14="http://schemas.microsoft.com/office/drawing/2010/main" val="0"/>
              </a:ext>
            </a:extLst>
          </a:blip>
          <a:srcRect t="24336"/>
          <a:stretch/>
        </p:blipFill>
        <p:spPr>
          <a:xfrm>
            <a:off x="8722403" y="1776332"/>
            <a:ext cx="2195698" cy="1085851"/>
          </a:xfrm>
          <a:prstGeom prst="roundRect">
            <a:avLst/>
          </a:prstGeom>
        </p:spPr>
      </p:pic>
      <p:sp>
        <p:nvSpPr>
          <p:cNvPr id="8" name="圆角矩形 22">
            <a:extLst>
              <a:ext uri="{FF2B5EF4-FFF2-40B4-BE49-F238E27FC236}">
                <a16:creationId xmlns:a16="http://schemas.microsoft.com/office/drawing/2014/main" xmlns="" id="{E0F8FB51-8F22-4440-921B-5F3CA56BAE14}"/>
              </a:ext>
            </a:extLst>
          </p:cNvPr>
          <p:cNvSpPr/>
          <p:nvPr/>
        </p:nvSpPr>
        <p:spPr bwMode="auto">
          <a:xfrm>
            <a:off x="1088457" y="3655529"/>
            <a:ext cx="2259503" cy="2674933"/>
          </a:xfrm>
          <a:prstGeom prst="roundRect">
            <a:avLst>
              <a:gd name="adj" fmla="val 9992"/>
            </a:avLst>
          </a:prstGeom>
          <a:solidFill>
            <a:srgbClr val="C00000"/>
          </a:solidFill>
          <a:ln w="3175" cap="flat" cmpd="sng">
            <a:solidFill>
              <a:srgbClr val="C00000"/>
            </a:solidFill>
            <a:bevel/>
            <a:headEnd/>
            <a:tailEnd/>
          </a:ln>
        </p:spPr>
        <p:txBody>
          <a:bodyPr lIns="82824" tIns="41411" rIns="82824" bIns="41411" anchor="ctr"/>
          <a:lstStyle/>
          <a:p>
            <a:pPr lvl="2"/>
            <a:endParaRPr lang="zh-CN" altLang="en-US" sz="1333" dirty="0">
              <a:solidFill>
                <a:schemeClr val="accent2">
                  <a:lumMod val="75000"/>
                </a:schemeClr>
              </a:solidFill>
              <a:latin typeface="Arial" pitchFamily="34" charset="0"/>
              <a:ea typeface="宋体" pitchFamily="2" charset="-122"/>
            </a:endParaRPr>
          </a:p>
        </p:txBody>
      </p:sp>
      <p:sp>
        <p:nvSpPr>
          <p:cNvPr id="9" name="TextBox 32">
            <a:extLst>
              <a:ext uri="{FF2B5EF4-FFF2-40B4-BE49-F238E27FC236}">
                <a16:creationId xmlns:a16="http://schemas.microsoft.com/office/drawing/2014/main" xmlns="" id="{755183C4-F38A-4952-8BA8-DE17F3F64ECC}"/>
              </a:ext>
            </a:extLst>
          </p:cNvPr>
          <p:cNvSpPr txBox="1">
            <a:spLocks noChangeArrowheads="1"/>
          </p:cNvSpPr>
          <p:nvPr/>
        </p:nvSpPr>
        <p:spPr bwMode="auto">
          <a:xfrm>
            <a:off x="1211111" y="4192067"/>
            <a:ext cx="2188933" cy="1547444"/>
          </a:xfrm>
          <a:prstGeom prst="rect">
            <a:avLst/>
          </a:prstGeom>
          <a:noFill/>
          <a:ln w="3175" cap="flat" cmpd="sng">
            <a:noFill/>
            <a:bevel/>
            <a:headEnd/>
            <a:tailEnd/>
          </a:ln>
        </p:spPr>
        <p:txBody>
          <a:bodyPr lIns="82824" tIns="41411" rIns="82824" bIns="41411" anchor="ctr"/>
          <a:lstStyle>
            <a:defPPr>
              <a:defRPr lang="zh-CN"/>
            </a:defPPr>
            <a:lvl1pPr algn="ctr">
              <a:defRPr>
                <a:solidFill>
                  <a:srgbClr val="FFFFFF"/>
                </a:solidFill>
                <a:ea typeface="微软雅黑" pitchFamily="34" charset="-122"/>
              </a:defRPr>
            </a:lvl1pPr>
          </a:lstStyle>
          <a:p>
            <a:pPr algn="l">
              <a:lnSpc>
                <a:spcPct val="150000"/>
              </a:lnSpc>
            </a:pPr>
            <a:r>
              <a:rPr lang="zh-CN" altLang="en-US" sz="1400" dirty="0">
                <a:solidFill>
                  <a:schemeClr val="bg1"/>
                </a:solidFill>
              </a:rPr>
              <a:t>中国共产党第一次全国代表大会于</a:t>
            </a:r>
            <a:r>
              <a:rPr lang="en-US" altLang="zh-CN" sz="1400" dirty="0">
                <a:solidFill>
                  <a:schemeClr val="bg1"/>
                </a:solidFill>
              </a:rPr>
              <a:t>1921</a:t>
            </a:r>
            <a:r>
              <a:rPr lang="zh-CN" altLang="en-US" sz="1400" dirty="0">
                <a:solidFill>
                  <a:schemeClr val="bg1"/>
                </a:solidFill>
              </a:rPr>
              <a:t>年</a:t>
            </a:r>
            <a:r>
              <a:rPr lang="en-US" altLang="zh-CN" sz="1400" dirty="0">
                <a:solidFill>
                  <a:schemeClr val="bg1"/>
                </a:solidFill>
              </a:rPr>
              <a:t>7</a:t>
            </a:r>
            <a:r>
              <a:rPr lang="zh-CN" altLang="en-US" sz="1400" dirty="0">
                <a:solidFill>
                  <a:schemeClr val="bg1"/>
                </a:solidFill>
              </a:rPr>
              <a:t>月</a:t>
            </a:r>
            <a:r>
              <a:rPr lang="en-US" altLang="zh-CN" sz="1400" dirty="0">
                <a:solidFill>
                  <a:schemeClr val="bg1"/>
                </a:solidFill>
              </a:rPr>
              <a:t>23</a:t>
            </a:r>
            <a:r>
              <a:rPr lang="zh-CN" altLang="en-US" sz="1400" dirty="0">
                <a:solidFill>
                  <a:schemeClr val="bg1"/>
                </a:solidFill>
              </a:rPr>
              <a:t>日至</a:t>
            </a:r>
            <a:r>
              <a:rPr lang="en-US" altLang="zh-CN" sz="1400" dirty="0">
                <a:solidFill>
                  <a:schemeClr val="bg1"/>
                </a:solidFill>
              </a:rPr>
              <a:t>31</a:t>
            </a:r>
            <a:r>
              <a:rPr lang="zh-CN" altLang="en-US" sz="1400" dirty="0">
                <a:solidFill>
                  <a:schemeClr val="bg1"/>
                </a:solidFill>
              </a:rPr>
              <a:t>日在上海法租界贝勒路树德里</a:t>
            </a:r>
            <a:r>
              <a:rPr lang="en-US" altLang="zh-CN" sz="1400" dirty="0">
                <a:solidFill>
                  <a:schemeClr val="bg1"/>
                </a:solidFill>
              </a:rPr>
              <a:t>3</a:t>
            </a:r>
            <a:r>
              <a:rPr lang="zh-CN" altLang="en-US" sz="1400" dirty="0">
                <a:solidFill>
                  <a:schemeClr val="bg1"/>
                </a:solidFill>
              </a:rPr>
              <a:t>号</a:t>
            </a:r>
            <a:r>
              <a:rPr lang="en-US" altLang="zh-CN" sz="1400" dirty="0">
                <a:solidFill>
                  <a:schemeClr val="bg1"/>
                </a:solidFill>
              </a:rPr>
              <a:t>(</a:t>
            </a:r>
            <a:r>
              <a:rPr lang="zh-CN" altLang="en-US" sz="1400" dirty="0">
                <a:solidFill>
                  <a:schemeClr val="bg1"/>
                </a:solidFill>
              </a:rPr>
              <a:t>后称望志路</a:t>
            </a:r>
            <a:r>
              <a:rPr lang="en-US" altLang="zh-CN" sz="1400" dirty="0">
                <a:solidFill>
                  <a:schemeClr val="bg1"/>
                </a:solidFill>
              </a:rPr>
              <a:t>106</a:t>
            </a:r>
            <a:r>
              <a:rPr lang="zh-CN" altLang="en-US" sz="1400" dirty="0">
                <a:solidFill>
                  <a:schemeClr val="bg1"/>
                </a:solidFill>
              </a:rPr>
              <a:t>号，现改兴业路</a:t>
            </a:r>
            <a:r>
              <a:rPr lang="en-US" altLang="zh-CN" sz="1400" dirty="0">
                <a:solidFill>
                  <a:schemeClr val="bg1"/>
                </a:solidFill>
              </a:rPr>
              <a:t>76</a:t>
            </a:r>
            <a:r>
              <a:rPr lang="zh-CN" altLang="en-US" sz="1400" dirty="0">
                <a:solidFill>
                  <a:schemeClr val="bg1"/>
                </a:solidFill>
              </a:rPr>
              <a:t>号</a:t>
            </a:r>
            <a:r>
              <a:rPr lang="en-US" altLang="zh-CN" sz="1400" dirty="0">
                <a:solidFill>
                  <a:schemeClr val="bg1"/>
                </a:solidFill>
              </a:rPr>
              <a:t>)</a:t>
            </a:r>
            <a:r>
              <a:rPr lang="zh-CN" altLang="en-US" sz="1400" dirty="0">
                <a:solidFill>
                  <a:schemeClr val="bg1"/>
                </a:solidFill>
              </a:rPr>
              <a:t>召开。出席大会的各地代表共</a:t>
            </a:r>
            <a:r>
              <a:rPr lang="en-US" altLang="zh-CN" sz="1400" dirty="0">
                <a:solidFill>
                  <a:schemeClr val="bg1"/>
                </a:solidFill>
              </a:rPr>
              <a:t>12</a:t>
            </a:r>
            <a:r>
              <a:rPr lang="zh-CN" altLang="en-US" sz="1400" dirty="0">
                <a:solidFill>
                  <a:schemeClr val="bg1"/>
                </a:solidFill>
              </a:rPr>
              <a:t>人。</a:t>
            </a:r>
          </a:p>
        </p:txBody>
      </p:sp>
      <p:cxnSp>
        <p:nvCxnSpPr>
          <p:cNvPr id="15" name="直线连接符 14"/>
          <p:cNvCxnSpPr>
            <a:stCxn id="5" idx="2"/>
          </p:cNvCxnSpPr>
          <p:nvPr/>
        </p:nvCxnSpPr>
        <p:spPr>
          <a:xfrm flipH="1">
            <a:off x="2218208" y="2862184"/>
            <a:ext cx="1" cy="793345"/>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9" name="圆角矩形 22">
            <a:extLst>
              <a:ext uri="{FF2B5EF4-FFF2-40B4-BE49-F238E27FC236}">
                <a16:creationId xmlns:a16="http://schemas.microsoft.com/office/drawing/2014/main" xmlns="" id="{E0F8FB51-8F22-4440-921B-5F3CA56BAE14}"/>
              </a:ext>
            </a:extLst>
          </p:cNvPr>
          <p:cNvSpPr/>
          <p:nvPr/>
        </p:nvSpPr>
        <p:spPr bwMode="auto">
          <a:xfrm>
            <a:off x="4853346" y="3708019"/>
            <a:ext cx="2259503" cy="2674933"/>
          </a:xfrm>
          <a:prstGeom prst="roundRect">
            <a:avLst>
              <a:gd name="adj" fmla="val 9992"/>
            </a:avLst>
          </a:prstGeom>
          <a:solidFill>
            <a:srgbClr val="C00000"/>
          </a:solidFill>
          <a:ln w="3175" cap="flat" cmpd="sng">
            <a:solidFill>
              <a:srgbClr val="C00000"/>
            </a:solidFill>
            <a:bevel/>
            <a:headEnd/>
            <a:tailEnd/>
          </a:ln>
        </p:spPr>
        <p:txBody>
          <a:bodyPr lIns="82824" tIns="41411" rIns="82824" bIns="41411" anchor="ctr"/>
          <a:lstStyle/>
          <a:p>
            <a:pPr lvl="2"/>
            <a:endParaRPr lang="zh-CN" altLang="en-US" sz="1333" dirty="0">
              <a:solidFill>
                <a:schemeClr val="accent2">
                  <a:lumMod val="75000"/>
                </a:schemeClr>
              </a:solidFill>
              <a:latin typeface="Arial" pitchFamily="34" charset="0"/>
              <a:ea typeface="宋体" pitchFamily="2" charset="-122"/>
            </a:endParaRPr>
          </a:p>
        </p:txBody>
      </p:sp>
      <p:sp>
        <p:nvSpPr>
          <p:cNvPr id="20" name="TextBox 32">
            <a:extLst>
              <a:ext uri="{FF2B5EF4-FFF2-40B4-BE49-F238E27FC236}">
                <a16:creationId xmlns:a16="http://schemas.microsoft.com/office/drawing/2014/main" xmlns="" id="{755183C4-F38A-4952-8BA8-DE17F3F64ECC}"/>
              </a:ext>
            </a:extLst>
          </p:cNvPr>
          <p:cNvSpPr txBox="1">
            <a:spLocks noChangeArrowheads="1"/>
          </p:cNvSpPr>
          <p:nvPr/>
        </p:nvSpPr>
        <p:spPr bwMode="auto">
          <a:xfrm>
            <a:off x="4976000" y="4244557"/>
            <a:ext cx="2188933" cy="1547444"/>
          </a:xfrm>
          <a:prstGeom prst="rect">
            <a:avLst/>
          </a:prstGeom>
          <a:noFill/>
          <a:ln w="3175" cap="flat" cmpd="sng">
            <a:noFill/>
            <a:bevel/>
            <a:headEnd/>
            <a:tailEnd/>
          </a:ln>
        </p:spPr>
        <p:txBody>
          <a:bodyPr lIns="82824" tIns="41411" rIns="82824" bIns="41411" anchor="ctr"/>
          <a:lstStyle>
            <a:defPPr>
              <a:defRPr lang="zh-CN"/>
            </a:defPPr>
            <a:lvl1pPr algn="ctr">
              <a:defRPr>
                <a:solidFill>
                  <a:srgbClr val="FFFFFF"/>
                </a:solidFill>
                <a:ea typeface="微软雅黑" pitchFamily="34" charset="-122"/>
              </a:defRPr>
            </a:lvl1pPr>
          </a:lstStyle>
          <a:p>
            <a:pPr algn="l">
              <a:lnSpc>
                <a:spcPct val="150000"/>
              </a:lnSpc>
            </a:pPr>
            <a:r>
              <a:rPr lang="zh-CN" altLang="en-US" sz="1050" dirty="0">
                <a:solidFill>
                  <a:schemeClr val="bg1"/>
                </a:solidFill>
              </a:rPr>
              <a:t> 中国共产党第二次全国代表大会于</a:t>
            </a:r>
            <a:r>
              <a:rPr lang="en-US" altLang="zh-CN" sz="1050" dirty="0">
                <a:solidFill>
                  <a:schemeClr val="bg1"/>
                </a:solidFill>
              </a:rPr>
              <a:t>1922</a:t>
            </a:r>
            <a:r>
              <a:rPr lang="zh-CN" altLang="en-US" sz="1050" dirty="0">
                <a:solidFill>
                  <a:schemeClr val="bg1"/>
                </a:solidFill>
              </a:rPr>
              <a:t>年</a:t>
            </a:r>
            <a:r>
              <a:rPr lang="en-US" altLang="zh-CN" sz="1050" dirty="0">
                <a:solidFill>
                  <a:schemeClr val="bg1"/>
                </a:solidFill>
              </a:rPr>
              <a:t>7</a:t>
            </a:r>
            <a:r>
              <a:rPr lang="zh-CN" altLang="en-US" sz="1050" dirty="0">
                <a:solidFill>
                  <a:schemeClr val="bg1"/>
                </a:solidFill>
              </a:rPr>
              <a:t>月</a:t>
            </a:r>
            <a:r>
              <a:rPr lang="en-US" altLang="zh-CN" sz="1050" dirty="0">
                <a:solidFill>
                  <a:schemeClr val="bg1"/>
                </a:solidFill>
              </a:rPr>
              <a:t>16</a:t>
            </a:r>
            <a:r>
              <a:rPr lang="zh-CN" altLang="en-US" sz="1050" dirty="0">
                <a:solidFill>
                  <a:schemeClr val="bg1"/>
                </a:solidFill>
              </a:rPr>
              <a:t>日至</a:t>
            </a:r>
            <a:r>
              <a:rPr lang="en-US" altLang="zh-CN" sz="1050" dirty="0">
                <a:solidFill>
                  <a:schemeClr val="bg1"/>
                </a:solidFill>
              </a:rPr>
              <a:t>23</a:t>
            </a:r>
            <a:r>
              <a:rPr lang="zh-CN" altLang="en-US" sz="1050" dirty="0">
                <a:solidFill>
                  <a:schemeClr val="bg1"/>
                </a:solidFill>
              </a:rPr>
              <a:t>日在上海英租界南成都路辅德里</a:t>
            </a:r>
            <a:r>
              <a:rPr lang="en-US" altLang="zh-CN" sz="1050" dirty="0">
                <a:solidFill>
                  <a:schemeClr val="bg1"/>
                </a:solidFill>
              </a:rPr>
              <a:t>625</a:t>
            </a:r>
            <a:r>
              <a:rPr lang="zh-CN" altLang="en-US" sz="1050" dirty="0">
                <a:solidFill>
                  <a:schemeClr val="bg1"/>
                </a:solidFill>
              </a:rPr>
              <a:t>号现成都北路</a:t>
            </a:r>
            <a:r>
              <a:rPr lang="en-US" altLang="zh-CN" sz="1050" dirty="0">
                <a:solidFill>
                  <a:schemeClr val="bg1"/>
                </a:solidFill>
              </a:rPr>
              <a:t>7</a:t>
            </a:r>
            <a:r>
              <a:rPr lang="zh-CN" altLang="en-US" sz="1050" dirty="0">
                <a:solidFill>
                  <a:schemeClr val="bg1"/>
                </a:solidFill>
              </a:rPr>
              <a:t>弄</a:t>
            </a:r>
            <a:r>
              <a:rPr lang="en-US" altLang="zh-CN" sz="1050" dirty="0">
                <a:solidFill>
                  <a:schemeClr val="bg1"/>
                </a:solidFill>
              </a:rPr>
              <a:t>30</a:t>
            </a:r>
            <a:r>
              <a:rPr lang="zh-CN" altLang="en-US" sz="1050" dirty="0">
                <a:solidFill>
                  <a:schemeClr val="bg1"/>
                </a:solidFill>
              </a:rPr>
              <a:t>号</a:t>
            </a:r>
            <a:r>
              <a:rPr lang="en-US" altLang="zh-CN" sz="1050" dirty="0">
                <a:solidFill>
                  <a:schemeClr val="bg1"/>
                </a:solidFill>
              </a:rPr>
              <a:t>)</a:t>
            </a:r>
            <a:r>
              <a:rPr lang="zh-CN" altLang="en-US" sz="1050" dirty="0">
                <a:solidFill>
                  <a:schemeClr val="bg1"/>
                </a:solidFill>
              </a:rPr>
              <a:t>举行</a:t>
            </a:r>
            <a:r>
              <a:rPr lang="en-US" altLang="zh-CN" sz="1050" dirty="0">
                <a:solidFill>
                  <a:schemeClr val="bg1"/>
                </a:solidFill>
              </a:rPr>
              <a:t>.</a:t>
            </a:r>
            <a:r>
              <a:rPr lang="zh-CN" altLang="en-US" sz="1050" dirty="0">
                <a:solidFill>
                  <a:schemeClr val="bg1"/>
                </a:solidFill>
              </a:rPr>
              <a:t>出席大会的有党的中央局成员</a:t>
            </a:r>
            <a:r>
              <a:rPr lang="en-US" altLang="zh-CN" sz="1050" dirty="0">
                <a:solidFill>
                  <a:schemeClr val="bg1"/>
                </a:solidFill>
              </a:rPr>
              <a:t>.</a:t>
            </a:r>
            <a:r>
              <a:rPr lang="zh-CN" altLang="en-US" sz="1050" dirty="0">
                <a:solidFill>
                  <a:schemeClr val="bg1"/>
                </a:solidFill>
              </a:rPr>
              <a:t>地方组织的代表等共</a:t>
            </a:r>
            <a:r>
              <a:rPr lang="en-US" altLang="zh-CN" sz="1050" dirty="0">
                <a:solidFill>
                  <a:schemeClr val="bg1"/>
                </a:solidFill>
              </a:rPr>
              <a:t>12</a:t>
            </a:r>
            <a:r>
              <a:rPr lang="zh-CN" altLang="en-US" sz="1050" dirty="0">
                <a:solidFill>
                  <a:schemeClr val="bg1"/>
                </a:solidFill>
              </a:rPr>
              <a:t>人，他们是陈独秀</a:t>
            </a:r>
            <a:r>
              <a:rPr lang="en-US" altLang="zh-CN" sz="1050" dirty="0">
                <a:solidFill>
                  <a:schemeClr val="bg1"/>
                </a:solidFill>
              </a:rPr>
              <a:t>.</a:t>
            </a:r>
            <a:r>
              <a:rPr lang="zh-CN" altLang="en-US" sz="1050" dirty="0">
                <a:solidFill>
                  <a:schemeClr val="bg1"/>
                </a:solidFill>
              </a:rPr>
              <a:t>张国系李达。蔡和森邓中夏施存统王尽美邓恩铭，项英</a:t>
            </a:r>
            <a:r>
              <a:rPr lang="en-US" altLang="zh-CN" sz="1050" dirty="0">
                <a:solidFill>
                  <a:schemeClr val="bg1"/>
                </a:solidFill>
              </a:rPr>
              <a:t>.</a:t>
            </a:r>
            <a:r>
              <a:rPr lang="zh-CN" altLang="en-US" sz="1050" dirty="0">
                <a:solidFill>
                  <a:schemeClr val="bg1"/>
                </a:solidFill>
              </a:rPr>
              <a:t>向警予。高君宇</a:t>
            </a:r>
            <a:r>
              <a:rPr lang="en-US" altLang="zh-CN" sz="1050" dirty="0">
                <a:solidFill>
                  <a:schemeClr val="bg1"/>
                </a:solidFill>
              </a:rPr>
              <a:t>.</a:t>
            </a:r>
            <a:r>
              <a:rPr lang="zh-CN" altLang="en-US" sz="1050" dirty="0">
                <a:solidFill>
                  <a:schemeClr val="bg1"/>
                </a:solidFill>
              </a:rPr>
              <a:t>张太雷</a:t>
            </a:r>
            <a:r>
              <a:rPr lang="en-US" altLang="zh-CN" sz="1050" dirty="0">
                <a:solidFill>
                  <a:schemeClr val="bg1"/>
                </a:solidFill>
              </a:rPr>
              <a:t>.</a:t>
            </a:r>
            <a:r>
              <a:rPr lang="zh-CN" altLang="en-US" sz="1050" dirty="0">
                <a:solidFill>
                  <a:schemeClr val="bg1"/>
                </a:solidFill>
              </a:rPr>
              <a:t>他</a:t>
            </a:r>
            <a:r>
              <a:rPr lang="en-US" altLang="zh-CN" sz="1050" dirty="0">
                <a:solidFill>
                  <a:schemeClr val="bg1"/>
                </a:solidFill>
              </a:rPr>
              <a:t>]</a:t>
            </a:r>
            <a:r>
              <a:rPr lang="zh-CN" altLang="en-US" sz="1050" dirty="0">
                <a:solidFill>
                  <a:schemeClr val="bg1"/>
                </a:solidFill>
              </a:rPr>
              <a:t>代表着全国</a:t>
            </a:r>
            <a:r>
              <a:rPr lang="en-US" altLang="zh-CN" sz="1050" dirty="0">
                <a:solidFill>
                  <a:schemeClr val="bg1"/>
                </a:solidFill>
              </a:rPr>
              <a:t>195</a:t>
            </a:r>
            <a:r>
              <a:rPr lang="zh-CN" altLang="en-US" sz="1050" dirty="0">
                <a:solidFill>
                  <a:schemeClr val="bg1"/>
                </a:solidFill>
              </a:rPr>
              <a:t>名党员。共产国际代表维经斯基也出席了会议。</a:t>
            </a:r>
            <a:endParaRPr lang="zh-CN" altLang="en-US" sz="1050" dirty="0">
              <a:solidFill>
                <a:schemeClr val="bg1"/>
              </a:solidFill>
            </a:endParaRPr>
          </a:p>
        </p:txBody>
      </p:sp>
      <p:cxnSp>
        <p:nvCxnSpPr>
          <p:cNvPr id="21" name="直线连接符 20"/>
          <p:cNvCxnSpPr/>
          <p:nvPr/>
        </p:nvCxnSpPr>
        <p:spPr>
          <a:xfrm flipH="1">
            <a:off x="5983097" y="2914674"/>
            <a:ext cx="1" cy="793345"/>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22" name="圆角矩形 22">
            <a:extLst>
              <a:ext uri="{FF2B5EF4-FFF2-40B4-BE49-F238E27FC236}">
                <a16:creationId xmlns:a16="http://schemas.microsoft.com/office/drawing/2014/main" xmlns="" id="{E0F8FB51-8F22-4440-921B-5F3CA56BAE14}"/>
              </a:ext>
            </a:extLst>
          </p:cNvPr>
          <p:cNvSpPr/>
          <p:nvPr/>
        </p:nvSpPr>
        <p:spPr bwMode="auto">
          <a:xfrm>
            <a:off x="8722403" y="3630431"/>
            <a:ext cx="2259503" cy="2674933"/>
          </a:xfrm>
          <a:prstGeom prst="roundRect">
            <a:avLst>
              <a:gd name="adj" fmla="val 9992"/>
            </a:avLst>
          </a:prstGeom>
          <a:solidFill>
            <a:srgbClr val="C00000"/>
          </a:solidFill>
          <a:ln w="3175" cap="flat" cmpd="sng">
            <a:solidFill>
              <a:srgbClr val="C00000"/>
            </a:solidFill>
            <a:bevel/>
            <a:headEnd/>
            <a:tailEnd/>
          </a:ln>
        </p:spPr>
        <p:txBody>
          <a:bodyPr lIns="82824" tIns="41411" rIns="82824" bIns="41411" anchor="ctr"/>
          <a:lstStyle/>
          <a:p>
            <a:pPr lvl="2"/>
            <a:endParaRPr lang="zh-CN" altLang="en-US" sz="1333" dirty="0">
              <a:solidFill>
                <a:schemeClr val="accent2">
                  <a:lumMod val="75000"/>
                </a:schemeClr>
              </a:solidFill>
              <a:latin typeface="Arial" pitchFamily="34" charset="0"/>
              <a:ea typeface="宋体" pitchFamily="2" charset="-122"/>
            </a:endParaRPr>
          </a:p>
        </p:txBody>
      </p:sp>
      <p:sp>
        <p:nvSpPr>
          <p:cNvPr id="23" name="TextBox 32">
            <a:extLst>
              <a:ext uri="{FF2B5EF4-FFF2-40B4-BE49-F238E27FC236}">
                <a16:creationId xmlns:a16="http://schemas.microsoft.com/office/drawing/2014/main" xmlns="" id="{755183C4-F38A-4952-8BA8-DE17F3F64ECC}"/>
              </a:ext>
            </a:extLst>
          </p:cNvPr>
          <p:cNvSpPr txBox="1">
            <a:spLocks noChangeArrowheads="1"/>
          </p:cNvSpPr>
          <p:nvPr/>
        </p:nvSpPr>
        <p:spPr bwMode="auto">
          <a:xfrm>
            <a:off x="8845057" y="4166969"/>
            <a:ext cx="2188933" cy="1547444"/>
          </a:xfrm>
          <a:prstGeom prst="rect">
            <a:avLst/>
          </a:prstGeom>
          <a:noFill/>
          <a:ln w="3175" cap="flat" cmpd="sng">
            <a:noFill/>
            <a:bevel/>
            <a:headEnd/>
            <a:tailEnd/>
          </a:ln>
        </p:spPr>
        <p:txBody>
          <a:bodyPr lIns="82824" tIns="41411" rIns="82824" bIns="41411" anchor="ctr"/>
          <a:lstStyle>
            <a:defPPr>
              <a:defRPr lang="zh-CN"/>
            </a:defPPr>
            <a:lvl1pPr algn="ctr">
              <a:defRPr>
                <a:solidFill>
                  <a:srgbClr val="FFFFFF"/>
                </a:solidFill>
                <a:ea typeface="微软雅黑" pitchFamily="34" charset="-122"/>
              </a:defRPr>
            </a:lvl1pPr>
          </a:lstStyle>
          <a:p>
            <a:pPr algn="l">
              <a:lnSpc>
                <a:spcPct val="150000"/>
              </a:lnSpc>
            </a:pPr>
            <a:r>
              <a:rPr lang="zh-CN" altLang="en-US" sz="1200" dirty="0">
                <a:solidFill>
                  <a:schemeClr val="bg1"/>
                </a:solidFill>
              </a:rPr>
              <a:t>中国共产党第三次全国代表大会于</a:t>
            </a:r>
            <a:r>
              <a:rPr lang="en-US" altLang="zh-CN" sz="1200" dirty="0">
                <a:solidFill>
                  <a:schemeClr val="bg1"/>
                </a:solidFill>
              </a:rPr>
              <a:t>1923</a:t>
            </a:r>
            <a:r>
              <a:rPr lang="zh-CN" altLang="en-US" sz="1200" dirty="0">
                <a:solidFill>
                  <a:schemeClr val="bg1"/>
                </a:solidFill>
              </a:rPr>
              <a:t>年</a:t>
            </a:r>
            <a:r>
              <a:rPr lang="en-US" altLang="zh-CN" sz="1200" dirty="0">
                <a:solidFill>
                  <a:schemeClr val="bg1"/>
                </a:solidFill>
              </a:rPr>
              <a:t>6</a:t>
            </a:r>
            <a:r>
              <a:rPr lang="zh-CN" altLang="en-US" sz="1200" dirty="0">
                <a:solidFill>
                  <a:schemeClr val="bg1"/>
                </a:solidFill>
              </a:rPr>
              <a:t>月</a:t>
            </a:r>
            <a:r>
              <a:rPr lang="en-US" altLang="zh-CN" sz="1200" dirty="0">
                <a:solidFill>
                  <a:schemeClr val="bg1"/>
                </a:solidFill>
              </a:rPr>
              <a:t>12</a:t>
            </a:r>
            <a:r>
              <a:rPr lang="zh-CN" altLang="en-US" sz="1200" dirty="0">
                <a:solidFill>
                  <a:schemeClr val="bg1"/>
                </a:solidFill>
              </a:rPr>
              <a:t>日至</a:t>
            </a:r>
            <a:r>
              <a:rPr lang="en-US" altLang="zh-CN" sz="1200" dirty="0">
                <a:solidFill>
                  <a:schemeClr val="bg1"/>
                </a:solidFill>
              </a:rPr>
              <a:t>20</a:t>
            </a:r>
            <a:r>
              <a:rPr lang="zh-CN" altLang="en-US" sz="1200" dirty="0">
                <a:solidFill>
                  <a:schemeClr val="bg1"/>
                </a:solidFill>
              </a:rPr>
              <a:t>日在广州恤孤院后街</a:t>
            </a:r>
            <a:r>
              <a:rPr lang="en-US" altLang="zh-CN" sz="1200" dirty="0">
                <a:solidFill>
                  <a:schemeClr val="bg1"/>
                </a:solidFill>
              </a:rPr>
              <a:t>31</a:t>
            </a:r>
            <a:r>
              <a:rPr lang="zh-CN" altLang="en-US" sz="1200" dirty="0">
                <a:solidFill>
                  <a:schemeClr val="bg1"/>
                </a:solidFill>
              </a:rPr>
              <a:t>号召开，出席大会的有陈独秀，李大</a:t>
            </a:r>
            <a:r>
              <a:rPr lang="en-US" altLang="zh-CN" sz="1200" dirty="0">
                <a:solidFill>
                  <a:schemeClr val="bg1"/>
                </a:solidFill>
              </a:rPr>
              <a:t>J.</a:t>
            </a:r>
            <a:r>
              <a:rPr lang="zh-CN" altLang="en-US" sz="1200" dirty="0">
                <a:solidFill>
                  <a:schemeClr val="bg1"/>
                </a:solidFill>
              </a:rPr>
              <a:t>毛泽东</a:t>
            </a:r>
            <a:r>
              <a:rPr lang="en-US" altLang="zh-CN" sz="1200" dirty="0">
                <a:solidFill>
                  <a:schemeClr val="bg1"/>
                </a:solidFill>
              </a:rPr>
              <a:t>.</a:t>
            </a:r>
            <a:r>
              <a:rPr lang="zh-CN" altLang="en-US" sz="1200" dirty="0">
                <a:solidFill>
                  <a:schemeClr val="bg1"/>
                </a:solidFill>
              </a:rPr>
              <a:t>蔡和森，  瞿秋白</a:t>
            </a:r>
            <a:r>
              <a:rPr lang="en-US" altLang="zh-CN" sz="1200" dirty="0">
                <a:solidFill>
                  <a:schemeClr val="bg1"/>
                </a:solidFill>
              </a:rPr>
              <a:t>.  </a:t>
            </a:r>
            <a:r>
              <a:rPr lang="zh-CN" altLang="en-US" sz="1200" dirty="0">
                <a:solidFill>
                  <a:schemeClr val="bg1"/>
                </a:solidFill>
              </a:rPr>
              <a:t>张 太雷</a:t>
            </a:r>
            <a:r>
              <a:rPr lang="en-US" altLang="zh-CN" sz="1200" dirty="0">
                <a:solidFill>
                  <a:schemeClr val="bg1"/>
                </a:solidFill>
              </a:rPr>
              <a:t>.</a:t>
            </a:r>
            <a:r>
              <a:rPr lang="zh-CN" altLang="en-US" sz="1200" dirty="0">
                <a:solidFill>
                  <a:schemeClr val="bg1"/>
                </a:solidFill>
              </a:rPr>
              <a:t>张 国 泰 等</a:t>
            </a:r>
            <a:r>
              <a:rPr lang="en-US" altLang="zh-CN" sz="1200" dirty="0">
                <a:solidFill>
                  <a:schemeClr val="bg1"/>
                </a:solidFill>
              </a:rPr>
              <a:t>30 </a:t>
            </a:r>
            <a:r>
              <a:rPr lang="zh-CN" altLang="en-US" sz="1200" dirty="0">
                <a:solidFill>
                  <a:schemeClr val="bg1"/>
                </a:solidFill>
              </a:rPr>
              <a:t>多人</a:t>
            </a:r>
            <a:r>
              <a:rPr lang="en-US" altLang="zh-CN" sz="1200" dirty="0">
                <a:solidFill>
                  <a:schemeClr val="bg1"/>
                </a:solidFill>
              </a:rPr>
              <a:t>(</a:t>
            </a:r>
            <a:r>
              <a:rPr lang="zh-CN" altLang="en-US" sz="1200" dirty="0">
                <a:solidFill>
                  <a:schemeClr val="bg1"/>
                </a:solidFill>
              </a:rPr>
              <a:t>其中有表决权的</a:t>
            </a:r>
            <a:r>
              <a:rPr lang="en-US" altLang="zh-CN" sz="1200" dirty="0">
                <a:solidFill>
                  <a:schemeClr val="bg1"/>
                </a:solidFill>
              </a:rPr>
              <a:t>19</a:t>
            </a:r>
            <a:r>
              <a:rPr lang="zh-CN" altLang="en-US" sz="1200" dirty="0">
                <a:solidFill>
                  <a:schemeClr val="bg1"/>
                </a:solidFill>
              </a:rPr>
              <a:t>人</a:t>
            </a:r>
            <a:r>
              <a:rPr lang="en-US" altLang="zh-CN" sz="1200" dirty="0">
                <a:solidFill>
                  <a:schemeClr val="bg1"/>
                </a:solidFill>
              </a:rPr>
              <a:t>).</a:t>
            </a:r>
            <a:r>
              <a:rPr lang="zh-CN" altLang="en-US" sz="1200" dirty="0">
                <a:solidFill>
                  <a:schemeClr val="bg1"/>
                </a:solidFill>
              </a:rPr>
              <a:t>代表全国</a:t>
            </a:r>
            <a:r>
              <a:rPr lang="en-US" altLang="zh-CN" sz="1200" dirty="0">
                <a:solidFill>
                  <a:schemeClr val="bg1"/>
                </a:solidFill>
              </a:rPr>
              <a:t>420</a:t>
            </a:r>
            <a:r>
              <a:rPr lang="zh-CN" altLang="en-US" sz="1200" dirty="0">
                <a:solidFill>
                  <a:schemeClr val="bg1"/>
                </a:solidFill>
              </a:rPr>
              <a:t>名党员。共产国际代表马林参加了会议。</a:t>
            </a:r>
            <a:endParaRPr lang="zh-CN" altLang="en-US" sz="1200" dirty="0">
              <a:solidFill>
                <a:schemeClr val="bg1"/>
              </a:solidFill>
            </a:endParaRPr>
          </a:p>
        </p:txBody>
      </p:sp>
      <p:cxnSp>
        <p:nvCxnSpPr>
          <p:cNvPr id="24" name="直线连接符 23"/>
          <p:cNvCxnSpPr/>
          <p:nvPr/>
        </p:nvCxnSpPr>
        <p:spPr>
          <a:xfrm flipH="1">
            <a:off x="9852154" y="2837086"/>
            <a:ext cx="1" cy="793345"/>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277434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childTnLst>
                          </p:cTn>
                        </p:par>
                        <p:par>
                          <p:cTn id="30" fill="hold">
                            <p:stCondLst>
                              <p:cond delay="1000"/>
                            </p:stCondLst>
                            <p:childTnLst>
                              <p:par>
                                <p:cTn id="31" presetID="22" presetClass="entr" presetSubtype="8"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left)">
                                      <p:cBhvr>
                                        <p:cTn id="33" dur="500"/>
                                        <p:tgtEl>
                                          <p:spTgt spid="9"/>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left)">
                                      <p:cBhvr>
                                        <p:cTn id="36" dur="500"/>
                                        <p:tgtEl>
                                          <p:spTgt spid="8"/>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par>
                          <p:cTn id="43" fill="hold">
                            <p:stCondLst>
                              <p:cond delay="500"/>
                            </p:stCondLst>
                            <p:childTnLst>
                              <p:par>
                                <p:cTn id="44" presetID="22" presetClass="entr" presetSubtype="8"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left)">
                                      <p:cBhvr>
                                        <p:cTn id="46" dur="500"/>
                                        <p:tgtEl>
                                          <p:spTgt spid="20"/>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ipe(left)">
                                      <p:cBhvr>
                                        <p:cTn id="49" dur="500"/>
                                        <p:tgtEl>
                                          <p:spTgt spid="19"/>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21"/>
                                        </p:tgtEl>
                                        <p:attrNameLst>
                                          <p:attrName>style.visibility</p:attrName>
                                        </p:attrNameLst>
                                      </p:cBhvr>
                                      <p:to>
                                        <p:strVal val="visible"/>
                                      </p:to>
                                    </p:set>
                                    <p:anim calcmode="lin" valueType="num">
                                      <p:cBhvr additive="base">
                                        <p:cTn id="54" dur="500" fill="hold"/>
                                        <p:tgtEl>
                                          <p:spTgt spid="21"/>
                                        </p:tgtEl>
                                        <p:attrNameLst>
                                          <p:attrName>ppt_x</p:attrName>
                                        </p:attrNameLst>
                                      </p:cBhvr>
                                      <p:tavLst>
                                        <p:tav tm="0">
                                          <p:val>
                                            <p:strVal val="#ppt_x"/>
                                          </p:val>
                                        </p:tav>
                                        <p:tav tm="100000">
                                          <p:val>
                                            <p:strVal val="#ppt_x"/>
                                          </p:val>
                                        </p:tav>
                                      </p:tavLst>
                                    </p:anim>
                                    <p:anim calcmode="lin" valueType="num">
                                      <p:cBhvr additive="base">
                                        <p:cTn id="55" dur="500" fill="hold"/>
                                        <p:tgtEl>
                                          <p:spTgt spid="21"/>
                                        </p:tgtEl>
                                        <p:attrNameLst>
                                          <p:attrName>ppt_y</p:attrName>
                                        </p:attrNameLst>
                                      </p:cBhvr>
                                      <p:tavLst>
                                        <p:tav tm="0">
                                          <p:val>
                                            <p:strVal val="1+#ppt_h/2"/>
                                          </p:val>
                                        </p:tav>
                                        <p:tav tm="100000">
                                          <p:val>
                                            <p:strVal val="#ppt_y"/>
                                          </p:val>
                                        </p:tav>
                                      </p:tavLst>
                                    </p:anim>
                                  </p:childTnLst>
                                </p:cTn>
                              </p:par>
                            </p:childTnLst>
                          </p:cTn>
                        </p:par>
                        <p:par>
                          <p:cTn id="56" fill="hold">
                            <p:stCondLst>
                              <p:cond delay="500"/>
                            </p:stCondLst>
                            <p:childTnLst>
                              <p:par>
                                <p:cTn id="57" presetID="22" presetClass="entr" presetSubtype="8"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wipe(left)">
                                      <p:cBhvr>
                                        <p:cTn id="59" dur="500"/>
                                        <p:tgtEl>
                                          <p:spTgt spid="23"/>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wipe(left)">
                                      <p:cBhvr>
                                        <p:cTn id="62" dur="500"/>
                                        <p:tgtEl>
                                          <p:spTgt spid="22"/>
                                        </p:tgtEl>
                                      </p:cBhvr>
                                    </p:animEffect>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additive="base">
                                        <p:cTn id="67" dur="500" fill="hold"/>
                                        <p:tgtEl>
                                          <p:spTgt spid="24"/>
                                        </p:tgtEl>
                                        <p:attrNameLst>
                                          <p:attrName>ppt_x</p:attrName>
                                        </p:attrNameLst>
                                      </p:cBhvr>
                                      <p:tavLst>
                                        <p:tav tm="0">
                                          <p:val>
                                            <p:strVal val="#ppt_x"/>
                                          </p:val>
                                        </p:tav>
                                        <p:tav tm="100000">
                                          <p:val>
                                            <p:strVal val="#ppt_x"/>
                                          </p:val>
                                        </p:tav>
                                      </p:tavLst>
                                    </p:anim>
                                    <p:anim calcmode="lin" valueType="num">
                                      <p:cBhvr additive="base">
                                        <p:cTn id="6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9" grpId="0" animBg="1"/>
      <p:bldP spid="20" grpId="0"/>
      <p:bldP spid="22" grpId="0" animBg="1"/>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84B3281E-6CBE-43ED-B82E-29E1AC4A6520}"/>
              </a:ext>
            </a:extLst>
          </p:cNvPr>
          <p:cNvSpPr txBox="1"/>
          <p:nvPr/>
        </p:nvSpPr>
        <p:spPr>
          <a:xfrm>
            <a:off x="6532568" y="2020251"/>
            <a:ext cx="2517775" cy="1015663"/>
          </a:xfrm>
          <a:prstGeom prst="rect">
            <a:avLst/>
          </a:prstGeom>
          <a:noFill/>
        </p:spPr>
        <p:txBody>
          <a:bodyPr wrap="square" rtlCol="0">
            <a:spAutoFit/>
          </a:bodyPr>
          <a:lstStyle/>
          <a:p>
            <a:r>
              <a:rPr lang="zh-CN" altLang="en-US" sz="6000" b="1" dirty="0" smtClean="0">
                <a:solidFill>
                  <a:srgbClr val="C00000"/>
                </a:solidFill>
                <a:latin typeface="微软雅黑" panose="020B0503020204020204" pitchFamily="82" charset="2"/>
                <a:ea typeface="微软雅黑" panose="020B0503020204020204" pitchFamily="82" charset="2"/>
              </a:rPr>
              <a:t>第二章</a:t>
            </a:r>
            <a:endParaRPr lang="zh-CN" altLang="en-US" sz="6000" b="1" dirty="0">
              <a:solidFill>
                <a:srgbClr val="C00000"/>
              </a:solidFill>
              <a:latin typeface="微软雅黑" panose="020B0503020204020204" pitchFamily="82" charset="2"/>
              <a:ea typeface="微软雅黑" panose="020B0503020204020204" pitchFamily="82" charset="2"/>
            </a:endParaRPr>
          </a:p>
        </p:txBody>
      </p:sp>
      <p:grpSp>
        <p:nvGrpSpPr>
          <p:cNvPr id="3" name="组合 12">
            <a:extLst>
              <a:ext uri="{FF2B5EF4-FFF2-40B4-BE49-F238E27FC236}">
                <a16:creationId xmlns:a16="http://schemas.microsoft.com/office/drawing/2014/main" xmlns="" id="{B960B0E4-E87E-4166-AD72-6FBC8E49065C}"/>
              </a:ext>
            </a:extLst>
          </p:cNvPr>
          <p:cNvGrpSpPr/>
          <p:nvPr/>
        </p:nvGrpSpPr>
        <p:grpSpPr>
          <a:xfrm>
            <a:off x="5546762" y="3214479"/>
            <a:ext cx="4489386" cy="323850"/>
            <a:chOff x="4972875" y="3581077"/>
            <a:chExt cx="4489386" cy="323850"/>
          </a:xfrm>
        </p:grpSpPr>
        <p:cxnSp>
          <p:nvCxnSpPr>
            <p:cNvPr id="4" name="直接连接符 5">
              <a:extLst>
                <a:ext uri="{FF2B5EF4-FFF2-40B4-BE49-F238E27FC236}">
                  <a16:creationId xmlns:a16="http://schemas.microsoft.com/office/drawing/2014/main" xmlns="" id="{243FCC89-C3ED-4E3B-8CC5-1B0E0581B9ED}"/>
                </a:ext>
              </a:extLst>
            </p:cNvPr>
            <p:cNvCxnSpPr>
              <a:cxnSpLocks/>
            </p:cNvCxnSpPr>
            <p:nvPr/>
          </p:nvCxnSpPr>
          <p:spPr>
            <a:xfrm>
              <a:off x="4972875" y="3743002"/>
              <a:ext cx="1351725" cy="0"/>
            </a:xfrm>
            <a:prstGeom prst="line">
              <a:avLst/>
            </a:prstGeom>
            <a:noFill/>
            <a:ln w="15875" cap="flat" cmpd="sng" algn="ctr">
              <a:solidFill>
                <a:srgbClr val="C00000">
                  <a:alpha val="99000"/>
                </a:srgbClr>
              </a:solidFill>
              <a:prstDash val="solid"/>
            </a:ln>
            <a:effectLst/>
          </p:spPr>
        </p:cxnSp>
        <p:sp>
          <p:nvSpPr>
            <p:cNvPr id="5" name="星形: 五角 8">
              <a:extLst>
                <a:ext uri="{FF2B5EF4-FFF2-40B4-BE49-F238E27FC236}">
                  <a16:creationId xmlns:a16="http://schemas.microsoft.com/office/drawing/2014/main" xmlns="" id="{2D50031E-740A-45C4-811B-84F753566D9A}"/>
                </a:ext>
              </a:extLst>
            </p:cNvPr>
            <p:cNvSpPr/>
            <p:nvPr/>
          </p:nvSpPr>
          <p:spPr>
            <a:xfrm>
              <a:off x="7055644" y="3581077"/>
              <a:ext cx="323850" cy="323850"/>
            </a:xfrm>
            <a:prstGeom prst="star5">
              <a:avLst/>
            </a:prstGeom>
            <a:solidFill>
              <a:srgbClr val="C2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星形: 五角 9">
              <a:extLst>
                <a:ext uri="{FF2B5EF4-FFF2-40B4-BE49-F238E27FC236}">
                  <a16:creationId xmlns:a16="http://schemas.microsoft.com/office/drawing/2014/main" xmlns="" id="{AF03B7DD-80F4-4BC9-ADD1-47B19BA7E799}"/>
                </a:ext>
              </a:extLst>
            </p:cNvPr>
            <p:cNvSpPr/>
            <p:nvPr/>
          </p:nvSpPr>
          <p:spPr>
            <a:xfrm>
              <a:off x="6575822" y="3628702"/>
              <a:ext cx="228600" cy="228600"/>
            </a:xfrm>
            <a:prstGeom prst="star5">
              <a:avLst/>
            </a:prstGeom>
            <a:solidFill>
              <a:srgbClr val="C2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星形: 五角 10">
              <a:extLst>
                <a:ext uri="{FF2B5EF4-FFF2-40B4-BE49-F238E27FC236}">
                  <a16:creationId xmlns:a16="http://schemas.microsoft.com/office/drawing/2014/main" xmlns="" id="{7CE10663-A850-4B20-A0ED-9CB53B391D1D}"/>
                </a:ext>
              </a:extLst>
            </p:cNvPr>
            <p:cNvSpPr/>
            <p:nvPr/>
          </p:nvSpPr>
          <p:spPr>
            <a:xfrm>
              <a:off x="7630716" y="3628702"/>
              <a:ext cx="228600" cy="228600"/>
            </a:xfrm>
            <a:prstGeom prst="star5">
              <a:avLst/>
            </a:prstGeom>
            <a:solidFill>
              <a:srgbClr val="C2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11">
              <a:extLst>
                <a:ext uri="{FF2B5EF4-FFF2-40B4-BE49-F238E27FC236}">
                  <a16:creationId xmlns:a16="http://schemas.microsoft.com/office/drawing/2014/main" xmlns="" id="{2D32ACEA-38EC-4496-B083-2E064E31DB5B}"/>
                </a:ext>
              </a:extLst>
            </p:cNvPr>
            <p:cNvCxnSpPr>
              <a:cxnSpLocks/>
            </p:cNvCxnSpPr>
            <p:nvPr/>
          </p:nvCxnSpPr>
          <p:spPr>
            <a:xfrm>
              <a:off x="8110536" y="3743002"/>
              <a:ext cx="1351725" cy="0"/>
            </a:xfrm>
            <a:prstGeom prst="line">
              <a:avLst/>
            </a:prstGeom>
            <a:noFill/>
            <a:ln w="15875" cap="flat" cmpd="sng" algn="ctr">
              <a:solidFill>
                <a:srgbClr val="C00000">
                  <a:alpha val="99000"/>
                </a:srgbClr>
              </a:solidFill>
              <a:prstDash val="solid"/>
            </a:ln>
            <a:effectLst/>
          </p:spPr>
        </p:cxnSp>
      </p:grpSp>
      <p:grpSp>
        <p:nvGrpSpPr>
          <p:cNvPr id="9" name="组 8"/>
          <p:cNvGrpSpPr/>
          <p:nvPr/>
        </p:nvGrpSpPr>
        <p:grpSpPr>
          <a:xfrm>
            <a:off x="5476622" y="3878819"/>
            <a:ext cx="4629666" cy="674357"/>
            <a:chOff x="5977490" y="2279116"/>
            <a:chExt cx="4629666" cy="674357"/>
          </a:xfrm>
        </p:grpSpPr>
        <p:sp>
          <p:nvSpPr>
            <p:cNvPr id="10" name="圆角矩形 9"/>
            <p:cNvSpPr/>
            <p:nvPr/>
          </p:nvSpPr>
          <p:spPr>
            <a:xfrm>
              <a:off x="5977490" y="2302960"/>
              <a:ext cx="4629666" cy="650513"/>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1" name="标题 4"/>
            <p:cNvSpPr txBox="1"/>
            <p:nvPr/>
          </p:nvSpPr>
          <p:spPr>
            <a:xfrm>
              <a:off x="6627767" y="2279116"/>
              <a:ext cx="3329113" cy="64106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defTabSz="1219170">
                <a:defRPr/>
              </a:pPr>
              <a:r>
                <a:rPr lang="zh-CN" altLang="en-US" sz="1800" b="1" kern="0" dirty="0">
                  <a:solidFill>
                    <a:sysClr val="window" lastClr="FFFFFF"/>
                  </a:solidFill>
                  <a:latin typeface="微软雅黑" panose="020B0503020204020204" pitchFamily="82" charset="2"/>
                  <a:ea typeface="微软雅黑" panose="020B0503020204020204" pitchFamily="82" charset="2"/>
                  <a:cs typeface="Arial" panose="020B0604020202020204" pitchFamily="34" charset="0"/>
                </a:rPr>
                <a:t>中国共产党的性质和根本宗旨</a:t>
              </a:r>
              <a:endParaRPr lang="zh-CN" altLang="en-US" sz="1800" b="1" kern="0" dirty="0">
                <a:solidFill>
                  <a:sysClr val="window" lastClr="FFFFFF"/>
                </a:solidFill>
                <a:latin typeface="微软雅黑" panose="020B0503020204020204" pitchFamily="82" charset="2"/>
                <a:ea typeface="微软雅黑" panose="020B0503020204020204" pitchFamily="82" charset="2"/>
                <a:cs typeface="Arial" panose="020B0604020202020204" pitchFamily="34" charset="0"/>
              </a:endParaRPr>
            </a:p>
          </p:txBody>
        </p:sp>
      </p:grpSp>
    </p:spTree>
    <p:extLst>
      <p:ext uri="{BB962C8B-B14F-4D97-AF65-F5344CB8AC3E}">
        <p14:creationId xmlns:p14="http://schemas.microsoft.com/office/powerpoint/2010/main" val="86543539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ppt_x"/>
                                          </p:val>
                                        </p:tav>
                                        <p:tav tm="100000">
                                          <p:val>
                                            <p:strVal val="#ppt_x"/>
                                          </p:val>
                                        </p:tav>
                                      </p:tavLst>
                                    </p:anim>
                                    <p:anim calcmode="lin" valueType="num">
                                      <p:cBhvr additive="base">
                                        <p:cTn id="1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nodeType="click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0-#ppt_w/2"/>
                                          </p:val>
                                        </p:tav>
                                        <p:tav tm="100000">
                                          <p:val>
                                            <p:strVal val="#ppt_x"/>
                                          </p:val>
                                        </p:tav>
                                      </p:tavLst>
                                    </p:anim>
                                    <p:anim calcmode="lin" valueType="num">
                                      <p:cBhvr additive="base">
                                        <p:cTn id="17"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3781167" y="259319"/>
            <a:ext cx="4629666" cy="674357"/>
            <a:chOff x="5977490" y="2279116"/>
            <a:chExt cx="4629666" cy="674357"/>
          </a:xfrm>
        </p:grpSpPr>
        <p:sp>
          <p:nvSpPr>
            <p:cNvPr id="3" name="圆角矩形 2"/>
            <p:cNvSpPr/>
            <p:nvPr/>
          </p:nvSpPr>
          <p:spPr>
            <a:xfrm>
              <a:off x="5977490" y="2302960"/>
              <a:ext cx="4629666" cy="650513"/>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标题 4"/>
            <p:cNvSpPr txBox="1"/>
            <p:nvPr/>
          </p:nvSpPr>
          <p:spPr>
            <a:xfrm>
              <a:off x="6627767" y="2279116"/>
              <a:ext cx="3329113" cy="64106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defTabSz="1219170">
                <a:defRPr/>
              </a:pPr>
              <a:r>
                <a:rPr lang="zh-CN" altLang="en-US" sz="1800" b="1" kern="0" dirty="0">
                  <a:solidFill>
                    <a:sysClr val="window" lastClr="FFFFFF"/>
                  </a:solidFill>
                  <a:latin typeface="微软雅黑" panose="020B0503020204020204" pitchFamily="82" charset="2"/>
                  <a:ea typeface="微软雅黑" panose="020B0503020204020204" pitchFamily="82" charset="2"/>
                  <a:cs typeface="Arial" panose="020B0604020202020204" pitchFamily="34" charset="0"/>
                </a:rPr>
                <a:t>中国共产党的性质和根本宗旨</a:t>
              </a:r>
              <a:endParaRPr lang="zh-CN" altLang="en-US" sz="1800" b="1" kern="0" dirty="0">
                <a:solidFill>
                  <a:sysClr val="window" lastClr="FFFFFF"/>
                </a:solidFill>
                <a:latin typeface="微软雅黑" panose="020B0503020204020204" pitchFamily="82" charset="2"/>
                <a:ea typeface="微软雅黑" panose="020B0503020204020204" pitchFamily="82" charset="2"/>
                <a:cs typeface="Arial" panose="020B0604020202020204" pitchFamily="34" charset="0"/>
              </a:endParaRPr>
            </a:p>
          </p:txBody>
        </p:sp>
      </p:gr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3281" y="1675889"/>
            <a:ext cx="2636846" cy="3558235"/>
          </a:xfrm>
          <a:prstGeom prst="rect">
            <a:avLst/>
          </a:prstGeom>
        </p:spPr>
      </p:pic>
      <p:sp>
        <p:nvSpPr>
          <p:cNvPr id="6" name="矩形: 圆角 2"/>
          <p:cNvSpPr/>
          <p:nvPr/>
        </p:nvSpPr>
        <p:spPr bwMode="auto">
          <a:xfrm>
            <a:off x="385729" y="5206802"/>
            <a:ext cx="2994176" cy="782176"/>
          </a:xfrm>
          <a:prstGeom prst="roundRect">
            <a:avLst/>
          </a:prstGeom>
          <a:solidFill>
            <a:srgbClr val="C0000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7" name="矩形 6"/>
          <p:cNvSpPr/>
          <p:nvPr/>
        </p:nvSpPr>
        <p:spPr>
          <a:xfrm>
            <a:off x="385729" y="5288385"/>
            <a:ext cx="3124573" cy="646331"/>
          </a:xfrm>
          <a:prstGeom prst="rect">
            <a:avLst/>
          </a:prstGeom>
        </p:spPr>
        <p:txBody>
          <a:bodyPr wrap="none">
            <a:spAutoFit/>
          </a:bodyPr>
          <a:lstStyle/>
          <a:p>
            <a:pPr>
              <a:lnSpc>
                <a:spcPct val="150000"/>
              </a:lnSpc>
            </a:pPr>
            <a:r>
              <a:rPr lang="zh-CN" altLang="en-US" sz="2400" b="1" dirty="0">
                <a:solidFill>
                  <a:schemeClr val="bg1"/>
                </a:solidFill>
                <a:latin typeface="Microsoft YaHei" charset="-122"/>
                <a:ea typeface="Microsoft YaHei" charset="-122"/>
                <a:cs typeface="Microsoft YaHei" charset="-122"/>
              </a:rPr>
              <a:t> 全心全意为人民服务</a:t>
            </a:r>
            <a:r>
              <a:rPr lang="en-US" altLang="zh-CN" sz="2400" b="1" dirty="0">
                <a:solidFill>
                  <a:schemeClr val="bg1"/>
                </a:solidFill>
                <a:latin typeface="Microsoft YaHei" charset="-122"/>
                <a:ea typeface="Microsoft YaHei" charset="-122"/>
                <a:cs typeface="Microsoft YaHei" charset="-122"/>
              </a:rPr>
              <a:t>!</a:t>
            </a:r>
            <a:endParaRPr lang="en-US" altLang="zh-CN" sz="2400" b="1" dirty="0">
              <a:solidFill>
                <a:schemeClr val="bg1"/>
              </a:solidFill>
              <a:latin typeface="Microsoft YaHei" charset="-122"/>
              <a:ea typeface="Microsoft YaHei" charset="-122"/>
              <a:cs typeface="Microsoft YaHei" charset="-122"/>
            </a:endParaRPr>
          </a:p>
        </p:txBody>
      </p:sp>
      <p:sp>
        <p:nvSpPr>
          <p:cNvPr id="8" name="矩形 259">
            <a:extLst>
              <a:ext uri="{FF2B5EF4-FFF2-40B4-BE49-F238E27FC236}">
                <a16:creationId xmlns:a16="http://schemas.microsoft.com/office/drawing/2014/main" xmlns="" id="{4FC3C43A-E72E-403D-B9A4-C1AF2DF1D61F}"/>
              </a:ext>
            </a:extLst>
          </p:cNvPr>
          <p:cNvSpPr>
            <a:spLocks noChangeArrowheads="1"/>
          </p:cNvSpPr>
          <p:nvPr/>
        </p:nvSpPr>
        <p:spPr bwMode="auto">
          <a:xfrm>
            <a:off x="4184860" y="2070819"/>
            <a:ext cx="524327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1219170">
              <a:buNone/>
              <a:defRPr/>
            </a:pPr>
            <a:r>
              <a:rPr lang="zh-CN" altLang="en-US" sz="4000" b="1" kern="0" dirty="0">
                <a:solidFill>
                  <a:srgbClr val="C20316"/>
                </a:solidFill>
                <a:latin typeface="微软雅黑" panose="020B0503020204020204" pitchFamily="82" charset="2"/>
                <a:ea typeface="微软雅黑" panose="020B0503020204020204" pitchFamily="82" charset="2"/>
                <a:cs typeface="Arial" panose="020B0604020202020204" pitchFamily="34" charset="0"/>
              </a:rPr>
              <a:t>中国共产党的性质</a:t>
            </a:r>
          </a:p>
        </p:txBody>
      </p:sp>
      <p:sp>
        <p:nvSpPr>
          <p:cNvPr id="9" name="TextBox 32">
            <a:extLst>
              <a:ext uri="{FF2B5EF4-FFF2-40B4-BE49-F238E27FC236}">
                <a16:creationId xmlns:a16="http://schemas.microsoft.com/office/drawing/2014/main" xmlns="" id="{062EFD18-007B-4C5D-8864-2038C5CD9909}"/>
              </a:ext>
            </a:extLst>
          </p:cNvPr>
          <p:cNvSpPr txBox="1">
            <a:spLocks noChangeArrowheads="1"/>
          </p:cNvSpPr>
          <p:nvPr/>
        </p:nvSpPr>
        <p:spPr bwMode="auto">
          <a:xfrm>
            <a:off x="4041700" y="2856665"/>
            <a:ext cx="6568456" cy="2741225"/>
          </a:xfrm>
          <a:prstGeom prst="rect">
            <a:avLst/>
          </a:prstGeom>
          <a:noFill/>
          <a:ln w="3175" cap="flat" cmpd="sng">
            <a:noFill/>
            <a:bevel/>
            <a:headEnd/>
            <a:tailEnd/>
          </a:ln>
        </p:spPr>
        <p:txBody>
          <a:bodyPr lIns="82824" tIns="41411" rIns="82824" bIns="41411" anchor="ctr"/>
          <a:lstStyle>
            <a:defPPr>
              <a:defRPr lang="zh-CN"/>
            </a:defPPr>
            <a:lvl1pPr algn="ctr">
              <a:defRPr>
                <a:solidFill>
                  <a:srgbClr val="FFFFFF"/>
                </a:solidFill>
                <a:ea typeface="微软雅黑" pitchFamily="34" charset="-122"/>
              </a:defRPr>
            </a:lvl1pPr>
          </a:lstStyle>
          <a:p>
            <a:pPr algn="l">
              <a:lnSpc>
                <a:spcPct val="200000"/>
              </a:lnSpc>
            </a:pPr>
            <a:r>
              <a:rPr lang="zh-CN" altLang="en-US" dirty="0">
                <a:solidFill>
                  <a:schemeClr val="tx1">
                    <a:lumMod val="85000"/>
                    <a:lumOff val="15000"/>
                  </a:schemeClr>
                </a:solidFill>
              </a:rPr>
              <a:t>中国共产党是中国工人阶级先锋队，同时也是中国人民和中华民族的先锋队，是中国社会主义事业的领导核心。代表中国先进生产力发展要求，代表中国先进文化的前进方向 </a:t>
            </a:r>
            <a:r>
              <a:rPr lang="en-US" altLang="zh-CN" dirty="0">
                <a:solidFill>
                  <a:schemeClr val="tx1">
                    <a:lumMod val="85000"/>
                    <a:lumOff val="15000"/>
                  </a:schemeClr>
                </a:solidFill>
              </a:rPr>
              <a:t>;</a:t>
            </a:r>
            <a:r>
              <a:rPr lang="zh-CN" altLang="en-US" dirty="0">
                <a:solidFill>
                  <a:schemeClr val="tx1">
                    <a:lumMod val="85000"/>
                    <a:lumOff val="15000"/>
                  </a:schemeClr>
                </a:solidFill>
              </a:rPr>
              <a:t>代表中国最广大人民的根本利益</a:t>
            </a:r>
            <a:r>
              <a:rPr lang="en-US" altLang="zh-CN" dirty="0">
                <a:solidFill>
                  <a:schemeClr val="tx1">
                    <a:lumMod val="85000"/>
                    <a:lumOff val="15000"/>
                  </a:schemeClr>
                </a:solidFill>
              </a:rPr>
              <a:t>.</a:t>
            </a:r>
          </a:p>
        </p:txBody>
      </p:sp>
    </p:spTree>
    <p:extLst>
      <p:ext uri="{BB962C8B-B14F-4D97-AF65-F5344CB8AC3E}">
        <p14:creationId xmlns:p14="http://schemas.microsoft.com/office/powerpoint/2010/main" val="42834025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500"/>
                                        <p:tgtEl>
                                          <p:spTgt spid="7"/>
                                        </p:tgtEl>
                                      </p:cBhvr>
                                    </p:animEffect>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8"/>
                                        </p:tgtEl>
                                        <p:attrNameLst>
                                          <p:attrName>ppt_y</p:attrName>
                                        </p:attrNameLst>
                                      </p:cBhvr>
                                      <p:tavLst>
                                        <p:tav tm="0">
                                          <p:val>
                                            <p:strVal val="#ppt_y"/>
                                          </p:val>
                                        </p:tav>
                                        <p:tav tm="100000">
                                          <p:val>
                                            <p:strVal val="#ppt_y"/>
                                          </p:val>
                                        </p:tav>
                                      </p:tavLst>
                                    </p:anim>
                                    <p:anim calcmode="lin" valueType="num">
                                      <p:cBhvr>
                                        <p:cTn id="27"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8"/>
                                        </p:tgtEl>
                                      </p:cBhvr>
                                    </p:animEffect>
                                  </p:childTnLst>
                                </p:cTn>
                              </p:par>
                            </p:childTnLst>
                          </p:cTn>
                        </p:par>
                        <p:par>
                          <p:cTn id="30" fill="hold">
                            <p:stCondLst>
                              <p:cond delay="2850"/>
                            </p:stCondLst>
                            <p:childTnLst>
                              <p:par>
                                <p:cTn id="31" presetID="26" presetClass="emph" presetSubtype="0" fill="hold" grpId="1" nodeType="afterEffect">
                                  <p:stCondLst>
                                    <p:cond delay="0"/>
                                  </p:stCondLst>
                                  <p:iterate type="lt">
                                    <p:tmPct val="0"/>
                                  </p:iterate>
                                  <p:childTnLst>
                                    <p:animEffect transition="out" filter="fade">
                                      <p:cBhvr>
                                        <p:cTn id="32" dur="500" tmFilter="0, 0; .2, .5; .8, .5; 1, 0"/>
                                        <p:tgtEl>
                                          <p:spTgt spid="8"/>
                                        </p:tgtEl>
                                      </p:cBhvr>
                                    </p:animEffect>
                                    <p:animScale>
                                      <p:cBhvr>
                                        <p:cTn id="33" dur="250" autoRev="1" fill="hold"/>
                                        <p:tgtEl>
                                          <p:spTgt spid="8"/>
                                        </p:tgtEl>
                                      </p:cBhvr>
                                      <p:by x="105000" y="105000"/>
                                    </p:animScale>
                                  </p:childTnLst>
                                </p:cTn>
                              </p:par>
                            </p:childTnLst>
                          </p:cTn>
                        </p:par>
                        <p:par>
                          <p:cTn id="34" fill="hold">
                            <p:stCondLst>
                              <p:cond delay="3350"/>
                            </p:stCondLst>
                            <p:childTnLst>
                              <p:par>
                                <p:cTn id="35" presetID="22" presetClass="entr" presetSubtype="8"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8" grpId="1"/>
      <p:bldP spid="9" grpId="0"/>
    </p:bldLst>
  </p:timing>
</p:sld>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314</TotalTime>
  <Words>1738</Words>
  <Application>Microsoft Macintosh PowerPoint</Application>
  <PresentationFormat>宽屏</PresentationFormat>
  <Paragraphs>101</Paragraphs>
  <Slides>25</Slides>
  <Notes>0</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25</vt:i4>
      </vt:variant>
    </vt:vector>
  </HeadingPairs>
  <TitlesOfParts>
    <vt:vector size="35" baseType="lpstr">
      <vt:lpstr>Calibri</vt:lpstr>
      <vt:lpstr>Lato Light</vt:lpstr>
      <vt:lpstr>Lato Regular</vt:lpstr>
      <vt:lpstr>Microsoft YaHei</vt:lpstr>
      <vt:lpstr>Wingdings</vt:lpstr>
      <vt:lpstr>等线</vt:lpstr>
      <vt:lpstr>宋体</vt:lpstr>
      <vt:lpstr>微软雅黑</vt:lpstr>
      <vt:lpstr>Arial</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Office</cp:lastModifiedBy>
  <cp:revision>85</cp:revision>
  <dcterms:created xsi:type="dcterms:W3CDTF">2017-08-18T03:02:00Z</dcterms:created>
  <dcterms:modified xsi:type="dcterms:W3CDTF">2018-04-20T12:03:34Z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