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10160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000"/>
    <a:srgbClr val="B5E6D9"/>
    <a:srgbClr val="BCD97E"/>
    <a:srgbClr val="B4D9C4"/>
    <a:srgbClr val="DA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6" autoAdjust="0"/>
    <p:restoredTop sz="94660"/>
  </p:normalViewPr>
  <p:slideViewPr>
    <p:cSldViewPr snapToGrid="0">
      <p:cViewPr varScale="1">
        <p:scale>
          <a:sx n="79" d="100"/>
          <a:sy n="79" d="100"/>
        </p:scale>
        <p:origin x="-564" y="-56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311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0A981-DDBF-4605-9629-3995BD0621B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066F2-8901-4629-80D7-E5D195D27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414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66F2-8901-4629-80D7-E5D195D27E0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862BC-D660-40C1-A57F-9B4773B69D14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4EF05-E575-4AA4-B7BE-8D5616B24C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862BC-D660-40C1-A57F-9B4773B69D14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4EF05-E575-4AA4-B7BE-8D5616B24C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862BC-D660-40C1-A57F-9B4773B69D14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4EF05-E575-4AA4-B7BE-8D5616B24C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862BC-D660-40C1-A57F-9B4773B69D14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4EF05-E575-4AA4-B7BE-8D5616B24C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1000" indent="0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2pPr>
            <a:lvl3pPr marL="7620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3000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4pPr>
            <a:lvl5pPr marL="1524000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5pPr>
            <a:lvl6pPr marL="1905000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6pPr>
            <a:lvl7pPr marL="2286000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7pPr>
            <a:lvl8pPr marL="2667000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8pPr>
            <a:lvl9pPr marL="3048000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862BC-D660-40C1-A57F-9B4773B69D14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4EF05-E575-4AA4-B7BE-8D5616B24C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862BC-D660-40C1-A57F-9B4773B69D14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4EF05-E575-4AA4-B7BE-8D5616B24C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862BC-D660-40C1-A57F-9B4773B69D14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4EF05-E575-4AA4-B7BE-8D5616B24C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862BC-D660-40C1-A57F-9B4773B69D14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4EF05-E575-4AA4-B7BE-8D5616B24C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862BC-D660-40C1-A57F-9B4773B69D14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4EF05-E575-4AA4-B7BE-8D5616B24C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761365" rtl="0" eaLnBrk="1" latinLnBrk="0" hangingPunct="1">
        <a:lnSpc>
          <a:spcPct val="90000"/>
        </a:lnSpc>
        <a:spcBef>
          <a:spcPct val="0"/>
        </a:spcBef>
        <a:buNone/>
        <a:defRPr sz="36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500" indent="-190500" algn="l" defTabSz="761365" rtl="0" eaLnBrk="1" latinLnBrk="0" hangingPunct="1">
        <a:lnSpc>
          <a:spcPct val="90000"/>
        </a:lnSpc>
        <a:spcBef>
          <a:spcPts val="835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190500" algn="l" defTabSz="761365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500" indent="-190500" algn="l" defTabSz="761365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665" kern="1200">
          <a:solidFill>
            <a:schemeClr val="tx1"/>
          </a:solidFill>
          <a:latin typeface="+mn-lt"/>
          <a:ea typeface="+mn-ea"/>
          <a:cs typeface="+mn-cs"/>
        </a:defRPr>
      </a:lvl3pPr>
      <a:lvl4pPr marL="1333500" indent="-190500" algn="l" defTabSz="761365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indent="-190500" algn="l" defTabSz="761365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500" indent="-190500" algn="l" defTabSz="761365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1365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1365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1365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36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136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136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136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136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136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136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136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136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7" t="42991" r="60719"/>
          <a:stretch>
            <a:fillRect/>
          </a:stretch>
        </p:blipFill>
        <p:spPr>
          <a:xfrm>
            <a:off x="858900" y="1457325"/>
            <a:ext cx="3484653" cy="42576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664625" y="862224"/>
            <a:ext cx="4610080" cy="2937897"/>
            <a:chOff x="3664625" y="862224"/>
            <a:chExt cx="4610080" cy="2937897"/>
          </a:xfrm>
        </p:grpSpPr>
        <p:sp>
          <p:nvSpPr>
            <p:cNvPr id="8" name="文本框 7"/>
            <p:cNvSpPr txBox="1"/>
            <p:nvPr/>
          </p:nvSpPr>
          <p:spPr>
            <a:xfrm>
              <a:off x="3664625" y="940002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段宁毛笔行书" pitchFamily="65" charset="-122"/>
                  <a:ea typeface="段宁毛笔行书" pitchFamily="65" charset="-122"/>
                </a:rPr>
                <a:t>仗 </a:t>
              </a:r>
              <a:r>
                <a:rPr lang="zh-CN" altLang="en-US" sz="8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段宁毛笔行书" pitchFamily="65" charset="-122"/>
                  <a:ea typeface="段宁毛笔行书" pitchFamily="65" charset="-122"/>
                </a:rPr>
                <a:t> 走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段宁毛笔行书" pitchFamily="65" charset="-122"/>
                <a:ea typeface="段宁毛笔行书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00" t="23367" r="49563" b="32378"/>
            <a:stretch>
              <a:fillRect/>
            </a:stretch>
          </p:blipFill>
          <p:spPr>
            <a:xfrm>
              <a:off x="4884734" y="862224"/>
              <a:ext cx="1466850" cy="21050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6038195" y="2476682"/>
              <a:ext cx="223651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段宁毛笔行书" pitchFamily="65" charset="-122"/>
                  <a:ea typeface="段宁毛笔行书" pitchFamily="65" charset="-122"/>
                </a:rPr>
                <a:t>天涯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5625" y="890355"/>
            <a:ext cx="884873" cy="1714858"/>
            <a:chOff x="735625" y="890355"/>
            <a:chExt cx="884873" cy="1714858"/>
          </a:xfrm>
        </p:grpSpPr>
        <p:grpSp>
          <p:nvGrpSpPr>
            <p:cNvPr id="13" name="组合 12"/>
            <p:cNvGrpSpPr/>
            <p:nvPr/>
          </p:nvGrpSpPr>
          <p:grpSpPr>
            <a:xfrm>
              <a:off x="1026606" y="2168875"/>
              <a:ext cx="593892" cy="436338"/>
              <a:chOff x="7149279" y="986957"/>
              <a:chExt cx="858900" cy="872676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431" t="31977" r="35125" b="56208"/>
              <a:stretch>
                <a:fillRect/>
              </a:stretch>
            </p:blipFill>
            <p:spPr>
              <a:xfrm>
                <a:off x="7149279" y="986957"/>
                <a:ext cx="858900" cy="872676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7347090" y="1096629"/>
                <a:ext cx="421447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/>
                    </a:solidFill>
                    <a:latin typeface="禹卫书法行书简体" panose="02000603000000000000" pitchFamily="2" charset="-122"/>
                    <a:ea typeface="禹卫书法行书简体" panose="02000603000000000000" pitchFamily="2" charset="-122"/>
                  </a:rPr>
                  <a:t>天下</a:t>
                </a: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026606" y="890355"/>
              <a:ext cx="4295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纵情狂歌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5625" y="1314573"/>
              <a:ext cx="4295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快意恩仇</a:t>
              </a:r>
            </a:p>
          </p:txBody>
        </p:sp>
      </p:grpSp>
      <p:pic>
        <p:nvPicPr>
          <p:cNvPr id="4" name="许冠杰 - 沧海一声笑 - 《笑傲江湖》电影主题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993900" y="-1841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228" y="3708233"/>
            <a:ext cx="1232535" cy="1232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37"/>
          <a:stretch>
            <a:fillRect/>
          </a:stretch>
        </p:blipFill>
        <p:spPr>
          <a:xfrm>
            <a:off x="4175760" y="213175"/>
            <a:ext cx="4236731" cy="52579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059" y="4940768"/>
            <a:ext cx="741215" cy="65374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77931" y="681808"/>
            <a:ext cx="1015663" cy="38611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Arial" panose="020B0604020202020204" pitchFamily="34" charset="0"/>
              </a:rPr>
              <a:t>关羽，本字长生，后改字云长，河东郡解县人，东汉末年名将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6596"/>
            <a:ext cx="4165600" cy="268870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64521" y="1175656"/>
            <a:ext cx="1661993" cy="23803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/>
              <a:t>千万雄兵莫敢当，单刀匹马斩颜良。只因云长武艺强，致使猛将束手亡。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299" y="5051560"/>
            <a:ext cx="741215" cy="6537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50" b="97000" l="2250" r="100000">
                        <a14:foregroundMark x1="94500" y1="17500" x2="90000" y2="23250"/>
                        <a14:foregroundMark x1="89000" y1="24000" x2="84750" y2="28000"/>
                        <a14:foregroundMark x1="83500" y1="28750" x2="79750" y2="31000"/>
                        <a14:foregroundMark x1="79000" y1="32250" x2="77500" y2="32750"/>
                        <a14:foregroundMark x1="76500" y1="33250" x2="76500" y2="33250"/>
                        <a14:foregroundMark x1="95250" y1="10250" x2="95000" y2="16500"/>
                        <a14:foregroundMark x1="94250" y1="7250" x2="95500" y2="10250"/>
                        <a14:foregroundMark x1="94250" y1="6250" x2="94250" y2="6250"/>
                        <a14:foregroundMark x1="96000" y1="13250" x2="95750" y2="1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93640">
            <a:off x="2278743" y="385516"/>
            <a:ext cx="5080000" cy="5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35835" y="1535733"/>
            <a:ext cx="1661993" cy="23803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/>
              <a:t>千万雄兵莫敢当，单刀匹马斩颜良。只因云长武艺强，致使猛将束手亡。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645" y="0"/>
            <a:ext cx="3991264" cy="585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584" y="1426482"/>
            <a:ext cx="5463012" cy="42885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70" y="957943"/>
            <a:ext cx="4796744" cy="21201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80978" y="3023423"/>
            <a:ext cx="42730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马超，字孟起，司隶部扶风郡茂陵人，东汉卫尉马腾之子</a:t>
            </a:r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，东汉末年及蜀汉开国名将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1880978" y="3707405"/>
            <a:ext cx="42730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马超，字孟起，司隶部扶风郡茂陵人，东汉卫尉马腾之子</a:t>
            </a:r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，东汉末年及蜀汉开国名将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7" t="42991" r="60719"/>
          <a:stretch>
            <a:fillRect/>
          </a:stretch>
        </p:blipFill>
        <p:spPr>
          <a:xfrm>
            <a:off x="858900" y="1457325"/>
            <a:ext cx="3484653" cy="42576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664625" y="940002"/>
            <a:ext cx="4610080" cy="2860119"/>
            <a:chOff x="3664625" y="940002"/>
            <a:chExt cx="4610080" cy="2860119"/>
          </a:xfrm>
        </p:grpSpPr>
        <p:sp>
          <p:nvSpPr>
            <p:cNvPr id="8" name="文本框 7"/>
            <p:cNvSpPr txBox="1"/>
            <p:nvPr/>
          </p:nvSpPr>
          <p:spPr>
            <a:xfrm>
              <a:off x="3664625" y="940002"/>
              <a:ext cx="360226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仗    走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00" t="23367" r="49563" b="32378"/>
            <a:stretch>
              <a:fillRect/>
            </a:stretch>
          </p:blipFill>
          <p:spPr>
            <a:xfrm>
              <a:off x="4732334" y="1134729"/>
              <a:ext cx="1466850" cy="21050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6038195" y="2476682"/>
              <a:ext cx="223651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天涯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5625" y="890355"/>
            <a:ext cx="884873" cy="1714858"/>
            <a:chOff x="735625" y="890355"/>
            <a:chExt cx="884873" cy="1714858"/>
          </a:xfrm>
        </p:grpSpPr>
        <p:grpSp>
          <p:nvGrpSpPr>
            <p:cNvPr id="13" name="组合 12"/>
            <p:cNvGrpSpPr/>
            <p:nvPr/>
          </p:nvGrpSpPr>
          <p:grpSpPr>
            <a:xfrm>
              <a:off x="1026606" y="2168875"/>
              <a:ext cx="593892" cy="436338"/>
              <a:chOff x="7149279" y="986957"/>
              <a:chExt cx="858900" cy="872676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431" t="31977" r="35125" b="56208"/>
              <a:stretch>
                <a:fillRect/>
              </a:stretch>
            </p:blipFill>
            <p:spPr>
              <a:xfrm>
                <a:off x="7149279" y="986957"/>
                <a:ext cx="858900" cy="872676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7347090" y="1096629"/>
                <a:ext cx="421447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/>
                    </a:solidFill>
                    <a:latin typeface="禹卫书法行书简体" panose="02000603000000000000" pitchFamily="2" charset="-122"/>
                    <a:ea typeface="禹卫书法行书简体" panose="02000603000000000000" pitchFamily="2" charset="-122"/>
                  </a:rPr>
                  <a:t>天下</a:t>
                </a: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026606" y="890355"/>
              <a:ext cx="4295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纵情狂歌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5625" y="1314573"/>
              <a:ext cx="4295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快意恩仇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876" y="826286"/>
            <a:ext cx="718399" cy="8050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876" y="1740686"/>
            <a:ext cx="718399" cy="8050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876" y="2655086"/>
            <a:ext cx="718399" cy="8050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876" y="3569486"/>
            <a:ext cx="718399" cy="80500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94789" y="826286"/>
            <a:ext cx="380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660200">
            <a:off x="1420729" y="1373490"/>
            <a:ext cx="1213384" cy="12211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30222" y="1431107"/>
            <a:ext cx="3803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C00000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将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6" t="20521" r="16399" b="31866"/>
          <a:stretch>
            <a:fillRect/>
          </a:stretch>
        </p:blipFill>
        <p:spPr>
          <a:xfrm>
            <a:off x="1135380" y="2849657"/>
            <a:ext cx="2148840" cy="272102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639" y="4971248"/>
            <a:ext cx="741215" cy="65374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398854" y="3492356"/>
            <a:ext cx="844847" cy="176426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美人千古一笑 </a:t>
            </a:r>
          </a:p>
          <a:p>
            <a:pPr>
              <a:lnSpc>
                <a:spcPct val="130000"/>
              </a:lnSpc>
            </a:pPr>
            <a:r>
              <a:rPr lang="zh-CN" altLang="en-US" sz="11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青山迎风醉倒 </a:t>
            </a:r>
          </a:p>
          <a:p>
            <a:pPr>
              <a:lnSpc>
                <a:spcPct val="130000"/>
              </a:lnSpc>
            </a:pPr>
            <a:r>
              <a:rPr lang="zh-CN" altLang="en-US" sz="11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看那走石飞沙也为你心跳;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12749" y="788501"/>
            <a:ext cx="3221389" cy="794935"/>
            <a:chOff x="5712749" y="788501"/>
            <a:chExt cx="3221389" cy="794935"/>
          </a:xfrm>
        </p:grpSpPr>
        <p:sp>
          <p:nvSpPr>
            <p:cNvPr id="26" name="矩形 25"/>
            <p:cNvSpPr/>
            <p:nvPr/>
          </p:nvSpPr>
          <p:spPr>
            <a:xfrm>
              <a:off x="5712749" y="788501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C00000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赵云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5712749" y="1152549"/>
              <a:ext cx="32213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字子龙，常山真定人。身长八尺，姿颜雄伟，三国时期蜀汉名将</a:t>
              </a:r>
              <a:endParaRPr lang="zh-CN" altLang="en-US" sz="11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12749" y="1749616"/>
            <a:ext cx="3221389" cy="794935"/>
            <a:chOff x="5712749" y="1749616"/>
            <a:chExt cx="3221389" cy="794935"/>
          </a:xfrm>
        </p:grpSpPr>
        <p:sp>
          <p:nvSpPr>
            <p:cNvPr id="28" name="矩形 27"/>
            <p:cNvSpPr/>
            <p:nvPr/>
          </p:nvSpPr>
          <p:spPr>
            <a:xfrm>
              <a:off x="5712749" y="1749616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C00000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吕布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5712749" y="2113664"/>
              <a:ext cx="32213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吕布字奉先，五原郡九原县人东汉末年名将，汉末群雄之一</a:t>
              </a:r>
              <a:endParaRPr lang="zh-CN" altLang="en-US" sz="11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12749" y="2649176"/>
            <a:ext cx="3221389" cy="794935"/>
            <a:chOff x="5712749" y="2649176"/>
            <a:chExt cx="3221389" cy="794935"/>
          </a:xfrm>
        </p:grpSpPr>
        <p:sp>
          <p:nvSpPr>
            <p:cNvPr id="30" name="矩形 29"/>
            <p:cNvSpPr/>
            <p:nvPr/>
          </p:nvSpPr>
          <p:spPr>
            <a:xfrm>
              <a:off x="5712749" y="2649176"/>
              <a:ext cx="7393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C00000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关羽 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712749" y="3013224"/>
              <a:ext cx="32213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关羽，本字长生，后改字云长，河东郡解县人，东汉末年名将</a:t>
              </a:r>
              <a:endParaRPr lang="zh-CN" altLang="en-US" sz="11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12749" y="3548736"/>
            <a:ext cx="3221389" cy="794935"/>
            <a:chOff x="5712749" y="3548736"/>
            <a:chExt cx="3221389" cy="794935"/>
          </a:xfrm>
        </p:grpSpPr>
        <p:sp>
          <p:nvSpPr>
            <p:cNvPr id="32" name="矩形 31"/>
            <p:cNvSpPr/>
            <p:nvPr/>
          </p:nvSpPr>
          <p:spPr>
            <a:xfrm>
              <a:off x="5712749" y="3548736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C00000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马超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5712749" y="3912784"/>
              <a:ext cx="32213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马超，字孟起，司隶部扶风郡茂陵人，东汉卫尉马腾之子</a:t>
              </a:r>
              <a:r>
                <a:rPr lang="en-US" altLang="zh-CN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 </a:t>
              </a:r>
              <a:r>
                <a:rPr lang="zh-CN" altLang="en-US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，东汉末年及蜀汉开国名将</a:t>
              </a:r>
              <a:endParaRPr lang="zh-CN" altLang="en-US" sz="11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77453" y="189535"/>
            <a:ext cx="2103746" cy="2663922"/>
            <a:chOff x="2019672" y="739313"/>
            <a:chExt cx="2103746" cy="266392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36" t="20521" r="16399" b="31866"/>
            <a:stretch>
              <a:fillRect/>
            </a:stretch>
          </p:blipFill>
          <p:spPr>
            <a:xfrm rot="2007563">
              <a:off x="2019672" y="739313"/>
              <a:ext cx="2103746" cy="266392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9313" y="2491395"/>
              <a:ext cx="741215" cy="653742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7248049" y="1202077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将</a:t>
            </a:r>
          </a:p>
        </p:txBody>
      </p:sp>
      <p:sp>
        <p:nvSpPr>
          <p:cNvPr id="6" name="矩形 5"/>
          <p:cNvSpPr/>
          <p:nvPr/>
        </p:nvSpPr>
        <p:spPr>
          <a:xfrm>
            <a:off x="7985438" y="1612712"/>
            <a:ext cx="723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等线" panose="02010600030101010101" pitchFamily="2" charset="-122"/>
                <a:ea typeface="等线" panose="02010600030101010101" pitchFamily="2" charset="-122"/>
              </a:rPr>
              <a:t>赵云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55825" y="1972148"/>
            <a:ext cx="492443" cy="2623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字子龙，常山真定人。身长八尺，姿颜雄伟，三国时期蜀汉名将</a:t>
            </a:r>
            <a:endParaRPr lang="zh-CN" altLang="en-US" sz="1000" dirty="0"/>
          </a:p>
        </p:txBody>
      </p:sp>
      <p:sp>
        <p:nvSpPr>
          <p:cNvPr id="29" name="文本框 28"/>
          <p:cNvSpPr txBox="1"/>
          <p:nvPr/>
        </p:nvSpPr>
        <p:spPr>
          <a:xfrm>
            <a:off x="231381" y="1612712"/>
            <a:ext cx="6647974" cy="22195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美人千古一笑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青山迎风醉倒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看那走石飞沙也为你心跳</a:t>
            </a:r>
            <a:r>
              <a:rPr lang="en-US" altLang="zh-CN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; </a:t>
            </a:r>
          </a:p>
          <a:p>
            <a:endParaRPr lang="en-US" altLang="zh-CN" sz="1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谁在月下吹箫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想你白衣飘飘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温柔乡里佳人俏</a:t>
            </a:r>
            <a:r>
              <a:rPr lang="en-US" altLang="zh-CN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; </a:t>
            </a:r>
          </a:p>
          <a:p>
            <a:endParaRPr lang="en-US" altLang="zh-CN" sz="1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既是情字难逃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做个情侠也好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情为何物今世答案得不到</a:t>
            </a:r>
            <a:r>
              <a:rPr lang="en-US" altLang="zh-CN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; </a:t>
            </a:r>
          </a:p>
          <a:p>
            <a:endParaRPr lang="zh-CN" altLang="en-US" sz="1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让我策马扬鞭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豪气冲云霄</a:t>
            </a:r>
            <a:r>
              <a:rPr lang="en-US" altLang="zh-CN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! </a:t>
            </a:r>
          </a:p>
          <a:p>
            <a:endParaRPr lang="en-US" altLang="zh-CN" sz="1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我的剑为你挥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斩尽红尘伤悲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我愿流尽天下泪</a:t>
            </a:r>
            <a:r>
              <a:rPr lang="en-US" altLang="zh-CN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; </a:t>
            </a:r>
          </a:p>
          <a:p>
            <a:endParaRPr lang="en-US" altLang="zh-CN" sz="1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我的马为你追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踏遍千山万水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要把你的梦找回</a:t>
            </a:r>
            <a:r>
              <a:rPr lang="en-US" altLang="zh-CN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; </a:t>
            </a:r>
          </a:p>
          <a:p>
            <a:endParaRPr lang="en-US" altLang="zh-CN" sz="1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我的酒为你醉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痛饮千杯万杯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为真情放纵一回</a:t>
            </a:r>
            <a:r>
              <a:rPr lang="en-US" altLang="zh-CN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; </a:t>
            </a:r>
          </a:p>
          <a:p>
            <a:endParaRPr lang="en-US" altLang="zh-CN" sz="1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江湖中人笑我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太痴太傻太累 </a:t>
            </a:r>
          </a:p>
          <a:p>
            <a:r>
              <a:rPr lang="zh-CN" altLang="en-US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他们不懂我的爱 你的美</a:t>
            </a:r>
            <a:r>
              <a:rPr lang="en-US" altLang="zh-CN" sz="1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!</a:t>
            </a:r>
            <a:endParaRPr lang="zh-CN" altLang="en-US" sz="1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1563" y="3283787"/>
            <a:ext cx="751109" cy="761678"/>
            <a:chOff x="651563" y="3283787"/>
            <a:chExt cx="751109" cy="761678"/>
          </a:xfrm>
        </p:grpSpPr>
        <p:sp>
          <p:nvSpPr>
            <p:cNvPr id="31" name="椭圆 30"/>
            <p:cNvSpPr/>
            <p:nvPr/>
          </p:nvSpPr>
          <p:spPr>
            <a:xfrm>
              <a:off x="745724" y="3283787"/>
              <a:ext cx="656948" cy="656948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563" y="3283787"/>
              <a:ext cx="720900" cy="76167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29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29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29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29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500"/>
                                            <p:tgtEl>
                                              <p:spTgt spid="29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9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29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9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29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6" end="1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29">
                                                <p:txEl>
                                                  <p:pRg st="16" end="16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7" end="1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29">
                                                <p:txEl>
                                                  <p:pRg st="17" end="17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9" end="1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29">
                                                <p:txEl>
                                                  <p:pRg st="19" end="19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0" end="2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29">
                                                <p:txEl>
                                                  <p:pRg st="20" end="2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9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1" end="2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9">
                                                <p:txEl>
                                                  <p:pRg st="21" end="2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3" end="2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29">
                                                <p:txEl>
                                                  <p:pRg st="23" end="2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4" end="2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1" dur="500"/>
                                            <p:tgtEl>
                                              <p:spTgt spid="29">
                                                <p:txEl>
                                                  <p:pRg st="24" end="24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0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5" end="2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29">
                                                <p:txEl>
                                                  <p:pRg st="25" end="2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0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7" end="2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9" dur="500"/>
                                            <p:tgtEl>
                                              <p:spTgt spid="29">
                                                <p:txEl>
                                                  <p:pRg st="27" end="27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1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8" end="2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3" dur="500"/>
                                            <p:tgtEl>
                                              <p:spTgt spid="29">
                                                <p:txEl>
                                                  <p:pRg st="28" end="2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1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9" end="2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7" dur="500"/>
                                            <p:tgtEl>
                                              <p:spTgt spid="29">
                                                <p:txEl>
                                                  <p:pRg st="29" end="29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19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9" grpId="0"/>
          <p:bldP spid="29" grpId="0" uiExpand="1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29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29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29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29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500"/>
                                            <p:tgtEl>
                                              <p:spTgt spid="29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9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29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9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29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6" end="1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29">
                                                <p:txEl>
                                                  <p:pRg st="16" end="16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7" end="1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29">
                                                <p:txEl>
                                                  <p:pRg st="17" end="17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9" end="1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29">
                                                <p:txEl>
                                                  <p:pRg st="19" end="19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0" end="2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29">
                                                <p:txEl>
                                                  <p:pRg st="20" end="2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9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1" end="2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9">
                                                <p:txEl>
                                                  <p:pRg st="21" end="2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3" end="2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29">
                                                <p:txEl>
                                                  <p:pRg st="23" end="2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4" end="2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1" dur="500"/>
                                            <p:tgtEl>
                                              <p:spTgt spid="29">
                                                <p:txEl>
                                                  <p:pRg st="24" end="24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0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5" end="2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29">
                                                <p:txEl>
                                                  <p:pRg st="25" end="2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0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7" end="2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9" dur="500"/>
                                            <p:tgtEl>
                                              <p:spTgt spid="29">
                                                <p:txEl>
                                                  <p:pRg st="27" end="27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1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8" end="2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3" dur="500"/>
                                            <p:tgtEl>
                                              <p:spTgt spid="29">
                                                <p:txEl>
                                                  <p:pRg st="28" end="2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1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29" end="2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7" dur="500"/>
                                            <p:tgtEl>
                                              <p:spTgt spid="29">
                                                <p:txEl>
                                                  <p:pRg st="29" end="29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19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9" grpId="0"/>
          <p:bldP spid="29" grpId="0" uiExpand="1" build="p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73388" y="2363797"/>
            <a:ext cx="2959623" cy="35488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11992">
            <a:off x="2681228" y="1103573"/>
            <a:ext cx="1073128" cy="10587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11992">
            <a:off x="2681228" y="2283650"/>
            <a:ext cx="1073128" cy="10587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11992">
            <a:off x="2681228" y="3463727"/>
            <a:ext cx="1073128" cy="105878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811853" y="1177213"/>
            <a:ext cx="3221389" cy="794935"/>
            <a:chOff x="3811853" y="1177213"/>
            <a:chExt cx="3221389" cy="794935"/>
          </a:xfrm>
        </p:grpSpPr>
        <p:sp>
          <p:nvSpPr>
            <p:cNvPr id="16" name="矩形 15"/>
            <p:cNvSpPr/>
            <p:nvPr/>
          </p:nvSpPr>
          <p:spPr>
            <a:xfrm>
              <a:off x="3811853" y="1177213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C00000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赵云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811853" y="1541261"/>
              <a:ext cx="32213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字子龙，常山真定人。身长八尺，姿颜雄伟，三国时期蜀汉名将</a:t>
              </a:r>
              <a:endParaRPr lang="zh-CN" altLang="en-US" sz="11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1853" y="2357290"/>
            <a:ext cx="3221389" cy="794935"/>
            <a:chOff x="3811853" y="2357290"/>
            <a:chExt cx="3221389" cy="794935"/>
          </a:xfrm>
        </p:grpSpPr>
        <p:sp>
          <p:nvSpPr>
            <p:cNvPr id="18" name="矩形 17"/>
            <p:cNvSpPr/>
            <p:nvPr/>
          </p:nvSpPr>
          <p:spPr>
            <a:xfrm>
              <a:off x="3811853" y="235729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C00000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赵云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811853" y="2721338"/>
              <a:ext cx="32213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字子龙，常山真定人。身长八尺，姿颜雄伟，三国时期蜀汉名将</a:t>
              </a:r>
              <a:endParaRPr lang="zh-CN" altLang="en-US" sz="11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1853" y="3629315"/>
            <a:ext cx="3221389" cy="794935"/>
            <a:chOff x="3811853" y="3629315"/>
            <a:chExt cx="3221389" cy="794935"/>
          </a:xfrm>
        </p:grpSpPr>
        <p:sp>
          <p:nvSpPr>
            <p:cNvPr id="20" name="矩形 19"/>
            <p:cNvSpPr/>
            <p:nvPr/>
          </p:nvSpPr>
          <p:spPr>
            <a:xfrm>
              <a:off x="3811853" y="3629315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C00000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赵云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811853" y="3993363"/>
              <a:ext cx="322138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字子龙，常山真定人。身长八尺，姿颜雄伟，三国时期蜀汉名将</a:t>
              </a:r>
              <a:endParaRPr lang="zh-CN" altLang="en-US" sz="11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77453" y="189535"/>
            <a:ext cx="2103746" cy="2663922"/>
            <a:chOff x="2019672" y="739313"/>
            <a:chExt cx="2103746" cy="266392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36" t="20521" r="16399" b="31866"/>
            <a:stretch>
              <a:fillRect/>
            </a:stretch>
          </p:blipFill>
          <p:spPr>
            <a:xfrm rot="2007563">
              <a:off x="2019672" y="739313"/>
              <a:ext cx="2103746" cy="2663922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9313" y="2491395"/>
              <a:ext cx="741215" cy="653742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7248049" y="1202077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将</a:t>
            </a:r>
          </a:p>
        </p:txBody>
      </p:sp>
      <p:sp>
        <p:nvSpPr>
          <p:cNvPr id="26" name="矩形 25"/>
          <p:cNvSpPr/>
          <p:nvPr/>
        </p:nvSpPr>
        <p:spPr>
          <a:xfrm>
            <a:off x="7985438" y="1612712"/>
            <a:ext cx="723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等线" panose="02010600030101010101" pitchFamily="2" charset="-122"/>
                <a:ea typeface="等线" panose="02010600030101010101" pitchFamily="2" charset="-122"/>
              </a:rPr>
              <a:t>赵云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555825" y="1972148"/>
            <a:ext cx="492443" cy="2623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 dirty="0">
                <a:solidFill>
                  <a:srgbClr val="333333"/>
                </a:solidFill>
                <a:latin typeface="Arial" panose="020B0604020202020204" pitchFamily="34" charset="0"/>
              </a:rPr>
              <a:t>字子龙，常山真定人。身长八尺，姿颜雄伟，三国时期蜀汉名将</a:t>
            </a:r>
            <a:endParaRPr lang="zh-CN" altLang="en-US" sz="1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65784" y="464510"/>
            <a:ext cx="4138719" cy="883613"/>
            <a:chOff x="1236684" y="3906210"/>
            <a:chExt cx="4138719" cy="883613"/>
          </a:xfrm>
        </p:grpSpPr>
        <p:sp>
          <p:nvSpPr>
            <p:cNvPr id="2" name="文本框 1"/>
            <p:cNvSpPr txBox="1"/>
            <p:nvPr/>
          </p:nvSpPr>
          <p:spPr>
            <a:xfrm>
              <a:off x="1236684" y="3928049"/>
              <a:ext cx="1107996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C00000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将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2046277" y="3906210"/>
              <a:ext cx="121182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等线" panose="02010600030101010101" pitchFamily="2" charset="-122"/>
                  <a:ea typeface="等线" panose="02010600030101010101" pitchFamily="2" charset="-122"/>
                </a:rPr>
                <a:t>赵云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72910" y="4358936"/>
              <a:ext cx="330249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rgbClr val="333333"/>
                  </a:solidFill>
                  <a:latin typeface="Arial" panose="020B0604020202020204" pitchFamily="34" charset="0"/>
                </a:rPr>
                <a:t>字子龙，常山真定人。身长八尺，姿颜雄伟，三国时期蜀汉名将</a:t>
              </a:r>
              <a:endParaRPr lang="zh-CN" altLang="en-US" sz="1100" dirty="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0" y="0"/>
            <a:ext cx="6191250" cy="5715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9263">
            <a:off x="5008860" y="1938721"/>
            <a:ext cx="1076096" cy="917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9263">
            <a:off x="4957837" y="3214614"/>
            <a:ext cx="1323148" cy="11278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019782" y="2181908"/>
            <a:ext cx="3302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Arial" panose="020B0604020202020204" pitchFamily="34" charset="0"/>
              </a:rPr>
              <a:t>字子龙，常山真定人。身长八尺，姿颜雄伟，三国时期蜀汉名将</a:t>
            </a:r>
            <a:endParaRPr lang="zh-CN" altLang="en-US" sz="1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019782" y="3778539"/>
            <a:ext cx="3302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Arial" panose="020B0604020202020204" pitchFamily="34" charset="0"/>
              </a:rPr>
              <a:t>字子龙，常山真定人。身长八尺，姿颜雄伟，三国时期蜀汉名将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70" y="1155700"/>
            <a:ext cx="2881909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4"/>
              </a:clrFrom>
              <a:clrTo>
                <a:srgbClr val="F6F6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479" y="-698500"/>
            <a:ext cx="4841421" cy="5715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89023" y="2778120"/>
            <a:ext cx="2677656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4444"/>
                </a:solidFill>
                <a:latin typeface="等线" panose="02010600030101010101" pitchFamily="2" charset="-122"/>
              </a:rPr>
              <a:t>星掩愁云夜露寒</a:t>
            </a:r>
            <a:endParaRPr lang="en-US" altLang="zh-CN" dirty="0">
              <a:solidFill>
                <a:srgbClr val="444444"/>
              </a:solidFill>
              <a:latin typeface="等线" panose="02010600030101010101" pitchFamily="2" charset="-122"/>
            </a:endParaRPr>
          </a:p>
          <a:p>
            <a:r>
              <a:rPr lang="zh-CN" altLang="en-US" dirty="0">
                <a:solidFill>
                  <a:srgbClr val="444444"/>
                </a:solidFill>
                <a:latin typeface="等线" panose="02010600030101010101" pitchFamily="2" charset="-122"/>
              </a:rPr>
              <a:t>敛容拜月玉香残</a:t>
            </a:r>
            <a:r>
              <a:rPr lang="zh-CN" altLang="en-US" dirty="0">
                <a:latin typeface="等线" panose="02010600030101010101" pitchFamily="2" charset="-122"/>
              </a:rPr>
              <a:t/>
            </a:r>
            <a:br>
              <a:rPr lang="zh-CN" altLang="en-US" dirty="0">
                <a:latin typeface="等线" panose="02010600030101010101" pitchFamily="2" charset="-122"/>
              </a:rPr>
            </a:br>
            <a:r>
              <a:rPr lang="zh-CN" altLang="en-US" dirty="0">
                <a:solidFill>
                  <a:srgbClr val="444444"/>
                </a:solidFill>
                <a:latin typeface="等线" panose="02010600030101010101" pitchFamily="2" charset="-122"/>
              </a:rPr>
              <a:t>司徒妙计连环破</a:t>
            </a:r>
            <a:endParaRPr lang="en-US" altLang="zh-CN" dirty="0">
              <a:solidFill>
                <a:srgbClr val="444444"/>
              </a:solidFill>
              <a:latin typeface="等线" panose="02010600030101010101" pitchFamily="2" charset="-122"/>
            </a:endParaRPr>
          </a:p>
          <a:p>
            <a:r>
              <a:rPr lang="zh-CN" altLang="en-US" dirty="0">
                <a:solidFill>
                  <a:srgbClr val="444444"/>
                </a:solidFill>
                <a:latin typeface="等线" panose="02010600030101010101" pitchFamily="2" charset="-122"/>
              </a:rPr>
              <a:t>貂婵机谋美色嫣</a:t>
            </a:r>
            <a:r>
              <a:rPr lang="zh-CN" altLang="en-US" dirty="0">
                <a:latin typeface="等线" panose="02010600030101010101" pitchFamily="2" charset="-122"/>
              </a:rPr>
              <a:t/>
            </a:r>
            <a:br>
              <a:rPr lang="zh-CN" altLang="en-US" dirty="0">
                <a:latin typeface="等线" panose="02010600030101010101" pitchFamily="2" charset="-122"/>
              </a:rPr>
            </a:br>
            <a:r>
              <a:rPr lang="zh-CN" altLang="en-US" dirty="0">
                <a:solidFill>
                  <a:srgbClr val="444444"/>
                </a:solidFill>
                <a:latin typeface="等线" panose="02010600030101010101" pitchFamily="2" charset="-122"/>
              </a:rPr>
              <a:t>红玉纤柔擒赤兔</a:t>
            </a:r>
            <a:endParaRPr lang="en-US" altLang="zh-CN" dirty="0">
              <a:solidFill>
                <a:srgbClr val="444444"/>
              </a:solidFill>
              <a:latin typeface="等线" panose="02010600030101010101" pitchFamily="2" charset="-122"/>
            </a:endParaRPr>
          </a:p>
          <a:p>
            <a:r>
              <a:rPr lang="zh-CN" altLang="en-US" dirty="0">
                <a:solidFill>
                  <a:srgbClr val="444444"/>
                </a:solidFill>
                <a:latin typeface="等线" panose="02010600030101010101" pitchFamily="2" charset="-122"/>
              </a:rPr>
              <a:t>翠裙飘袅缚青鸢</a:t>
            </a:r>
            <a:r>
              <a:rPr lang="zh-CN" altLang="en-US" dirty="0">
                <a:latin typeface="等线" panose="02010600030101010101" pitchFamily="2" charset="-122"/>
              </a:rPr>
              <a:t/>
            </a:r>
            <a:br>
              <a:rPr lang="zh-CN" altLang="en-US" dirty="0">
                <a:latin typeface="等线" panose="02010600030101010101" pitchFamily="2" charset="-122"/>
              </a:rPr>
            </a:br>
            <a:r>
              <a:rPr lang="zh-CN" altLang="en-US" dirty="0">
                <a:solidFill>
                  <a:srgbClr val="444444"/>
                </a:solidFill>
                <a:latin typeface="等线" panose="02010600030101010101" pitchFamily="2" charset="-122"/>
              </a:rPr>
              <a:t>倘无弱女红颜媚</a:t>
            </a:r>
            <a:endParaRPr lang="en-US" altLang="zh-CN" dirty="0">
              <a:solidFill>
                <a:srgbClr val="444444"/>
              </a:solidFill>
              <a:latin typeface="等线" panose="02010600030101010101" pitchFamily="2" charset="-122"/>
            </a:endParaRPr>
          </a:p>
          <a:p>
            <a:r>
              <a:rPr lang="zh-CN" altLang="en-US" dirty="0">
                <a:solidFill>
                  <a:srgbClr val="444444"/>
                </a:solidFill>
                <a:latin typeface="等线" panose="02010600030101010101" pitchFamily="2" charset="-122"/>
              </a:rPr>
              <a:t>那有三足鼎立言</a:t>
            </a:r>
            <a:endParaRPr lang="zh-CN" altLang="en-US" dirty="0">
              <a:latin typeface="等线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089892">
            <a:off x="24093" y="531104"/>
            <a:ext cx="4124325" cy="2247900"/>
          </a:xfrm>
          <a:custGeom>
            <a:avLst/>
            <a:gdLst>
              <a:gd name="connsiteX0" fmla="*/ 4124325 w 4124325"/>
              <a:gd name="connsiteY0" fmla="*/ 0 h 2247900"/>
              <a:gd name="connsiteX1" fmla="*/ 4124325 w 4124325"/>
              <a:gd name="connsiteY1" fmla="*/ 1855306 h 2247900"/>
              <a:gd name="connsiteX2" fmla="*/ 1538609 w 4124325"/>
              <a:gd name="connsiteY2" fmla="*/ 1798266 h 2247900"/>
              <a:gd name="connsiteX3" fmla="*/ 1528691 w 4124325"/>
              <a:gd name="connsiteY3" fmla="*/ 2247900 h 2247900"/>
              <a:gd name="connsiteX4" fmla="*/ 0 w 4124325"/>
              <a:gd name="connsiteY4" fmla="*/ 2247900 h 2247900"/>
              <a:gd name="connsiteX5" fmla="*/ 0 w 4124325"/>
              <a:gd name="connsiteY5" fmla="*/ 0 h 22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24325" h="2247900">
                <a:moveTo>
                  <a:pt x="4124325" y="0"/>
                </a:moveTo>
                <a:lnTo>
                  <a:pt x="4124325" y="1855306"/>
                </a:lnTo>
                <a:lnTo>
                  <a:pt x="1538609" y="1798266"/>
                </a:lnTo>
                <a:lnTo>
                  <a:pt x="1528691" y="2247900"/>
                </a:lnTo>
                <a:lnTo>
                  <a:pt x="0" y="22479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580" y="0"/>
            <a:ext cx="4861193" cy="571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19955">
            <a:off x="2545070" y="1312280"/>
            <a:ext cx="5742857" cy="43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759" y="4872188"/>
            <a:ext cx="741215" cy="65374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35509" y="1443104"/>
            <a:ext cx="32213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333333"/>
                </a:solidFill>
                <a:latin typeface="Arial" panose="020B0604020202020204" pitchFamily="34" charset="0"/>
              </a:rPr>
              <a:t>吕布字奉先，五原郡九原县人东汉末年名将，汉末群雄之一</a:t>
            </a:r>
            <a:endParaRPr lang="zh-CN" altLang="en-US" sz="1100" dirty="0"/>
          </a:p>
        </p:txBody>
      </p:sp>
      <p:sp>
        <p:nvSpPr>
          <p:cNvPr id="6" name="矩形 5"/>
          <p:cNvSpPr/>
          <p:nvPr/>
        </p:nvSpPr>
        <p:spPr>
          <a:xfrm>
            <a:off x="5425671" y="2137914"/>
            <a:ext cx="32213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333333"/>
                </a:solidFill>
                <a:latin typeface="Arial" panose="020B0604020202020204" pitchFamily="34" charset="0"/>
              </a:rPr>
              <a:t>吕布字奉先，五原郡九原县人东汉末年名将，汉末群雄之一</a:t>
            </a:r>
            <a:endParaRPr lang="zh-CN" altLang="en-US" sz="1100" dirty="0"/>
          </a:p>
        </p:txBody>
      </p:sp>
      <p:sp>
        <p:nvSpPr>
          <p:cNvPr id="7" name="矩形 6"/>
          <p:cNvSpPr/>
          <p:nvPr/>
        </p:nvSpPr>
        <p:spPr>
          <a:xfrm>
            <a:off x="5915833" y="2832724"/>
            <a:ext cx="32213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333333"/>
                </a:solidFill>
                <a:latin typeface="Arial" panose="020B0604020202020204" pitchFamily="34" charset="0"/>
              </a:rPr>
              <a:t>吕布字奉先，五原郡九原县人东汉末年名将，汉末群雄之一</a:t>
            </a:r>
            <a:endParaRPr lang="zh-CN" altLang="en-US" sz="11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9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9"/>
          <a:stretch>
            <a:fillRect/>
          </a:stretch>
        </p:blipFill>
        <p:spPr>
          <a:xfrm>
            <a:off x="0" y="411480"/>
            <a:ext cx="6231238" cy="2773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8289" y="3492884"/>
            <a:ext cx="5328631" cy="688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333333"/>
                </a:solidFill>
                <a:latin typeface="Arial" panose="020B0604020202020204" pitchFamily="34" charset="0"/>
              </a:rPr>
              <a:t>吕布字奉先，五原郡九原县人东汉末年名将，汉末群雄之一</a:t>
            </a:r>
            <a:endParaRPr lang="en-US" altLang="zh-CN" sz="11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333333"/>
                </a:solidFill>
                <a:latin typeface="Arial" panose="020B0604020202020204" pitchFamily="34" charset="0"/>
              </a:rPr>
              <a:t>吕布字奉先，五原郡九原县人东汉末年名将，汉末群雄之一</a:t>
            </a:r>
            <a:endParaRPr lang="zh-CN" altLang="en-US" sz="1100" dirty="0"/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333333"/>
                </a:solidFill>
                <a:latin typeface="Arial" panose="020B0604020202020204" pitchFamily="34" charset="0"/>
              </a:rPr>
              <a:t>吕布字奉先，五原郡九原县人东汉末年名将，汉末群雄之一</a:t>
            </a:r>
            <a:endParaRPr lang="zh-CN" altLang="en-US" sz="11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060" y="1998743"/>
            <a:ext cx="4548505" cy="3396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619" y="4552148"/>
            <a:ext cx="741215" cy="6537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5049" y="1267844"/>
            <a:ext cx="32213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333333"/>
                </a:solidFill>
                <a:latin typeface="Arial" panose="020B0604020202020204" pitchFamily="34" charset="0"/>
              </a:rPr>
              <a:t>吕布字奉先，五原郡九原县人东汉末年名将，汉末群雄之一</a:t>
            </a:r>
            <a:endParaRPr lang="zh-CN" altLang="en-US" sz="1100" dirty="0"/>
          </a:p>
        </p:txBody>
      </p:sp>
      <p:sp>
        <p:nvSpPr>
          <p:cNvPr id="5" name="矩形 4"/>
          <p:cNvSpPr/>
          <p:nvPr/>
        </p:nvSpPr>
        <p:spPr>
          <a:xfrm>
            <a:off x="1255049" y="2144144"/>
            <a:ext cx="32213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333333"/>
                </a:solidFill>
                <a:latin typeface="Arial" panose="020B0604020202020204" pitchFamily="34" charset="0"/>
              </a:rPr>
              <a:t>吕布字奉先，五原郡九原县人东汉末年名将，汉末群雄之一</a:t>
            </a:r>
            <a:endParaRPr lang="zh-CN" altLang="en-US" sz="1100" dirty="0"/>
          </a:p>
        </p:txBody>
      </p:sp>
      <p:sp>
        <p:nvSpPr>
          <p:cNvPr id="6" name="矩形 5"/>
          <p:cNvSpPr/>
          <p:nvPr/>
        </p:nvSpPr>
        <p:spPr>
          <a:xfrm>
            <a:off x="1255049" y="3020444"/>
            <a:ext cx="32213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333333"/>
                </a:solidFill>
                <a:latin typeface="Arial" panose="020B0604020202020204" pitchFamily="34" charset="0"/>
              </a:rPr>
              <a:t>吕布字奉先，五原郡九原县人东汉末年名将，汉末群雄之一</a:t>
            </a:r>
            <a:endParaRPr lang="zh-CN" altLang="en-US" sz="11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ipple dir="l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768</Words>
  <Application>Microsoft Office PowerPoint</Application>
  <PresentationFormat>自定义</PresentationFormat>
  <Paragraphs>103</Paragraphs>
  <Slides>14</Slides>
  <Notes>14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https://chinappt.taobao.com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5</cp:revision>
  <dcterms:created xsi:type="dcterms:W3CDTF">2018-03-20T13:11:09Z</dcterms:created>
  <dcterms:modified xsi:type="dcterms:W3CDTF">2018-06-02T03:33:15Z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