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92" r:id="rId2"/>
    <p:sldId id="258" r:id="rId3"/>
    <p:sldId id="285" r:id="rId4"/>
    <p:sldId id="273" r:id="rId5"/>
    <p:sldId id="277" r:id="rId6"/>
    <p:sldId id="272" r:id="rId7"/>
    <p:sldId id="276" r:id="rId8"/>
    <p:sldId id="286" r:id="rId9"/>
    <p:sldId id="267" r:id="rId10"/>
    <p:sldId id="266" r:id="rId11"/>
    <p:sldId id="269" r:id="rId12"/>
    <p:sldId id="271" r:id="rId13"/>
    <p:sldId id="287" r:id="rId14"/>
    <p:sldId id="268" r:id="rId15"/>
    <p:sldId id="263" r:id="rId16"/>
    <p:sldId id="281" r:id="rId17"/>
    <p:sldId id="265" r:id="rId18"/>
    <p:sldId id="288" r:id="rId19"/>
    <p:sldId id="278" r:id="rId20"/>
    <p:sldId id="275" r:id="rId21"/>
    <p:sldId id="264" r:id="rId22"/>
    <p:sldId id="270" r:id="rId23"/>
    <p:sldId id="274" r:id="rId24"/>
    <p:sldId id="29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546A"/>
    <a:srgbClr val="40404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0" autoAdjust="0"/>
    <p:restoredTop sz="96357" autoAdjust="0"/>
  </p:normalViewPr>
  <p:slideViewPr>
    <p:cSldViewPr snapToGrid="0">
      <p:cViewPr varScale="1">
        <p:scale>
          <a:sx n="111" d="100"/>
          <a:sy n="111" d="100"/>
        </p:scale>
        <p:origin x="564"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79594094285654"/>
          <c:y val="6.5024878054429344E-2"/>
          <c:w val="0.69355039604631341"/>
          <c:h val="0.93497512194557064"/>
        </c:manualLayout>
      </c:layout>
      <c:doughnutChart>
        <c:varyColors val="1"/>
        <c:ser>
          <c:idx val="0"/>
          <c:order val="0"/>
          <c:tx>
            <c:strRef>
              <c:f>Sheet1!$B$1</c:f>
              <c:strCache>
                <c:ptCount val="1"/>
                <c:pt idx="0">
                  <c:v>资金需求</c:v>
                </c:pt>
              </c:strCache>
            </c:strRef>
          </c:tx>
          <c:spPr>
            <a:solidFill>
              <a:srgbClr val="0070C0"/>
            </a:solidFill>
          </c:spPr>
          <c:dPt>
            <c:idx val="0"/>
            <c:bubble3D val="0"/>
            <c:spPr>
              <a:solidFill>
                <a:schemeClr val="tx2"/>
              </a:solidFill>
              <a:ln w="19050">
                <a:solidFill>
                  <a:schemeClr val="lt1"/>
                </a:solidFill>
              </a:ln>
              <a:effectLst/>
            </c:spPr>
            <c:extLst>
              <c:ext xmlns:c16="http://schemas.microsoft.com/office/drawing/2014/chart" uri="{C3380CC4-5D6E-409C-BE32-E72D297353CC}">
                <c16:uniqueId val="{00000001-0639-4555-8D30-232953D6A237}"/>
              </c:ext>
            </c:extLst>
          </c:dPt>
          <c:dPt>
            <c:idx val="1"/>
            <c:bubble3D val="0"/>
            <c:spPr>
              <a:solidFill>
                <a:schemeClr val="tx1">
                  <a:lumMod val="75000"/>
                  <a:lumOff val="25000"/>
                </a:schemeClr>
              </a:solidFill>
              <a:ln w="19050">
                <a:solidFill>
                  <a:schemeClr val="lt1"/>
                </a:solidFill>
              </a:ln>
              <a:effectLst/>
            </c:spPr>
            <c:extLst>
              <c:ext xmlns:c16="http://schemas.microsoft.com/office/drawing/2014/chart" uri="{C3380CC4-5D6E-409C-BE32-E72D297353CC}">
                <c16:uniqueId val="{00000003-0639-4555-8D30-232953D6A237}"/>
              </c:ext>
            </c:extLst>
          </c:dPt>
          <c:cat>
            <c:strRef>
              <c:f>Sheet1!$A$2:$A$3</c:f>
              <c:strCache>
                <c:ptCount val="2"/>
                <c:pt idx="0">
                  <c:v>现有资金</c:v>
                </c:pt>
                <c:pt idx="1">
                  <c:v>资金缺口</c:v>
                </c:pt>
              </c:strCache>
            </c:strRef>
          </c:cat>
          <c:val>
            <c:numRef>
              <c:f>Sheet1!$B$2:$B$3</c:f>
              <c:numCache>
                <c:formatCode>General</c:formatCode>
                <c:ptCount val="2"/>
                <c:pt idx="0">
                  <c:v>60000000</c:v>
                </c:pt>
                <c:pt idx="1">
                  <c:v>15000000</c:v>
                </c:pt>
              </c:numCache>
            </c:numRef>
          </c:val>
          <c:extLst>
            <c:ext xmlns:c16="http://schemas.microsoft.com/office/drawing/2014/chart" uri="{C3380CC4-5D6E-409C-BE32-E72D297353CC}">
              <c16:uniqueId val="{00000004-0639-4555-8D30-232953D6A237}"/>
            </c:ext>
          </c:extLst>
        </c:ser>
        <c:dLbls>
          <c:showLegendKey val="0"/>
          <c:showVal val="0"/>
          <c:showCatName val="0"/>
          <c:showSerName val="0"/>
          <c:showPercent val="0"/>
          <c:showBubbleSize val="0"/>
          <c:showLeaderLines val="1"/>
        </c:dLbls>
        <c:firstSliceAng val="160"/>
        <c:holeSize val="6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9B6BA-0724-4B4F-9667-77B84955C462}" type="datetimeFigureOut">
              <a:rPr lang="zh-CN" altLang="en-US" smtClean="0"/>
              <a:t>2017/11/26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D9B884-E424-4633-B1AB-FBD7936BD2E1}" type="slidenum">
              <a:rPr lang="zh-CN" altLang="en-US" smtClean="0"/>
              <a:t>‹#›</a:t>
            </a:fld>
            <a:endParaRPr lang="zh-CN" altLang="en-US"/>
          </a:p>
        </p:txBody>
      </p:sp>
    </p:spTree>
    <p:extLst>
      <p:ext uri="{BB962C8B-B14F-4D97-AF65-F5344CB8AC3E}">
        <p14:creationId xmlns:p14="http://schemas.microsoft.com/office/powerpoint/2010/main" val="157408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635060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10</a:t>
            </a:fld>
            <a:endParaRPr lang="zh-CN" altLang="en-US"/>
          </a:p>
        </p:txBody>
      </p:sp>
    </p:spTree>
    <p:extLst>
      <p:ext uri="{BB962C8B-B14F-4D97-AF65-F5344CB8AC3E}">
        <p14:creationId xmlns:p14="http://schemas.microsoft.com/office/powerpoint/2010/main" val="184722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11</a:t>
            </a:fld>
            <a:endParaRPr lang="zh-CN" altLang="en-US"/>
          </a:p>
        </p:txBody>
      </p:sp>
    </p:spTree>
    <p:extLst>
      <p:ext uri="{BB962C8B-B14F-4D97-AF65-F5344CB8AC3E}">
        <p14:creationId xmlns:p14="http://schemas.microsoft.com/office/powerpoint/2010/main" val="3665539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12</a:t>
            </a:fld>
            <a:endParaRPr lang="zh-CN" altLang="en-US"/>
          </a:p>
        </p:txBody>
      </p:sp>
    </p:spTree>
    <p:extLst>
      <p:ext uri="{BB962C8B-B14F-4D97-AF65-F5344CB8AC3E}">
        <p14:creationId xmlns:p14="http://schemas.microsoft.com/office/powerpoint/2010/main" val="1038757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13</a:t>
            </a:fld>
            <a:endParaRPr lang="zh-CN" altLang="en-US"/>
          </a:p>
        </p:txBody>
      </p:sp>
    </p:spTree>
    <p:extLst>
      <p:ext uri="{BB962C8B-B14F-4D97-AF65-F5344CB8AC3E}">
        <p14:creationId xmlns:p14="http://schemas.microsoft.com/office/powerpoint/2010/main" val="2491860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14</a:t>
            </a:fld>
            <a:endParaRPr lang="zh-CN" altLang="en-US"/>
          </a:p>
        </p:txBody>
      </p:sp>
    </p:spTree>
    <p:extLst>
      <p:ext uri="{BB962C8B-B14F-4D97-AF65-F5344CB8AC3E}">
        <p14:creationId xmlns:p14="http://schemas.microsoft.com/office/powerpoint/2010/main" val="273337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15</a:t>
            </a:fld>
            <a:endParaRPr lang="zh-CN" altLang="en-US"/>
          </a:p>
        </p:txBody>
      </p:sp>
    </p:spTree>
    <p:extLst>
      <p:ext uri="{BB962C8B-B14F-4D97-AF65-F5344CB8AC3E}">
        <p14:creationId xmlns:p14="http://schemas.microsoft.com/office/powerpoint/2010/main" val="4016967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16</a:t>
            </a:fld>
            <a:endParaRPr lang="zh-CN" altLang="en-US"/>
          </a:p>
        </p:txBody>
      </p:sp>
    </p:spTree>
    <p:extLst>
      <p:ext uri="{BB962C8B-B14F-4D97-AF65-F5344CB8AC3E}">
        <p14:creationId xmlns:p14="http://schemas.microsoft.com/office/powerpoint/2010/main" val="42022367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17</a:t>
            </a:fld>
            <a:endParaRPr lang="zh-CN" altLang="en-US"/>
          </a:p>
        </p:txBody>
      </p:sp>
    </p:spTree>
    <p:extLst>
      <p:ext uri="{BB962C8B-B14F-4D97-AF65-F5344CB8AC3E}">
        <p14:creationId xmlns:p14="http://schemas.microsoft.com/office/powerpoint/2010/main" val="1804443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18</a:t>
            </a:fld>
            <a:endParaRPr lang="zh-CN" altLang="en-US"/>
          </a:p>
        </p:txBody>
      </p:sp>
    </p:spTree>
    <p:extLst>
      <p:ext uri="{BB962C8B-B14F-4D97-AF65-F5344CB8AC3E}">
        <p14:creationId xmlns:p14="http://schemas.microsoft.com/office/powerpoint/2010/main" val="3344527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19</a:t>
            </a:fld>
            <a:endParaRPr lang="zh-CN" altLang="en-US"/>
          </a:p>
        </p:txBody>
      </p:sp>
    </p:spTree>
    <p:extLst>
      <p:ext uri="{BB962C8B-B14F-4D97-AF65-F5344CB8AC3E}">
        <p14:creationId xmlns:p14="http://schemas.microsoft.com/office/powerpoint/2010/main" val="1240163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2</a:t>
            </a:fld>
            <a:endParaRPr lang="zh-CN" altLang="en-US"/>
          </a:p>
        </p:txBody>
      </p:sp>
    </p:spTree>
    <p:extLst>
      <p:ext uri="{BB962C8B-B14F-4D97-AF65-F5344CB8AC3E}">
        <p14:creationId xmlns:p14="http://schemas.microsoft.com/office/powerpoint/2010/main" val="25086330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20</a:t>
            </a:fld>
            <a:endParaRPr lang="zh-CN" altLang="en-US"/>
          </a:p>
        </p:txBody>
      </p:sp>
    </p:spTree>
    <p:extLst>
      <p:ext uri="{BB962C8B-B14F-4D97-AF65-F5344CB8AC3E}">
        <p14:creationId xmlns:p14="http://schemas.microsoft.com/office/powerpoint/2010/main" val="3217579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21</a:t>
            </a:fld>
            <a:endParaRPr lang="zh-CN" altLang="en-US"/>
          </a:p>
        </p:txBody>
      </p:sp>
    </p:spTree>
    <p:extLst>
      <p:ext uri="{BB962C8B-B14F-4D97-AF65-F5344CB8AC3E}">
        <p14:creationId xmlns:p14="http://schemas.microsoft.com/office/powerpoint/2010/main" val="34801560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22</a:t>
            </a:fld>
            <a:endParaRPr lang="zh-CN" altLang="en-US"/>
          </a:p>
        </p:txBody>
      </p:sp>
    </p:spTree>
    <p:extLst>
      <p:ext uri="{BB962C8B-B14F-4D97-AF65-F5344CB8AC3E}">
        <p14:creationId xmlns:p14="http://schemas.microsoft.com/office/powerpoint/2010/main" val="1820669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23</a:t>
            </a:fld>
            <a:endParaRPr lang="zh-CN" altLang="en-US"/>
          </a:p>
        </p:txBody>
      </p:sp>
    </p:spTree>
    <p:extLst>
      <p:ext uri="{BB962C8B-B14F-4D97-AF65-F5344CB8AC3E}">
        <p14:creationId xmlns:p14="http://schemas.microsoft.com/office/powerpoint/2010/main" val="3083886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1757230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3</a:t>
            </a:fld>
            <a:endParaRPr lang="zh-CN" altLang="en-US"/>
          </a:p>
        </p:txBody>
      </p:sp>
    </p:spTree>
    <p:extLst>
      <p:ext uri="{BB962C8B-B14F-4D97-AF65-F5344CB8AC3E}">
        <p14:creationId xmlns:p14="http://schemas.microsoft.com/office/powerpoint/2010/main" val="3735240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4</a:t>
            </a:fld>
            <a:endParaRPr lang="zh-CN" altLang="en-US"/>
          </a:p>
        </p:txBody>
      </p:sp>
    </p:spTree>
    <p:extLst>
      <p:ext uri="{BB962C8B-B14F-4D97-AF65-F5344CB8AC3E}">
        <p14:creationId xmlns:p14="http://schemas.microsoft.com/office/powerpoint/2010/main" val="139490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5</a:t>
            </a:fld>
            <a:endParaRPr lang="zh-CN" altLang="en-US"/>
          </a:p>
        </p:txBody>
      </p:sp>
    </p:spTree>
    <p:extLst>
      <p:ext uri="{BB962C8B-B14F-4D97-AF65-F5344CB8AC3E}">
        <p14:creationId xmlns:p14="http://schemas.microsoft.com/office/powerpoint/2010/main" val="608380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6</a:t>
            </a:fld>
            <a:endParaRPr lang="zh-CN" altLang="en-US"/>
          </a:p>
        </p:txBody>
      </p:sp>
    </p:spTree>
    <p:extLst>
      <p:ext uri="{BB962C8B-B14F-4D97-AF65-F5344CB8AC3E}">
        <p14:creationId xmlns:p14="http://schemas.microsoft.com/office/powerpoint/2010/main" val="3707963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7</a:t>
            </a:fld>
            <a:endParaRPr lang="zh-CN" altLang="en-US"/>
          </a:p>
        </p:txBody>
      </p:sp>
    </p:spTree>
    <p:extLst>
      <p:ext uri="{BB962C8B-B14F-4D97-AF65-F5344CB8AC3E}">
        <p14:creationId xmlns:p14="http://schemas.microsoft.com/office/powerpoint/2010/main" val="2276195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8</a:t>
            </a:fld>
            <a:endParaRPr lang="zh-CN" altLang="en-US"/>
          </a:p>
        </p:txBody>
      </p:sp>
    </p:spTree>
    <p:extLst>
      <p:ext uri="{BB962C8B-B14F-4D97-AF65-F5344CB8AC3E}">
        <p14:creationId xmlns:p14="http://schemas.microsoft.com/office/powerpoint/2010/main" val="586591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9</a:t>
            </a:fld>
            <a:endParaRPr lang="zh-CN" altLang="en-US"/>
          </a:p>
        </p:txBody>
      </p:sp>
    </p:spTree>
    <p:extLst>
      <p:ext uri="{BB962C8B-B14F-4D97-AF65-F5344CB8AC3E}">
        <p14:creationId xmlns:p14="http://schemas.microsoft.com/office/powerpoint/2010/main" val="1115859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1165252601"/>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475334010"/>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3923884913"/>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Four footer informa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498363"/>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125368847"/>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3412629971"/>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2531046786"/>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1720329451"/>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2510724419"/>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1231313609"/>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2726404643"/>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8B25CB0-DB3F-4F8A-9CF2-5DF252B41B74}"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608422719"/>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B25CB0-DB3F-4F8A-9CF2-5DF252B41B74}" type="datetimeFigureOut">
              <a:rPr lang="zh-CN" altLang="en-US" smtClean="0"/>
              <a:t>2017/11/26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652020-3FEF-4160-A70D-C1E5822F1898}" type="slidenum">
              <a:rPr lang="zh-CN" altLang="en-US" smtClean="0"/>
              <a:t>‹#›</a:t>
            </a:fld>
            <a:endParaRPr lang="zh-CN" altLang="en-US"/>
          </a:p>
        </p:txBody>
      </p:sp>
    </p:spTree>
    <p:extLst>
      <p:ext uri="{BB962C8B-B14F-4D97-AF65-F5344CB8AC3E}">
        <p14:creationId xmlns:p14="http://schemas.microsoft.com/office/powerpoint/2010/main" val="3827441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4.jpg"/><Relationship Id="rId7"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 Am Robot and Proud - Light and Wav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50909" y="-1003912"/>
            <a:ext cx="577991" cy="577991"/>
          </a:xfrm>
          <a:prstGeom prst="rect">
            <a:avLst/>
          </a:prstGeom>
        </p:spPr>
      </p:pic>
      <p:sp>
        <p:nvSpPr>
          <p:cNvPr id="15" name="矩形 14">
            <a:extLst>
              <a:ext uri="{FF2B5EF4-FFF2-40B4-BE49-F238E27FC236}">
                <a16:creationId xmlns:a16="http://schemas.microsoft.com/office/drawing/2014/main" id="{E212B547-CFF3-4B6B-AAFA-C961478CAB7F}"/>
              </a:ext>
            </a:extLst>
          </p:cNvPr>
          <p:cNvSpPr/>
          <p:nvPr/>
        </p:nvSpPr>
        <p:spPr>
          <a:xfrm>
            <a:off x="1522579" y="0"/>
            <a:ext cx="3022170" cy="6137329"/>
          </a:xfrm>
          <a:prstGeom prst="rect">
            <a:avLst/>
          </a:prstGeom>
          <a:blipFill dpi="0" rotWithShape="1">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id="{00FD5EC5-FDDD-44AA-BAF6-C097404DCEEE}"/>
              </a:ext>
            </a:extLst>
          </p:cNvPr>
          <p:cNvSpPr/>
          <p:nvPr/>
        </p:nvSpPr>
        <p:spPr>
          <a:xfrm>
            <a:off x="1352097" y="3797085"/>
            <a:ext cx="4138048" cy="2340244"/>
          </a:xfrm>
          <a:prstGeom prst="rtTriangl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5D4C973E-5B28-442C-AC08-E549E4393CA8}"/>
              </a:ext>
            </a:extLst>
          </p:cNvPr>
          <p:cNvSpPr/>
          <p:nvPr/>
        </p:nvSpPr>
        <p:spPr>
          <a:xfrm>
            <a:off x="889301" y="4223006"/>
            <a:ext cx="3022170" cy="6137329"/>
          </a:xfrm>
          <a:custGeom>
            <a:avLst/>
            <a:gdLst>
              <a:gd name="connsiteX0" fmla="*/ 0 w 3022170"/>
              <a:gd name="connsiteY0" fmla="*/ 0 h 6137329"/>
              <a:gd name="connsiteX1" fmla="*/ 3022170 w 3022170"/>
              <a:gd name="connsiteY1" fmla="*/ 0 h 6137329"/>
              <a:gd name="connsiteX2" fmla="*/ 3022170 w 3022170"/>
              <a:gd name="connsiteY2" fmla="*/ 6137329 h 6137329"/>
              <a:gd name="connsiteX3" fmla="*/ 0 w 3022170"/>
              <a:gd name="connsiteY3" fmla="*/ 6137329 h 6137329"/>
              <a:gd name="connsiteX4" fmla="*/ 0 w 3022170"/>
              <a:gd name="connsiteY4" fmla="*/ 0 h 6137329"/>
              <a:gd name="connsiteX0" fmla="*/ 0 w 3022170"/>
              <a:gd name="connsiteY0" fmla="*/ 0 h 6137329"/>
              <a:gd name="connsiteX1" fmla="*/ 3022170 w 3022170"/>
              <a:gd name="connsiteY1" fmla="*/ 1725769 h 6137329"/>
              <a:gd name="connsiteX2" fmla="*/ 3022170 w 3022170"/>
              <a:gd name="connsiteY2" fmla="*/ 6137329 h 6137329"/>
              <a:gd name="connsiteX3" fmla="*/ 0 w 3022170"/>
              <a:gd name="connsiteY3" fmla="*/ 6137329 h 6137329"/>
              <a:gd name="connsiteX4" fmla="*/ 0 w 3022170"/>
              <a:gd name="connsiteY4" fmla="*/ 0 h 6137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2170" h="6137329">
                <a:moveTo>
                  <a:pt x="0" y="0"/>
                </a:moveTo>
                <a:lnTo>
                  <a:pt x="3022170" y="1725769"/>
                </a:lnTo>
                <a:lnTo>
                  <a:pt x="3022170" y="6137329"/>
                </a:lnTo>
                <a:lnTo>
                  <a:pt x="0" y="6137329"/>
                </a:lnTo>
                <a:lnTo>
                  <a:pt x="0" y="0"/>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CB36D02D-73D6-4AC9-AEBD-5B69F042A110}"/>
              </a:ext>
            </a:extLst>
          </p:cNvPr>
          <p:cNvCxnSpPr>
            <a:cxnSpLocks/>
          </p:cNvCxnSpPr>
          <p:nvPr/>
        </p:nvCxnSpPr>
        <p:spPr>
          <a:xfrm>
            <a:off x="432486" y="3991232"/>
            <a:ext cx="5053914" cy="257201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C7FEBA1C-9EB9-454C-87F8-3348759AD5B8}"/>
              </a:ext>
            </a:extLst>
          </p:cNvPr>
          <p:cNvSpPr/>
          <p:nvPr/>
        </p:nvSpPr>
        <p:spPr>
          <a:xfrm>
            <a:off x="6191390" y="3038318"/>
            <a:ext cx="5446694" cy="830997"/>
          </a:xfrm>
          <a:prstGeom prst="rect">
            <a:avLst/>
          </a:prstGeom>
        </p:spPr>
        <p:txBody>
          <a:bodyPr wrap="square">
            <a:spAutoFit/>
          </a:bodyPr>
          <a:lstStyle/>
          <a:p>
            <a:r>
              <a:rPr lang="en-US" altLang="zh-CN"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venture financing plan. Color images can be modified at random, the results are unchanged, welcome to download. Business venture financing plan. Color images can be modified at random, the results are unchanged, welcome to download.</a:t>
            </a:r>
          </a:p>
        </p:txBody>
      </p:sp>
      <p:sp>
        <p:nvSpPr>
          <p:cNvPr id="29" name="文本框 28">
            <a:extLst>
              <a:ext uri="{FF2B5EF4-FFF2-40B4-BE49-F238E27FC236}">
                <a16:creationId xmlns:a16="http://schemas.microsoft.com/office/drawing/2014/main" id="{1188EEA3-33DA-4FF9-8B9E-3EB0583888B9}"/>
              </a:ext>
            </a:extLst>
          </p:cNvPr>
          <p:cNvSpPr txBox="1"/>
          <p:nvPr/>
        </p:nvSpPr>
        <p:spPr>
          <a:xfrm>
            <a:off x="6269349" y="4250184"/>
            <a:ext cx="3188648" cy="369332"/>
          </a:xfrm>
          <a:prstGeom prst="rect">
            <a:avLst/>
          </a:prstGeom>
          <a:noFill/>
        </p:spPr>
        <p:txBody>
          <a:bodyPr wrap="square" rtlCol="0">
            <a:spAutoFit/>
          </a:bodyPr>
          <a:lstStyle/>
          <a:p>
            <a:r>
              <a:rPr lang="zh-CN" altLang="en-US" dirty="0">
                <a:solidFill>
                  <a:srgbClr val="404040"/>
                </a:solidFill>
                <a:latin typeface="微软雅黑" panose="020B0503020204020204" pitchFamily="34" charset="-122"/>
                <a:ea typeface="微软雅黑" panose="020B0503020204020204" pitchFamily="34" charset="-122"/>
              </a:rPr>
              <a:t>汇报人</a:t>
            </a:r>
            <a:r>
              <a:rPr lang="zh-CN" altLang="en-US" dirty="0" smtClean="0">
                <a:solidFill>
                  <a:srgbClr val="404040"/>
                </a:solidFill>
                <a:latin typeface="微软雅黑" panose="020B0503020204020204" pitchFamily="34" charset="-122"/>
                <a:ea typeface="微软雅黑" panose="020B0503020204020204" pitchFamily="34" charset="-122"/>
              </a:rPr>
              <a:t>：小鹿</a:t>
            </a:r>
            <a:r>
              <a:rPr lang="en-US" altLang="zh-CN" dirty="0" err="1" smtClean="0">
                <a:solidFill>
                  <a:srgbClr val="404040"/>
                </a:solidFill>
                <a:latin typeface="微软雅黑" panose="020B0503020204020204" pitchFamily="34" charset="-122"/>
                <a:ea typeface="微软雅黑" panose="020B0503020204020204" pitchFamily="34" charset="-122"/>
              </a:rPr>
              <a:t>ppt</a:t>
            </a:r>
            <a:endParaRPr lang="zh-CN" altLang="en-US" dirty="0">
              <a:solidFill>
                <a:srgbClr val="404040"/>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5BAD7F49-FA96-446A-802D-25C36561163A}"/>
              </a:ext>
            </a:extLst>
          </p:cNvPr>
          <p:cNvSpPr txBox="1"/>
          <p:nvPr/>
        </p:nvSpPr>
        <p:spPr>
          <a:xfrm>
            <a:off x="4918808" y="2129611"/>
            <a:ext cx="8048582" cy="830997"/>
          </a:xfrm>
          <a:prstGeom prst="rect">
            <a:avLst/>
          </a:prstGeom>
          <a:noFill/>
          <a:ln>
            <a:noFill/>
          </a:ln>
        </p:spPr>
        <p:txBody>
          <a:bodyPr wrap="square" rtlCol="0">
            <a:spAutoFit/>
          </a:bodyPr>
          <a:lstStyle/>
          <a:p>
            <a:pPr algn="ctr"/>
            <a:r>
              <a:rPr lang="zh-CN" altLang="en-US" sz="4800" b="1" dirty="0">
                <a:solidFill>
                  <a:srgbClr val="44546A"/>
                </a:solidFill>
                <a:latin typeface="微软雅黑" panose="020B0503020204020204" pitchFamily="34" charset="-122"/>
                <a:ea typeface="微软雅黑" panose="020B0503020204020204" pitchFamily="34" charset="-122"/>
              </a:rPr>
              <a:t>创业融资计划书</a:t>
            </a:r>
            <a:r>
              <a:rPr lang="en-US" altLang="zh-CN" sz="4800" b="1" dirty="0">
                <a:solidFill>
                  <a:srgbClr val="44546A"/>
                </a:solidFill>
                <a:latin typeface="微软雅黑" panose="020B0503020204020204" pitchFamily="34" charset="-122"/>
                <a:ea typeface="微软雅黑" panose="020B0503020204020204" pitchFamily="34" charset="-122"/>
              </a:rPr>
              <a:t>PPT</a:t>
            </a:r>
            <a:endParaRPr lang="zh-CN" altLang="en-US" sz="4800" b="1" dirty="0">
              <a:solidFill>
                <a:srgbClr val="44546A"/>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B3038789-7F03-470E-989B-8777506CE8F1}"/>
              </a:ext>
            </a:extLst>
          </p:cNvPr>
          <p:cNvSpPr/>
          <p:nvPr/>
        </p:nvSpPr>
        <p:spPr>
          <a:xfrm>
            <a:off x="7687241" y="5031378"/>
            <a:ext cx="3976178" cy="469557"/>
          </a:xfrm>
          <a:custGeom>
            <a:avLst/>
            <a:gdLst>
              <a:gd name="connsiteX0" fmla="*/ 0 w 3959552"/>
              <a:gd name="connsiteY0" fmla="*/ 0 h 469557"/>
              <a:gd name="connsiteX1" fmla="*/ 3959552 w 3959552"/>
              <a:gd name="connsiteY1" fmla="*/ 0 h 469557"/>
              <a:gd name="connsiteX2" fmla="*/ 3959552 w 3959552"/>
              <a:gd name="connsiteY2" fmla="*/ 469557 h 469557"/>
              <a:gd name="connsiteX3" fmla="*/ 0 w 3959552"/>
              <a:gd name="connsiteY3" fmla="*/ 469557 h 469557"/>
              <a:gd name="connsiteX4" fmla="*/ 0 w 3959552"/>
              <a:gd name="connsiteY4" fmla="*/ 0 h 469557"/>
              <a:gd name="connsiteX0" fmla="*/ 0 w 3959552"/>
              <a:gd name="connsiteY0" fmla="*/ 0 h 469557"/>
              <a:gd name="connsiteX1" fmla="*/ 3959552 w 3959552"/>
              <a:gd name="connsiteY1" fmla="*/ 0 h 469557"/>
              <a:gd name="connsiteX2" fmla="*/ 3959552 w 3959552"/>
              <a:gd name="connsiteY2" fmla="*/ 469557 h 469557"/>
              <a:gd name="connsiteX3" fmla="*/ 266007 w 3959552"/>
              <a:gd name="connsiteY3" fmla="*/ 464015 h 469557"/>
              <a:gd name="connsiteX4" fmla="*/ 0 w 3959552"/>
              <a:gd name="connsiteY4" fmla="*/ 0 h 469557"/>
              <a:gd name="connsiteX0" fmla="*/ 0 w 3976178"/>
              <a:gd name="connsiteY0" fmla="*/ 5541 h 469557"/>
              <a:gd name="connsiteX1" fmla="*/ 3976178 w 3976178"/>
              <a:gd name="connsiteY1" fmla="*/ 0 h 469557"/>
              <a:gd name="connsiteX2" fmla="*/ 3976178 w 3976178"/>
              <a:gd name="connsiteY2" fmla="*/ 469557 h 469557"/>
              <a:gd name="connsiteX3" fmla="*/ 282633 w 3976178"/>
              <a:gd name="connsiteY3" fmla="*/ 464015 h 469557"/>
              <a:gd name="connsiteX4" fmla="*/ 0 w 3976178"/>
              <a:gd name="connsiteY4" fmla="*/ 5541 h 469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178" h="469557">
                <a:moveTo>
                  <a:pt x="0" y="5541"/>
                </a:moveTo>
                <a:lnTo>
                  <a:pt x="3976178" y="0"/>
                </a:lnTo>
                <a:lnTo>
                  <a:pt x="3976178" y="469557"/>
                </a:lnTo>
                <a:lnTo>
                  <a:pt x="282633" y="464015"/>
                </a:lnTo>
                <a:lnTo>
                  <a:pt x="0" y="5541"/>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2810A8D-804D-4913-845C-1FF4DE80DAEE}"/>
              </a:ext>
            </a:extLst>
          </p:cNvPr>
          <p:cNvSpPr/>
          <p:nvPr/>
        </p:nvSpPr>
        <p:spPr>
          <a:xfrm>
            <a:off x="6413396" y="4870259"/>
            <a:ext cx="1505625" cy="475099"/>
          </a:xfrm>
          <a:custGeom>
            <a:avLst/>
            <a:gdLst>
              <a:gd name="connsiteX0" fmla="*/ 0 w 1505625"/>
              <a:gd name="connsiteY0" fmla="*/ 0 h 469557"/>
              <a:gd name="connsiteX1" fmla="*/ 1505625 w 1505625"/>
              <a:gd name="connsiteY1" fmla="*/ 0 h 469557"/>
              <a:gd name="connsiteX2" fmla="*/ 1505625 w 1505625"/>
              <a:gd name="connsiteY2" fmla="*/ 469557 h 469557"/>
              <a:gd name="connsiteX3" fmla="*/ 0 w 1505625"/>
              <a:gd name="connsiteY3" fmla="*/ 469557 h 469557"/>
              <a:gd name="connsiteX4" fmla="*/ 0 w 1505625"/>
              <a:gd name="connsiteY4" fmla="*/ 0 h 469557"/>
              <a:gd name="connsiteX0" fmla="*/ 0 w 1505625"/>
              <a:gd name="connsiteY0" fmla="*/ 5542 h 475099"/>
              <a:gd name="connsiteX1" fmla="*/ 1222992 w 1505625"/>
              <a:gd name="connsiteY1" fmla="*/ 0 h 475099"/>
              <a:gd name="connsiteX2" fmla="*/ 1505625 w 1505625"/>
              <a:gd name="connsiteY2" fmla="*/ 475099 h 475099"/>
              <a:gd name="connsiteX3" fmla="*/ 0 w 1505625"/>
              <a:gd name="connsiteY3" fmla="*/ 475099 h 475099"/>
              <a:gd name="connsiteX4" fmla="*/ 0 w 1505625"/>
              <a:gd name="connsiteY4" fmla="*/ 5542 h 475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625" h="475099">
                <a:moveTo>
                  <a:pt x="0" y="5542"/>
                </a:moveTo>
                <a:lnTo>
                  <a:pt x="1222992" y="0"/>
                </a:lnTo>
                <a:lnTo>
                  <a:pt x="1505625" y="475099"/>
                </a:lnTo>
                <a:lnTo>
                  <a:pt x="0" y="475099"/>
                </a:lnTo>
                <a:lnTo>
                  <a:pt x="0" y="5542"/>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id="{30405D92-C14A-4835-A162-9DA6049650AF}"/>
              </a:ext>
            </a:extLst>
          </p:cNvPr>
          <p:cNvSpPr/>
          <p:nvPr/>
        </p:nvSpPr>
        <p:spPr>
          <a:xfrm>
            <a:off x="7551750" y="5324203"/>
            <a:ext cx="419924" cy="177651"/>
          </a:xfrm>
          <a:custGeom>
            <a:avLst/>
            <a:gdLst>
              <a:gd name="connsiteX0" fmla="*/ 0 w 399011"/>
              <a:gd name="connsiteY0" fmla="*/ 175813 h 175813"/>
              <a:gd name="connsiteX1" fmla="*/ 199506 w 399011"/>
              <a:gd name="connsiteY1" fmla="*/ 0 h 175813"/>
              <a:gd name="connsiteX2" fmla="*/ 399011 w 399011"/>
              <a:gd name="connsiteY2" fmla="*/ 175813 h 175813"/>
              <a:gd name="connsiteX3" fmla="*/ 0 w 399011"/>
              <a:gd name="connsiteY3" fmla="*/ 175813 h 175813"/>
              <a:gd name="connsiteX0" fmla="*/ 0 w 399011"/>
              <a:gd name="connsiteY0" fmla="*/ 250458 h 250458"/>
              <a:gd name="connsiteX1" fmla="*/ 259222 w 399011"/>
              <a:gd name="connsiteY1" fmla="*/ 0 h 250458"/>
              <a:gd name="connsiteX2" fmla="*/ 399011 w 399011"/>
              <a:gd name="connsiteY2" fmla="*/ 250458 h 250458"/>
              <a:gd name="connsiteX3" fmla="*/ 0 w 399011"/>
              <a:gd name="connsiteY3" fmla="*/ 250458 h 250458"/>
              <a:gd name="connsiteX0" fmla="*/ 0 w 417672"/>
              <a:gd name="connsiteY0" fmla="*/ 37720 h 250458"/>
              <a:gd name="connsiteX1" fmla="*/ 277883 w 417672"/>
              <a:gd name="connsiteY1" fmla="*/ 0 h 250458"/>
              <a:gd name="connsiteX2" fmla="*/ 417672 w 417672"/>
              <a:gd name="connsiteY2" fmla="*/ 250458 h 250458"/>
              <a:gd name="connsiteX3" fmla="*/ 0 w 417672"/>
              <a:gd name="connsiteY3" fmla="*/ 37720 h 250458"/>
              <a:gd name="connsiteX0" fmla="*/ 0 w 428868"/>
              <a:gd name="connsiteY0" fmla="*/ 37720 h 246726"/>
              <a:gd name="connsiteX1" fmla="*/ 277883 w 428868"/>
              <a:gd name="connsiteY1" fmla="*/ 0 h 246726"/>
              <a:gd name="connsiteX2" fmla="*/ 428868 w 428868"/>
              <a:gd name="connsiteY2" fmla="*/ 246726 h 246726"/>
              <a:gd name="connsiteX3" fmla="*/ 0 w 428868"/>
              <a:gd name="connsiteY3" fmla="*/ 37720 h 246726"/>
              <a:gd name="connsiteX0" fmla="*/ 0 w 432280"/>
              <a:gd name="connsiteY0" fmla="*/ 75252 h 246726"/>
              <a:gd name="connsiteX1" fmla="*/ 281295 w 432280"/>
              <a:gd name="connsiteY1" fmla="*/ 0 h 246726"/>
              <a:gd name="connsiteX2" fmla="*/ 432280 w 432280"/>
              <a:gd name="connsiteY2" fmla="*/ 246726 h 246726"/>
              <a:gd name="connsiteX3" fmla="*/ 0 w 432280"/>
              <a:gd name="connsiteY3" fmla="*/ 75252 h 246726"/>
              <a:gd name="connsiteX0" fmla="*/ 0 w 434833"/>
              <a:gd name="connsiteY0" fmla="*/ 3601 h 175075"/>
              <a:gd name="connsiteX1" fmla="*/ 434833 w 434833"/>
              <a:gd name="connsiteY1" fmla="*/ 0 h 175075"/>
              <a:gd name="connsiteX2" fmla="*/ 432280 w 434833"/>
              <a:gd name="connsiteY2" fmla="*/ 175075 h 175075"/>
              <a:gd name="connsiteX3" fmla="*/ 0 w 434833"/>
              <a:gd name="connsiteY3" fmla="*/ 3601 h 175075"/>
              <a:gd name="connsiteX0" fmla="*/ 0 w 432280"/>
              <a:gd name="connsiteY0" fmla="*/ 0 h 171474"/>
              <a:gd name="connsiteX1" fmla="*/ 390478 w 432280"/>
              <a:gd name="connsiteY1" fmla="*/ 50990 h 171474"/>
              <a:gd name="connsiteX2" fmla="*/ 432280 w 432280"/>
              <a:gd name="connsiteY2" fmla="*/ 171474 h 171474"/>
              <a:gd name="connsiteX3" fmla="*/ 0 w 432280"/>
              <a:gd name="connsiteY3" fmla="*/ 0 h 171474"/>
              <a:gd name="connsiteX0" fmla="*/ 0 w 432280"/>
              <a:gd name="connsiteY0" fmla="*/ 3601 h 175075"/>
              <a:gd name="connsiteX1" fmla="*/ 428009 w 432280"/>
              <a:gd name="connsiteY1" fmla="*/ 0 h 175075"/>
              <a:gd name="connsiteX2" fmla="*/ 432280 w 432280"/>
              <a:gd name="connsiteY2" fmla="*/ 175075 h 175075"/>
              <a:gd name="connsiteX3" fmla="*/ 0 w 432280"/>
              <a:gd name="connsiteY3" fmla="*/ 3601 h 175075"/>
              <a:gd name="connsiteX0" fmla="*/ 0 w 426456"/>
              <a:gd name="connsiteY0" fmla="*/ 689 h 175075"/>
              <a:gd name="connsiteX1" fmla="*/ 422185 w 426456"/>
              <a:gd name="connsiteY1" fmla="*/ 0 h 175075"/>
              <a:gd name="connsiteX2" fmla="*/ 426456 w 426456"/>
              <a:gd name="connsiteY2" fmla="*/ 175075 h 175075"/>
              <a:gd name="connsiteX3" fmla="*/ 0 w 426456"/>
              <a:gd name="connsiteY3" fmla="*/ 689 h 175075"/>
              <a:gd name="connsiteX0" fmla="*/ 0 w 419924"/>
              <a:gd name="connsiteY0" fmla="*/ 0 h 177651"/>
              <a:gd name="connsiteX1" fmla="*/ 415653 w 419924"/>
              <a:gd name="connsiteY1" fmla="*/ 2576 h 177651"/>
              <a:gd name="connsiteX2" fmla="*/ 419924 w 419924"/>
              <a:gd name="connsiteY2" fmla="*/ 177651 h 177651"/>
              <a:gd name="connsiteX3" fmla="*/ 0 w 419924"/>
              <a:gd name="connsiteY3" fmla="*/ 0 h 177651"/>
            </a:gdLst>
            <a:ahLst/>
            <a:cxnLst>
              <a:cxn ang="0">
                <a:pos x="connsiteX0" y="connsiteY0"/>
              </a:cxn>
              <a:cxn ang="0">
                <a:pos x="connsiteX1" y="connsiteY1"/>
              </a:cxn>
              <a:cxn ang="0">
                <a:pos x="connsiteX2" y="connsiteY2"/>
              </a:cxn>
              <a:cxn ang="0">
                <a:pos x="connsiteX3" y="connsiteY3"/>
              </a:cxn>
            </a:cxnLst>
            <a:rect l="l" t="t" r="r" b="b"/>
            <a:pathLst>
              <a:path w="419924" h="177651">
                <a:moveTo>
                  <a:pt x="0" y="0"/>
                </a:moveTo>
                <a:lnTo>
                  <a:pt x="415653" y="2576"/>
                </a:lnTo>
                <a:lnTo>
                  <a:pt x="419924" y="177651"/>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8">
            <a:extLst>
              <a:ext uri="{FF2B5EF4-FFF2-40B4-BE49-F238E27FC236}">
                <a16:creationId xmlns:a16="http://schemas.microsoft.com/office/drawing/2014/main" id="{4BCE83E6-EAB7-4733-BAA0-BF96BC470E6C}"/>
              </a:ext>
            </a:extLst>
          </p:cNvPr>
          <p:cNvSpPr>
            <a:spLocks noChangeArrowheads="1"/>
          </p:cNvSpPr>
          <p:nvPr/>
        </p:nvSpPr>
        <p:spPr bwMode="auto">
          <a:xfrm>
            <a:off x="6996166" y="5110648"/>
            <a:ext cx="5598819" cy="284665"/>
          </a:xfrm>
          <a:prstGeom prst="rect">
            <a:avLst/>
          </a:prstGeom>
          <a:noFill/>
          <a:ln>
            <a:noFill/>
          </a:ln>
          <a:extLst/>
        </p:spPr>
        <p:txBody>
          <a:bodyPr wrap="square" lIns="68552" tIns="34276" rIns="68552" bIns="34276">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14035">
              <a:buNone/>
              <a:defRPr/>
            </a:pPr>
            <a:r>
              <a:rPr lang="zh-CN" altLang="en-US" sz="1400" spc="151" dirty="0">
                <a:solidFill>
                  <a:schemeClr val="bg1"/>
                </a:solidFill>
                <a:latin typeface="微软雅黑" panose="020B0503020204020204" pitchFamily="34" charset="-122"/>
                <a:ea typeface="微软雅黑" panose="020B0503020204020204" pitchFamily="34" charset="-122"/>
              </a:rPr>
              <a:t>年终总结</a:t>
            </a:r>
            <a:r>
              <a:rPr lang="en-US" altLang="zh-CN" sz="1400" spc="151" dirty="0">
                <a:solidFill>
                  <a:schemeClr val="bg1"/>
                </a:solidFill>
                <a:latin typeface="微软雅黑" panose="020B0503020204020204" pitchFamily="34" charset="-122"/>
                <a:ea typeface="微软雅黑" panose="020B0503020204020204" pitchFamily="34" charset="-122"/>
              </a:rPr>
              <a:t>/</a:t>
            </a:r>
            <a:r>
              <a:rPr lang="zh-CN" altLang="en-US" sz="1400" spc="151" dirty="0">
                <a:solidFill>
                  <a:schemeClr val="bg1"/>
                </a:solidFill>
                <a:latin typeface="微软雅黑" panose="020B0503020204020204" pitchFamily="34" charset="-122"/>
                <a:ea typeface="微软雅黑" panose="020B0503020204020204" pitchFamily="34" charset="-122"/>
              </a:rPr>
              <a:t>工作汇报</a:t>
            </a:r>
            <a:r>
              <a:rPr lang="en-US" altLang="zh-CN" sz="1400" spc="151" dirty="0">
                <a:solidFill>
                  <a:schemeClr val="bg1"/>
                </a:solidFill>
                <a:latin typeface="微软雅黑" panose="020B0503020204020204" pitchFamily="34" charset="-122"/>
                <a:ea typeface="微软雅黑" panose="020B0503020204020204" pitchFamily="34" charset="-122"/>
              </a:rPr>
              <a:t>/</a:t>
            </a:r>
            <a:r>
              <a:rPr lang="zh-CN" altLang="en-US" sz="1400" spc="151" dirty="0">
                <a:solidFill>
                  <a:schemeClr val="bg1"/>
                </a:solidFill>
                <a:latin typeface="微软雅黑" panose="020B0503020204020204" pitchFamily="34" charset="-122"/>
                <a:ea typeface="微软雅黑" panose="020B0503020204020204" pitchFamily="34" charset="-122"/>
              </a:rPr>
              <a:t>新年计划</a:t>
            </a:r>
            <a:r>
              <a:rPr lang="en-US" altLang="zh-CN" sz="1400" spc="151" dirty="0">
                <a:solidFill>
                  <a:schemeClr val="bg1"/>
                </a:solidFill>
                <a:latin typeface="微软雅黑" panose="020B0503020204020204" pitchFamily="34" charset="-122"/>
                <a:ea typeface="微软雅黑" panose="020B0503020204020204" pitchFamily="34" charset="-122"/>
              </a:rPr>
              <a:t>/PPT</a:t>
            </a:r>
            <a:r>
              <a:rPr lang="zh-CN" altLang="en-US" sz="1400" spc="151" dirty="0">
                <a:solidFill>
                  <a:schemeClr val="bg1"/>
                </a:solidFill>
                <a:latin typeface="微软雅黑" panose="020B0503020204020204" pitchFamily="34" charset="-122"/>
                <a:ea typeface="微软雅黑" panose="020B0503020204020204" pitchFamily="34" charset="-122"/>
              </a:rPr>
              <a:t>演示</a:t>
            </a:r>
            <a:endParaRPr lang="en-US" altLang="zh-CN" sz="1400" spc="151" dirty="0">
              <a:solidFill>
                <a:schemeClr val="bg1"/>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B951CFC5-2097-453E-BC59-D88E5F9D8525}"/>
              </a:ext>
            </a:extLst>
          </p:cNvPr>
          <p:cNvSpPr txBox="1"/>
          <p:nvPr/>
        </p:nvSpPr>
        <p:spPr>
          <a:xfrm>
            <a:off x="6599020" y="4907519"/>
            <a:ext cx="3188648"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适用于</a:t>
            </a:r>
          </a:p>
        </p:txBody>
      </p:sp>
      <p:cxnSp>
        <p:nvCxnSpPr>
          <p:cNvPr id="35" name="直接连接符 34">
            <a:extLst>
              <a:ext uri="{FF2B5EF4-FFF2-40B4-BE49-F238E27FC236}">
                <a16:creationId xmlns:a16="http://schemas.microsoft.com/office/drawing/2014/main" id="{E86B6652-168C-4D77-BF88-4400D5FA0F85}"/>
              </a:ext>
            </a:extLst>
          </p:cNvPr>
          <p:cNvCxnSpPr>
            <a:cxnSpLocks/>
          </p:cNvCxnSpPr>
          <p:nvPr/>
        </p:nvCxnSpPr>
        <p:spPr>
          <a:xfrm>
            <a:off x="6413396" y="4715694"/>
            <a:ext cx="1195467" cy="0"/>
          </a:xfrm>
          <a:prstGeom prst="line">
            <a:avLst/>
          </a:prstGeom>
          <a:ln w="25400">
            <a:solidFill>
              <a:srgbClr val="44546A"/>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873E6E43-3FD1-4D74-9E9B-879D437B5063}"/>
              </a:ext>
            </a:extLst>
          </p:cNvPr>
          <p:cNvSpPr txBox="1"/>
          <p:nvPr/>
        </p:nvSpPr>
        <p:spPr>
          <a:xfrm>
            <a:off x="10808657" y="159348"/>
            <a:ext cx="1083545" cy="461665"/>
          </a:xfrm>
          <a:prstGeom prst="rect">
            <a:avLst/>
          </a:prstGeom>
          <a:noFill/>
          <a:ln>
            <a:noFill/>
          </a:ln>
        </p:spPr>
        <p:txBody>
          <a:bodyPr wrap="square" rtlCol="0">
            <a:spAutoFit/>
          </a:bodyPr>
          <a:lstStyle/>
          <a:p>
            <a:pPr algn="ctr"/>
            <a:r>
              <a:rPr lang="en-US" altLang="zh-CN" sz="2400" b="1" dirty="0">
                <a:solidFill>
                  <a:srgbClr val="404040"/>
                </a:solidFill>
                <a:latin typeface="微软雅黑" panose="020B0503020204020204" pitchFamily="34" charset="-122"/>
                <a:ea typeface="微软雅黑" panose="020B0503020204020204" pitchFamily="34" charset="-122"/>
              </a:rPr>
              <a:t>LOGO</a:t>
            </a:r>
            <a:endParaRPr lang="zh-CN" altLang="en-US" sz="2400" b="1" dirty="0">
              <a:solidFill>
                <a:srgbClr val="404040"/>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354F8118-810B-4DCC-BB42-1896F3A9E395}"/>
              </a:ext>
            </a:extLst>
          </p:cNvPr>
          <p:cNvSpPr txBox="1"/>
          <p:nvPr/>
        </p:nvSpPr>
        <p:spPr>
          <a:xfrm>
            <a:off x="1059227" y="5468087"/>
            <a:ext cx="2324930" cy="1107996"/>
          </a:xfrm>
          <a:prstGeom prst="rect">
            <a:avLst/>
          </a:prstGeom>
          <a:noFill/>
          <a:ln>
            <a:noFill/>
          </a:ln>
        </p:spPr>
        <p:txBody>
          <a:bodyPr wrap="square" rtlCol="0">
            <a:spAutoFit/>
          </a:bodyPr>
          <a:lstStyle/>
          <a:p>
            <a:pPr algn="ctr"/>
            <a:r>
              <a:rPr lang="en-US" altLang="zh-CN" sz="6600" dirty="0">
                <a:solidFill>
                  <a:schemeClr val="bg1"/>
                </a:solidFill>
                <a:latin typeface="微软雅黑" panose="020B0503020204020204" pitchFamily="34" charset="-122"/>
                <a:ea typeface="微软雅黑" panose="020B0503020204020204" pitchFamily="34" charset="-122"/>
              </a:rPr>
              <a:t>201X</a:t>
            </a:r>
            <a:endParaRPr lang="zh-CN" altLang="en-US" sz="6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5557540"/>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5" presetClass="entr" presetSubtype="0" fill="hold" nodeType="withEffect">
                                  <p:stCondLst>
                                    <p:cond delay="0"/>
                                  </p:stCondLst>
                                  <p:iterate type="lt">
                                    <p:tmPct val="2732"/>
                                  </p:iterate>
                                  <p:childTnLst>
                                    <p:set>
                                      <p:cBhvr>
                                        <p:cTn id="8" dur="1" fill="hold">
                                          <p:stCondLst>
                                            <p:cond delay="0"/>
                                          </p:stCondLst>
                                        </p:cTn>
                                        <p:tgtEl>
                                          <p:spTgt spid="28">
                                            <p:txEl>
                                              <p:pRg st="0" end="0"/>
                                            </p:txEl>
                                          </p:spTgt>
                                        </p:tgtEl>
                                        <p:attrNameLst>
                                          <p:attrName>style.visibility</p:attrName>
                                        </p:attrNameLst>
                                      </p:cBhvr>
                                      <p:to>
                                        <p:strVal val="visible"/>
                                      </p:to>
                                    </p:set>
                                    <p:anim calcmode="lin" valueType="num">
                                      <p:cBhvr>
                                        <p:cTn id="9" dur="10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10" dur="1000" fill="hold"/>
                                        <p:tgtEl>
                                          <p:spTgt spid="28">
                                            <p:txEl>
                                              <p:pRg st="0" end="0"/>
                                            </p:txEl>
                                          </p:spTgt>
                                        </p:tgtEl>
                                        <p:attrNameLst>
                                          <p:attrName>ppt_h</p:attrName>
                                        </p:attrNameLst>
                                      </p:cBhvr>
                                      <p:tavLst>
                                        <p:tav tm="0">
                                          <p:val>
                                            <p:fltVal val="0"/>
                                          </p:val>
                                        </p:tav>
                                        <p:tav tm="100000">
                                          <p:val>
                                            <p:strVal val="#ppt_h"/>
                                          </p:val>
                                        </p:tav>
                                      </p:tavLst>
                                    </p:anim>
                                    <p:anim calcmode="lin" valueType="num">
                                      <p:cBhvr>
                                        <p:cTn id="11" dur="1000" fill="hold"/>
                                        <p:tgtEl>
                                          <p:spTgt spid="2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2" dur="1000" fill="hold"/>
                                        <p:tgtEl>
                                          <p:spTgt spid="2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3" fill="hold">
                            <p:stCondLst>
                              <p:cond delay="6601"/>
                            </p:stCondLst>
                            <p:childTnLst>
                              <p:par>
                                <p:cTn id="14" presetID="1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p:tgtEl>
                                          <p:spTgt spid="29"/>
                                        </p:tgtEl>
                                        <p:attrNameLst>
                                          <p:attrName>ppt_x</p:attrName>
                                        </p:attrNameLst>
                                      </p:cBhvr>
                                      <p:tavLst>
                                        <p:tav tm="0">
                                          <p:val>
                                            <p:strVal val="#ppt_x-#ppt_w*1.125000"/>
                                          </p:val>
                                        </p:tav>
                                        <p:tav tm="100000">
                                          <p:val>
                                            <p:strVal val="#ppt_x"/>
                                          </p:val>
                                        </p:tav>
                                      </p:tavLst>
                                    </p:anim>
                                    <p:animEffect transition="in" filter="wipe(right)">
                                      <p:cBhvr>
                                        <p:cTn id="17" dur="500"/>
                                        <p:tgtEl>
                                          <p:spTgt spid="29"/>
                                        </p:tgtEl>
                                      </p:cBhvr>
                                    </p:animEffect>
                                  </p:childTnLst>
                                </p:cTn>
                              </p:par>
                            </p:childTnLst>
                          </p:cTn>
                        </p:par>
                        <p:par>
                          <p:cTn id="18" fill="hold">
                            <p:stCondLst>
                              <p:cond delay="7101"/>
                            </p:stCondLst>
                            <p:childTnLst>
                              <p:par>
                                <p:cTn id="19" presetID="23" presetClass="entr" presetSubtype="32" fill="hold" grpId="0" nodeType="afterEffect">
                                  <p:stCondLst>
                                    <p:cond delay="0"/>
                                  </p:stCondLst>
                                  <p:iterate type="lt">
                                    <p:tmPct val="30000"/>
                                  </p:iterate>
                                  <p:childTnLst>
                                    <p:set>
                                      <p:cBhvr>
                                        <p:cTn id="20" dur="1" fill="hold">
                                          <p:stCondLst>
                                            <p:cond delay="0"/>
                                          </p:stCondLst>
                                        </p:cTn>
                                        <p:tgtEl>
                                          <p:spTgt spid="30"/>
                                        </p:tgtEl>
                                        <p:attrNameLst>
                                          <p:attrName>style.visibility</p:attrName>
                                        </p:attrNameLst>
                                      </p:cBhvr>
                                      <p:to>
                                        <p:strVal val="visible"/>
                                      </p:to>
                                    </p:set>
                                    <p:anim calcmode="lin" valueType="num">
                                      <p:cBhvr>
                                        <p:cTn id="21" dur="250" fill="hold"/>
                                        <p:tgtEl>
                                          <p:spTgt spid="30"/>
                                        </p:tgtEl>
                                        <p:attrNameLst>
                                          <p:attrName>ppt_w</p:attrName>
                                        </p:attrNameLst>
                                      </p:cBhvr>
                                      <p:tavLst>
                                        <p:tav tm="0">
                                          <p:val>
                                            <p:strVal val="4*#ppt_w"/>
                                          </p:val>
                                        </p:tav>
                                        <p:tav tm="100000">
                                          <p:val>
                                            <p:strVal val="#ppt_w"/>
                                          </p:val>
                                        </p:tav>
                                      </p:tavLst>
                                    </p:anim>
                                    <p:anim calcmode="lin" valueType="num">
                                      <p:cBhvr>
                                        <p:cTn id="22" dur="250" fill="hold"/>
                                        <p:tgtEl>
                                          <p:spTgt spid="30"/>
                                        </p:tgtEl>
                                        <p:attrNameLst>
                                          <p:attrName>ppt_h</p:attrName>
                                        </p:attrNameLst>
                                      </p:cBhvr>
                                      <p:tavLst>
                                        <p:tav tm="0">
                                          <p:val>
                                            <p:strVal val="4*#ppt_h"/>
                                          </p:val>
                                        </p:tav>
                                        <p:tav tm="100000">
                                          <p:val>
                                            <p:strVal val="#ppt_h"/>
                                          </p:val>
                                        </p:tav>
                                      </p:tavLst>
                                    </p:anim>
                                  </p:childTnLst>
                                </p:cTn>
                              </p:par>
                            </p:childTnLst>
                          </p:cTn>
                        </p:par>
                        <p:par>
                          <p:cTn id="23" fill="hold">
                            <p:stCondLst>
                              <p:cond delay="8026"/>
                            </p:stCondLst>
                            <p:childTnLst>
                              <p:par>
                                <p:cTn id="24" presetID="47" presetClass="entr" presetSubtype="0" fill="hold" grpId="0" nodeType="afterEffect">
                                  <p:stCondLst>
                                    <p:cond delay="0"/>
                                  </p:stCondLst>
                                  <p:iterate type="lt">
                                    <p:tmPct val="10000"/>
                                  </p:iterate>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anim calcmode="lin" valueType="num">
                                      <p:cBhvr>
                                        <p:cTn id="27" dur="500" fill="hold"/>
                                        <p:tgtEl>
                                          <p:spTgt spid="32"/>
                                        </p:tgtEl>
                                        <p:attrNameLst>
                                          <p:attrName>ppt_x</p:attrName>
                                        </p:attrNameLst>
                                      </p:cBhvr>
                                      <p:tavLst>
                                        <p:tav tm="0">
                                          <p:val>
                                            <p:strVal val="#ppt_x"/>
                                          </p:val>
                                        </p:tav>
                                        <p:tav tm="100000">
                                          <p:val>
                                            <p:strVal val="#ppt_x"/>
                                          </p:val>
                                        </p:tav>
                                      </p:tavLst>
                                    </p:anim>
                                    <p:anim calcmode="lin" valueType="num">
                                      <p:cBhvr>
                                        <p:cTn id="28" dur="500" fill="hold"/>
                                        <p:tgtEl>
                                          <p:spTgt spid="32"/>
                                        </p:tgtEl>
                                        <p:attrNameLst>
                                          <p:attrName>ppt_y</p:attrName>
                                        </p:attrNameLst>
                                      </p:cBhvr>
                                      <p:tavLst>
                                        <p:tav tm="0">
                                          <p:val>
                                            <p:strVal val="#ppt_y-.1"/>
                                          </p:val>
                                        </p:tav>
                                        <p:tav tm="100000">
                                          <p:val>
                                            <p:strVal val="#ppt_y"/>
                                          </p:val>
                                        </p:tav>
                                      </p:tavLst>
                                    </p:anim>
                                  </p:childTnLst>
                                </p:cTn>
                              </p:par>
                            </p:childTnLst>
                          </p:cTn>
                        </p:par>
                        <p:par>
                          <p:cTn id="29" fill="hold">
                            <p:stCondLst>
                              <p:cond delay="9476"/>
                            </p:stCondLst>
                            <p:childTnLst>
                              <p:par>
                                <p:cTn id="30" presetID="1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p:tgtEl>
                                          <p:spTgt spid="33"/>
                                        </p:tgtEl>
                                        <p:attrNameLst>
                                          <p:attrName>ppt_x</p:attrName>
                                        </p:attrNameLst>
                                      </p:cBhvr>
                                      <p:tavLst>
                                        <p:tav tm="0">
                                          <p:val>
                                            <p:strVal val="#ppt_x-#ppt_w*1.125000"/>
                                          </p:val>
                                        </p:tav>
                                        <p:tav tm="100000">
                                          <p:val>
                                            <p:strVal val="#ppt_x"/>
                                          </p:val>
                                        </p:tav>
                                      </p:tavLst>
                                    </p:anim>
                                    <p:animEffect transition="in" filter="wipe(right)">
                                      <p:cBhvr>
                                        <p:cTn id="33" dur="500"/>
                                        <p:tgtEl>
                                          <p:spTgt spid="33"/>
                                        </p:tgtEl>
                                      </p:cBhvr>
                                    </p:animEffect>
                                  </p:childTnLst>
                                </p:cTn>
                              </p:par>
                            </p:childTnLst>
                          </p:cTn>
                        </p:par>
                        <p:par>
                          <p:cTn id="34" fill="hold">
                            <p:stCondLst>
                              <p:cond delay="9976"/>
                            </p:stCondLst>
                            <p:childTnLst>
                              <p:par>
                                <p:cTn id="35" presetID="23" presetClass="entr" presetSubtype="32"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250" fill="hold"/>
                                        <p:tgtEl>
                                          <p:spTgt spid="37"/>
                                        </p:tgtEl>
                                        <p:attrNameLst>
                                          <p:attrName>ppt_w</p:attrName>
                                        </p:attrNameLst>
                                      </p:cBhvr>
                                      <p:tavLst>
                                        <p:tav tm="0">
                                          <p:val>
                                            <p:strVal val="4*#ppt_w"/>
                                          </p:val>
                                        </p:tav>
                                        <p:tav tm="100000">
                                          <p:val>
                                            <p:strVal val="#ppt_w"/>
                                          </p:val>
                                        </p:tav>
                                      </p:tavLst>
                                    </p:anim>
                                    <p:anim calcmode="lin" valueType="num">
                                      <p:cBhvr>
                                        <p:cTn id="38" dur="250" fill="hold"/>
                                        <p:tgtEl>
                                          <p:spTgt spid="37"/>
                                        </p:tgtEl>
                                        <p:attrNameLst>
                                          <p:attrName>ppt_h</p:attrName>
                                        </p:attrNameLst>
                                      </p:cBhvr>
                                      <p:tavLst>
                                        <p:tav tm="0">
                                          <p:val>
                                            <p:strVal val="4*#ppt_h"/>
                                          </p:val>
                                        </p:tav>
                                        <p:tav tm="100000">
                                          <p:val>
                                            <p:strVal val="#ppt_h"/>
                                          </p:val>
                                        </p:tav>
                                      </p:tavLst>
                                    </p:anim>
                                  </p:childTnLst>
                                </p:cTn>
                              </p:par>
                            </p:childTnLst>
                          </p:cTn>
                        </p:par>
                        <p:par>
                          <p:cTn id="39" fill="hold">
                            <p:stCondLst>
                              <p:cond delay="10226"/>
                            </p:stCondLst>
                            <p:childTnLst>
                              <p:par>
                                <p:cTn id="40" presetID="23" presetClass="entr" presetSubtype="32"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250" fill="hold"/>
                                        <p:tgtEl>
                                          <p:spTgt spid="38"/>
                                        </p:tgtEl>
                                        <p:attrNameLst>
                                          <p:attrName>ppt_w</p:attrName>
                                        </p:attrNameLst>
                                      </p:cBhvr>
                                      <p:tavLst>
                                        <p:tav tm="0">
                                          <p:val>
                                            <p:strVal val="4*#ppt_w"/>
                                          </p:val>
                                        </p:tav>
                                        <p:tav tm="100000">
                                          <p:val>
                                            <p:strVal val="#ppt_w"/>
                                          </p:val>
                                        </p:tav>
                                      </p:tavLst>
                                    </p:anim>
                                    <p:anim calcmode="lin" valueType="num">
                                      <p:cBhvr>
                                        <p:cTn id="43" dur="250" fill="hold"/>
                                        <p:tgtEl>
                                          <p:spTgt spid="3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2">
                <p:cTn id="44" repeatCount="indefinite" fill="hold" display="0">
                  <p:stCondLst>
                    <p:cond delay="indefinite"/>
                  </p:stCondLst>
                  <p:endCondLst>
                    <p:cond evt="onStopAudio" delay="0">
                      <p:tgtEl>
                        <p:sldTgt/>
                      </p:tgtEl>
                    </p:cond>
                  </p:endCondLst>
                </p:cTn>
                <p:tgtEl>
                  <p:spTgt spid="3"/>
                </p:tgtEl>
              </p:cMediaNode>
            </p:audio>
          </p:childTnLst>
        </p:cTn>
      </p:par>
    </p:tnLst>
    <p:bldLst>
      <p:bldP spid="29" grpId="0"/>
      <p:bldP spid="30" grpId="0"/>
      <p:bldP spid="32" grpId="0"/>
      <p:bldP spid="33" grpId="0"/>
      <p:bldP spid="37"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5380" y="1950060"/>
            <a:ext cx="3346613" cy="2284301"/>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grpSp>
        <p:nvGrpSpPr>
          <p:cNvPr id="9" name="组合 8"/>
          <p:cNvGrpSpPr/>
          <p:nvPr/>
        </p:nvGrpSpPr>
        <p:grpSpPr>
          <a:xfrm>
            <a:off x="4368580" y="1950061"/>
            <a:ext cx="1124452" cy="405625"/>
            <a:chOff x="2845558" y="2169993"/>
            <a:chExt cx="1030404" cy="464024"/>
          </a:xfrm>
        </p:grpSpPr>
        <p:sp>
          <p:nvSpPr>
            <p:cNvPr id="10" name="矩形 9"/>
            <p:cNvSpPr/>
            <p:nvPr/>
          </p:nvSpPr>
          <p:spPr>
            <a:xfrm>
              <a:off x="2845558" y="2169993"/>
              <a:ext cx="846161" cy="4640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管理</a:t>
              </a:r>
            </a:p>
          </p:txBody>
        </p:sp>
        <p:sp>
          <p:nvSpPr>
            <p:cNvPr id="11" name="等腰三角形 10"/>
            <p:cNvSpPr/>
            <p:nvPr/>
          </p:nvSpPr>
          <p:spPr>
            <a:xfrm rot="5400000">
              <a:off x="3672658" y="2307883"/>
              <a:ext cx="218364" cy="188245"/>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368580" y="2612076"/>
            <a:ext cx="1124452" cy="405625"/>
            <a:chOff x="2845558" y="2169993"/>
            <a:chExt cx="1030404" cy="464024"/>
          </a:xfrm>
        </p:grpSpPr>
        <p:sp>
          <p:nvSpPr>
            <p:cNvPr id="13" name="矩形 12"/>
            <p:cNvSpPr/>
            <p:nvPr/>
          </p:nvSpPr>
          <p:spPr>
            <a:xfrm>
              <a:off x="2845558" y="2169993"/>
              <a:ext cx="846161" cy="4640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策划</a:t>
              </a:r>
            </a:p>
          </p:txBody>
        </p:sp>
        <p:sp>
          <p:nvSpPr>
            <p:cNvPr id="14" name="等腰三角形 13"/>
            <p:cNvSpPr/>
            <p:nvPr/>
          </p:nvSpPr>
          <p:spPr>
            <a:xfrm rot="5400000">
              <a:off x="3672658" y="2307883"/>
              <a:ext cx="218364" cy="188245"/>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368580" y="3274092"/>
            <a:ext cx="1124452" cy="405625"/>
            <a:chOff x="2845558" y="2169993"/>
            <a:chExt cx="1030404" cy="464024"/>
          </a:xfrm>
        </p:grpSpPr>
        <p:sp>
          <p:nvSpPr>
            <p:cNvPr id="16" name="矩形 15"/>
            <p:cNvSpPr/>
            <p:nvPr/>
          </p:nvSpPr>
          <p:spPr>
            <a:xfrm>
              <a:off x="2845558" y="2169993"/>
              <a:ext cx="846161" cy="4640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沟通</a:t>
              </a:r>
            </a:p>
          </p:txBody>
        </p:sp>
        <p:sp>
          <p:nvSpPr>
            <p:cNvPr id="17" name="等腰三角形 16"/>
            <p:cNvSpPr/>
            <p:nvPr/>
          </p:nvSpPr>
          <p:spPr>
            <a:xfrm rot="5400000">
              <a:off x="3672658" y="2307883"/>
              <a:ext cx="218364" cy="188245"/>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368580" y="3936107"/>
            <a:ext cx="1124452" cy="405625"/>
            <a:chOff x="2845558" y="2169993"/>
            <a:chExt cx="1030404" cy="464024"/>
          </a:xfrm>
        </p:grpSpPr>
        <p:sp>
          <p:nvSpPr>
            <p:cNvPr id="19" name="矩形 18"/>
            <p:cNvSpPr/>
            <p:nvPr/>
          </p:nvSpPr>
          <p:spPr>
            <a:xfrm>
              <a:off x="2845558" y="2169993"/>
              <a:ext cx="846161" cy="4640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创新</a:t>
              </a:r>
            </a:p>
          </p:txBody>
        </p:sp>
        <p:sp>
          <p:nvSpPr>
            <p:cNvPr id="20" name="等腰三角形 19"/>
            <p:cNvSpPr/>
            <p:nvPr/>
          </p:nvSpPr>
          <p:spPr>
            <a:xfrm rot="5400000">
              <a:off x="3672658" y="2307883"/>
              <a:ext cx="218364" cy="188245"/>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5630263" y="1950061"/>
            <a:ext cx="5947447" cy="4052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630264" y="1950061"/>
            <a:ext cx="4460585" cy="405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630263" y="2612075"/>
            <a:ext cx="5947447" cy="405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630263" y="2612075"/>
            <a:ext cx="2141081" cy="4056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630263" y="3273578"/>
            <a:ext cx="5947447" cy="4060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630264" y="3273578"/>
            <a:ext cx="3271096" cy="4060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630263" y="3935593"/>
            <a:ext cx="5947447" cy="40185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630263" y="3935593"/>
            <a:ext cx="5531125" cy="40185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85384" y="5286459"/>
            <a:ext cx="128588" cy="207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485382" y="4404601"/>
            <a:ext cx="3200353" cy="369332"/>
          </a:xfrm>
          <a:prstGeom prst="rect">
            <a:avLst/>
          </a:prstGeom>
          <a:noFill/>
        </p:spPr>
        <p:txBody>
          <a:bodyPr wrap="square" lIns="0" rIns="0" rtlCol="0">
            <a:spAutoFit/>
          </a:bodyPr>
          <a:lstStyle/>
          <a:p>
            <a:r>
              <a:rPr lang="zh-CN" altLang="en-US" i="1" dirty="0">
                <a:solidFill>
                  <a:schemeClr val="tx2"/>
                </a:solidFill>
                <a:latin typeface="微软雅黑" panose="020B0503020204020204" pitchFamily="34" charset="-122"/>
                <a:ea typeface="微软雅黑" panose="020B0503020204020204" pitchFamily="34" charset="-122"/>
              </a:rPr>
              <a:t>公司职务</a:t>
            </a:r>
            <a:r>
              <a:rPr lang="en-US" altLang="zh-CN" i="1" dirty="0">
                <a:solidFill>
                  <a:schemeClr val="tx2"/>
                </a:solidFill>
                <a:latin typeface="微软雅黑" panose="020B0503020204020204" pitchFamily="34" charset="-122"/>
                <a:ea typeface="微软雅黑" panose="020B0503020204020204" pitchFamily="34" charset="-122"/>
              </a:rPr>
              <a:t>OR</a:t>
            </a:r>
            <a:r>
              <a:rPr lang="zh-CN" altLang="en-US" i="1" dirty="0">
                <a:solidFill>
                  <a:schemeClr val="tx2"/>
                </a:solidFill>
                <a:latin typeface="微软雅黑" panose="020B0503020204020204" pitchFamily="34" charset="-122"/>
                <a:ea typeface="微软雅黑" panose="020B0503020204020204" pitchFamily="34" charset="-122"/>
              </a:rPr>
              <a:t>团队职务</a:t>
            </a:r>
          </a:p>
        </p:txBody>
      </p:sp>
      <p:sp>
        <p:nvSpPr>
          <p:cNvPr id="35" name="矩形 34"/>
          <p:cNvSpPr/>
          <p:nvPr/>
        </p:nvSpPr>
        <p:spPr>
          <a:xfrm>
            <a:off x="613972" y="5176722"/>
            <a:ext cx="10963738" cy="784830"/>
          </a:xfrm>
          <a:prstGeom prst="rect">
            <a:avLst/>
          </a:prstGeom>
        </p:spPr>
        <p:txBody>
          <a:bodyPr wrap="square">
            <a:spAutoFit/>
          </a:bodyPr>
          <a:lstStyle/>
          <a:p>
            <a:pPr>
              <a:lnSpc>
                <a:spcPct val="125000"/>
              </a:lnSpc>
              <a:spcAft>
                <a:spcPts val="600"/>
              </a:spcAft>
            </a:pPr>
            <a:r>
              <a:rPr lang="zh-CN" altLang="en-US" dirty="0">
                <a:latin typeface="微软雅黑" panose="020B0503020204020204" pitchFamily="34" charset="-122"/>
                <a:ea typeface="微软雅黑" panose="020B0503020204020204" pitchFamily="34" charset="-122"/>
              </a:rPr>
              <a:t>在此输入核心成员的简介。包括从业的年份、过往任职的单位、行业经验阅历、以往主要的成绩或取得的成就、以及与项目相关的能力描述。</a:t>
            </a:r>
          </a:p>
        </p:txBody>
      </p:sp>
    </p:spTree>
    <p:extLst>
      <p:ext uri="{BB962C8B-B14F-4D97-AF65-F5344CB8AC3E}">
        <p14:creationId xmlns:p14="http://schemas.microsoft.com/office/powerpoint/2010/main" val="1287708255"/>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par>
                          <p:cTn id="14" fill="hold">
                            <p:stCondLst>
                              <p:cond delay="195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ppt_x</p:attrName>
                                        </p:attrNameLst>
                                      </p:cBhvr>
                                      <p:tavLst>
                                        <p:tav tm="0">
                                          <p:val>
                                            <p:strVal val="#ppt_x-#ppt_w*1.125000"/>
                                          </p:val>
                                        </p:tav>
                                        <p:tav tm="100000">
                                          <p:val>
                                            <p:strVal val="#ppt_x"/>
                                          </p:val>
                                        </p:tav>
                                      </p:tavLst>
                                    </p:anim>
                                    <p:animEffect transition="in" filter="wipe(right)">
                                      <p:cBhvr>
                                        <p:cTn id="18" dur="500"/>
                                        <p:tgtEl>
                                          <p:spTgt spid="9"/>
                                        </p:tgtEl>
                                      </p:cBhvr>
                                    </p:animEffect>
                                  </p:childTnLst>
                                </p:cTn>
                              </p:par>
                            </p:childTnLst>
                          </p:cTn>
                        </p:par>
                        <p:par>
                          <p:cTn id="19" fill="hold">
                            <p:stCondLst>
                              <p:cond delay="2450"/>
                            </p:stCondLst>
                            <p:childTnLst>
                              <p:par>
                                <p:cTn id="20" presetID="2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950"/>
                            </p:stCondLst>
                            <p:childTnLst>
                              <p:par>
                                <p:cTn id="27" presetID="1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345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950"/>
                            </p:stCondLst>
                            <p:childTnLst>
                              <p:par>
                                <p:cTn id="39" presetID="1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childTnLst>
                          </p:cTn>
                        </p:par>
                        <p:par>
                          <p:cTn id="43" fill="hold">
                            <p:stCondLst>
                              <p:cond delay="445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p:stCondLst>
                              <p:cond delay="4950"/>
                            </p:stCondLst>
                            <p:childTnLst>
                              <p:par>
                                <p:cTn id="51" presetID="1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right)">
                                      <p:cBhvr>
                                        <p:cTn id="54" dur="500"/>
                                        <p:tgtEl>
                                          <p:spTgt spid="18"/>
                                        </p:tgtEl>
                                      </p:cBhvr>
                                    </p:animEffect>
                                  </p:childTnLst>
                                </p:cTn>
                              </p:par>
                            </p:childTnLst>
                          </p:cTn>
                        </p:par>
                        <p:par>
                          <p:cTn id="55" fill="hold">
                            <p:stCondLst>
                              <p:cond delay="5450"/>
                            </p:stCondLst>
                            <p:childTnLst>
                              <p:par>
                                <p:cTn id="56" presetID="22" presetClass="entr" presetSubtype="8"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500"/>
                                        <p:tgtEl>
                                          <p:spTgt spid="28"/>
                                        </p:tgtEl>
                                      </p:cBhvr>
                                    </p:animEffect>
                                  </p:childTnLst>
                                </p:cTn>
                              </p:par>
                            </p:childTnLst>
                          </p:cTn>
                        </p:par>
                        <p:par>
                          <p:cTn id="62" fill="hold">
                            <p:stCondLst>
                              <p:cond delay="5950"/>
                            </p:stCondLst>
                            <p:childTnLst>
                              <p:par>
                                <p:cTn id="63" presetID="35" presetClass="entr" presetSubtype="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anim calcmode="lin" valueType="num">
                                      <p:cBhvr>
                                        <p:cTn id="66" dur="500" fill="hold"/>
                                        <p:tgtEl>
                                          <p:spTgt spid="30"/>
                                        </p:tgtEl>
                                        <p:attrNameLst>
                                          <p:attrName>style.rotation</p:attrName>
                                        </p:attrNameLst>
                                      </p:cBhvr>
                                      <p:tavLst>
                                        <p:tav tm="0">
                                          <p:val>
                                            <p:fltVal val="720"/>
                                          </p:val>
                                        </p:tav>
                                        <p:tav tm="100000">
                                          <p:val>
                                            <p:fltVal val="0"/>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 calcmode="lin" valueType="num">
                                      <p:cBhvr>
                                        <p:cTn id="68" dur="500" fill="hold"/>
                                        <p:tgtEl>
                                          <p:spTgt spid="30"/>
                                        </p:tgtEl>
                                        <p:attrNameLst>
                                          <p:attrName>ppt_w</p:attrName>
                                        </p:attrNameLst>
                                      </p:cBhvr>
                                      <p:tavLst>
                                        <p:tav tm="0">
                                          <p:val>
                                            <p:fltVal val="0"/>
                                          </p:val>
                                        </p:tav>
                                        <p:tav tm="100000">
                                          <p:val>
                                            <p:strVal val="#ppt_w"/>
                                          </p:val>
                                        </p:tav>
                                      </p:tavLst>
                                    </p:anim>
                                  </p:childTnLst>
                                </p:cTn>
                              </p:par>
                            </p:childTnLst>
                          </p:cTn>
                        </p:par>
                        <p:par>
                          <p:cTn id="69" fill="hold">
                            <p:stCondLst>
                              <p:cond delay="6450"/>
                            </p:stCondLst>
                            <p:childTnLst>
                              <p:par>
                                <p:cTn id="70" presetID="10" presetClass="entr" presetSubtype="0" fill="hold" grpId="0" nodeType="afterEffect">
                                  <p:stCondLst>
                                    <p:cond delay="0"/>
                                  </p:stCondLst>
                                  <p:iterate type="lt">
                                    <p:tmPct val="5000"/>
                                  </p:iterate>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30" grpId="0" animBg="1"/>
      <p:bldP spid="32"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22428" y="1957230"/>
            <a:ext cx="2168425" cy="10817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3200" dirty="0">
                <a:latin typeface="微软雅黑" panose="020B0503020204020204" pitchFamily="34" charset="-122"/>
                <a:ea typeface="微软雅黑" panose="020B0503020204020204" pitchFamily="34" charset="-122"/>
              </a:rPr>
              <a:t>需求分析</a:t>
            </a:r>
            <a:endParaRPr lang="en-US" altLang="zh-CN" sz="3200"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相关数据</a:t>
            </a:r>
          </a:p>
        </p:txBody>
      </p:sp>
      <p:sp>
        <p:nvSpPr>
          <p:cNvPr id="9" name="矩形 8"/>
          <p:cNvSpPr/>
          <p:nvPr/>
        </p:nvSpPr>
        <p:spPr>
          <a:xfrm>
            <a:off x="3143597" y="1957229"/>
            <a:ext cx="2557905" cy="108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点击此处对此项目经过分析调研后的成果进行简要描述</a:t>
            </a:r>
          </a:p>
        </p:txBody>
      </p:sp>
      <p:sp>
        <p:nvSpPr>
          <p:cNvPr id="10" name="矩形 9"/>
          <p:cNvSpPr/>
          <p:nvPr/>
        </p:nvSpPr>
        <p:spPr>
          <a:xfrm>
            <a:off x="6379940" y="1957230"/>
            <a:ext cx="2168425" cy="108173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3200" dirty="0">
                <a:latin typeface="微软雅黑" panose="020B0503020204020204" pitchFamily="34" charset="-122"/>
                <a:ea typeface="微软雅黑" panose="020B0503020204020204" pitchFamily="34" charset="-122"/>
              </a:rPr>
              <a:t>市场情况</a:t>
            </a:r>
            <a:endParaRPr lang="en-US" altLang="zh-CN" sz="3200"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相关数据</a:t>
            </a:r>
          </a:p>
        </p:txBody>
      </p:sp>
      <p:sp>
        <p:nvSpPr>
          <p:cNvPr id="11" name="矩形 10"/>
          <p:cNvSpPr/>
          <p:nvPr/>
        </p:nvSpPr>
        <p:spPr>
          <a:xfrm>
            <a:off x="8701109" y="1957229"/>
            <a:ext cx="2557905" cy="108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点击此处对此项目经过分析调研后的成果进行简要描述</a:t>
            </a:r>
          </a:p>
        </p:txBody>
      </p:sp>
      <p:sp>
        <p:nvSpPr>
          <p:cNvPr id="12" name="矩形 11"/>
          <p:cNvSpPr/>
          <p:nvPr/>
        </p:nvSpPr>
        <p:spPr>
          <a:xfrm>
            <a:off x="822428" y="3477723"/>
            <a:ext cx="2168425" cy="10817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3200" dirty="0">
                <a:latin typeface="微软雅黑" panose="020B0503020204020204" pitchFamily="34" charset="-122"/>
                <a:ea typeface="微软雅黑" panose="020B0503020204020204" pitchFamily="34" charset="-122"/>
              </a:rPr>
              <a:t>相关政策</a:t>
            </a:r>
            <a:endParaRPr lang="en-US" altLang="zh-CN" sz="3200"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相关数据</a:t>
            </a:r>
          </a:p>
        </p:txBody>
      </p:sp>
      <p:sp>
        <p:nvSpPr>
          <p:cNvPr id="13" name="矩形 12"/>
          <p:cNvSpPr/>
          <p:nvPr/>
        </p:nvSpPr>
        <p:spPr>
          <a:xfrm>
            <a:off x="3143597" y="3477722"/>
            <a:ext cx="2557905" cy="108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点击此处对此项目经过分析调研后的成果进行简要描述</a:t>
            </a:r>
          </a:p>
        </p:txBody>
      </p:sp>
      <p:sp>
        <p:nvSpPr>
          <p:cNvPr id="14" name="矩形 13"/>
          <p:cNvSpPr/>
          <p:nvPr/>
        </p:nvSpPr>
        <p:spPr>
          <a:xfrm>
            <a:off x="6379939" y="3477723"/>
            <a:ext cx="2168425" cy="108173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3200" dirty="0">
                <a:latin typeface="微软雅黑" panose="020B0503020204020204" pitchFamily="34" charset="-122"/>
                <a:ea typeface="微软雅黑" panose="020B0503020204020204" pitchFamily="34" charset="-122"/>
              </a:rPr>
              <a:t>竞争对手</a:t>
            </a:r>
            <a:endParaRPr lang="en-US" altLang="zh-CN" sz="3200"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相关数据</a:t>
            </a:r>
          </a:p>
        </p:txBody>
      </p:sp>
      <p:sp>
        <p:nvSpPr>
          <p:cNvPr id="15" name="矩形 14"/>
          <p:cNvSpPr/>
          <p:nvPr/>
        </p:nvSpPr>
        <p:spPr>
          <a:xfrm>
            <a:off x="8701108" y="3477722"/>
            <a:ext cx="2557905" cy="108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点击此处对此项目经过分析调研后的成果进行简要描述</a:t>
            </a:r>
          </a:p>
        </p:txBody>
      </p:sp>
      <p:sp>
        <p:nvSpPr>
          <p:cNvPr id="17" name="文本框 16"/>
          <p:cNvSpPr txBox="1"/>
          <p:nvPr/>
        </p:nvSpPr>
        <p:spPr>
          <a:xfrm>
            <a:off x="969615" y="5107754"/>
            <a:ext cx="10289398" cy="826637"/>
          </a:xfrm>
          <a:prstGeom prst="rect">
            <a:avLst/>
          </a:prstGeom>
          <a:noFill/>
        </p:spPr>
        <p:txBody>
          <a:bodyPr wrap="square" rtlCol="0">
            <a:spAutoFit/>
          </a:bodyPr>
          <a:lstStyle/>
          <a:p>
            <a:pPr>
              <a:lnSpc>
                <a:spcPct val="125000"/>
              </a:lnSpc>
            </a:pPr>
            <a:r>
              <a:rPr lang="zh-CN" altLang="en-US" sz="2000" dirty="0">
                <a:latin typeface="微软雅黑" panose="020B0503020204020204" pitchFamily="34" charset="-122"/>
                <a:ea typeface="微软雅黑" panose="020B0503020204020204" pitchFamily="34" charset="-122"/>
              </a:rPr>
              <a:t>点击此处输入最终项目分析调研的结论，即综合以上几点分析调研项目，进行综合的优劣分析，最终得出相关的结论是什么。</a:t>
            </a:r>
          </a:p>
        </p:txBody>
      </p:sp>
      <p:sp>
        <p:nvSpPr>
          <p:cNvPr id="18" name="矩形 17"/>
          <p:cNvSpPr/>
          <p:nvPr/>
        </p:nvSpPr>
        <p:spPr>
          <a:xfrm>
            <a:off x="822428" y="5203978"/>
            <a:ext cx="128588" cy="207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16" name="平行四边形 15">
            <a:extLst>
              <a:ext uri="{FF2B5EF4-FFF2-40B4-BE49-F238E27FC236}">
                <a16:creationId xmlns:a16="http://schemas.microsoft.com/office/drawing/2014/main" id="{9CC67360-5F14-4F29-9ED5-57C1E4376DAF}"/>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3884166669"/>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childTnLst>
                                </p:cTn>
                              </p:par>
                              <p:par>
                                <p:cTn id="36" presetID="35"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anim calcmode="lin" valueType="num">
                                      <p:cBhvr>
                                        <p:cTn id="39" dur="500" fill="hold"/>
                                        <p:tgtEl>
                                          <p:spTgt spid="18"/>
                                        </p:tgtEl>
                                        <p:attrNameLst>
                                          <p:attrName>style.rotation</p:attrName>
                                        </p:attrNameLst>
                                      </p:cBhvr>
                                      <p:tavLst>
                                        <p:tav tm="0">
                                          <p:val>
                                            <p:fltVal val="720"/>
                                          </p:val>
                                        </p:tav>
                                        <p:tav tm="100000">
                                          <p:val>
                                            <p:fltVal val="0"/>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 calcmode="lin" valueType="num">
                                      <p:cBhvr>
                                        <p:cTn id="41" dur="500" fill="hold"/>
                                        <p:tgtEl>
                                          <p:spTgt spid="18"/>
                                        </p:tgtEl>
                                        <p:attrNameLst>
                                          <p:attrName>ppt_w</p:attrName>
                                        </p:attrNameLst>
                                      </p:cBhvr>
                                      <p:tavLst>
                                        <p:tav tm="0">
                                          <p:val>
                                            <p:fltVal val="0"/>
                                          </p:val>
                                        </p:tav>
                                        <p:tav tm="100000">
                                          <p:val>
                                            <p:strVal val="#ppt_w"/>
                                          </p:val>
                                        </p:tav>
                                      </p:tavLst>
                                    </p:anim>
                                  </p:childTnLst>
                                </p:cTn>
                              </p:par>
                            </p:childTnLst>
                          </p:cTn>
                        </p:par>
                        <p:par>
                          <p:cTn id="42" fill="hold">
                            <p:stCondLst>
                              <p:cond delay="8000"/>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animBg="1"/>
      <p:bldP spid="13" grpId="0"/>
      <p:bldP spid="14" grpId="0" animBg="1"/>
      <p:bldP spid="15" grpId="0"/>
      <p:bldP spid="17"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31313"/>
          <a:stretch/>
        </p:blipFill>
        <p:spPr>
          <a:xfrm>
            <a:off x="4586494" y="1948160"/>
            <a:ext cx="7142884" cy="3679667"/>
          </a:xfrm>
          <a:prstGeom prst="rect">
            <a:avLst/>
          </a:prstGeom>
        </p:spPr>
      </p:pic>
      <p:sp>
        <p:nvSpPr>
          <p:cNvPr id="9" name="文本框 8"/>
          <p:cNvSpPr txBox="1"/>
          <p:nvPr/>
        </p:nvSpPr>
        <p:spPr>
          <a:xfrm>
            <a:off x="914399" y="1865030"/>
            <a:ext cx="3398430" cy="2169825"/>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点击此处输入对项目前景的展望，对通过前边的分析，对项目最终能否达成、达成的过程、过程中的决心和坚持等进行简单的描述，最终说明项目终将圆满完成。</a:t>
            </a:r>
            <a:endParaRPr lang="en-US" altLang="zh-CN"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63440" y="1742400"/>
            <a:ext cx="1733550" cy="704850"/>
          </a:xfrm>
          <a:prstGeom prst="rect">
            <a:avLst/>
          </a:prstGeom>
          <a:noFill/>
        </p:spPr>
        <p:txBody>
          <a:bodyPr wrap="none" rtlCol="0">
            <a:noAutofit/>
          </a:bodyPr>
          <a:lstStyle/>
          <a:p>
            <a:r>
              <a:rPr lang="zh-CN" altLang="en-US" sz="8000"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478311" y="4919941"/>
            <a:ext cx="1889717" cy="769441"/>
          </a:xfrm>
          <a:prstGeom prst="rect">
            <a:avLst/>
          </a:prstGeom>
          <a:noFill/>
        </p:spPr>
        <p:txBody>
          <a:bodyPr wrap="square" rtlCol="0">
            <a:spAutoFit/>
          </a:bodyPr>
          <a:lstStyle/>
          <a:p>
            <a:pPr algn="ctr"/>
            <a:r>
              <a:rPr lang="zh-CN" altLang="en-US" sz="4400" b="1" dirty="0">
                <a:solidFill>
                  <a:schemeClr val="tx2"/>
                </a:solidFill>
                <a:latin typeface="华文新魏" panose="02010800040101010101" pitchFamily="2" charset="-122"/>
                <a:ea typeface="华文新魏" panose="02010800040101010101" pitchFamily="2" charset="-122"/>
              </a:rPr>
              <a:t>新起点</a:t>
            </a:r>
          </a:p>
        </p:txBody>
      </p:sp>
      <p:sp>
        <p:nvSpPr>
          <p:cNvPr id="13" name="文本框 12"/>
          <p:cNvSpPr txBox="1"/>
          <p:nvPr/>
        </p:nvSpPr>
        <p:spPr>
          <a:xfrm>
            <a:off x="2504861" y="4919941"/>
            <a:ext cx="1889717" cy="769441"/>
          </a:xfrm>
          <a:prstGeom prst="rect">
            <a:avLst/>
          </a:prstGeom>
          <a:noFill/>
        </p:spPr>
        <p:txBody>
          <a:bodyPr wrap="square" rtlCol="0">
            <a:spAutoFit/>
          </a:bodyPr>
          <a:lstStyle/>
          <a:p>
            <a:pPr algn="ctr"/>
            <a:r>
              <a:rPr lang="zh-CN" altLang="en-US" sz="4400" b="1" dirty="0">
                <a:solidFill>
                  <a:schemeClr val="tx2"/>
                </a:solidFill>
                <a:latin typeface="华文新魏" panose="02010800040101010101" pitchFamily="2" charset="-122"/>
                <a:ea typeface="华文新魏" panose="02010800040101010101" pitchFamily="2" charset="-122"/>
              </a:rPr>
              <a:t>新成果</a:t>
            </a:r>
          </a:p>
        </p:txBody>
      </p:sp>
      <p:sp>
        <p:nvSpPr>
          <p:cNvPr id="10" name="平行四边形 9">
            <a:extLst>
              <a:ext uri="{FF2B5EF4-FFF2-40B4-BE49-F238E27FC236}">
                <a16:creationId xmlns:a16="http://schemas.microsoft.com/office/drawing/2014/main" id="{5F8CFB2B-4A11-4C1D-9778-1203B3DFCA6A}"/>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2411569142"/>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childTnLst>
                                </p:cTn>
                              </p:par>
                            </p:childTnLst>
                          </p:cTn>
                        </p:par>
                        <p:par>
                          <p:cTn id="12" fill="hold">
                            <p:stCondLst>
                              <p:cond delay="1250"/>
                            </p:stCondLst>
                            <p:childTnLst>
                              <p:par>
                                <p:cTn id="13" presetID="10" presetClass="entr" presetSubtype="0" fill="hold" grpId="0" nodeType="afterEffect">
                                  <p:stCondLst>
                                    <p:cond delay="0"/>
                                  </p:stCondLst>
                                  <p:iterate type="lt">
                                    <p:tmPct val="3000"/>
                                  </p:iterate>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28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75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8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750"/>
                                        <p:tgtEl>
                                          <p:spTgt spid="13"/>
                                        </p:tgtEl>
                                      </p:cBhvr>
                                    </p:animEffect>
                                    <p:anim calcmode="lin" valueType="num">
                                      <p:cBhvr>
                                        <p:cTn id="25" dur="750" fill="hold"/>
                                        <p:tgtEl>
                                          <p:spTgt spid="13"/>
                                        </p:tgtEl>
                                        <p:attrNameLst>
                                          <p:attrName>ppt_x</p:attrName>
                                        </p:attrNameLst>
                                      </p:cBhvr>
                                      <p:tavLst>
                                        <p:tav tm="0">
                                          <p:val>
                                            <p:strVal val="#ppt_x"/>
                                          </p:val>
                                        </p:tav>
                                        <p:tav tm="100000">
                                          <p:val>
                                            <p:strVal val="#ppt_x"/>
                                          </p:val>
                                        </p:tav>
                                      </p:tavLst>
                                    </p:anim>
                                    <p:anim calcmode="lin" valueType="num">
                                      <p:cBhvr>
                                        <p:cTn id="26"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4" name="文本框 3"/>
          <p:cNvSpPr txBox="1"/>
          <p:nvPr/>
        </p:nvSpPr>
        <p:spPr>
          <a:xfrm>
            <a:off x="7888414" y="1734617"/>
            <a:ext cx="3279285" cy="931345"/>
          </a:xfrm>
          <a:prstGeom prst="rect">
            <a:avLst/>
          </a:prstGeom>
          <a:noFill/>
        </p:spPr>
        <p:txBody>
          <a:bodyPr wrap="square" lIns="0" rIns="0" rtlCol="0">
            <a:spAutoFit/>
          </a:bodyPr>
          <a:lstStyle/>
          <a:p>
            <a:pPr algn="ctr">
              <a:lnSpc>
                <a:spcPct val="125000"/>
              </a:lnSpc>
            </a:pPr>
            <a:r>
              <a:rPr lang="zh-CN" altLang="en-US" sz="4800" b="1" spc="600" dirty="0">
                <a:latin typeface="微软雅黑" panose="020B0503020204020204" pitchFamily="34" charset="-122"/>
                <a:ea typeface="微软雅黑" panose="020B0503020204020204" pitchFamily="34" charset="-122"/>
              </a:rPr>
              <a:t>输入文字</a:t>
            </a:r>
            <a:endParaRPr lang="en-US" altLang="zh-CN" sz="4800" b="1" spc="6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7888415" y="1749607"/>
            <a:ext cx="224852" cy="224852"/>
            <a:chOff x="2188564" y="404734"/>
            <a:chExt cx="224852" cy="224852"/>
          </a:xfrm>
        </p:grpSpPr>
        <p:cxnSp>
          <p:nvCxnSpPr>
            <p:cNvPr id="6" name="直接连接符 5"/>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10946408" y="2543649"/>
            <a:ext cx="224852" cy="224852"/>
            <a:chOff x="2188564" y="404734"/>
            <a:chExt cx="224852" cy="224852"/>
          </a:xfrm>
        </p:grpSpPr>
        <p:cxnSp>
          <p:nvCxnSpPr>
            <p:cNvPr id="15" name="直接连接符 14"/>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平行四边形 16"/>
          <p:cNvSpPr/>
          <p:nvPr/>
        </p:nvSpPr>
        <p:spPr>
          <a:xfrm>
            <a:off x="2300537" y="0"/>
            <a:ext cx="5587877" cy="6858000"/>
          </a:xfrm>
          <a:prstGeom prst="parallelogram">
            <a:avLst>
              <a:gd name="adj" fmla="val 55075"/>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剪去单角的矩形 20"/>
          <p:cNvSpPr/>
          <p:nvPr/>
        </p:nvSpPr>
        <p:spPr>
          <a:xfrm>
            <a:off x="8238610" y="3358871"/>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8682405" y="3302526"/>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公司简介</a:t>
            </a:r>
          </a:p>
        </p:txBody>
      </p:sp>
      <p:sp>
        <p:nvSpPr>
          <p:cNvPr id="23" name="剪去单角的矩形 22"/>
          <p:cNvSpPr/>
          <p:nvPr/>
        </p:nvSpPr>
        <p:spPr>
          <a:xfrm>
            <a:off x="8238610" y="3971157"/>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682405" y="392032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团队介绍</a:t>
            </a:r>
          </a:p>
        </p:txBody>
      </p:sp>
      <p:sp>
        <p:nvSpPr>
          <p:cNvPr id="25" name="剪去单角的矩形 24"/>
          <p:cNvSpPr/>
          <p:nvPr/>
        </p:nvSpPr>
        <p:spPr>
          <a:xfrm>
            <a:off x="8238610" y="4594468"/>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682405" y="4538123"/>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组织架构</a:t>
            </a:r>
          </a:p>
        </p:txBody>
      </p:sp>
      <p:sp>
        <p:nvSpPr>
          <p:cNvPr id="27" name="剪去单角的矩形 26"/>
          <p:cNvSpPr/>
          <p:nvPr/>
        </p:nvSpPr>
        <p:spPr>
          <a:xfrm>
            <a:off x="8238610" y="5217779"/>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8682405" y="516143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核心成员</a:t>
            </a:r>
          </a:p>
        </p:txBody>
      </p:sp>
      <p:sp>
        <p:nvSpPr>
          <p:cNvPr id="29" name="剪去单角的矩形 28"/>
          <p:cNvSpPr/>
          <p:nvPr/>
        </p:nvSpPr>
        <p:spPr>
          <a:xfrm>
            <a:off x="8238610" y="5841090"/>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682405" y="5784745"/>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主要成员</a:t>
            </a:r>
          </a:p>
        </p:txBody>
      </p:sp>
    </p:spTree>
    <p:extLst>
      <p:ext uri="{BB962C8B-B14F-4D97-AF65-F5344CB8AC3E}">
        <p14:creationId xmlns:p14="http://schemas.microsoft.com/office/powerpoint/2010/main" val="892033243"/>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9" presetClass="entr" presetSubtype="0" fill="hold" grpId="0" nodeType="after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par>
                          <p:cTn id="15" fill="hold">
                            <p:stCondLst>
                              <p:cond delay="1075"/>
                            </p:stCondLst>
                            <p:childTnLst>
                              <p:par>
                                <p:cTn id="16" presetID="23" presetClass="entr" presetSubtype="52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ppt_x</p:attrName>
                                        </p:attrNameLst>
                                      </p:cBhvr>
                                      <p:tavLst>
                                        <p:tav tm="0">
                                          <p:val>
                                            <p:fltVal val="0.5"/>
                                          </p:val>
                                        </p:tav>
                                        <p:tav tm="100000">
                                          <p:val>
                                            <p:strVal val="#ppt_x"/>
                                          </p:val>
                                        </p:tav>
                                      </p:tavLst>
                                    </p:anim>
                                    <p:anim calcmode="lin" valueType="num">
                                      <p:cBhvr>
                                        <p:cTn id="21" dur="500" fill="hold"/>
                                        <p:tgtEl>
                                          <p:spTgt spid="1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 calcmode="lin" valueType="num">
                                      <p:cBhvr>
                                        <p:cTn id="26" dur="500" fill="hold"/>
                                        <p:tgtEl>
                                          <p:spTgt spid="5"/>
                                        </p:tgtEl>
                                        <p:attrNameLst>
                                          <p:attrName>ppt_x</p:attrName>
                                        </p:attrNameLst>
                                      </p:cBhvr>
                                      <p:tavLst>
                                        <p:tav tm="0">
                                          <p:val>
                                            <p:fltVal val="0.5"/>
                                          </p:val>
                                        </p:tav>
                                        <p:tav tm="100000">
                                          <p:val>
                                            <p:strVal val="#ppt_x"/>
                                          </p:val>
                                        </p:tav>
                                      </p:tavLst>
                                    </p:anim>
                                    <p:anim calcmode="lin" valueType="num">
                                      <p:cBhvr>
                                        <p:cTn id="27" dur="500" fill="hold"/>
                                        <p:tgtEl>
                                          <p:spTgt spid="5"/>
                                        </p:tgtEl>
                                        <p:attrNameLst>
                                          <p:attrName>ppt_y</p:attrName>
                                        </p:attrNameLst>
                                      </p:cBhvr>
                                      <p:tavLst>
                                        <p:tav tm="0">
                                          <p:val>
                                            <p:fltVal val="0.5"/>
                                          </p:val>
                                        </p:tav>
                                        <p:tav tm="100000">
                                          <p:val>
                                            <p:strVal val="#ppt_y"/>
                                          </p:val>
                                        </p:tav>
                                      </p:tavLst>
                                    </p:anim>
                                  </p:childTnLst>
                                </p:cTn>
                              </p:par>
                            </p:childTnLst>
                          </p:cTn>
                        </p:par>
                        <p:par>
                          <p:cTn id="28" fill="hold">
                            <p:stCondLst>
                              <p:cond delay="1575"/>
                            </p:stCondLst>
                            <p:childTnLst>
                              <p:par>
                                <p:cTn id="29" presetID="3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par>
                          <p:cTn id="35" fill="hold">
                            <p:stCondLst>
                              <p:cond delay="2325"/>
                            </p:stCondLst>
                            <p:childTnLst>
                              <p:par>
                                <p:cTn id="36" presetID="1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ppt_x</p:attrName>
                                        </p:attrNameLst>
                                      </p:cBhvr>
                                      <p:tavLst>
                                        <p:tav tm="0">
                                          <p:val>
                                            <p:strVal val="#ppt_x-#ppt_w*1.125000"/>
                                          </p:val>
                                        </p:tav>
                                        <p:tav tm="100000">
                                          <p:val>
                                            <p:strVal val="#ppt_x"/>
                                          </p:val>
                                        </p:tav>
                                      </p:tavLst>
                                    </p:anim>
                                    <p:animEffect transition="in" filter="wipe(right)">
                                      <p:cBhvr>
                                        <p:cTn id="39" dur="500"/>
                                        <p:tgtEl>
                                          <p:spTgt spid="22"/>
                                        </p:tgtEl>
                                      </p:cBhvr>
                                    </p:animEffect>
                                  </p:childTnLst>
                                </p:cTn>
                              </p:par>
                            </p:childTnLst>
                          </p:cTn>
                        </p:par>
                        <p:par>
                          <p:cTn id="40" fill="hold">
                            <p:stCondLst>
                              <p:cond delay="2825"/>
                            </p:stCondLst>
                            <p:childTnLst>
                              <p:par>
                                <p:cTn id="41" presetID="3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750"/>
                                        <p:tgtEl>
                                          <p:spTgt spid="23"/>
                                        </p:tgtEl>
                                      </p:cBhvr>
                                    </p:animEffect>
                                    <p:anim calcmode="lin" valueType="num">
                                      <p:cBhvr>
                                        <p:cTn id="44" dur="750" fill="hold"/>
                                        <p:tgtEl>
                                          <p:spTgt spid="23"/>
                                        </p:tgtEl>
                                        <p:attrNameLst>
                                          <p:attrName>ppt_x</p:attrName>
                                        </p:attrNameLst>
                                      </p:cBhvr>
                                      <p:tavLst>
                                        <p:tav tm="0">
                                          <p:val>
                                            <p:strVal val="#ppt_x"/>
                                          </p:val>
                                        </p:tav>
                                        <p:tav tm="100000">
                                          <p:val>
                                            <p:strVal val="#ppt_x"/>
                                          </p:val>
                                        </p:tav>
                                      </p:tavLst>
                                    </p:anim>
                                    <p:anim calcmode="lin" valueType="num">
                                      <p:cBhvr>
                                        <p:cTn id="45" dur="675" decel="100000" fill="hold"/>
                                        <p:tgtEl>
                                          <p:spTgt spid="23"/>
                                        </p:tgtEl>
                                        <p:attrNameLst>
                                          <p:attrName>ppt_y</p:attrName>
                                        </p:attrNameLst>
                                      </p:cBhvr>
                                      <p:tavLst>
                                        <p:tav tm="0">
                                          <p:val>
                                            <p:strVal val="#ppt_y+1"/>
                                          </p:val>
                                        </p:tav>
                                        <p:tav tm="100000">
                                          <p:val>
                                            <p:strVal val="#ppt_y-.03"/>
                                          </p:val>
                                        </p:tav>
                                      </p:tavLst>
                                    </p:anim>
                                    <p:anim calcmode="lin" valueType="num">
                                      <p:cBhvr>
                                        <p:cTn id="46"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47" fill="hold">
                            <p:stCondLst>
                              <p:cond delay="3575"/>
                            </p:stCondLst>
                            <p:childTnLst>
                              <p:par>
                                <p:cTn id="48" presetID="1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childTnLst>
                          </p:cTn>
                        </p:par>
                        <p:par>
                          <p:cTn id="52" fill="hold">
                            <p:stCondLst>
                              <p:cond delay="4075"/>
                            </p:stCondLst>
                            <p:childTnLst>
                              <p:par>
                                <p:cTn id="53" presetID="37"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750"/>
                                        <p:tgtEl>
                                          <p:spTgt spid="25"/>
                                        </p:tgtEl>
                                      </p:cBhvr>
                                    </p:animEffect>
                                    <p:anim calcmode="lin" valueType="num">
                                      <p:cBhvr>
                                        <p:cTn id="56" dur="750" fill="hold"/>
                                        <p:tgtEl>
                                          <p:spTgt spid="25"/>
                                        </p:tgtEl>
                                        <p:attrNameLst>
                                          <p:attrName>ppt_x</p:attrName>
                                        </p:attrNameLst>
                                      </p:cBhvr>
                                      <p:tavLst>
                                        <p:tav tm="0">
                                          <p:val>
                                            <p:strVal val="#ppt_x"/>
                                          </p:val>
                                        </p:tav>
                                        <p:tav tm="100000">
                                          <p:val>
                                            <p:strVal val="#ppt_x"/>
                                          </p:val>
                                        </p:tav>
                                      </p:tavLst>
                                    </p:anim>
                                    <p:anim calcmode="lin" valueType="num">
                                      <p:cBhvr>
                                        <p:cTn id="57" dur="675" decel="100000" fill="hold"/>
                                        <p:tgtEl>
                                          <p:spTgt spid="25"/>
                                        </p:tgtEl>
                                        <p:attrNameLst>
                                          <p:attrName>ppt_y</p:attrName>
                                        </p:attrNameLst>
                                      </p:cBhvr>
                                      <p:tavLst>
                                        <p:tav tm="0">
                                          <p:val>
                                            <p:strVal val="#ppt_y+1"/>
                                          </p:val>
                                        </p:tav>
                                        <p:tav tm="100000">
                                          <p:val>
                                            <p:strVal val="#ppt_y-.03"/>
                                          </p:val>
                                        </p:tav>
                                      </p:tavLst>
                                    </p:anim>
                                    <p:anim calcmode="lin" valueType="num">
                                      <p:cBhvr>
                                        <p:cTn id="58"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par>
                          <p:cTn id="59" fill="hold">
                            <p:stCondLst>
                              <p:cond delay="4825"/>
                            </p:stCondLst>
                            <p:childTnLst>
                              <p:par>
                                <p:cTn id="60" presetID="12" presetClass="entr" presetSubtype="8"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p:tgtEl>
                                          <p:spTgt spid="26"/>
                                        </p:tgtEl>
                                        <p:attrNameLst>
                                          <p:attrName>ppt_x</p:attrName>
                                        </p:attrNameLst>
                                      </p:cBhvr>
                                      <p:tavLst>
                                        <p:tav tm="0">
                                          <p:val>
                                            <p:strVal val="#ppt_x-#ppt_w*1.125000"/>
                                          </p:val>
                                        </p:tav>
                                        <p:tav tm="100000">
                                          <p:val>
                                            <p:strVal val="#ppt_x"/>
                                          </p:val>
                                        </p:tav>
                                      </p:tavLst>
                                    </p:anim>
                                    <p:animEffect transition="in" filter="wipe(right)">
                                      <p:cBhvr>
                                        <p:cTn id="63" dur="500"/>
                                        <p:tgtEl>
                                          <p:spTgt spid="26"/>
                                        </p:tgtEl>
                                      </p:cBhvr>
                                    </p:animEffect>
                                  </p:childTnLst>
                                </p:cTn>
                              </p:par>
                            </p:childTnLst>
                          </p:cTn>
                        </p:par>
                        <p:par>
                          <p:cTn id="64" fill="hold">
                            <p:stCondLst>
                              <p:cond delay="5325"/>
                            </p:stCondLst>
                            <p:childTnLst>
                              <p:par>
                                <p:cTn id="65" presetID="37"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750"/>
                                        <p:tgtEl>
                                          <p:spTgt spid="27"/>
                                        </p:tgtEl>
                                      </p:cBhvr>
                                    </p:animEffect>
                                    <p:anim calcmode="lin" valueType="num">
                                      <p:cBhvr>
                                        <p:cTn id="68" dur="750" fill="hold"/>
                                        <p:tgtEl>
                                          <p:spTgt spid="27"/>
                                        </p:tgtEl>
                                        <p:attrNameLst>
                                          <p:attrName>ppt_x</p:attrName>
                                        </p:attrNameLst>
                                      </p:cBhvr>
                                      <p:tavLst>
                                        <p:tav tm="0">
                                          <p:val>
                                            <p:strVal val="#ppt_x"/>
                                          </p:val>
                                        </p:tav>
                                        <p:tav tm="100000">
                                          <p:val>
                                            <p:strVal val="#ppt_x"/>
                                          </p:val>
                                        </p:tav>
                                      </p:tavLst>
                                    </p:anim>
                                    <p:anim calcmode="lin" valueType="num">
                                      <p:cBhvr>
                                        <p:cTn id="69" dur="675" decel="100000" fill="hold"/>
                                        <p:tgtEl>
                                          <p:spTgt spid="27"/>
                                        </p:tgtEl>
                                        <p:attrNameLst>
                                          <p:attrName>ppt_y</p:attrName>
                                        </p:attrNameLst>
                                      </p:cBhvr>
                                      <p:tavLst>
                                        <p:tav tm="0">
                                          <p:val>
                                            <p:strVal val="#ppt_y+1"/>
                                          </p:val>
                                        </p:tav>
                                        <p:tav tm="100000">
                                          <p:val>
                                            <p:strVal val="#ppt_y-.03"/>
                                          </p:val>
                                        </p:tav>
                                      </p:tavLst>
                                    </p:anim>
                                    <p:anim calcmode="lin" valueType="num">
                                      <p:cBhvr>
                                        <p:cTn id="7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par>
                          <p:cTn id="71" fill="hold">
                            <p:stCondLst>
                              <p:cond delay="6075"/>
                            </p:stCondLst>
                            <p:childTnLst>
                              <p:par>
                                <p:cTn id="72" presetID="1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ppt_x</p:attrName>
                                        </p:attrNameLst>
                                      </p:cBhvr>
                                      <p:tavLst>
                                        <p:tav tm="0">
                                          <p:val>
                                            <p:strVal val="#ppt_x-#ppt_w*1.125000"/>
                                          </p:val>
                                        </p:tav>
                                        <p:tav tm="100000">
                                          <p:val>
                                            <p:strVal val="#ppt_x"/>
                                          </p:val>
                                        </p:tav>
                                      </p:tavLst>
                                    </p:anim>
                                    <p:animEffect transition="in" filter="wipe(right)">
                                      <p:cBhvr>
                                        <p:cTn id="75" dur="500"/>
                                        <p:tgtEl>
                                          <p:spTgt spid="28"/>
                                        </p:tgtEl>
                                      </p:cBhvr>
                                    </p:animEffect>
                                  </p:childTnLst>
                                </p:cTn>
                              </p:par>
                            </p:childTnLst>
                          </p:cTn>
                        </p:par>
                        <p:par>
                          <p:cTn id="76" fill="hold">
                            <p:stCondLst>
                              <p:cond delay="6575"/>
                            </p:stCondLst>
                            <p:childTnLst>
                              <p:par>
                                <p:cTn id="77" presetID="37"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750"/>
                                        <p:tgtEl>
                                          <p:spTgt spid="29"/>
                                        </p:tgtEl>
                                      </p:cBhvr>
                                    </p:animEffect>
                                    <p:anim calcmode="lin" valueType="num">
                                      <p:cBhvr>
                                        <p:cTn id="80" dur="750" fill="hold"/>
                                        <p:tgtEl>
                                          <p:spTgt spid="29"/>
                                        </p:tgtEl>
                                        <p:attrNameLst>
                                          <p:attrName>ppt_x</p:attrName>
                                        </p:attrNameLst>
                                      </p:cBhvr>
                                      <p:tavLst>
                                        <p:tav tm="0">
                                          <p:val>
                                            <p:strVal val="#ppt_x"/>
                                          </p:val>
                                        </p:tav>
                                        <p:tav tm="100000">
                                          <p:val>
                                            <p:strVal val="#ppt_x"/>
                                          </p:val>
                                        </p:tav>
                                      </p:tavLst>
                                    </p:anim>
                                    <p:anim calcmode="lin" valueType="num">
                                      <p:cBhvr>
                                        <p:cTn id="81" dur="675" decel="100000" fill="hold"/>
                                        <p:tgtEl>
                                          <p:spTgt spid="29"/>
                                        </p:tgtEl>
                                        <p:attrNameLst>
                                          <p:attrName>ppt_y</p:attrName>
                                        </p:attrNameLst>
                                      </p:cBhvr>
                                      <p:tavLst>
                                        <p:tav tm="0">
                                          <p:val>
                                            <p:strVal val="#ppt_y+1"/>
                                          </p:val>
                                        </p:tav>
                                        <p:tav tm="100000">
                                          <p:val>
                                            <p:strVal val="#ppt_y-.03"/>
                                          </p:val>
                                        </p:tav>
                                      </p:tavLst>
                                    </p:anim>
                                    <p:anim calcmode="lin" valueType="num">
                                      <p:cBhvr>
                                        <p:cTn id="82"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childTnLst>
                          </p:cTn>
                        </p:par>
                        <p:par>
                          <p:cTn id="83" fill="hold">
                            <p:stCondLst>
                              <p:cond delay="7325"/>
                            </p:stCondLst>
                            <p:childTnLst>
                              <p:par>
                                <p:cTn id="84" presetID="12" presetClass="entr" presetSubtype="8"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p:tgtEl>
                                          <p:spTgt spid="30"/>
                                        </p:tgtEl>
                                        <p:attrNameLst>
                                          <p:attrName>ppt_x</p:attrName>
                                        </p:attrNameLst>
                                      </p:cBhvr>
                                      <p:tavLst>
                                        <p:tav tm="0">
                                          <p:val>
                                            <p:strVal val="#ppt_x-#ppt_w*1.125000"/>
                                          </p:val>
                                        </p:tav>
                                        <p:tav tm="100000">
                                          <p:val>
                                            <p:strVal val="#ppt_x"/>
                                          </p:val>
                                        </p:tav>
                                      </p:tavLst>
                                    </p:anim>
                                    <p:animEffect transition="in" filter="wipe(righ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21" grpId="0" animBg="1"/>
      <p:bldP spid="22" grpId="0"/>
      <p:bldP spid="23" grpId="0" animBg="1"/>
      <p:bldP spid="24" grpId="0"/>
      <p:bldP spid="25" grpId="0" animBg="1"/>
      <p:bldP spid="26" grpId="0"/>
      <p:bldP spid="27" grpId="0" animBg="1"/>
      <p:bldP spid="28" grpId="0"/>
      <p:bldP spid="29" grpId="0" animBg="1"/>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id="{23C6F7DF-CB43-472B-8CD5-E1C36066524B}"/>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grpSp>
        <p:nvGrpSpPr>
          <p:cNvPr id="11" name="Group 16">
            <a:extLst>
              <a:ext uri="{FF2B5EF4-FFF2-40B4-BE49-F238E27FC236}">
                <a16:creationId xmlns:a16="http://schemas.microsoft.com/office/drawing/2014/main" id="{8EA8BEE8-347B-4E22-A269-F16D72997C52}"/>
              </a:ext>
            </a:extLst>
          </p:cNvPr>
          <p:cNvGrpSpPr/>
          <p:nvPr/>
        </p:nvGrpSpPr>
        <p:grpSpPr>
          <a:xfrm>
            <a:off x="1471039" y="2007495"/>
            <a:ext cx="3869446" cy="3562856"/>
            <a:chOff x="1631504" y="1499745"/>
            <a:chExt cx="4190544" cy="3858510"/>
          </a:xfrm>
        </p:grpSpPr>
        <p:sp>
          <p:nvSpPr>
            <p:cNvPr id="12" name="Freeform: Shape 1">
              <a:extLst>
                <a:ext uri="{FF2B5EF4-FFF2-40B4-BE49-F238E27FC236}">
                  <a16:creationId xmlns:a16="http://schemas.microsoft.com/office/drawing/2014/main" id="{D3F186C5-D55E-4AE6-B531-E479225ABAA0}"/>
                </a:ext>
              </a:extLst>
            </p:cNvPr>
            <p:cNvSpPr/>
            <p:nvPr/>
          </p:nvSpPr>
          <p:spPr>
            <a:xfrm>
              <a:off x="3703135" y="2210879"/>
              <a:ext cx="1542819" cy="12570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chemeClr val="bg1">
                  <a:lumMod val="85000"/>
                </a:schemeClr>
              </a:solidFill>
              <a:miter/>
            </a:ln>
          </p:spPr>
          <p:txBody>
            <a:bodyPr anchor="ctr"/>
            <a:lstStyle/>
            <a:p>
              <a:pPr algn="ctr"/>
              <a:endParaRPr/>
            </a:p>
          </p:txBody>
        </p:sp>
        <p:sp>
          <p:nvSpPr>
            <p:cNvPr id="13" name="Freeform: Shape 2">
              <a:extLst>
                <a:ext uri="{FF2B5EF4-FFF2-40B4-BE49-F238E27FC236}">
                  <a16:creationId xmlns:a16="http://schemas.microsoft.com/office/drawing/2014/main" id="{A0D5D39E-3876-4801-AC2B-C009895B71A7}"/>
                </a:ext>
              </a:extLst>
            </p:cNvPr>
            <p:cNvSpPr/>
            <p:nvPr/>
          </p:nvSpPr>
          <p:spPr>
            <a:xfrm>
              <a:off x="5151071" y="3386678"/>
              <a:ext cx="167085" cy="160386"/>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chemeClr val="bg1">
                <a:lumMod val="85000"/>
              </a:schemeClr>
            </a:solidFill>
            <a:ln w="12700">
              <a:noFill/>
              <a:miter lim="400000"/>
            </a:ln>
          </p:spPr>
          <p:txBody>
            <a:bodyPr anchor="ctr"/>
            <a:lstStyle/>
            <a:p>
              <a:pPr algn="ctr"/>
              <a:endParaRPr/>
            </a:p>
          </p:txBody>
        </p:sp>
        <p:sp>
          <p:nvSpPr>
            <p:cNvPr id="14" name="Freeform: Shape 3">
              <a:extLst>
                <a:ext uri="{FF2B5EF4-FFF2-40B4-BE49-F238E27FC236}">
                  <a16:creationId xmlns:a16="http://schemas.microsoft.com/office/drawing/2014/main" id="{89896315-51C3-4142-B739-B7F6E578ADEF}"/>
                </a:ext>
              </a:extLst>
            </p:cNvPr>
            <p:cNvSpPr/>
            <p:nvPr/>
          </p:nvSpPr>
          <p:spPr>
            <a:xfrm>
              <a:off x="2569135" y="2601849"/>
              <a:ext cx="1157443" cy="877853"/>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chemeClr val="bg1">
                  <a:lumMod val="85000"/>
                </a:schemeClr>
              </a:solidFill>
              <a:miter/>
            </a:ln>
          </p:spPr>
          <p:txBody>
            <a:bodyPr anchor="ctr"/>
            <a:lstStyle/>
            <a:p>
              <a:pPr algn="ctr"/>
              <a:endParaRPr/>
            </a:p>
          </p:txBody>
        </p:sp>
        <p:sp>
          <p:nvSpPr>
            <p:cNvPr id="15" name="Freeform: Shape 4">
              <a:extLst>
                <a:ext uri="{FF2B5EF4-FFF2-40B4-BE49-F238E27FC236}">
                  <a16:creationId xmlns:a16="http://schemas.microsoft.com/office/drawing/2014/main" id="{21FEF1FF-C612-456C-8698-55A0CCFAF9EC}"/>
                </a:ext>
              </a:extLst>
            </p:cNvPr>
            <p:cNvSpPr/>
            <p:nvPr/>
          </p:nvSpPr>
          <p:spPr>
            <a:xfrm>
              <a:off x="2505134" y="3395021"/>
              <a:ext cx="169224" cy="16068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chemeClr val="bg1">
                <a:lumMod val="85000"/>
              </a:schemeClr>
            </a:solidFill>
            <a:ln w="12700">
              <a:miter lim="400000"/>
            </a:ln>
          </p:spPr>
          <p:txBody>
            <a:bodyPr anchor="ctr"/>
            <a:lstStyle/>
            <a:p>
              <a:pPr algn="ctr"/>
              <a:endParaRPr/>
            </a:p>
          </p:txBody>
        </p:sp>
        <p:sp>
          <p:nvSpPr>
            <p:cNvPr id="16" name="Freeform: Shape 5">
              <a:extLst>
                <a:ext uri="{FF2B5EF4-FFF2-40B4-BE49-F238E27FC236}">
                  <a16:creationId xmlns:a16="http://schemas.microsoft.com/office/drawing/2014/main" id="{466A2B18-6654-42E2-8294-6B8BBEB3D5FC}"/>
                </a:ext>
              </a:extLst>
            </p:cNvPr>
            <p:cNvSpPr/>
            <p:nvPr/>
          </p:nvSpPr>
          <p:spPr>
            <a:xfrm>
              <a:off x="2999767" y="1499745"/>
              <a:ext cx="1462654" cy="1462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546A"/>
            </a:solidFill>
            <a:ln w="12700">
              <a:miter lim="400000"/>
            </a:ln>
          </p:spPr>
          <p:txBody>
            <a:bodyPr anchor="ctr"/>
            <a:lstStyle/>
            <a:p>
              <a:pPr algn="ctr"/>
              <a:endParaRPr dirty="0"/>
            </a:p>
          </p:txBody>
        </p:sp>
        <p:sp>
          <p:nvSpPr>
            <p:cNvPr id="17" name="Freeform: Shape 6">
              <a:extLst>
                <a:ext uri="{FF2B5EF4-FFF2-40B4-BE49-F238E27FC236}">
                  <a16:creationId xmlns:a16="http://schemas.microsoft.com/office/drawing/2014/main" id="{2AAD7BC2-1EDB-481D-8976-E7478AFB52BC}"/>
                </a:ext>
              </a:extLst>
            </p:cNvPr>
            <p:cNvSpPr/>
            <p:nvPr/>
          </p:nvSpPr>
          <p:spPr>
            <a:xfrm>
              <a:off x="3010984" y="5168828"/>
              <a:ext cx="188675" cy="181348"/>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chemeClr val="bg1">
                <a:lumMod val="85000"/>
              </a:schemeClr>
            </a:solidFill>
            <a:ln w="12700">
              <a:miter lim="400000"/>
            </a:ln>
          </p:spPr>
          <p:txBody>
            <a:bodyPr anchor="ctr"/>
            <a:lstStyle/>
            <a:p>
              <a:pPr algn="ctr"/>
              <a:endParaRPr/>
            </a:p>
          </p:txBody>
        </p:sp>
        <p:sp>
          <p:nvSpPr>
            <p:cNvPr id="18" name="Freeform: Shape 7">
              <a:extLst>
                <a:ext uri="{FF2B5EF4-FFF2-40B4-BE49-F238E27FC236}">
                  <a16:creationId xmlns:a16="http://schemas.microsoft.com/office/drawing/2014/main" id="{3C2D4785-F8C3-49B2-A65E-BD5F8B83AF4D}"/>
                </a:ext>
              </a:extLst>
            </p:cNvPr>
            <p:cNvSpPr/>
            <p:nvPr/>
          </p:nvSpPr>
          <p:spPr>
            <a:xfrm>
              <a:off x="3153340" y="4634025"/>
              <a:ext cx="1874877" cy="7242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chemeClr val="bg1">
                  <a:lumMod val="85000"/>
                </a:schemeClr>
              </a:solidFill>
              <a:miter/>
            </a:ln>
          </p:spPr>
          <p:txBody>
            <a:bodyPr anchor="ctr"/>
            <a:lstStyle/>
            <a:p>
              <a:pPr algn="ctr"/>
              <a:endParaRPr/>
            </a:p>
          </p:txBody>
        </p:sp>
        <p:sp>
          <p:nvSpPr>
            <p:cNvPr id="19" name="Freeform: Shape 8">
              <a:extLst>
                <a:ext uri="{FF2B5EF4-FFF2-40B4-BE49-F238E27FC236}">
                  <a16:creationId xmlns:a16="http://schemas.microsoft.com/office/drawing/2014/main" id="{EB980420-946A-48B9-957A-07692A523F26}"/>
                </a:ext>
              </a:extLst>
            </p:cNvPr>
            <p:cNvSpPr/>
            <p:nvPr/>
          </p:nvSpPr>
          <p:spPr>
            <a:xfrm>
              <a:off x="4454077" y="2863954"/>
              <a:ext cx="435721" cy="1450522"/>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chemeClr val="bg1">
                  <a:lumMod val="85000"/>
                </a:schemeClr>
              </a:solidFill>
              <a:miter/>
            </a:ln>
          </p:spPr>
          <p:txBody>
            <a:bodyPr anchor="ctr"/>
            <a:lstStyle/>
            <a:p>
              <a:pPr algn="ctr"/>
              <a:endParaRPr/>
            </a:p>
          </p:txBody>
        </p:sp>
        <p:sp>
          <p:nvSpPr>
            <p:cNvPr id="20" name="Freeform: Shape 9">
              <a:extLst>
                <a:ext uri="{FF2B5EF4-FFF2-40B4-BE49-F238E27FC236}">
                  <a16:creationId xmlns:a16="http://schemas.microsoft.com/office/drawing/2014/main" id="{124BE222-3369-4354-9F4B-A2B976947B43}"/>
                </a:ext>
              </a:extLst>
            </p:cNvPr>
            <p:cNvSpPr/>
            <p:nvPr/>
          </p:nvSpPr>
          <p:spPr>
            <a:xfrm>
              <a:off x="4396521" y="2812964"/>
              <a:ext cx="166774" cy="160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chemeClr val="bg1">
                <a:lumMod val="85000"/>
              </a:schemeClr>
            </a:solidFill>
            <a:ln>
              <a:noFill/>
              <a:round/>
            </a:ln>
          </p:spPr>
          <p:txBody>
            <a:bodyPr anchor="ctr"/>
            <a:lstStyle/>
            <a:p>
              <a:pPr algn="ctr"/>
              <a:endParaRPr/>
            </a:p>
          </p:txBody>
        </p:sp>
        <p:sp>
          <p:nvSpPr>
            <p:cNvPr id="22" name="Freeform: Shape 10">
              <a:extLst>
                <a:ext uri="{FF2B5EF4-FFF2-40B4-BE49-F238E27FC236}">
                  <a16:creationId xmlns:a16="http://schemas.microsoft.com/office/drawing/2014/main" id="{F2FDD41B-CF88-457B-AC46-B7B20B068E2A}"/>
                </a:ext>
              </a:extLst>
            </p:cNvPr>
            <p:cNvSpPr/>
            <p:nvPr/>
          </p:nvSpPr>
          <p:spPr>
            <a:xfrm>
              <a:off x="435939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a:miter lim="400000"/>
            </a:ln>
          </p:spPr>
          <p:txBody>
            <a:bodyPr anchor="ctr"/>
            <a:lstStyle/>
            <a:p>
              <a:pPr algn="ctr"/>
              <a:endParaRPr/>
            </a:p>
          </p:txBody>
        </p:sp>
        <p:sp>
          <p:nvSpPr>
            <p:cNvPr id="23" name="Freeform: Shape 11">
              <a:extLst>
                <a:ext uri="{FF2B5EF4-FFF2-40B4-BE49-F238E27FC236}">
                  <a16:creationId xmlns:a16="http://schemas.microsoft.com/office/drawing/2014/main" id="{D9CB33ED-DA01-4511-8B7B-722F65648A30}"/>
                </a:ext>
              </a:extLst>
            </p:cNvPr>
            <p:cNvSpPr/>
            <p:nvPr/>
          </p:nvSpPr>
          <p:spPr>
            <a:xfrm>
              <a:off x="2128831" y="2679744"/>
              <a:ext cx="455998" cy="192590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chemeClr val="bg1">
                  <a:lumMod val="85000"/>
                </a:schemeClr>
              </a:solidFill>
              <a:miter/>
            </a:ln>
          </p:spPr>
          <p:txBody>
            <a:bodyPr anchor="ctr"/>
            <a:lstStyle/>
            <a:p>
              <a:pPr algn="ctr"/>
              <a:endParaRPr/>
            </a:p>
          </p:txBody>
        </p:sp>
        <p:sp>
          <p:nvSpPr>
            <p:cNvPr id="24" name="Freeform: Shape 12">
              <a:extLst>
                <a:ext uri="{FF2B5EF4-FFF2-40B4-BE49-F238E27FC236}">
                  <a16:creationId xmlns:a16="http://schemas.microsoft.com/office/drawing/2014/main" id="{3ECBA443-A83B-404B-AC1E-8C502EE99B0C}"/>
                </a:ext>
              </a:extLst>
            </p:cNvPr>
            <p:cNvSpPr/>
            <p:nvPr/>
          </p:nvSpPr>
          <p:spPr>
            <a:xfrm>
              <a:off x="2477599" y="2631598"/>
              <a:ext cx="165719" cy="16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chemeClr val="bg1">
                <a:lumMod val="85000"/>
              </a:schemeClr>
            </a:solidFill>
            <a:ln w="12700">
              <a:miter lim="400000"/>
            </a:ln>
          </p:spPr>
          <p:txBody>
            <a:bodyPr anchor="ctr"/>
            <a:lstStyle/>
            <a:p>
              <a:pPr algn="ctr"/>
              <a:endParaRPr/>
            </a:p>
          </p:txBody>
        </p:sp>
        <p:sp>
          <p:nvSpPr>
            <p:cNvPr id="25" name="Freeform: Shape 13">
              <a:extLst>
                <a:ext uri="{FF2B5EF4-FFF2-40B4-BE49-F238E27FC236}">
                  <a16:creationId xmlns:a16="http://schemas.microsoft.com/office/drawing/2014/main" id="{617E83E6-1C20-4396-A263-C1EEA62B4F5B}"/>
                </a:ext>
              </a:extLst>
            </p:cNvPr>
            <p:cNvSpPr/>
            <p:nvPr/>
          </p:nvSpPr>
          <p:spPr>
            <a:xfrm>
              <a:off x="2692669" y="4379866"/>
              <a:ext cx="1397931" cy="581774"/>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chemeClr val="bg1">
                  <a:lumMod val="85000"/>
                </a:schemeClr>
              </a:solidFill>
              <a:miter/>
            </a:ln>
          </p:spPr>
          <p:txBody>
            <a:bodyPr anchor="ctr"/>
            <a:lstStyle/>
            <a:p>
              <a:pPr algn="ctr"/>
              <a:endParaRPr/>
            </a:p>
          </p:txBody>
        </p:sp>
        <p:sp>
          <p:nvSpPr>
            <p:cNvPr id="26" name="Freeform: Shape 14">
              <a:extLst>
                <a:ext uri="{FF2B5EF4-FFF2-40B4-BE49-F238E27FC236}">
                  <a16:creationId xmlns:a16="http://schemas.microsoft.com/office/drawing/2014/main" id="{B08A1D4F-5AE9-45E1-A754-0CAB9A5A9052}"/>
                </a:ext>
              </a:extLst>
            </p:cNvPr>
            <p:cNvSpPr/>
            <p:nvPr/>
          </p:nvSpPr>
          <p:spPr>
            <a:xfrm>
              <a:off x="4032081" y="4827386"/>
              <a:ext cx="165801" cy="16153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chemeClr val="bg1">
                <a:lumMod val="85000"/>
              </a:schemeClr>
            </a:solidFill>
            <a:ln w="12700">
              <a:miter lim="400000"/>
            </a:ln>
          </p:spPr>
          <p:txBody>
            <a:bodyPr anchor="ctr"/>
            <a:lstStyle/>
            <a:p>
              <a:pPr algn="ctr"/>
              <a:endParaRPr/>
            </a:p>
          </p:txBody>
        </p:sp>
        <p:sp>
          <p:nvSpPr>
            <p:cNvPr id="27" name="Freeform: Shape 15">
              <a:extLst>
                <a:ext uri="{FF2B5EF4-FFF2-40B4-BE49-F238E27FC236}">
                  <a16:creationId xmlns:a16="http://schemas.microsoft.com/office/drawing/2014/main" id="{EC761A86-6097-468D-AEA2-D0DB2B7947D9}"/>
                </a:ext>
              </a:extLst>
            </p:cNvPr>
            <p:cNvSpPr/>
            <p:nvPr/>
          </p:nvSpPr>
          <p:spPr>
            <a:xfrm>
              <a:off x="163150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546A"/>
            </a:solidFill>
            <a:ln w="12700">
              <a:miter lim="400000"/>
            </a:ln>
          </p:spPr>
          <p:txBody>
            <a:bodyPr anchor="ctr"/>
            <a:lstStyle/>
            <a:p>
              <a:pPr algn="ctr"/>
              <a:endParaRPr/>
            </a:p>
          </p:txBody>
        </p:sp>
        <p:sp>
          <p:nvSpPr>
            <p:cNvPr id="28" name="Freeform: Shape 56">
              <a:extLst>
                <a:ext uri="{FF2B5EF4-FFF2-40B4-BE49-F238E27FC236}">
                  <a16:creationId xmlns:a16="http://schemas.microsoft.com/office/drawing/2014/main" id="{E733CD5A-536D-4DF4-825A-4A0FB1E503DE}"/>
                </a:ext>
              </a:extLst>
            </p:cNvPr>
            <p:cNvSpPr>
              <a:spLocks/>
            </p:cNvSpPr>
            <p:nvPr/>
          </p:nvSpPr>
          <p:spPr bwMode="auto">
            <a:xfrm>
              <a:off x="4815024" y="4307637"/>
              <a:ext cx="551396" cy="552682"/>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bg1"/>
            </a:solidFill>
            <a:ln>
              <a:noFill/>
            </a:ln>
          </p:spPr>
          <p:txBody>
            <a:bodyPr anchor="ctr"/>
            <a:lstStyle/>
            <a:p>
              <a:pPr algn="ctr"/>
              <a:endParaRPr/>
            </a:p>
          </p:txBody>
        </p:sp>
        <p:sp>
          <p:nvSpPr>
            <p:cNvPr id="29" name="Freeform: Shape 57">
              <a:extLst>
                <a:ext uri="{FF2B5EF4-FFF2-40B4-BE49-F238E27FC236}">
                  <a16:creationId xmlns:a16="http://schemas.microsoft.com/office/drawing/2014/main" id="{39C814D5-718E-46C3-AEDA-468FB0503A3D}"/>
                </a:ext>
              </a:extLst>
            </p:cNvPr>
            <p:cNvSpPr>
              <a:spLocks/>
            </p:cNvSpPr>
            <p:nvPr/>
          </p:nvSpPr>
          <p:spPr bwMode="auto">
            <a:xfrm>
              <a:off x="3462684" y="1963233"/>
              <a:ext cx="536820" cy="53568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chemeClr val="bg1"/>
            </a:solidFill>
            <a:ln>
              <a:noFill/>
            </a:ln>
          </p:spPr>
          <p:txBody>
            <a:bodyPr anchor="ctr"/>
            <a:lstStyle/>
            <a:p>
              <a:pPr algn="ctr"/>
              <a:endParaRPr/>
            </a:p>
          </p:txBody>
        </p:sp>
        <p:sp>
          <p:nvSpPr>
            <p:cNvPr id="30" name="Freeform: Shape 58">
              <a:extLst>
                <a:ext uri="{FF2B5EF4-FFF2-40B4-BE49-F238E27FC236}">
                  <a16:creationId xmlns:a16="http://schemas.microsoft.com/office/drawing/2014/main" id="{5A059C4E-B1EC-41DD-9B04-114FD225A8C9}"/>
                </a:ext>
              </a:extLst>
            </p:cNvPr>
            <p:cNvSpPr>
              <a:spLocks/>
            </p:cNvSpPr>
            <p:nvPr/>
          </p:nvSpPr>
          <p:spPr bwMode="auto">
            <a:xfrm>
              <a:off x="2087971" y="4322344"/>
              <a:ext cx="549722" cy="523268"/>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chemeClr val="bg1"/>
            </a:solidFill>
            <a:ln>
              <a:noFill/>
            </a:ln>
          </p:spPr>
          <p:txBody>
            <a:bodyPr anchor="ctr"/>
            <a:lstStyle/>
            <a:p>
              <a:pPr algn="ctr"/>
              <a:endParaRPr/>
            </a:p>
          </p:txBody>
        </p:sp>
      </p:grpSp>
      <p:grpSp>
        <p:nvGrpSpPr>
          <p:cNvPr id="31" name="组合 30">
            <a:extLst>
              <a:ext uri="{FF2B5EF4-FFF2-40B4-BE49-F238E27FC236}">
                <a16:creationId xmlns:a16="http://schemas.microsoft.com/office/drawing/2014/main" id="{E7424729-C69B-4CE5-ADF4-11D8FCAEE79D}"/>
              </a:ext>
            </a:extLst>
          </p:cNvPr>
          <p:cNvGrpSpPr/>
          <p:nvPr/>
        </p:nvGrpSpPr>
        <p:grpSpPr>
          <a:xfrm>
            <a:off x="6360062" y="2010638"/>
            <a:ext cx="4481433" cy="1007663"/>
            <a:chOff x="6360062" y="2010638"/>
            <a:chExt cx="4481433" cy="1007663"/>
          </a:xfrm>
        </p:grpSpPr>
        <p:sp>
          <p:nvSpPr>
            <p:cNvPr id="32" name="Freeform: Shape 49">
              <a:extLst>
                <a:ext uri="{FF2B5EF4-FFF2-40B4-BE49-F238E27FC236}">
                  <a16:creationId xmlns:a16="http://schemas.microsoft.com/office/drawing/2014/main" id="{65B61F64-6BF9-4638-8ECA-521DF2F20D5C}"/>
                </a:ext>
              </a:extLst>
            </p:cNvPr>
            <p:cNvSpPr/>
            <p:nvPr/>
          </p:nvSpPr>
          <p:spPr>
            <a:xfrm>
              <a:off x="6360062" y="2221370"/>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546A"/>
            </a:solidFill>
            <a:ln w="12700" cap="flat">
              <a:noFill/>
              <a:miter lim="400000"/>
            </a:ln>
            <a:effectLst/>
          </p:spPr>
          <p:txBody>
            <a:bodyPr anchor="ctr"/>
            <a:lstStyle/>
            <a:p>
              <a:pPr algn="ctr"/>
              <a:endParaRPr>
                <a:solidFill>
                  <a:schemeClr val="tx1">
                    <a:lumMod val="65000"/>
                    <a:lumOff val="35000"/>
                  </a:schemeClr>
                </a:solidFill>
              </a:endParaRPr>
            </a:p>
          </p:txBody>
        </p:sp>
        <p:sp>
          <p:nvSpPr>
            <p:cNvPr id="33" name="Freeform: Shape 50">
              <a:extLst>
                <a:ext uri="{FF2B5EF4-FFF2-40B4-BE49-F238E27FC236}">
                  <a16:creationId xmlns:a16="http://schemas.microsoft.com/office/drawing/2014/main" id="{187C99CB-4941-42C1-965F-A2B4BF8775F1}"/>
                </a:ext>
              </a:extLst>
            </p:cNvPr>
            <p:cNvSpPr/>
            <p:nvPr/>
          </p:nvSpPr>
          <p:spPr>
            <a:xfrm>
              <a:off x="6539174" y="23949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nvGrpSpPr>
            <p:cNvPr id="34" name="组合 33">
              <a:extLst>
                <a:ext uri="{FF2B5EF4-FFF2-40B4-BE49-F238E27FC236}">
                  <a16:creationId xmlns:a16="http://schemas.microsoft.com/office/drawing/2014/main" id="{08351C04-5834-4EBF-90E9-9E148D5C4543}"/>
                </a:ext>
              </a:extLst>
            </p:cNvPr>
            <p:cNvGrpSpPr/>
            <p:nvPr/>
          </p:nvGrpSpPr>
          <p:grpSpPr>
            <a:xfrm>
              <a:off x="7083556" y="2010638"/>
              <a:ext cx="3757939" cy="1007663"/>
              <a:chOff x="1531598" y="3689289"/>
              <a:chExt cx="3757939" cy="1007663"/>
            </a:xfrm>
          </p:grpSpPr>
          <p:sp>
            <p:nvSpPr>
              <p:cNvPr id="35" name="矩形 34">
                <a:extLst>
                  <a:ext uri="{FF2B5EF4-FFF2-40B4-BE49-F238E27FC236}">
                    <a16:creationId xmlns:a16="http://schemas.microsoft.com/office/drawing/2014/main" id="{14F051A3-B165-49D2-8FF6-34E5F8C81D25}"/>
                  </a:ext>
                </a:extLst>
              </p:cNvPr>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36" name="文本框 35">
                <a:extLst>
                  <a:ext uri="{FF2B5EF4-FFF2-40B4-BE49-F238E27FC236}">
                    <a16:creationId xmlns:a16="http://schemas.microsoft.com/office/drawing/2014/main" id="{4FA5F22B-FCF7-418F-B67F-0ACB72C7979A}"/>
                  </a:ext>
                </a:extLst>
              </p:cNvPr>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ea typeface="+mj-ea"/>
                  </a:rPr>
                  <a:t>输入文字</a:t>
                </a:r>
              </a:p>
            </p:txBody>
          </p:sp>
        </p:grpSp>
      </p:grpSp>
      <p:grpSp>
        <p:nvGrpSpPr>
          <p:cNvPr id="37" name="组合 36">
            <a:extLst>
              <a:ext uri="{FF2B5EF4-FFF2-40B4-BE49-F238E27FC236}">
                <a16:creationId xmlns:a16="http://schemas.microsoft.com/office/drawing/2014/main" id="{E302A662-6AD8-4FA9-87F2-6E7EB204A771}"/>
              </a:ext>
            </a:extLst>
          </p:cNvPr>
          <p:cNvGrpSpPr/>
          <p:nvPr/>
        </p:nvGrpSpPr>
        <p:grpSpPr>
          <a:xfrm>
            <a:off x="6360062" y="3285531"/>
            <a:ext cx="4481433" cy="1007663"/>
            <a:chOff x="6360062" y="3285531"/>
            <a:chExt cx="4481433" cy="1007663"/>
          </a:xfrm>
        </p:grpSpPr>
        <p:grpSp>
          <p:nvGrpSpPr>
            <p:cNvPr id="38" name="组合 37">
              <a:extLst>
                <a:ext uri="{FF2B5EF4-FFF2-40B4-BE49-F238E27FC236}">
                  <a16:creationId xmlns:a16="http://schemas.microsoft.com/office/drawing/2014/main" id="{4A5DC02C-1897-45AE-86B5-90FBD2AF8336}"/>
                </a:ext>
              </a:extLst>
            </p:cNvPr>
            <p:cNvGrpSpPr/>
            <p:nvPr/>
          </p:nvGrpSpPr>
          <p:grpSpPr>
            <a:xfrm>
              <a:off x="6360062" y="3503269"/>
              <a:ext cx="586202" cy="586201"/>
              <a:chOff x="6360062" y="3503269"/>
              <a:chExt cx="586202" cy="586201"/>
            </a:xfrm>
          </p:grpSpPr>
          <p:sp>
            <p:nvSpPr>
              <p:cNvPr id="42" name="Freeform: Shape 43">
                <a:extLst>
                  <a:ext uri="{FF2B5EF4-FFF2-40B4-BE49-F238E27FC236}">
                    <a16:creationId xmlns:a16="http://schemas.microsoft.com/office/drawing/2014/main" id="{A40FBFEC-93D2-4DDB-92E8-05F47D42DE9B}"/>
                  </a:ext>
                </a:extLst>
              </p:cNvPr>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546A"/>
              </a:solidFill>
              <a:ln w="12700" cap="flat">
                <a:noFill/>
                <a:miter lim="400000"/>
              </a:ln>
              <a:effectLst/>
            </p:spPr>
            <p:txBody>
              <a:bodyPr anchor="ctr"/>
              <a:lstStyle/>
              <a:p>
                <a:pPr algn="ctr"/>
                <a:endParaRPr>
                  <a:solidFill>
                    <a:schemeClr val="tx1">
                      <a:lumMod val="65000"/>
                      <a:lumOff val="35000"/>
                    </a:schemeClr>
                  </a:solidFill>
                </a:endParaRPr>
              </a:p>
            </p:txBody>
          </p:sp>
          <p:sp>
            <p:nvSpPr>
              <p:cNvPr id="43" name="Freeform: Shape 50">
                <a:extLst>
                  <a:ext uri="{FF2B5EF4-FFF2-40B4-BE49-F238E27FC236}">
                    <a16:creationId xmlns:a16="http://schemas.microsoft.com/office/drawing/2014/main" id="{499697C2-9881-4BB9-BDDF-F3E6213DC496}"/>
                  </a:ext>
                </a:extLst>
              </p:cNvPr>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39" name="组合 38">
              <a:extLst>
                <a:ext uri="{FF2B5EF4-FFF2-40B4-BE49-F238E27FC236}">
                  <a16:creationId xmlns:a16="http://schemas.microsoft.com/office/drawing/2014/main" id="{407DE842-9C54-42C5-B50C-DE27F0E7F5FB}"/>
                </a:ext>
              </a:extLst>
            </p:cNvPr>
            <p:cNvGrpSpPr/>
            <p:nvPr/>
          </p:nvGrpSpPr>
          <p:grpSpPr>
            <a:xfrm>
              <a:off x="7083556" y="3285531"/>
              <a:ext cx="3757939" cy="1007663"/>
              <a:chOff x="1531598" y="3689289"/>
              <a:chExt cx="3757939" cy="1007663"/>
            </a:xfrm>
          </p:grpSpPr>
          <p:sp>
            <p:nvSpPr>
              <p:cNvPr id="40" name="矩形 39">
                <a:extLst>
                  <a:ext uri="{FF2B5EF4-FFF2-40B4-BE49-F238E27FC236}">
                    <a16:creationId xmlns:a16="http://schemas.microsoft.com/office/drawing/2014/main" id="{817EC5B5-51DA-49AA-838C-DDE874833613}"/>
                  </a:ext>
                </a:extLst>
              </p:cNvPr>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41" name="文本框 40">
                <a:extLst>
                  <a:ext uri="{FF2B5EF4-FFF2-40B4-BE49-F238E27FC236}">
                    <a16:creationId xmlns:a16="http://schemas.microsoft.com/office/drawing/2014/main" id="{71BFF1DE-97D3-4841-B78B-C60B85C8E854}"/>
                  </a:ext>
                </a:extLst>
              </p:cNvPr>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输入文字</a:t>
                </a:r>
              </a:p>
            </p:txBody>
          </p:sp>
        </p:grpSp>
      </p:grpSp>
      <p:grpSp>
        <p:nvGrpSpPr>
          <p:cNvPr id="44" name="组合 43">
            <a:extLst>
              <a:ext uri="{FF2B5EF4-FFF2-40B4-BE49-F238E27FC236}">
                <a16:creationId xmlns:a16="http://schemas.microsoft.com/office/drawing/2014/main" id="{DD9CC383-F14B-4F51-9BFB-B610E7772AB7}"/>
              </a:ext>
            </a:extLst>
          </p:cNvPr>
          <p:cNvGrpSpPr/>
          <p:nvPr/>
        </p:nvGrpSpPr>
        <p:grpSpPr>
          <a:xfrm>
            <a:off x="6360062" y="4555848"/>
            <a:ext cx="4481433" cy="1007663"/>
            <a:chOff x="6360062" y="4555848"/>
            <a:chExt cx="4481433" cy="1007663"/>
          </a:xfrm>
        </p:grpSpPr>
        <p:grpSp>
          <p:nvGrpSpPr>
            <p:cNvPr id="45" name="Group 33">
              <a:extLst>
                <a:ext uri="{FF2B5EF4-FFF2-40B4-BE49-F238E27FC236}">
                  <a16:creationId xmlns:a16="http://schemas.microsoft.com/office/drawing/2014/main" id="{A84B0BD5-2556-4E78-B277-988E1560014E}"/>
                </a:ext>
              </a:extLst>
            </p:cNvPr>
            <p:cNvGrpSpPr/>
            <p:nvPr/>
          </p:nvGrpSpPr>
          <p:grpSpPr>
            <a:xfrm>
              <a:off x="6360062" y="4785172"/>
              <a:ext cx="586202" cy="586201"/>
              <a:chOff x="0" y="0"/>
              <a:chExt cx="767929" cy="767929"/>
            </a:xfrm>
          </p:grpSpPr>
          <p:sp>
            <p:nvSpPr>
              <p:cNvPr id="49" name="Freeform: Shape 37">
                <a:extLst>
                  <a:ext uri="{FF2B5EF4-FFF2-40B4-BE49-F238E27FC236}">
                    <a16:creationId xmlns:a16="http://schemas.microsoft.com/office/drawing/2014/main" id="{81A19B95-50DF-44AA-A680-8542F62BD9D6}"/>
                  </a:ext>
                </a:extLst>
              </p:cNvPr>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cap="flat">
                <a:noFill/>
                <a:miter lim="400000"/>
              </a:ln>
              <a:effectLst/>
            </p:spPr>
            <p:txBody>
              <a:bodyPr anchor="ctr"/>
              <a:lstStyle/>
              <a:p>
                <a:pPr algn="ctr"/>
                <a:endParaRPr>
                  <a:solidFill>
                    <a:schemeClr val="tx1">
                      <a:lumMod val="65000"/>
                      <a:lumOff val="35000"/>
                    </a:schemeClr>
                  </a:solidFill>
                </a:endParaRPr>
              </a:p>
            </p:txBody>
          </p:sp>
          <p:sp>
            <p:nvSpPr>
              <p:cNvPr id="50" name="Freeform: Shape 38">
                <a:extLst>
                  <a:ext uri="{FF2B5EF4-FFF2-40B4-BE49-F238E27FC236}">
                    <a16:creationId xmlns:a16="http://schemas.microsoft.com/office/drawing/2014/main" id="{928E5FF9-2F71-4D47-B359-A686EC9DF2AD}"/>
                  </a:ext>
                </a:extLst>
              </p:cNvPr>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46" name="组合 45">
              <a:extLst>
                <a:ext uri="{FF2B5EF4-FFF2-40B4-BE49-F238E27FC236}">
                  <a16:creationId xmlns:a16="http://schemas.microsoft.com/office/drawing/2014/main" id="{BD2A9D06-6E1C-4C39-AA0E-8DA4F19740D3}"/>
                </a:ext>
              </a:extLst>
            </p:cNvPr>
            <p:cNvGrpSpPr/>
            <p:nvPr/>
          </p:nvGrpSpPr>
          <p:grpSpPr>
            <a:xfrm>
              <a:off x="7083556" y="4555848"/>
              <a:ext cx="3757939" cy="1007663"/>
              <a:chOff x="1531598" y="3689289"/>
              <a:chExt cx="3757939" cy="1007663"/>
            </a:xfrm>
          </p:grpSpPr>
          <p:sp>
            <p:nvSpPr>
              <p:cNvPr id="47" name="矩形 46">
                <a:extLst>
                  <a:ext uri="{FF2B5EF4-FFF2-40B4-BE49-F238E27FC236}">
                    <a16:creationId xmlns:a16="http://schemas.microsoft.com/office/drawing/2014/main" id="{F587CEF7-9751-4F79-B6A2-ACE4209A2DC3}"/>
                  </a:ext>
                </a:extLst>
              </p:cNvPr>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48" name="文本框 47">
                <a:extLst>
                  <a:ext uri="{FF2B5EF4-FFF2-40B4-BE49-F238E27FC236}">
                    <a16:creationId xmlns:a16="http://schemas.microsoft.com/office/drawing/2014/main" id="{644A3542-E6AB-4CC5-BE81-FB94873E8446}"/>
                  </a:ext>
                </a:extLst>
              </p:cNvPr>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输入文字</a:t>
                </a:r>
              </a:p>
            </p:txBody>
          </p:sp>
        </p:grpSp>
      </p:grpSp>
      <p:sp>
        <p:nvSpPr>
          <p:cNvPr id="51" name="矩形 50">
            <a:extLst>
              <a:ext uri="{FF2B5EF4-FFF2-40B4-BE49-F238E27FC236}">
                <a16:creationId xmlns:a16="http://schemas.microsoft.com/office/drawing/2014/main" id="{C0230C64-A663-478F-A081-07AE9923E11D}"/>
              </a:ext>
            </a:extLst>
          </p:cNvPr>
          <p:cNvSpPr/>
          <p:nvPr/>
        </p:nvSpPr>
        <p:spPr>
          <a:xfrm>
            <a:off x="10914742" y="6081486"/>
            <a:ext cx="910674" cy="77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7881071"/>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900" decel="100000" fill="hold"/>
                                        <p:tgtEl>
                                          <p:spTgt spid="31"/>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900" decel="100000" fill="hold"/>
                                        <p:tgtEl>
                                          <p:spTgt spid="3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900" decel="100000" fill="hold"/>
                                        <p:tgtEl>
                                          <p:spTgt spid="4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grpSp>
        <p:nvGrpSpPr>
          <p:cNvPr id="12" name="淘宝网chenying0907出品 18">
            <a:extLst>
              <a:ext uri="{FF2B5EF4-FFF2-40B4-BE49-F238E27FC236}">
                <a16:creationId xmlns:a16="http://schemas.microsoft.com/office/drawing/2014/main" id="{91E39E0D-4793-45D8-ACFC-056D5CAE672D}"/>
              </a:ext>
            </a:extLst>
          </p:cNvPr>
          <p:cNvGrpSpPr>
            <a:grpSpLocks/>
          </p:cNvGrpSpPr>
          <p:nvPr/>
        </p:nvGrpSpPr>
        <p:grpSpPr bwMode="auto">
          <a:xfrm>
            <a:off x="920750" y="1670050"/>
            <a:ext cx="2779713" cy="2952750"/>
            <a:chOff x="968542" y="1528409"/>
            <a:chExt cx="3046674" cy="3235203"/>
          </a:xfrm>
        </p:grpSpPr>
        <p:sp>
          <p:nvSpPr>
            <p:cNvPr id="13" name="淘宝网chenying0907出品 5">
              <a:extLst>
                <a:ext uri="{FF2B5EF4-FFF2-40B4-BE49-F238E27FC236}">
                  <a16:creationId xmlns:a16="http://schemas.microsoft.com/office/drawing/2014/main" id="{03FD0719-071D-47C9-B252-6CAC89E1ED20}"/>
                </a:ext>
              </a:extLst>
            </p:cNvPr>
            <p:cNvSpPr/>
            <p:nvPr/>
          </p:nvSpPr>
          <p:spPr>
            <a:xfrm>
              <a:off x="968542" y="1528409"/>
              <a:ext cx="3046674" cy="304735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淘宝网chenying0907出品 15">
              <a:extLst>
                <a:ext uri="{FF2B5EF4-FFF2-40B4-BE49-F238E27FC236}">
                  <a16:creationId xmlns:a16="http://schemas.microsoft.com/office/drawing/2014/main" id="{1C92DED2-2AD9-440D-8969-AD1909F8F98F}"/>
                </a:ext>
              </a:extLst>
            </p:cNvPr>
            <p:cNvSpPr/>
            <p:nvPr/>
          </p:nvSpPr>
          <p:spPr>
            <a:xfrm rot="10800000">
              <a:off x="2264814" y="4553150"/>
              <a:ext cx="454130" cy="210462"/>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5" name="淘宝网chenying0907出品 20">
            <a:extLst>
              <a:ext uri="{FF2B5EF4-FFF2-40B4-BE49-F238E27FC236}">
                <a16:creationId xmlns:a16="http://schemas.microsoft.com/office/drawing/2014/main" id="{5615127D-B773-43AE-B9A7-B30268BA2249}"/>
              </a:ext>
            </a:extLst>
          </p:cNvPr>
          <p:cNvGrpSpPr>
            <a:grpSpLocks/>
          </p:cNvGrpSpPr>
          <p:nvPr/>
        </p:nvGrpSpPr>
        <p:grpSpPr bwMode="auto">
          <a:xfrm>
            <a:off x="8491538" y="1670050"/>
            <a:ext cx="2779712" cy="2952750"/>
            <a:chOff x="8176787" y="1528411"/>
            <a:chExt cx="3046667" cy="3235201"/>
          </a:xfrm>
        </p:grpSpPr>
        <p:sp>
          <p:nvSpPr>
            <p:cNvPr id="16" name="淘宝网chenying0907出品 10">
              <a:extLst>
                <a:ext uri="{FF2B5EF4-FFF2-40B4-BE49-F238E27FC236}">
                  <a16:creationId xmlns:a16="http://schemas.microsoft.com/office/drawing/2014/main" id="{F8AC8A4B-28C3-4170-866D-96992D75DFEE}"/>
                </a:ext>
              </a:extLst>
            </p:cNvPr>
            <p:cNvSpPr/>
            <p:nvPr/>
          </p:nvSpPr>
          <p:spPr>
            <a:xfrm>
              <a:off x="8176787" y="1528411"/>
              <a:ext cx="3046667" cy="304735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7" name="淘宝网chenying0907出品 17">
              <a:extLst>
                <a:ext uri="{FF2B5EF4-FFF2-40B4-BE49-F238E27FC236}">
                  <a16:creationId xmlns:a16="http://schemas.microsoft.com/office/drawing/2014/main" id="{66FAF6DD-1E47-4434-AFDD-2248BA6005AE}"/>
                </a:ext>
              </a:extLst>
            </p:cNvPr>
            <p:cNvSpPr/>
            <p:nvPr/>
          </p:nvSpPr>
          <p:spPr>
            <a:xfrm rot="10800000">
              <a:off x="9473056" y="4553151"/>
              <a:ext cx="454130" cy="210461"/>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8" name="淘宝网chenying0907出品 19">
            <a:extLst>
              <a:ext uri="{FF2B5EF4-FFF2-40B4-BE49-F238E27FC236}">
                <a16:creationId xmlns:a16="http://schemas.microsoft.com/office/drawing/2014/main" id="{54660996-6784-4680-8A4C-C9B4F629AACB}"/>
              </a:ext>
            </a:extLst>
          </p:cNvPr>
          <p:cNvGrpSpPr>
            <a:grpSpLocks/>
          </p:cNvGrpSpPr>
          <p:nvPr/>
        </p:nvGrpSpPr>
        <p:grpSpPr bwMode="auto">
          <a:xfrm>
            <a:off x="4705350" y="1670050"/>
            <a:ext cx="2781300" cy="2952750"/>
            <a:chOff x="4572667" y="1528411"/>
            <a:chExt cx="3046667" cy="3235201"/>
          </a:xfrm>
        </p:grpSpPr>
        <p:sp>
          <p:nvSpPr>
            <p:cNvPr id="19" name="淘宝网chenying0907出品 9">
              <a:extLst>
                <a:ext uri="{FF2B5EF4-FFF2-40B4-BE49-F238E27FC236}">
                  <a16:creationId xmlns:a16="http://schemas.microsoft.com/office/drawing/2014/main" id="{939892E5-0DA4-47A2-BB2A-DC7DBD41F486}"/>
                </a:ext>
              </a:extLst>
            </p:cNvPr>
            <p:cNvSpPr/>
            <p:nvPr/>
          </p:nvSpPr>
          <p:spPr>
            <a:xfrm>
              <a:off x="4572667" y="1528411"/>
              <a:ext cx="3046667" cy="30473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淘宝网chenying0907出品 16">
              <a:extLst>
                <a:ext uri="{FF2B5EF4-FFF2-40B4-BE49-F238E27FC236}">
                  <a16:creationId xmlns:a16="http://schemas.microsoft.com/office/drawing/2014/main" id="{40A50271-7D15-40A8-8871-A01942F610B0}"/>
                </a:ext>
              </a:extLst>
            </p:cNvPr>
            <p:cNvSpPr/>
            <p:nvPr/>
          </p:nvSpPr>
          <p:spPr>
            <a:xfrm rot="10800000">
              <a:off x="5904714" y="4553151"/>
              <a:ext cx="455609" cy="21046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1" name="淘宝网chenying0907出品 26">
            <a:extLst>
              <a:ext uri="{FF2B5EF4-FFF2-40B4-BE49-F238E27FC236}">
                <a16:creationId xmlns:a16="http://schemas.microsoft.com/office/drawing/2014/main" id="{9F33BCA3-A3A0-4FDB-AC9E-C6C1B9FDD23C}"/>
              </a:ext>
            </a:extLst>
          </p:cNvPr>
          <p:cNvGrpSpPr>
            <a:grpSpLocks/>
          </p:cNvGrpSpPr>
          <p:nvPr/>
        </p:nvGrpSpPr>
        <p:grpSpPr bwMode="auto">
          <a:xfrm>
            <a:off x="4822825" y="4868863"/>
            <a:ext cx="2619375" cy="1504950"/>
            <a:chOff x="4822828" y="4998051"/>
            <a:chExt cx="2619372" cy="1505422"/>
          </a:xfrm>
        </p:grpSpPr>
        <p:grpSp>
          <p:nvGrpSpPr>
            <p:cNvPr id="22" name="淘宝网chenying0907出品 22">
              <a:extLst>
                <a:ext uri="{FF2B5EF4-FFF2-40B4-BE49-F238E27FC236}">
                  <a16:creationId xmlns:a16="http://schemas.microsoft.com/office/drawing/2014/main" id="{79E2D7F4-4C27-47F9-BA75-E3A7A2537EB7}"/>
                </a:ext>
              </a:extLst>
            </p:cNvPr>
            <p:cNvGrpSpPr>
              <a:grpSpLocks/>
            </p:cNvGrpSpPr>
            <p:nvPr/>
          </p:nvGrpSpPr>
          <p:grpSpPr bwMode="auto">
            <a:xfrm>
              <a:off x="5002216" y="4998051"/>
              <a:ext cx="2260597" cy="423995"/>
              <a:chOff x="1637262" y="4833938"/>
              <a:chExt cx="2898841" cy="423995"/>
            </a:xfrm>
          </p:grpSpPr>
          <p:sp>
            <p:nvSpPr>
              <p:cNvPr id="24" name="圆角淘宝网chenying0907出品 23">
                <a:extLst>
                  <a:ext uri="{FF2B5EF4-FFF2-40B4-BE49-F238E27FC236}">
                    <a16:creationId xmlns:a16="http://schemas.microsoft.com/office/drawing/2014/main" id="{D9EB9645-B825-4A83-A81D-AEAD3403DC3A}"/>
                  </a:ext>
                </a:extLst>
              </p:cNvPr>
              <p:cNvSpPr/>
              <p:nvPr/>
            </p:nvSpPr>
            <p:spPr>
              <a:xfrm>
                <a:off x="1637262" y="4833938"/>
                <a:ext cx="2898841" cy="4239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淘宝网chenying0907出品 24">
                <a:extLst>
                  <a:ext uri="{FF2B5EF4-FFF2-40B4-BE49-F238E27FC236}">
                    <a16:creationId xmlns:a16="http://schemas.microsoft.com/office/drawing/2014/main" id="{2348CC10-C3C7-4991-BE6E-BB37DD1A2E4C}"/>
                  </a:ext>
                </a:extLst>
              </p:cNvPr>
              <p:cNvSpPr txBox="1">
                <a:spLocks noChangeArrowheads="1"/>
              </p:cNvSpPr>
              <p:nvPr/>
            </p:nvSpPr>
            <p:spPr bwMode="auto">
              <a:xfrm>
                <a:off x="2376272" y="4861145"/>
                <a:ext cx="1420819" cy="369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dirty="0">
                    <a:solidFill>
                      <a:schemeClr val="bg1"/>
                    </a:solidFill>
                    <a:latin typeface="微软雅黑" panose="020B0503020204020204" pitchFamily="34" charset="-122"/>
                    <a:ea typeface="微软雅黑" panose="020B0503020204020204" pitchFamily="34" charset="-122"/>
                  </a:rPr>
                  <a:t>输入文字</a:t>
                </a:r>
              </a:p>
            </p:txBody>
          </p:sp>
        </p:grpSp>
        <p:sp>
          <p:nvSpPr>
            <p:cNvPr id="23" name="淘宝网chenying0907出品 25">
              <a:extLst>
                <a:ext uri="{FF2B5EF4-FFF2-40B4-BE49-F238E27FC236}">
                  <a16:creationId xmlns:a16="http://schemas.microsoft.com/office/drawing/2014/main" id="{6E8EF70A-B15A-4AA9-8A39-F324B4575D30}"/>
                </a:ext>
              </a:extLst>
            </p:cNvPr>
            <p:cNvSpPr>
              <a:spLocks noChangeArrowheads="1"/>
            </p:cNvSpPr>
            <p:nvPr/>
          </p:nvSpPr>
          <p:spPr bwMode="auto">
            <a:xfrm>
              <a:off x="4822828" y="5549366"/>
              <a:ext cx="261937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2"/>
                  </a:solidFill>
                  <a:ea typeface="微软雅黑" panose="020B0503020204020204" pitchFamily="34" charset="-122"/>
                </a:rPr>
                <a:t>Something was broken in my engine. And as I had with me neither a mechanic nor any passengers</a:t>
              </a:r>
            </a:p>
          </p:txBody>
        </p:sp>
      </p:grpSp>
      <p:grpSp>
        <p:nvGrpSpPr>
          <p:cNvPr id="26" name="淘宝网chenying0907出品 27">
            <a:extLst>
              <a:ext uri="{FF2B5EF4-FFF2-40B4-BE49-F238E27FC236}">
                <a16:creationId xmlns:a16="http://schemas.microsoft.com/office/drawing/2014/main" id="{1321FE86-3F31-4235-A494-B4DB5C909B94}"/>
              </a:ext>
            </a:extLst>
          </p:cNvPr>
          <p:cNvGrpSpPr>
            <a:grpSpLocks/>
          </p:cNvGrpSpPr>
          <p:nvPr/>
        </p:nvGrpSpPr>
        <p:grpSpPr bwMode="auto">
          <a:xfrm>
            <a:off x="1001713" y="4868863"/>
            <a:ext cx="2619375" cy="1504950"/>
            <a:chOff x="4822828" y="4998051"/>
            <a:chExt cx="2619372" cy="1505422"/>
          </a:xfrm>
        </p:grpSpPr>
        <p:grpSp>
          <p:nvGrpSpPr>
            <p:cNvPr id="27" name="淘宝网chenying0907出品 28">
              <a:extLst>
                <a:ext uri="{FF2B5EF4-FFF2-40B4-BE49-F238E27FC236}">
                  <a16:creationId xmlns:a16="http://schemas.microsoft.com/office/drawing/2014/main" id="{CFBF72F1-35E8-44FE-9026-09D9AF2CEA93}"/>
                </a:ext>
              </a:extLst>
            </p:cNvPr>
            <p:cNvGrpSpPr>
              <a:grpSpLocks/>
            </p:cNvGrpSpPr>
            <p:nvPr/>
          </p:nvGrpSpPr>
          <p:grpSpPr bwMode="auto">
            <a:xfrm>
              <a:off x="5002215" y="4998051"/>
              <a:ext cx="2260597" cy="423995"/>
              <a:chOff x="1637260" y="4833938"/>
              <a:chExt cx="2898841" cy="423995"/>
            </a:xfrm>
          </p:grpSpPr>
          <p:sp>
            <p:nvSpPr>
              <p:cNvPr id="29" name="圆角淘宝网chenying0907出品 30">
                <a:extLst>
                  <a:ext uri="{FF2B5EF4-FFF2-40B4-BE49-F238E27FC236}">
                    <a16:creationId xmlns:a16="http://schemas.microsoft.com/office/drawing/2014/main" id="{97623E24-9A56-473C-9E71-CBEC153B4EA4}"/>
                  </a:ext>
                </a:extLst>
              </p:cNvPr>
              <p:cNvSpPr/>
              <p:nvPr/>
            </p:nvSpPr>
            <p:spPr>
              <a:xfrm>
                <a:off x="1637260" y="4833938"/>
                <a:ext cx="2898841" cy="42399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淘宝网chenying0907出品 31">
                <a:extLst>
                  <a:ext uri="{FF2B5EF4-FFF2-40B4-BE49-F238E27FC236}">
                    <a16:creationId xmlns:a16="http://schemas.microsoft.com/office/drawing/2014/main" id="{CA4A7DB9-B600-4555-9408-A543CC28237B}"/>
                  </a:ext>
                </a:extLst>
              </p:cNvPr>
              <p:cNvSpPr txBox="1">
                <a:spLocks noChangeArrowheads="1"/>
              </p:cNvSpPr>
              <p:nvPr/>
            </p:nvSpPr>
            <p:spPr bwMode="auto">
              <a:xfrm>
                <a:off x="2376273" y="4861145"/>
                <a:ext cx="1420819" cy="369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dirty="0">
                    <a:solidFill>
                      <a:schemeClr val="bg1"/>
                    </a:solidFill>
                    <a:latin typeface="微软雅黑" panose="020B0503020204020204" pitchFamily="34" charset="-122"/>
                    <a:ea typeface="微软雅黑" panose="020B0503020204020204" pitchFamily="34" charset="-122"/>
                  </a:rPr>
                  <a:t>输入文字</a:t>
                </a:r>
              </a:p>
            </p:txBody>
          </p:sp>
        </p:grpSp>
        <p:sp>
          <p:nvSpPr>
            <p:cNvPr id="28" name="淘宝网chenying0907出品 29">
              <a:extLst>
                <a:ext uri="{FF2B5EF4-FFF2-40B4-BE49-F238E27FC236}">
                  <a16:creationId xmlns:a16="http://schemas.microsoft.com/office/drawing/2014/main" id="{6542FB4E-A506-4B6E-AD6A-40B64B61B957}"/>
                </a:ext>
              </a:extLst>
            </p:cNvPr>
            <p:cNvSpPr>
              <a:spLocks noChangeArrowheads="1"/>
            </p:cNvSpPr>
            <p:nvPr/>
          </p:nvSpPr>
          <p:spPr bwMode="auto">
            <a:xfrm>
              <a:off x="4822828" y="5549366"/>
              <a:ext cx="261937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2"/>
                  </a:solidFill>
                  <a:ea typeface="微软雅黑" panose="020B0503020204020204" pitchFamily="34" charset="-122"/>
                </a:rPr>
                <a:t>Something was broken in my engine. And as I had with me neither a mechanic nor any passengers</a:t>
              </a:r>
            </a:p>
          </p:txBody>
        </p:sp>
      </p:grpSp>
      <p:grpSp>
        <p:nvGrpSpPr>
          <p:cNvPr id="31" name="淘宝网chenying0907出品 32">
            <a:extLst>
              <a:ext uri="{FF2B5EF4-FFF2-40B4-BE49-F238E27FC236}">
                <a16:creationId xmlns:a16="http://schemas.microsoft.com/office/drawing/2014/main" id="{EA069531-5B9B-48C0-B7EC-C41E83BFC52D}"/>
              </a:ext>
            </a:extLst>
          </p:cNvPr>
          <p:cNvGrpSpPr>
            <a:grpSpLocks/>
          </p:cNvGrpSpPr>
          <p:nvPr/>
        </p:nvGrpSpPr>
        <p:grpSpPr bwMode="auto">
          <a:xfrm>
            <a:off x="8570913" y="4868863"/>
            <a:ext cx="2619375" cy="1504950"/>
            <a:chOff x="4822828" y="4998051"/>
            <a:chExt cx="2619372" cy="1505422"/>
          </a:xfrm>
        </p:grpSpPr>
        <p:grpSp>
          <p:nvGrpSpPr>
            <p:cNvPr id="32" name="淘宝网chenying0907出品 33">
              <a:extLst>
                <a:ext uri="{FF2B5EF4-FFF2-40B4-BE49-F238E27FC236}">
                  <a16:creationId xmlns:a16="http://schemas.microsoft.com/office/drawing/2014/main" id="{242BDEAE-E2DD-497F-AF4F-966E69036B2B}"/>
                </a:ext>
              </a:extLst>
            </p:cNvPr>
            <p:cNvGrpSpPr>
              <a:grpSpLocks/>
            </p:cNvGrpSpPr>
            <p:nvPr/>
          </p:nvGrpSpPr>
          <p:grpSpPr bwMode="auto">
            <a:xfrm>
              <a:off x="5002215" y="4998051"/>
              <a:ext cx="2260597" cy="423995"/>
              <a:chOff x="1637260" y="4833938"/>
              <a:chExt cx="2898841" cy="423995"/>
            </a:xfrm>
          </p:grpSpPr>
          <p:sp>
            <p:nvSpPr>
              <p:cNvPr id="34" name="圆角淘宝网chenying0907出品 35">
                <a:extLst>
                  <a:ext uri="{FF2B5EF4-FFF2-40B4-BE49-F238E27FC236}">
                    <a16:creationId xmlns:a16="http://schemas.microsoft.com/office/drawing/2014/main" id="{B08B65DB-340A-4636-BF5D-B338AE0B1E03}"/>
                  </a:ext>
                </a:extLst>
              </p:cNvPr>
              <p:cNvSpPr/>
              <p:nvPr/>
            </p:nvSpPr>
            <p:spPr>
              <a:xfrm>
                <a:off x="1637260" y="4833938"/>
                <a:ext cx="2898841" cy="42399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35" name="淘宝网chenying0907出品 36">
                <a:extLst>
                  <a:ext uri="{FF2B5EF4-FFF2-40B4-BE49-F238E27FC236}">
                    <a16:creationId xmlns:a16="http://schemas.microsoft.com/office/drawing/2014/main" id="{21DBDC7F-5E4E-4D6A-8EB4-2D6DFDDEA322}"/>
                  </a:ext>
                </a:extLst>
              </p:cNvPr>
              <p:cNvSpPr txBox="1">
                <a:spLocks noChangeArrowheads="1"/>
              </p:cNvSpPr>
              <p:nvPr/>
            </p:nvSpPr>
            <p:spPr bwMode="auto">
              <a:xfrm>
                <a:off x="2376271" y="4861145"/>
                <a:ext cx="1420819" cy="369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dirty="0">
                    <a:solidFill>
                      <a:schemeClr val="bg1"/>
                    </a:solidFill>
                    <a:latin typeface="微软雅黑" panose="020B0503020204020204" pitchFamily="34" charset="-122"/>
                    <a:ea typeface="微软雅黑" panose="020B0503020204020204" pitchFamily="34" charset="-122"/>
                  </a:rPr>
                  <a:t>输入文字</a:t>
                </a:r>
              </a:p>
            </p:txBody>
          </p:sp>
        </p:grpSp>
        <p:sp>
          <p:nvSpPr>
            <p:cNvPr id="33" name="淘宝网chenying0907出品 34">
              <a:extLst>
                <a:ext uri="{FF2B5EF4-FFF2-40B4-BE49-F238E27FC236}">
                  <a16:creationId xmlns:a16="http://schemas.microsoft.com/office/drawing/2014/main" id="{E36682EA-8980-4254-BBB8-F38AC88A6482}"/>
                </a:ext>
              </a:extLst>
            </p:cNvPr>
            <p:cNvSpPr>
              <a:spLocks noChangeArrowheads="1"/>
            </p:cNvSpPr>
            <p:nvPr/>
          </p:nvSpPr>
          <p:spPr bwMode="auto">
            <a:xfrm>
              <a:off x="4822828" y="5549366"/>
              <a:ext cx="261937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2"/>
                  </a:solidFill>
                  <a:ea typeface="微软雅黑" panose="020B0503020204020204" pitchFamily="34" charset="-122"/>
                </a:rPr>
                <a:t>Something was broken in my engine. And as I had with me neither a mechanic nor any passengers</a:t>
              </a:r>
            </a:p>
          </p:txBody>
        </p:sp>
      </p:grpSp>
      <p:pic>
        <p:nvPicPr>
          <p:cNvPr id="36" name="淘宝网chenying0907出品占位符 48">
            <a:extLst>
              <a:ext uri="{FF2B5EF4-FFF2-40B4-BE49-F238E27FC236}">
                <a16:creationId xmlns:a16="http://schemas.microsoft.com/office/drawing/2014/main" id="{C6306C43-401B-4E76-BCE4-8CAD73E960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14803" y="1997076"/>
            <a:ext cx="2126167" cy="2126165"/>
          </a:xfrm>
          <a:prstGeom prst="ellipse">
            <a:avLst/>
          </a:prstGeom>
        </p:spPr>
      </p:pic>
      <p:pic>
        <p:nvPicPr>
          <p:cNvPr id="37" name="淘宝网chenying0907出品占位符 46">
            <a:extLst>
              <a:ext uri="{FF2B5EF4-FFF2-40B4-BE49-F238E27FC236}">
                <a16:creationId xmlns:a16="http://schemas.microsoft.com/office/drawing/2014/main" id="{21ED0420-7408-4382-94A8-A23B354883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5898" y="1997076"/>
            <a:ext cx="2126167" cy="2126165"/>
          </a:xfrm>
          <a:prstGeom prst="ellipse">
            <a:avLst/>
          </a:prstGeom>
        </p:spPr>
      </p:pic>
      <p:pic>
        <p:nvPicPr>
          <p:cNvPr id="38" name="淘宝网chenying0907出品占位符 47">
            <a:extLst>
              <a:ext uri="{FF2B5EF4-FFF2-40B4-BE49-F238E27FC236}">
                <a16:creationId xmlns:a16="http://schemas.microsoft.com/office/drawing/2014/main" id="{125D5D4F-8DD0-4EC7-9E78-729512DAA4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0851" y="1997076"/>
            <a:ext cx="2126167" cy="2126166"/>
          </a:xfrm>
          <a:prstGeom prst="ellipse">
            <a:avLst/>
          </a:prstGeom>
        </p:spPr>
      </p:pic>
    </p:spTree>
    <p:extLst>
      <p:ext uri="{BB962C8B-B14F-4D97-AF65-F5344CB8AC3E}">
        <p14:creationId xmlns:p14="http://schemas.microsoft.com/office/powerpoint/2010/main" val="995593058"/>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ppt_w</p:attrName>
                                        </p:attrNameLst>
                                      </p:cBhvr>
                                      <p:tavLst>
                                        <p:tav tm="0" fmla="#ppt_w*sin(2.5*pi*$)">
                                          <p:val>
                                            <p:fltVal val="0"/>
                                          </p:val>
                                        </p:tav>
                                        <p:tav tm="100000">
                                          <p:val>
                                            <p:fltVal val="1"/>
                                          </p:val>
                                        </p:tav>
                                      </p:tavLst>
                                    </p:anim>
                                    <p:anim calcmode="lin" valueType="num">
                                      <p:cBhvr>
                                        <p:cTn id="9" dur="500" fill="hold"/>
                                        <p:tgtEl>
                                          <p:spTgt spid="1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anim calcmode="lin" valueType="num">
                                      <p:cBhvr>
                                        <p:cTn id="13" dur="500" fill="hold"/>
                                        <p:tgtEl>
                                          <p:spTgt spid="37"/>
                                        </p:tgtEl>
                                        <p:attrNameLst>
                                          <p:attrName>ppt_w</p:attrName>
                                        </p:attrNameLst>
                                      </p:cBhvr>
                                      <p:tavLst>
                                        <p:tav tm="0" fmla="#ppt_w*sin(2.5*pi*$)">
                                          <p:val>
                                            <p:fltVal val="0"/>
                                          </p:val>
                                        </p:tav>
                                        <p:tav tm="100000">
                                          <p:val>
                                            <p:fltVal val="1"/>
                                          </p:val>
                                        </p:tav>
                                      </p:tavLst>
                                    </p:anim>
                                    <p:anim calcmode="lin" valueType="num">
                                      <p:cBhvr>
                                        <p:cTn id="14" dur="500" fill="hold"/>
                                        <p:tgtEl>
                                          <p:spTgt spid="37"/>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1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anim calcmode="lin" valueType="num">
                                      <p:cBhvr>
                                        <p:cTn id="18" dur="500" fill="hold"/>
                                        <p:tgtEl>
                                          <p:spTgt spid="18"/>
                                        </p:tgtEl>
                                        <p:attrNameLst>
                                          <p:attrName>ppt_w</p:attrName>
                                        </p:attrNameLst>
                                      </p:cBhvr>
                                      <p:tavLst>
                                        <p:tav tm="0" fmla="#ppt_w*sin(2.5*pi*$)">
                                          <p:val>
                                            <p:fltVal val="0"/>
                                          </p:val>
                                        </p:tav>
                                        <p:tav tm="100000">
                                          <p:val>
                                            <p:fltVal val="1"/>
                                          </p:val>
                                        </p:tav>
                                      </p:tavLst>
                                    </p:anim>
                                    <p:anim calcmode="lin" valueType="num">
                                      <p:cBhvr>
                                        <p:cTn id="19" dur="500" fill="hold"/>
                                        <p:tgtEl>
                                          <p:spTgt spid="18"/>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10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anim calcmode="lin" valueType="num">
                                      <p:cBhvr>
                                        <p:cTn id="23" dur="500" fill="hold"/>
                                        <p:tgtEl>
                                          <p:spTgt spid="38"/>
                                        </p:tgtEl>
                                        <p:attrNameLst>
                                          <p:attrName>ppt_w</p:attrName>
                                        </p:attrNameLst>
                                      </p:cBhvr>
                                      <p:tavLst>
                                        <p:tav tm="0" fmla="#ppt_w*sin(2.5*pi*$)">
                                          <p:val>
                                            <p:fltVal val="0"/>
                                          </p:val>
                                        </p:tav>
                                        <p:tav tm="100000">
                                          <p:val>
                                            <p:fltVal val="1"/>
                                          </p:val>
                                        </p:tav>
                                      </p:tavLst>
                                    </p:anim>
                                    <p:anim calcmode="lin" valueType="num">
                                      <p:cBhvr>
                                        <p:cTn id="24" dur="500" fill="hold"/>
                                        <p:tgtEl>
                                          <p:spTgt spid="38"/>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ppt_w</p:attrName>
                                        </p:attrNameLst>
                                      </p:cBhvr>
                                      <p:tavLst>
                                        <p:tav tm="0" fmla="#ppt_w*sin(2.5*pi*$)">
                                          <p:val>
                                            <p:fltVal val="0"/>
                                          </p:val>
                                        </p:tav>
                                        <p:tav tm="100000">
                                          <p:val>
                                            <p:fltVal val="1"/>
                                          </p:val>
                                        </p:tav>
                                      </p:tavLst>
                                    </p:anim>
                                    <p:anim calcmode="lin" valueType="num">
                                      <p:cBhvr>
                                        <p:cTn id="29" dur="500" fill="hold"/>
                                        <p:tgtEl>
                                          <p:spTgt spid="15"/>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0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ppt_w</p:attrName>
                                        </p:attrNameLst>
                                      </p:cBhvr>
                                      <p:tavLst>
                                        <p:tav tm="0" fmla="#ppt_w*sin(2.5*pi*$)">
                                          <p:val>
                                            <p:fltVal val="0"/>
                                          </p:val>
                                        </p:tav>
                                        <p:tav tm="100000">
                                          <p:val>
                                            <p:fltVal val="1"/>
                                          </p:val>
                                        </p:tav>
                                      </p:tavLst>
                                    </p:anim>
                                    <p:anim calcmode="lin" valueType="num">
                                      <p:cBhvr>
                                        <p:cTn id="34" dur="500" fill="hold"/>
                                        <p:tgtEl>
                                          <p:spTgt spid="36"/>
                                        </p:tgtEl>
                                        <p:attrNameLst>
                                          <p:attrName>ppt_h</p:attrName>
                                        </p:attrNameLst>
                                      </p:cBhvr>
                                      <p:tavLst>
                                        <p:tav tm="0">
                                          <p:val>
                                            <p:strVal val="#ppt_h"/>
                                          </p:val>
                                        </p:tav>
                                        <p:tav tm="100000">
                                          <p:val>
                                            <p:strVal val="#ppt_h"/>
                                          </p:val>
                                        </p:tav>
                                      </p:tavLst>
                                    </p:anim>
                                  </p:childTnLst>
                                </p:cTn>
                              </p:par>
                            </p:childTnLst>
                          </p:cTn>
                        </p:par>
                        <p:par>
                          <p:cTn id="35" fill="hold">
                            <p:stCondLst>
                              <p:cond delay="700"/>
                            </p:stCondLst>
                            <p:childTnLst>
                              <p:par>
                                <p:cTn id="36" presetID="12" presetClass="entr" presetSubtype="1"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p:tgtEl>
                                          <p:spTgt spid="26"/>
                                        </p:tgtEl>
                                        <p:attrNameLst>
                                          <p:attrName>ppt_y</p:attrName>
                                        </p:attrNameLst>
                                      </p:cBhvr>
                                      <p:tavLst>
                                        <p:tav tm="0">
                                          <p:val>
                                            <p:strVal val="#ppt_y-#ppt_h*1.125000"/>
                                          </p:val>
                                        </p:tav>
                                        <p:tav tm="100000">
                                          <p:val>
                                            <p:strVal val="#ppt_y"/>
                                          </p:val>
                                        </p:tav>
                                      </p:tavLst>
                                    </p:anim>
                                    <p:animEffect transition="in" filter="wipe(down)">
                                      <p:cBhvr>
                                        <p:cTn id="39" dur="500"/>
                                        <p:tgtEl>
                                          <p:spTgt spid="26"/>
                                        </p:tgtEl>
                                      </p:cBhvr>
                                    </p:animEffect>
                                  </p:childTnLst>
                                </p:cTn>
                              </p:par>
                              <p:par>
                                <p:cTn id="40" presetID="12" presetClass="entr" presetSubtype="1"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down)">
                                      <p:cBhvr>
                                        <p:cTn id="43" dur="500"/>
                                        <p:tgtEl>
                                          <p:spTgt spid="21"/>
                                        </p:tgtEl>
                                      </p:cBhvr>
                                    </p:animEffect>
                                  </p:childTnLst>
                                </p:cTn>
                              </p:par>
                              <p:par>
                                <p:cTn id="44" presetID="12" presetClass="entr" presetSubtype="1"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ppt_y</p:attrName>
                                        </p:attrNameLst>
                                      </p:cBhvr>
                                      <p:tavLst>
                                        <p:tav tm="0">
                                          <p:val>
                                            <p:strVal val="#ppt_y-#ppt_h*1.125000"/>
                                          </p:val>
                                        </p:tav>
                                        <p:tav tm="100000">
                                          <p:val>
                                            <p:strVal val="#ppt_y"/>
                                          </p:val>
                                        </p:tav>
                                      </p:tavLst>
                                    </p:anim>
                                    <p:animEffect transition="in" filter="wipe(down)">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27174" y="1873192"/>
            <a:ext cx="6381374" cy="2818150"/>
          </a:xfrm>
          <a:prstGeom prst="rect">
            <a:avLst/>
          </a:prstGeom>
          <a:solidFill>
            <a:schemeClr val="bg1">
              <a:lumMod val="85000"/>
            </a:schemeClr>
          </a:solidFill>
          <a:ln>
            <a:solidFill>
              <a:schemeClr val="bg1">
                <a:lumMod val="65000"/>
              </a:schemeClr>
            </a:solidFill>
          </a:ln>
        </p:spPr>
        <p:txBody>
          <a:bodyPr wrap="square" rtlCol="0" anchor="ctr">
            <a:spAutoFit/>
          </a:bodyPr>
          <a:lstStyle/>
          <a:p>
            <a:pPr algn="ctr">
              <a:lnSpc>
                <a:spcPct val="125000"/>
              </a:lnSpc>
              <a:spcAft>
                <a:spcPts val="600"/>
              </a:spcAft>
            </a:pPr>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2388840780"/>
              </p:ext>
            </p:extLst>
          </p:nvPr>
        </p:nvGraphicFramePr>
        <p:xfrm>
          <a:off x="627174" y="1873192"/>
          <a:ext cx="3293500" cy="2443068"/>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8"/>
          <p:cNvSpPr txBox="1"/>
          <p:nvPr/>
        </p:nvSpPr>
        <p:spPr>
          <a:xfrm>
            <a:off x="806640" y="2758726"/>
            <a:ext cx="2837086" cy="861774"/>
          </a:xfrm>
          <a:prstGeom prst="rect">
            <a:avLst/>
          </a:prstGeom>
          <a:noFill/>
        </p:spPr>
        <p:txBody>
          <a:bodyPr wrap="square" lIns="0" rIns="0" rtlCol="0">
            <a:spAutoFit/>
          </a:bodyPr>
          <a:lstStyle/>
          <a:p>
            <a:pPr algn="ctr">
              <a:lnSpc>
                <a:spcPct val="125000"/>
              </a:lnSpc>
            </a:pPr>
            <a:r>
              <a:rPr lang="zh-CN" altLang="en-US" sz="2000" b="1" dirty="0">
                <a:latin typeface="微软雅黑" panose="020B0503020204020204" pitchFamily="34" charset="-122"/>
                <a:ea typeface="微软雅黑" panose="020B0503020204020204" pitchFamily="34" charset="-122"/>
              </a:rPr>
              <a:t>所需资金</a:t>
            </a:r>
            <a:endParaRPr lang="en-US" altLang="zh-CN" sz="2000" b="1" dirty="0">
              <a:latin typeface="微软雅黑" panose="020B0503020204020204" pitchFamily="34" charset="-122"/>
              <a:ea typeface="微软雅黑" panose="020B0503020204020204" pitchFamily="34" charset="-122"/>
            </a:endParaRPr>
          </a:p>
          <a:p>
            <a:pPr algn="ctr">
              <a:lnSpc>
                <a:spcPct val="125000"/>
              </a:lnSpc>
            </a:pPr>
            <a:r>
              <a:rPr lang="en-US" altLang="zh-CN" sz="2000" b="1" dirty="0">
                <a:latin typeface="微软雅黑" panose="020B0503020204020204" pitchFamily="34" charset="-122"/>
                <a:ea typeface="微软雅黑" panose="020B0503020204020204" pitchFamily="34" charset="-122"/>
              </a:rPr>
              <a:t>8,000</a:t>
            </a:r>
            <a:r>
              <a:rPr lang="zh-CN" altLang="en-US" sz="2000" b="1" dirty="0">
                <a:latin typeface="微软雅黑" panose="020B0503020204020204" pitchFamily="34" charset="-122"/>
                <a:ea typeface="微软雅黑" panose="020B0503020204020204" pitchFamily="34" charset="-122"/>
              </a:rPr>
              <a:t>万</a:t>
            </a:r>
          </a:p>
        </p:txBody>
      </p:sp>
      <p:sp>
        <p:nvSpPr>
          <p:cNvPr id="10" name="文本框 9"/>
          <p:cNvSpPr txBox="1"/>
          <p:nvPr/>
        </p:nvSpPr>
        <p:spPr>
          <a:xfrm>
            <a:off x="3456295" y="3339037"/>
            <a:ext cx="2747568" cy="369332"/>
          </a:xfrm>
          <a:prstGeom prst="rect">
            <a:avLst/>
          </a:prstGeom>
          <a:noFill/>
        </p:spPr>
        <p:txBody>
          <a:bodyPr wrap="square" lIns="0" rIns="0" rtlCol="0">
            <a:spAutoFit/>
          </a:bodyPr>
          <a:lstStyle/>
          <a:p>
            <a:r>
              <a:rPr lang="zh-CN" altLang="en-US" dirty="0">
                <a:latin typeface="微软雅黑" panose="020B0503020204020204" pitchFamily="34" charset="-122"/>
                <a:ea typeface="微软雅黑" panose="020B0503020204020204" pitchFamily="34" charset="-122"/>
              </a:rPr>
              <a:t>资金缺口：</a:t>
            </a:r>
            <a:r>
              <a:rPr lang="en-US" altLang="zh-CN" dirty="0">
                <a:latin typeface="微软雅黑" panose="020B0503020204020204" pitchFamily="34" charset="-122"/>
                <a:ea typeface="微软雅黑" panose="020B0503020204020204" pitchFamily="34" charset="-122"/>
              </a:rPr>
              <a:t>1,500</a:t>
            </a:r>
            <a:r>
              <a:rPr lang="zh-CN" altLang="en-US" dirty="0">
                <a:latin typeface="微软雅黑" panose="020B0503020204020204" pitchFamily="34" charset="-122"/>
                <a:ea typeface="微软雅黑" panose="020B0503020204020204" pitchFamily="34" charset="-122"/>
              </a:rPr>
              <a:t>万</a:t>
            </a:r>
          </a:p>
        </p:txBody>
      </p:sp>
      <p:sp>
        <p:nvSpPr>
          <p:cNvPr id="11" name="文本框 10"/>
          <p:cNvSpPr txBox="1"/>
          <p:nvPr/>
        </p:nvSpPr>
        <p:spPr>
          <a:xfrm>
            <a:off x="3456295" y="2155143"/>
            <a:ext cx="2953339" cy="369332"/>
          </a:xfrm>
          <a:prstGeom prst="rect">
            <a:avLst/>
          </a:prstGeom>
          <a:noFill/>
        </p:spPr>
        <p:txBody>
          <a:bodyPr wrap="square" lIns="0" rIns="0" rtlCol="0">
            <a:spAutoFit/>
          </a:bodyPr>
          <a:lstStyle/>
          <a:p>
            <a:r>
              <a:rPr lang="zh-CN" altLang="en-US" dirty="0">
                <a:solidFill>
                  <a:srgbClr val="00B050"/>
                </a:solidFill>
                <a:latin typeface="微软雅黑" panose="020B0503020204020204" pitchFamily="34" charset="-122"/>
                <a:ea typeface="微软雅黑" panose="020B0503020204020204" pitchFamily="34" charset="-122"/>
              </a:rPr>
              <a:t>现有资金：</a:t>
            </a:r>
            <a:r>
              <a:rPr lang="en-US" altLang="zh-CN" dirty="0">
                <a:solidFill>
                  <a:srgbClr val="00B050"/>
                </a:solidFill>
                <a:latin typeface="微软雅黑" panose="020B0503020204020204" pitchFamily="34" charset="-122"/>
                <a:ea typeface="微软雅黑" panose="020B0503020204020204" pitchFamily="34" charset="-122"/>
              </a:rPr>
              <a:t>6,000</a:t>
            </a:r>
            <a:r>
              <a:rPr lang="zh-CN" altLang="en-US" dirty="0">
                <a:solidFill>
                  <a:srgbClr val="00B050"/>
                </a:solidFill>
                <a:latin typeface="微软雅黑" panose="020B0503020204020204" pitchFamily="34" charset="-122"/>
                <a:ea typeface="微软雅黑" panose="020B0503020204020204" pitchFamily="34" charset="-122"/>
              </a:rPr>
              <a:t>万</a:t>
            </a:r>
          </a:p>
        </p:txBody>
      </p:sp>
      <p:sp>
        <p:nvSpPr>
          <p:cNvPr id="12" name="文本框 11"/>
          <p:cNvSpPr txBox="1"/>
          <p:nvPr/>
        </p:nvSpPr>
        <p:spPr>
          <a:xfrm>
            <a:off x="3456295" y="2538330"/>
            <a:ext cx="3552253" cy="438582"/>
          </a:xfrm>
          <a:prstGeom prst="rect">
            <a:avLst/>
          </a:prstGeom>
          <a:noFill/>
        </p:spPr>
        <p:txBody>
          <a:bodyPr wrap="square" lIns="0" rIns="0"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点击在此输入资金的简要说明</a:t>
            </a:r>
          </a:p>
        </p:txBody>
      </p:sp>
      <p:sp>
        <p:nvSpPr>
          <p:cNvPr id="13" name="文本框 12"/>
          <p:cNvSpPr txBox="1"/>
          <p:nvPr/>
        </p:nvSpPr>
        <p:spPr>
          <a:xfrm>
            <a:off x="3456295" y="3708369"/>
            <a:ext cx="3552253" cy="438582"/>
          </a:xfrm>
          <a:prstGeom prst="rect">
            <a:avLst/>
          </a:prstGeom>
          <a:noFill/>
        </p:spPr>
        <p:txBody>
          <a:bodyPr wrap="square" lIns="0" rIns="0"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点击在此输入资金的简要说明</a:t>
            </a:r>
          </a:p>
        </p:txBody>
      </p:sp>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t="-145" b="936"/>
          <a:stretch/>
        </p:blipFill>
        <p:spPr>
          <a:xfrm>
            <a:off x="7008547" y="1867964"/>
            <a:ext cx="4546999" cy="2823378"/>
          </a:xfrm>
          <a:prstGeom prst="rect">
            <a:avLst/>
          </a:prstGeom>
          <a:ln>
            <a:solidFill>
              <a:schemeClr val="bg1">
                <a:lumMod val="65000"/>
              </a:schemeClr>
            </a:solidFill>
          </a:ln>
        </p:spPr>
      </p:pic>
      <p:sp>
        <p:nvSpPr>
          <p:cNvPr id="17" name="文本框 16"/>
          <p:cNvSpPr txBox="1"/>
          <p:nvPr/>
        </p:nvSpPr>
        <p:spPr>
          <a:xfrm>
            <a:off x="627174" y="4878408"/>
            <a:ext cx="1390636" cy="477054"/>
          </a:xfrm>
          <a:prstGeom prst="rect">
            <a:avLst/>
          </a:prstGeom>
          <a:noFill/>
        </p:spPr>
        <p:txBody>
          <a:bodyPr wrap="square" lIns="0" rIns="0" rtlCol="0">
            <a:spAutoFit/>
          </a:bodyPr>
          <a:lstStyle/>
          <a:p>
            <a:pPr>
              <a:lnSpc>
                <a:spcPct val="125000"/>
              </a:lnSpc>
            </a:pPr>
            <a:r>
              <a:rPr lang="zh-CN" altLang="en-US" sz="2000" b="1" dirty="0">
                <a:solidFill>
                  <a:schemeClr val="tx2"/>
                </a:solidFill>
                <a:latin typeface="微软雅黑" panose="020B0503020204020204" pitchFamily="34" charset="-122"/>
                <a:ea typeface="微软雅黑" panose="020B0503020204020204" pitchFamily="34" charset="-122"/>
              </a:rPr>
              <a:t>融资金额</a:t>
            </a:r>
          </a:p>
        </p:txBody>
      </p:sp>
      <p:sp>
        <p:nvSpPr>
          <p:cNvPr id="18" name="文本框 17"/>
          <p:cNvSpPr txBox="1"/>
          <p:nvPr/>
        </p:nvSpPr>
        <p:spPr>
          <a:xfrm>
            <a:off x="627173" y="5313830"/>
            <a:ext cx="3182019" cy="784830"/>
          </a:xfrm>
          <a:prstGeom prst="rect">
            <a:avLst/>
          </a:prstGeom>
          <a:noFill/>
        </p:spPr>
        <p:txBody>
          <a:bodyPr wrap="square" lIns="0" rIns="0"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在此输入融资金额的简要说明，简要描述即可</a:t>
            </a:r>
          </a:p>
        </p:txBody>
      </p:sp>
      <p:sp>
        <p:nvSpPr>
          <p:cNvPr id="20" name="文本框 19"/>
          <p:cNvSpPr txBox="1"/>
          <p:nvPr/>
        </p:nvSpPr>
        <p:spPr>
          <a:xfrm>
            <a:off x="4260121" y="4878408"/>
            <a:ext cx="1390636" cy="477054"/>
          </a:xfrm>
          <a:prstGeom prst="rect">
            <a:avLst/>
          </a:prstGeom>
          <a:noFill/>
        </p:spPr>
        <p:txBody>
          <a:bodyPr wrap="square" lIns="0" rIns="0" rtlCol="0">
            <a:spAutoFit/>
          </a:bodyPr>
          <a:lstStyle/>
          <a:p>
            <a:pPr>
              <a:lnSpc>
                <a:spcPct val="125000"/>
              </a:lnSpc>
            </a:pPr>
            <a:r>
              <a:rPr lang="zh-CN" altLang="en-US" sz="2000" b="1" dirty="0">
                <a:solidFill>
                  <a:schemeClr val="tx2"/>
                </a:solidFill>
                <a:latin typeface="微软雅黑" panose="020B0503020204020204" pitchFamily="34" charset="-122"/>
                <a:ea typeface="微软雅黑" panose="020B0503020204020204" pitchFamily="34" charset="-122"/>
              </a:rPr>
              <a:t>融资方式</a:t>
            </a:r>
          </a:p>
        </p:txBody>
      </p:sp>
      <p:sp>
        <p:nvSpPr>
          <p:cNvPr id="21" name="文本框 20"/>
          <p:cNvSpPr txBox="1"/>
          <p:nvPr/>
        </p:nvSpPr>
        <p:spPr>
          <a:xfrm>
            <a:off x="4260120" y="5312638"/>
            <a:ext cx="3182019" cy="784830"/>
          </a:xfrm>
          <a:prstGeom prst="rect">
            <a:avLst/>
          </a:prstGeom>
          <a:noFill/>
        </p:spPr>
        <p:txBody>
          <a:bodyPr wrap="square" lIns="0" rIns="0"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在此输入融资金额的简要说明，简要描述即可</a:t>
            </a:r>
          </a:p>
        </p:txBody>
      </p:sp>
      <p:sp>
        <p:nvSpPr>
          <p:cNvPr id="23" name="文本框 22"/>
          <p:cNvSpPr txBox="1"/>
          <p:nvPr/>
        </p:nvSpPr>
        <p:spPr>
          <a:xfrm>
            <a:off x="7887763" y="4878408"/>
            <a:ext cx="1390636" cy="477054"/>
          </a:xfrm>
          <a:prstGeom prst="rect">
            <a:avLst/>
          </a:prstGeom>
          <a:noFill/>
        </p:spPr>
        <p:txBody>
          <a:bodyPr wrap="square" lIns="0" rIns="0" rtlCol="0">
            <a:spAutoFit/>
          </a:bodyPr>
          <a:lstStyle/>
          <a:p>
            <a:pPr>
              <a:lnSpc>
                <a:spcPct val="125000"/>
              </a:lnSpc>
            </a:pPr>
            <a:r>
              <a:rPr lang="zh-CN" altLang="en-US" sz="2000" b="1" dirty="0">
                <a:solidFill>
                  <a:schemeClr val="tx2"/>
                </a:solidFill>
                <a:latin typeface="微软雅黑" panose="020B0503020204020204" pitchFamily="34" charset="-122"/>
                <a:ea typeface="微软雅黑" panose="020B0503020204020204" pitchFamily="34" charset="-122"/>
              </a:rPr>
              <a:t>偿还方式</a:t>
            </a:r>
          </a:p>
        </p:txBody>
      </p:sp>
      <p:sp>
        <p:nvSpPr>
          <p:cNvPr id="24" name="文本框 23"/>
          <p:cNvSpPr txBox="1"/>
          <p:nvPr/>
        </p:nvSpPr>
        <p:spPr>
          <a:xfrm>
            <a:off x="7887762" y="5312638"/>
            <a:ext cx="3182019" cy="784830"/>
          </a:xfrm>
          <a:prstGeom prst="rect">
            <a:avLst/>
          </a:prstGeom>
          <a:noFill/>
        </p:spPr>
        <p:txBody>
          <a:bodyPr wrap="square" lIns="0" rIns="0"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在此输入融资金额的简要说明，简要描述即可</a:t>
            </a:r>
          </a:p>
        </p:txBody>
      </p:sp>
      <p:sp>
        <p:nvSpPr>
          <p:cNvPr id="19" name="平行四边形 18">
            <a:extLst>
              <a:ext uri="{FF2B5EF4-FFF2-40B4-BE49-F238E27FC236}">
                <a16:creationId xmlns:a16="http://schemas.microsoft.com/office/drawing/2014/main" id="{4DE69AE8-51A1-4B95-B4CF-B9E8B2798288}"/>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2782372440"/>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5000"/>
                                  </p:iterate>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225"/>
                            </p:stCondLst>
                            <p:childTnLst>
                              <p:par>
                                <p:cTn id="13" presetID="9"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par>
                          <p:cTn id="16" fill="hold">
                            <p:stCondLst>
                              <p:cond delay="1725"/>
                            </p:stCondLst>
                            <p:childTnLst>
                              <p:par>
                                <p:cTn id="17" presetID="1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par>
                          <p:cTn id="21" fill="hold">
                            <p:stCondLst>
                              <p:cond delay="2225"/>
                            </p:stCondLst>
                            <p:childTnLst>
                              <p:par>
                                <p:cTn id="22" presetID="10" presetClass="entr" presetSubtype="0" fill="hold" grpId="0" nodeType="afterEffect">
                                  <p:stCondLst>
                                    <p:cond delay="0"/>
                                  </p:stCondLst>
                                  <p:iterate type="lt">
                                    <p:tmPct val="3000"/>
                                  </p:iterate>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905"/>
                            </p:stCondLst>
                            <p:childTnLst>
                              <p:par>
                                <p:cTn id="26" presetID="1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childTnLst>
                          </p:cTn>
                        </p:par>
                        <p:par>
                          <p:cTn id="30" fill="hold">
                            <p:stCondLst>
                              <p:cond delay="3405"/>
                            </p:stCondLst>
                            <p:childTnLst>
                              <p:par>
                                <p:cTn id="31" presetID="10" presetClass="entr" presetSubtype="0" fill="hold" grpId="0" nodeType="afterEffect">
                                  <p:stCondLst>
                                    <p:cond delay="0"/>
                                  </p:stCondLst>
                                  <p:iterate type="lt">
                                    <p:tmPct val="3000"/>
                                  </p:iterate>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4085"/>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735"/>
                            </p:stCondLst>
                            <p:childTnLst>
                              <p:par>
                                <p:cTn id="39" presetID="10" presetClass="entr" presetSubtype="0" fill="hold" grpId="0" nodeType="afterEffect">
                                  <p:stCondLst>
                                    <p:cond delay="0"/>
                                  </p:stCondLst>
                                  <p:iterate type="lt">
                                    <p:tmPct val="10000"/>
                                  </p:iterate>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6185"/>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6835"/>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par>
                          <p:cTn id="50" fill="hold">
                            <p:stCondLst>
                              <p:cond delay="8285"/>
                            </p:stCondLst>
                            <p:childTnLst>
                              <p:par>
                                <p:cTn id="51" presetID="10" presetClass="entr" presetSubtype="0"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8935"/>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10385"/>
                            </p:stCondLst>
                            <p:childTnLst>
                              <p:par>
                                <p:cTn id="59" presetID="23" presetClass="entr" presetSubtype="528" fill="hold"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p:cTn id="61" dur="500" fill="hold"/>
                                        <p:tgtEl>
                                          <p:spTgt spid="2"/>
                                        </p:tgtEl>
                                        <p:attrNameLst>
                                          <p:attrName>ppt_w</p:attrName>
                                        </p:attrNameLst>
                                      </p:cBhvr>
                                      <p:tavLst>
                                        <p:tav tm="0">
                                          <p:val>
                                            <p:fltVal val="0"/>
                                          </p:val>
                                        </p:tav>
                                        <p:tav tm="100000">
                                          <p:val>
                                            <p:strVal val="#ppt_w"/>
                                          </p:val>
                                        </p:tav>
                                      </p:tavLst>
                                    </p:anim>
                                    <p:anim calcmode="lin" valueType="num">
                                      <p:cBhvr>
                                        <p:cTn id="62" dur="500" fill="hold"/>
                                        <p:tgtEl>
                                          <p:spTgt spid="2"/>
                                        </p:tgtEl>
                                        <p:attrNameLst>
                                          <p:attrName>ppt_h</p:attrName>
                                        </p:attrNameLst>
                                      </p:cBhvr>
                                      <p:tavLst>
                                        <p:tav tm="0">
                                          <p:val>
                                            <p:fltVal val="0"/>
                                          </p:val>
                                        </p:tav>
                                        <p:tav tm="100000">
                                          <p:val>
                                            <p:strVal val="#ppt_h"/>
                                          </p:val>
                                        </p:tav>
                                      </p:tavLst>
                                    </p:anim>
                                    <p:anim calcmode="lin" valueType="num">
                                      <p:cBhvr>
                                        <p:cTn id="63" dur="500" fill="hold"/>
                                        <p:tgtEl>
                                          <p:spTgt spid="2"/>
                                        </p:tgtEl>
                                        <p:attrNameLst>
                                          <p:attrName>ppt_x</p:attrName>
                                        </p:attrNameLst>
                                      </p:cBhvr>
                                      <p:tavLst>
                                        <p:tav tm="0">
                                          <p:val>
                                            <p:fltVal val="0.5"/>
                                          </p:val>
                                        </p:tav>
                                        <p:tav tm="100000">
                                          <p:val>
                                            <p:strVal val="#ppt_x"/>
                                          </p:val>
                                        </p:tav>
                                      </p:tavLst>
                                    </p:anim>
                                    <p:anim calcmode="lin" valueType="num">
                                      <p:cBhvr>
                                        <p:cTn id="64" dur="5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Graphic spid="8" grpId="0">
        <p:bldAsOne/>
      </p:bldGraphic>
      <p:bldP spid="9" grpId="0"/>
      <p:bldP spid="10" grpId="0"/>
      <p:bldP spid="11" grpId="0"/>
      <p:bldP spid="12" grpId="0"/>
      <p:bldP spid="13" grpId="0"/>
      <p:bldP spid="17" grpId="0"/>
      <p:bldP spid="18" grpId="0"/>
      <p:bldP spid="20" grpId="0"/>
      <p:bldP spid="21"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CC4EC0A6-3D16-4ED0-A21F-D830A08E9712}"/>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pic>
        <p:nvPicPr>
          <p:cNvPr id="47" name="图片占位符 6">
            <a:extLst>
              <a:ext uri="{FF2B5EF4-FFF2-40B4-BE49-F238E27FC236}">
                <a16:creationId xmlns:a16="http://schemas.microsoft.com/office/drawing/2014/main" id="{1C98F062-7977-42A1-8CD2-1FCE28A0D2F7}"/>
              </a:ext>
            </a:extLst>
          </p:cNvPr>
          <p:cNvPicPr>
            <a:picLocks noChangeAspect="1"/>
          </p:cNvPicPr>
          <p:nvPr/>
        </p:nvPicPr>
        <p:blipFill>
          <a:blip r:embed="rId4" cstate="print">
            <a:extLst>
              <a:ext uri="{28A0092B-C50C-407E-A947-70E740481C1C}">
                <a14:useLocalDpi xmlns:a14="http://schemas.microsoft.com/office/drawing/2010/main" val="0"/>
              </a:ext>
            </a:extLst>
          </a:blip>
          <a:srcRect l="16799" r="16799"/>
          <a:stretch>
            <a:fillRect/>
          </a:stretch>
        </p:blipFill>
        <p:spPr>
          <a:xfrm>
            <a:off x="4351109" y="2003727"/>
            <a:ext cx="3575672" cy="3575674"/>
          </a:xfrm>
          <a:prstGeom prst="rect">
            <a:avLst/>
          </a:prstGeom>
        </p:spPr>
      </p:pic>
      <p:grpSp>
        <p:nvGrpSpPr>
          <p:cNvPr id="48" name="组合 47">
            <a:extLst>
              <a:ext uri="{FF2B5EF4-FFF2-40B4-BE49-F238E27FC236}">
                <a16:creationId xmlns:a16="http://schemas.microsoft.com/office/drawing/2014/main" id="{A3BC0BE0-B8AA-41B9-8683-0410840990F7}"/>
              </a:ext>
            </a:extLst>
          </p:cNvPr>
          <p:cNvGrpSpPr/>
          <p:nvPr/>
        </p:nvGrpSpPr>
        <p:grpSpPr>
          <a:xfrm>
            <a:off x="3925849" y="1988457"/>
            <a:ext cx="4343930" cy="3606802"/>
            <a:chOff x="4239876" y="2101590"/>
            <a:chExt cx="3686848" cy="3061220"/>
          </a:xfrm>
        </p:grpSpPr>
        <p:sp>
          <p:nvSpPr>
            <p:cNvPr id="49" name="椭圆 48">
              <a:extLst>
                <a:ext uri="{FF2B5EF4-FFF2-40B4-BE49-F238E27FC236}">
                  <a16:creationId xmlns:a16="http://schemas.microsoft.com/office/drawing/2014/main" id="{6B9D9E0A-F398-4B10-892F-57646B7A723F}"/>
                </a:ext>
              </a:extLst>
            </p:cNvPr>
            <p:cNvSpPr/>
            <p:nvPr/>
          </p:nvSpPr>
          <p:spPr>
            <a:xfrm>
              <a:off x="4239876" y="2101590"/>
              <a:ext cx="1025939" cy="1025939"/>
            </a:xfrm>
            <a:prstGeom prst="ellipse">
              <a:avLst/>
            </a:prstGeom>
            <a:solidFill>
              <a:srgbClr val="44546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a16="http://schemas.microsoft.com/office/drawing/2014/main" id="{534D5CFE-6891-45D6-9A01-72575D98D9BF}"/>
                </a:ext>
              </a:extLst>
            </p:cNvPr>
            <p:cNvSpPr/>
            <p:nvPr/>
          </p:nvSpPr>
          <p:spPr>
            <a:xfrm>
              <a:off x="6900785" y="2101590"/>
              <a:ext cx="1025939" cy="1025939"/>
            </a:xfrm>
            <a:prstGeom prst="ellipse">
              <a:avLst/>
            </a:prstGeom>
            <a:solidFill>
              <a:srgbClr val="44546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1" name="椭圆 50">
              <a:extLst>
                <a:ext uri="{FF2B5EF4-FFF2-40B4-BE49-F238E27FC236}">
                  <a16:creationId xmlns:a16="http://schemas.microsoft.com/office/drawing/2014/main" id="{2C3E61D0-D710-487E-A35D-DA9E144FAD96}"/>
                </a:ext>
              </a:extLst>
            </p:cNvPr>
            <p:cNvSpPr/>
            <p:nvPr/>
          </p:nvSpPr>
          <p:spPr>
            <a:xfrm>
              <a:off x="4239876" y="4136871"/>
              <a:ext cx="1025939" cy="1025939"/>
            </a:xfrm>
            <a:prstGeom prst="ellipse">
              <a:avLst/>
            </a:prstGeom>
            <a:solidFill>
              <a:srgbClr val="44546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2" name="椭圆 51">
              <a:extLst>
                <a:ext uri="{FF2B5EF4-FFF2-40B4-BE49-F238E27FC236}">
                  <a16:creationId xmlns:a16="http://schemas.microsoft.com/office/drawing/2014/main" id="{04D623D5-9993-4C22-ADD0-FF7A1A1F2E79}"/>
                </a:ext>
              </a:extLst>
            </p:cNvPr>
            <p:cNvSpPr/>
            <p:nvPr/>
          </p:nvSpPr>
          <p:spPr>
            <a:xfrm>
              <a:off x="6900785" y="4179047"/>
              <a:ext cx="983763" cy="983763"/>
            </a:xfrm>
            <a:prstGeom prst="ellipse">
              <a:avLst/>
            </a:prstGeom>
            <a:solidFill>
              <a:srgbClr val="44546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3" name="Freeform 108">
              <a:extLst>
                <a:ext uri="{FF2B5EF4-FFF2-40B4-BE49-F238E27FC236}">
                  <a16:creationId xmlns:a16="http://schemas.microsoft.com/office/drawing/2014/main" id="{66FDF356-0E79-448A-A270-E60198742630}"/>
                </a:ext>
              </a:extLst>
            </p:cNvPr>
            <p:cNvSpPr>
              <a:spLocks noChangeArrowheads="1"/>
            </p:cNvSpPr>
            <p:nvPr/>
          </p:nvSpPr>
          <p:spPr bwMode="auto">
            <a:xfrm>
              <a:off x="4571592" y="4468590"/>
              <a:ext cx="362508" cy="362501"/>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54" name="Freeform 113">
              <a:extLst>
                <a:ext uri="{FF2B5EF4-FFF2-40B4-BE49-F238E27FC236}">
                  <a16:creationId xmlns:a16="http://schemas.microsoft.com/office/drawing/2014/main" id="{A2BFFCED-9479-4856-BBDF-272BF221629A}"/>
                </a:ext>
              </a:extLst>
            </p:cNvPr>
            <p:cNvSpPr>
              <a:spLocks noChangeArrowheads="1"/>
            </p:cNvSpPr>
            <p:nvPr/>
          </p:nvSpPr>
          <p:spPr bwMode="auto">
            <a:xfrm>
              <a:off x="7156831" y="4466798"/>
              <a:ext cx="485689" cy="408261"/>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55" name="Freeform 115">
              <a:extLst>
                <a:ext uri="{FF2B5EF4-FFF2-40B4-BE49-F238E27FC236}">
                  <a16:creationId xmlns:a16="http://schemas.microsoft.com/office/drawing/2014/main" id="{CBC9C8F2-A047-470E-82FD-2FE5196E4788}"/>
                </a:ext>
              </a:extLst>
            </p:cNvPr>
            <p:cNvSpPr>
              <a:spLocks noChangeArrowheads="1"/>
            </p:cNvSpPr>
            <p:nvPr/>
          </p:nvSpPr>
          <p:spPr bwMode="auto">
            <a:xfrm>
              <a:off x="4566756" y="2458708"/>
              <a:ext cx="372180" cy="342078"/>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56" name="Freeform 5">
              <a:extLst>
                <a:ext uri="{FF2B5EF4-FFF2-40B4-BE49-F238E27FC236}">
                  <a16:creationId xmlns:a16="http://schemas.microsoft.com/office/drawing/2014/main" id="{1D09DC22-EF05-405A-AC49-768D82334A5F}"/>
                </a:ext>
              </a:extLst>
            </p:cNvPr>
            <p:cNvSpPr>
              <a:spLocks noChangeArrowheads="1"/>
            </p:cNvSpPr>
            <p:nvPr/>
          </p:nvSpPr>
          <p:spPr bwMode="auto">
            <a:xfrm>
              <a:off x="7195629" y="2425733"/>
              <a:ext cx="394073" cy="377652"/>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57" name="组合 56">
            <a:extLst>
              <a:ext uri="{FF2B5EF4-FFF2-40B4-BE49-F238E27FC236}">
                <a16:creationId xmlns:a16="http://schemas.microsoft.com/office/drawing/2014/main" id="{0461EFF8-08DC-4465-A266-774FCB02B986}"/>
              </a:ext>
            </a:extLst>
          </p:cNvPr>
          <p:cNvGrpSpPr/>
          <p:nvPr/>
        </p:nvGrpSpPr>
        <p:grpSpPr>
          <a:xfrm>
            <a:off x="8488882" y="2003727"/>
            <a:ext cx="2728517" cy="1149767"/>
            <a:chOff x="7483989" y="3339882"/>
            <a:chExt cx="2728517" cy="1149767"/>
          </a:xfrm>
        </p:grpSpPr>
        <p:sp>
          <p:nvSpPr>
            <p:cNvPr id="58" name="矩形 57">
              <a:extLst>
                <a:ext uri="{FF2B5EF4-FFF2-40B4-BE49-F238E27FC236}">
                  <a16:creationId xmlns:a16="http://schemas.microsoft.com/office/drawing/2014/main" id="{E54BC33D-57A5-439D-8823-ED2105D7F32E}"/>
                </a:ext>
              </a:extLst>
            </p:cNvPr>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用户可以在投影仪或者计算机上进行演示文稿打印出来文稿制作也可以将演示文稿打印出来制作成胶片</a:t>
              </a:r>
            </a:p>
          </p:txBody>
        </p:sp>
        <p:sp>
          <p:nvSpPr>
            <p:cNvPr id="59" name="矩形 58">
              <a:extLst>
                <a:ext uri="{FF2B5EF4-FFF2-40B4-BE49-F238E27FC236}">
                  <a16:creationId xmlns:a16="http://schemas.microsoft.com/office/drawing/2014/main" id="{70B23FF1-F53F-46A4-8609-56B06F0F7F43}"/>
                </a:ext>
              </a:extLst>
            </p:cNvPr>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60" name="组合 59">
            <a:extLst>
              <a:ext uri="{FF2B5EF4-FFF2-40B4-BE49-F238E27FC236}">
                <a16:creationId xmlns:a16="http://schemas.microsoft.com/office/drawing/2014/main" id="{4A4303BC-5808-42B5-8D88-5D8D2B243255}"/>
              </a:ext>
            </a:extLst>
          </p:cNvPr>
          <p:cNvGrpSpPr/>
          <p:nvPr/>
        </p:nvGrpSpPr>
        <p:grpSpPr>
          <a:xfrm>
            <a:off x="8488882" y="4415982"/>
            <a:ext cx="2728517" cy="1149767"/>
            <a:chOff x="7483989" y="3339882"/>
            <a:chExt cx="2728517" cy="1149767"/>
          </a:xfrm>
        </p:grpSpPr>
        <p:sp>
          <p:nvSpPr>
            <p:cNvPr id="61" name="矩形 60">
              <a:extLst>
                <a:ext uri="{FF2B5EF4-FFF2-40B4-BE49-F238E27FC236}">
                  <a16:creationId xmlns:a16="http://schemas.microsoft.com/office/drawing/2014/main" id="{4648C781-26D7-4935-8C21-6E42A603C6B9}"/>
                </a:ext>
              </a:extLst>
            </p:cNvPr>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用户可以在投影仪或者计算机上进行演示文稿打印出来文稿制作也可以将演示文稿打印出来制作成胶片</a:t>
              </a:r>
            </a:p>
          </p:txBody>
        </p:sp>
        <p:sp>
          <p:nvSpPr>
            <p:cNvPr id="62" name="矩形 61">
              <a:extLst>
                <a:ext uri="{FF2B5EF4-FFF2-40B4-BE49-F238E27FC236}">
                  <a16:creationId xmlns:a16="http://schemas.microsoft.com/office/drawing/2014/main" id="{382493FD-4014-4E02-92C6-4D9E453772B2}"/>
                </a:ext>
              </a:extLst>
            </p:cNvPr>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63" name="组合 62">
            <a:extLst>
              <a:ext uri="{FF2B5EF4-FFF2-40B4-BE49-F238E27FC236}">
                <a16:creationId xmlns:a16="http://schemas.microsoft.com/office/drawing/2014/main" id="{D15B6FB1-9567-4DED-A548-E701ABEA6557}"/>
              </a:ext>
            </a:extLst>
          </p:cNvPr>
          <p:cNvGrpSpPr/>
          <p:nvPr/>
        </p:nvGrpSpPr>
        <p:grpSpPr>
          <a:xfrm>
            <a:off x="995692" y="2003727"/>
            <a:ext cx="2728517" cy="1149767"/>
            <a:chOff x="7483989" y="3339882"/>
            <a:chExt cx="2728517" cy="1149767"/>
          </a:xfrm>
        </p:grpSpPr>
        <p:sp>
          <p:nvSpPr>
            <p:cNvPr id="64" name="矩形 63">
              <a:extLst>
                <a:ext uri="{FF2B5EF4-FFF2-40B4-BE49-F238E27FC236}">
                  <a16:creationId xmlns:a16="http://schemas.microsoft.com/office/drawing/2014/main" id="{56750CF8-C2B4-4459-90B0-AE1A2583E7CB}"/>
                </a:ext>
              </a:extLst>
            </p:cNvPr>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用户可以在投影仪或者计算机上进行演示文稿打印出来文稿制作也可以将演示文稿打印出来制作成胶片</a:t>
              </a:r>
            </a:p>
          </p:txBody>
        </p:sp>
        <p:sp>
          <p:nvSpPr>
            <p:cNvPr id="65" name="矩形 64">
              <a:extLst>
                <a:ext uri="{FF2B5EF4-FFF2-40B4-BE49-F238E27FC236}">
                  <a16:creationId xmlns:a16="http://schemas.microsoft.com/office/drawing/2014/main" id="{930859C8-7901-4FD7-9062-60C2D8278252}"/>
                </a:ext>
              </a:extLst>
            </p:cNvPr>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66" name="组合 65">
            <a:extLst>
              <a:ext uri="{FF2B5EF4-FFF2-40B4-BE49-F238E27FC236}">
                <a16:creationId xmlns:a16="http://schemas.microsoft.com/office/drawing/2014/main" id="{D80A06DF-4EDC-4230-BC5D-0E5FF5904B9E}"/>
              </a:ext>
            </a:extLst>
          </p:cNvPr>
          <p:cNvGrpSpPr/>
          <p:nvPr/>
        </p:nvGrpSpPr>
        <p:grpSpPr>
          <a:xfrm>
            <a:off x="995692" y="4415982"/>
            <a:ext cx="2728517" cy="1149767"/>
            <a:chOff x="7483989" y="3339882"/>
            <a:chExt cx="2728517" cy="1149767"/>
          </a:xfrm>
        </p:grpSpPr>
        <p:sp>
          <p:nvSpPr>
            <p:cNvPr id="67" name="矩形 66">
              <a:extLst>
                <a:ext uri="{FF2B5EF4-FFF2-40B4-BE49-F238E27FC236}">
                  <a16:creationId xmlns:a16="http://schemas.microsoft.com/office/drawing/2014/main" id="{E4EF5327-32E3-4717-A95B-9C864E814743}"/>
                </a:ext>
              </a:extLst>
            </p:cNvPr>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用户可以在投影仪或者计算机上进行演示文稿打印出来文稿制作也可以将演示文稿打印出来制作成胶片</a:t>
              </a:r>
            </a:p>
          </p:txBody>
        </p:sp>
        <p:sp>
          <p:nvSpPr>
            <p:cNvPr id="68" name="矩形 67">
              <a:extLst>
                <a:ext uri="{FF2B5EF4-FFF2-40B4-BE49-F238E27FC236}">
                  <a16:creationId xmlns:a16="http://schemas.microsoft.com/office/drawing/2014/main" id="{70221F4E-38DD-4DC7-B39A-AD8E613BC189}"/>
                </a:ext>
              </a:extLst>
            </p:cNvPr>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sp>
        <p:nvSpPr>
          <p:cNvPr id="69" name="矩形 68">
            <a:extLst>
              <a:ext uri="{FF2B5EF4-FFF2-40B4-BE49-F238E27FC236}">
                <a16:creationId xmlns:a16="http://schemas.microsoft.com/office/drawing/2014/main" id="{0A176DAC-906B-461E-AEE3-EB0D9210D634}"/>
              </a:ext>
            </a:extLst>
          </p:cNvPr>
          <p:cNvSpPr/>
          <p:nvPr/>
        </p:nvSpPr>
        <p:spPr>
          <a:xfrm>
            <a:off x="10914742" y="6081486"/>
            <a:ext cx="910674" cy="77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9744792"/>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randombar(horizontal)">
                                      <p:cBhvr>
                                        <p:cTn id="18" dur="500"/>
                                        <p:tgtEl>
                                          <p:spTgt spid="63"/>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randombar(horizontal)">
                                      <p:cBhvr>
                                        <p:cTn id="22" dur="500"/>
                                        <p:tgtEl>
                                          <p:spTgt spid="66"/>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randombar(horizontal)">
                                      <p:cBhvr>
                                        <p:cTn id="26" dur="500"/>
                                        <p:tgtEl>
                                          <p:spTgt spid="5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4" name="文本框 3"/>
          <p:cNvSpPr txBox="1"/>
          <p:nvPr/>
        </p:nvSpPr>
        <p:spPr>
          <a:xfrm>
            <a:off x="7888414" y="1734617"/>
            <a:ext cx="3279285" cy="931345"/>
          </a:xfrm>
          <a:prstGeom prst="rect">
            <a:avLst/>
          </a:prstGeom>
          <a:noFill/>
        </p:spPr>
        <p:txBody>
          <a:bodyPr wrap="square" lIns="0" rIns="0" rtlCol="0">
            <a:spAutoFit/>
          </a:bodyPr>
          <a:lstStyle/>
          <a:p>
            <a:pPr algn="ctr">
              <a:lnSpc>
                <a:spcPct val="125000"/>
              </a:lnSpc>
            </a:pPr>
            <a:r>
              <a:rPr lang="zh-CN" altLang="en-US" sz="4800" b="1" spc="600" dirty="0">
                <a:latin typeface="微软雅黑" panose="020B0503020204020204" pitchFamily="34" charset="-122"/>
                <a:ea typeface="微软雅黑" panose="020B0503020204020204" pitchFamily="34" charset="-122"/>
              </a:rPr>
              <a:t>输入文字</a:t>
            </a:r>
            <a:endParaRPr lang="en-US" altLang="zh-CN" sz="4800" b="1" spc="6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7888415" y="1749607"/>
            <a:ext cx="224852" cy="224852"/>
            <a:chOff x="2188564" y="404734"/>
            <a:chExt cx="224852" cy="224852"/>
          </a:xfrm>
        </p:grpSpPr>
        <p:cxnSp>
          <p:nvCxnSpPr>
            <p:cNvPr id="6" name="直接连接符 5"/>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10946408" y="2543649"/>
            <a:ext cx="224852" cy="224852"/>
            <a:chOff x="2188564" y="404734"/>
            <a:chExt cx="224852" cy="224852"/>
          </a:xfrm>
        </p:grpSpPr>
        <p:cxnSp>
          <p:nvCxnSpPr>
            <p:cNvPr id="15" name="直接连接符 14"/>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平行四边形 16"/>
          <p:cNvSpPr/>
          <p:nvPr/>
        </p:nvSpPr>
        <p:spPr>
          <a:xfrm>
            <a:off x="2300537" y="0"/>
            <a:ext cx="5587877" cy="6858000"/>
          </a:xfrm>
          <a:prstGeom prst="parallelogram">
            <a:avLst>
              <a:gd name="adj" fmla="val 55075"/>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剪去单角的矩形 20"/>
          <p:cNvSpPr/>
          <p:nvPr/>
        </p:nvSpPr>
        <p:spPr>
          <a:xfrm>
            <a:off x="8238610" y="3358871"/>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8682405" y="3302526"/>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公司简介</a:t>
            </a:r>
          </a:p>
        </p:txBody>
      </p:sp>
      <p:sp>
        <p:nvSpPr>
          <p:cNvPr id="23" name="剪去单角的矩形 22"/>
          <p:cNvSpPr/>
          <p:nvPr/>
        </p:nvSpPr>
        <p:spPr>
          <a:xfrm>
            <a:off x="8238610" y="3971157"/>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682405" y="392032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团队介绍</a:t>
            </a:r>
          </a:p>
        </p:txBody>
      </p:sp>
      <p:sp>
        <p:nvSpPr>
          <p:cNvPr id="25" name="剪去单角的矩形 24"/>
          <p:cNvSpPr/>
          <p:nvPr/>
        </p:nvSpPr>
        <p:spPr>
          <a:xfrm>
            <a:off x="8238610" y="4594468"/>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682405" y="4538123"/>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组织架构</a:t>
            </a:r>
          </a:p>
        </p:txBody>
      </p:sp>
      <p:sp>
        <p:nvSpPr>
          <p:cNvPr id="27" name="剪去单角的矩形 26"/>
          <p:cNvSpPr/>
          <p:nvPr/>
        </p:nvSpPr>
        <p:spPr>
          <a:xfrm>
            <a:off x="8238610" y="5217779"/>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8682405" y="516143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核心成员</a:t>
            </a:r>
          </a:p>
        </p:txBody>
      </p:sp>
      <p:sp>
        <p:nvSpPr>
          <p:cNvPr id="29" name="剪去单角的矩形 28"/>
          <p:cNvSpPr/>
          <p:nvPr/>
        </p:nvSpPr>
        <p:spPr>
          <a:xfrm>
            <a:off x="8238610" y="5841090"/>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682405" y="5784745"/>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主要成员</a:t>
            </a:r>
          </a:p>
        </p:txBody>
      </p:sp>
    </p:spTree>
    <p:extLst>
      <p:ext uri="{BB962C8B-B14F-4D97-AF65-F5344CB8AC3E}">
        <p14:creationId xmlns:p14="http://schemas.microsoft.com/office/powerpoint/2010/main" val="2180211284"/>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9" presetClass="entr" presetSubtype="0" fill="hold" grpId="0" nodeType="after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par>
                          <p:cTn id="15" fill="hold">
                            <p:stCondLst>
                              <p:cond delay="1075"/>
                            </p:stCondLst>
                            <p:childTnLst>
                              <p:par>
                                <p:cTn id="16" presetID="23" presetClass="entr" presetSubtype="52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ppt_x</p:attrName>
                                        </p:attrNameLst>
                                      </p:cBhvr>
                                      <p:tavLst>
                                        <p:tav tm="0">
                                          <p:val>
                                            <p:fltVal val="0.5"/>
                                          </p:val>
                                        </p:tav>
                                        <p:tav tm="100000">
                                          <p:val>
                                            <p:strVal val="#ppt_x"/>
                                          </p:val>
                                        </p:tav>
                                      </p:tavLst>
                                    </p:anim>
                                    <p:anim calcmode="lin" valueType="num">
                                      <p:cBhvr>
                                        <p:cTn id="21" dur="500" fill="hold"/>
                                        <p:tgtEl>
                                          <p:spTgt spid="1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 calcmode="lin" valueType="num">
                                      <p:cBhvr>
                                        <p:cTn id="26" dur="500" fill="hold"/>
                                        <p:tgtEl>
                                          <p:spTgt spid="5"/>
                                        </p:tgtEl>
                                        <p:attrNameLst>
                                          <p:attrName>ppt_x</p:attrName>
                                        </p:attrNameLst>
                                      </p:cBhvr>
                                      <p:tavLst>
                                        <p:tav tm="0">
                                          <p:val>
                                            <p:fltVal val="0.5"/>
                                          </p:val>
                                        </p:tav>
                                        <p:tav tm="100000">
                                          <p:val>
                                            <p:strVal val="#ppt_x"/>
                                          </p:val>
                                        </p:tav>
                                      </p:tavLst>
                                    </p:anim>
                                    <p:anim calcmode="lin" valueType="num">
                                      <p:cBhvr>
                                        <p:cTn id="27" dur="500" fill="hold"/>
                                        <p:tgtEl>
                                          <p:spTgt spid="5"/>
                                        </p:tgtEl>
                                        <p:attrNameLst>
                                          <p:attrName>ppt_y</p:attrName>
                                        </p:attrNameLst>
                                      </p:cBhvr>
                                      <p:tavLst>
                                        <p:tav tm="0">
                                          <p:val>
                                            <p:fltVal val="0.5"/>
                                          </p:val>
                                        </p:tav>
                                        <p:tav tm="100000">
                                          <p:val>
                                            <p:strVal val="#ppt_y"/>
                                          </p:val>
                                        </p:tav>
                                      </p:tavLst>
                                    </p:anim>
                                  </p:childTnLst>
                                </p:cTn>
                              </p:par>
                            </p:childTnLst>
                          </p:cTn>
                        </p:par>
                        <p:par>
                          <p:cTn id="28" fill="hold">
                            <p:stCondLst>
                              <p:cond delay="1575"/>
                            </p:stCondLst>
                            <p:childTnLst>
                              <p:par>
                                <p:cTn id="29" presetID="3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par>
                          <p:cTn id="35" fill="hold">
                            <p:stCondLst>
                              <p:cond delay="2325"/>
                            </p:stCondLst>
                            <p:childTnLst>
                              <p:par>
                                <p:cTn id="36" presetID="1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ppt_x</p:attrName>
                                        </p:attrNameLst>
                                      </p:cBhvr>
                                      <p:tavLst>
                                        <p:tav tm="0">
                                          <p:val>
                                            <p:strVal val="#ppt_x-#ppt_w*1.125000"/>
                                          </p:val>
                                        </p:tav>
                                        <p:tav tm="100000">
                                          <p:val>
                                            <p:strVal val="#ppt_x"/>
                                          </p:val>
                                        </p:tav>
                                      </p:tavLst>
                                    </p:anim>
                                    <p:animEffect transition="in" filter="wipe(right)">
                                      <p:cBhvr>
                                        <p:cTn id="39" dur="500"/>
                                        <p:tgtEl>
                                          <p:spTgt spid="22"/>
                                        </p:tgtEl>
                                      </p:cBhvr>
                                    </p:animEffect>
                                  </p:childTnLst>
                                </p:cTn>
                              </p:par>
                            </p:childTnLst>
                          </p:cTn>
                        </p:par>
                        <p:par>
                          <p:cTn id="40" fill="hold">
                            <p:stCondLst>
                              <p:cond delay="2825"/>
                            </p:stCondLst>
                            <p:childTnLst>
                              <p:par>
                                <p:cTn id="41" presetID="3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750"/>
                                        <p:tgtEl>
                                          <p:spTgt spid="23"/>
                                        </p:tgtEl>
                                      </p:cBhvr>
                                    </p:animEffect>
                                    <p:anim calcmode="lin" valueType="num">
                                      <p:cBhvr>
                                        <p:cTn id="44" dur="750" fill="hold"/>
                                        <p:tgtEl>
                                          <p:spTgt spid="23"/>
                                        </p:tgtEl>
                                        <p:attrNameLst>
                                          <p:attrName>ppt_x</p:attrName>
                                        </p:attrNameLst>
                                      </p:cBhvr>
                                      <p:tavLst>
                                        <p:tav tm="0">
                                          <p:val>
                                            <p:strVal val="#ppt_x"/>
                                          </p:val>
                                        </p:tav>
                                        <p:tav tm="100000">
                                          <p:val>
                                            <p:strVal val="#ppt_x"/>
                                          </p:val>
                                        </p:tav>
                                      </p:tavLst>
                                    </p:anim>
                                    <p:anim calcmode="lin" valueType="num">
                                      <p:cBhvr>
                                        <p:cTn id="45" dur="675" decel="100000" fill="hold"/>
                                        <p:tgtEl>
                                          <p:spTgt spid="23"/>
                                        </p:tgtEl>
                                        <p:attrNameLst>
                                          <p:attrName>ppt_y</p:attrName>
                                        </p:attrNameLst>
                                      </p:cBhvr>
                                      <p:tavLst>
                                        <p:tav tm="0">
                                          <p:val>
                                            <p:strVal val="#ppt_y+1"/>
                                          </p:val>
                                        </p:tav>
                                        <p:tav tm="100000">
                                          <p:val>
                                            <p:strVal val="#ppt_y-.03"/>
                                          </p:val>
                                        </p:tav>
                                      </p:tavLst>
                                    </p:anim>
                                    <p:anim calcmode="lin" valueType="num">
                                      <p:cBhvr>
                                        <p:cTn id="46"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47" fill="hold">
                            <p:stCondLst>
                              <p:cond delay="3575"/>
                            </p:stCondLst>
                            <p:childTnLst>
                              <p:par>
                                <p:cTn id="48" presetID="1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childTnLst>
                          </p:cTn>
                        </p:par>
                        <p:par>
                          <p:cTn id="52" fill="hold">
                            <p:stCondLst>
                              <p:cond delay="4075"/>
                            </p:stCondLst>
                            <p:childTnLst>
                              <p:par>
                                <p:cTn id="53" presetID="37"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750"/>
                                        <p:tgtEl>
                                          <p:spTgt spid="25"/>
                                        </p:tgtEl>
                                      </p:cBhvr>
                                    </p:animEffect>
                                    <p:anim calcmode="lin" valueType="num">
                                      <p:cBhvr>
                                        <p:cTn id="56" dur="750" fill="hold"/>
                                        <p:tgtEl>
                                          <p:spTgt spid="25"/>
                                        </p:tgtEl>
                                        <p:attrNameLst>
                                          <p:attrName>ppt_x</p:attrName>
                                        </p:attrNameLst>
                                      </p:cBhvr>
                                      <p:tavLst>
                                        <p:tav tm="0">
                                          <p:val>
                                            <p:strVal val="#ppt_x"/>
                                          </p:val>
                                        </p:tav>
                                        <p:tav tm="100000">
                                          <p:val>
                                            <p:strVal val="#ppt_x"/>
                                          </p:val>
                                        </p:tav>
                                      </p:tavLst>
                                    </p:anim>
                                    <p:anim calcmode="lin" valueType="num">
                                      <p:cBhvr>
                                        <p:cTn id="57" dur="675" decel="100000" fill="hold"/>
                                        <p:tgtEl>
                                          <p:spTgt spid="25"/>
                                        </p:tgtEl>
                                        <p:attrNameLst>
                                          <p:attrName>ppt_y</p:attrName>
                                        </p:attrNameLst>
                                      </p:cBhvr>
                                      <p:tavLst>
                                        <p:tav tm="0">
                                          <p:val>
                                            <p:strVal val="#ppt_y+1"/>
                                          </p:val>
                                        </p:tav>
                                        <p:tav tm="100000">
                                          <p:val>
                                            <p:strVal val="#ppt_y-.03"/>
                                          </p:val>
                                        </p:tav>
                                      </p:tavLst>
                                    </p:anim>
                                    <p:anim calcmode="lin" valueType="num">
                                      <p:cBhvr>
                                        <p:cTn id="58"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par>
                          <p:cTn id="59" fill="hold">
                            <p:stCondLst>
                              <p:cond delay="4825"/>
                            </p:stCondLst>
                            <p:childTnLst>
                              <p:par>
                                <p:cTn id="60" presetID="12" presetClass="entr" presetSubtype="8"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p:tgtEl>
                                          <p:spTgt spid="26"/>
                                        </p:tgtEl>
                                        <p:attrNameLst>
                                          <p:attrName>ppt_x</p:attrName>
                                        </p:attrNameLst>
                                      </p:cBhvr>
                                      <p:tavLst>
                                        <p:tav tm="0">
                                          <p:val>
                                            <p:strVal val="#ppt_x-#ppt_w*1.125000"/>
                                          </p:val>
                                        </p:tav>
                                        <p:tav tm="100000">
                                          <p:val>
                                            <p:strVal val="#ppt_x"/>
                                          </p:val>
                                        </p:tav>
                                      </p:tavLst>
                                    </p:anim>
                                    <p:animEffect transition="in" filter="wipe(right)">
                                      <p:cBhvr>
                                        <p:cTn id="63" dur="500"/>
                                        <p:tgtEl>
                                          <p:spTgt spid="26"/>
                                        </p:tgtEl>
                                      </p:cBhvr>
                                    </p:animEffect>
                                  </p:childTnLst>
                                </p:cTn>
                              </p:par>
                            </p:childTnLst>
                          </p:cTn>
                        </p:par>
                        <p:par>
                          <p:cTn id="64" fill="hold">
                            <p:stCondLst>
                              <p:cond delay="5325"/>
                            </p:stCondLst>
                            <p:childTnLst>
                              <p:par>
                                <p:cTn id="65" presetID="37"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750"/>
                                        <p:tgtEl>
                                          <p:spTgt spid="27"/>
                                        </p:tgtEl>
                                      </p:cBhvr>
                                    </p:animEffect>
                                    <p:anim calcmode="lin" valueType="num">
                                      <p:cBhvr>
                                        <p:cTn id="68" dur="750" fill="hold"/>
                                        <p:tgtEl>
                                          <p:spTgt spid="27"/>
                                        </p:tgtEl>
                                        <p:attrNameLst>
                                          <p:attrName>ppt_x</p:attrName>
                                        </p:attrNameLst>
                                      </p:cBhvr>
                                      <p:tavLst>
                                        <p:tav tm="0">
                                          <p:val>
                                            <p:strVal val="#ppt_x"/>
                                          </p:val>
                                        </p:tav>
                                        <p:tav tm="100000">
                                          <p:val>
                                            <p:strVal val="#ppt_x"/>
                                          </p:val>
                                        </p:tav>
                                      </p:tavLst>
                                    </p:anim>
                                    <p:anim calcmode="lin" valueType="num">
                                      <p:cBhvr>
                                        <p:cTn id="69" dur="675" decel="100000" fill="hold"/>
                                        <p:tgtEl>
                                          <p:spTgt spid="27"/>
                                        </p:tgtEl>
                                        <p:attrNameLst>
                                          <p:attrName>ppt_y</p:attrName>
                                        </p:attrNameLst>
                                      </p:cBhvr>
                                      <p:tavLst>
                                        <p:tav tm="0">
                                          <p:val>
                                            <p:strVal val="#ppt_y+1"/>
                                          </p:val>
                                        </p:tav>
                                        <p:tav tm="100000">
                                          <p:val>
                                            <p:strVal val="#ppt_y-.03"/>
                                          </p:val>
                                        </p:tav>
                                      </p:tavLst>
                                    </p:anim>
                                    <p:anim calcmode="lin" valueType="num">
                                      <p:cBhvr>
                                        <p:cTn id="7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par>
                          <p:cTn id="71" fill="hold">
                            <p:stCondLst>
                              <p:cond delay="6075"/>
                            </p:stCondLst>
                            <p:childTnLst>
                              <p:par>
                                <p:cTn id="72" presetID="1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ppt_x</p:attrName>
                                        </p:attrNameLst>
                                      </p:cBhvr>
                                      <p:tavLst>
                                        <p:tav tm="0">
                                          <p:val>
                                            <p:strVal val="#ppt_x-#ppt_w*1.125000"/>
                                          </p:val>
                                        </p:tav>
                                        <p:tav tm="100000">
                                          <p:val>
                                            <p:strVal val="#ppt_x"/>
                                          </p:val>
                                        </p:tav>
                                      </p:tavLst>
                                    </p:anim>
                                    <p:animEffect transition="in" filter="wipe(right)">
                                      <p:cBhvr>
                                        <p:cTn id="75" dur="500"/>
                                        <p:tgtEl>
                                          <p:spTgt spid="28"/>
                                        </p:tgtEl>
                                      </p:cBhvr>
                                    </p:animEffect>
                                  </p:childTnLst>
                                </p:cTn>
                              </p:par>
                            </p:childTnLst>
                          </p:cTn>
                        </p:par>
                        <p:par>
                          <p:cTn id="76" fill="hold">
                            <p:stCondLst>
                              <p:cond delay="6575"/>
                            </p:stCondLst>
                            <p:childTnLst>
                              <p:par>
                                <p:cTn id="77" presetID="37"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750"/>
                                        <p:tgtEl>
                                          <p:spTgt spid="29"/>
                                        </p:tgtEl>
                                      </p:cBhvr>
                                    </p:animEffect>
                                    <p:anim calcmode="lin" valueType="num">
                                      <p:cBhvr>
                                        <p:cTn id="80" dur="750" fill="hold"/>
                                        <p:tgtEl>
                                          <p:spTgt spid="29"/>
                                        </p:tgtEl>
                                        <p:attrNameLst>
                                          <p:attrName>ppt_x</p:attrName>
                                        </p:attrNameLst>
                                      </p:cBhvr>
                                      <p:tavLst>
                                        <p:tav tm="0">
                                          <p:val>
                                            <p:strVal val="#ppt_x"/>
                                          </p:val>
                                        </p:tav>
                                        <p:tav tm="100000">
                                          <p:val>
                                            <p:strVal val="#ppt_x"/>
                                          </p:val>
                                        </p:tav>
                                      </p:tavLst>
                                    </p:anim>
                                    <p:anim calcmode="lin" valueType="num">
                                      <p:cBhvr>
                                        <p:cTn id="81" dur="675" decel="100000" fill="hold"/>
                                        <p:tgtEl>
                                          <p:spTgt spid="29"/>
                                        </p:tgtEl>
                                        <p:attrNameLst>
                                          <p:attrName>ppt_y</p:attrName>
                                        </p:attrNameLst>
                                      </p:cBhvr>
                                      <p:tavLst>
                                        <p:tav tm="0">
                                          <p:val>
                                            <p:strVal val="#ppt_y+1"/>
                                          </p:val>
                                        </p:tav>
                                        <p:tav tm="100000">
                                          <p:val>
                                            <p:strVal val="#ppt_y-.03"/>
                                          </p:val>
                                        </p:tav>
                                      </p:tavLst>
                                    </p:anim>
                                    <p:anim calcmode="lin" valueType="num">
                                      <p:cBhvr>
                                        <p:cTn id="82"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childTnLst>
                          </p:cTn>
                        </p:par>
                        <p:par>
                          <p:cTn id="83" fill="hold">
                            <p:stCondLst>
                              <p:cond delay="7325"/>
                            </p:stCondLst>
                            <p:childTnLst>
                              <p:par>
                                <p:cTn id="84" presetID="12" presetClass="entr" presetSubtype="8"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p:tgtEl>
                                          <p:spTgt spid="30"/>
                                        </p:tgtEl>
                                        <p:attrNameLst>
                                          <p:attrName>ppt_x</p:attrName>
                                        </p:attrNameLst>
                                      </p:cBhvr>
                                      <p:tavLst>
                                        <p:tav tm="0">
                                          <p:val>
                                            <p:strVal val="#ppt_x-#ppt_w*1.125000"/>
                                          </p:val>
                                        </p:tav>
                                        <p:tav tm="100000">
                                          <p:val>
                                            <p:strVal val="#ppt_x"/>
                                          </p:val>
                                        </p:tav>
                                      </p:tavLst>
                                    </p:anim>
                                    <p:animEffect transition="in" filter="wipe(righ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21" grpId="0" animBg="1"/>
      <p:bldP spid="22" grpId="0"/>
      <p:bldP spid="23" grpId="0" animBg="1"/>
      <p:bldP spid="24" grpId="0"/>
      <p:bldP spid="25" grpId="0" animBg="1"/>
      <p:bldP spid="26" grpId="0"/>
      <p:bldP spid="27" grpId="0" animBg="1"/>
      <p:bldP spid="28" grpId="0"/>
      <p:bldP spid="29" grpId="0" animBg="1"/>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4558" y="1612226"/>
            <a:ext cx="2154860" cy="2358189"/>
          </a:xfrm>
          <a:prstGeom prst="rect">
            <a:avLst/>
          </a:prstGeom>
        </p:spPr>
      </p:pic>
      <p:sp>
        <p:nvSpPr>
          <p:cNvPr id="9" name="矩形 8"/>
          <p:cNvSpPr/>
          <p:nvPr/>
        </p:nvSpPr>
        <p:spPr>
          <a:xfrm>
            <a:off x="0" y="4053276"/>
            <a:ext cx="12192000" cy="19817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236196" y="1613455"/>
            <a:ext cx="5955804" cy="2356960"/>
            <a:chOff x="4257077" y="2119893"/>
            <a:chExt cx="5955804" cy="2356960"/>
          </a:xfrm>
          <a:solidFill>
            <a:schemeClr val="tx2"/>
          </a:solidFill>
        </p:grpSpPr>
        <p:sp>
          <p:nvSpPr>
            <p:cNvPr id="17" name="等腰三角形 16"/>
            <p:cNvSpPr/>
            <p:nvPr/>
          </p:nvSpPr>
          <p:spPr>
            <a:xfrm rot="16200000">
              <a:off x="4224440" y="3094390"/>
              <a:ext cx="473237" cy="4079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52497" y="2119893"/>
              <a:ext cx="5660384" cy="2356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3200" b="1" dirty="0">
                  <a:solidFill>
                    <a:schemeClr val="bg1"/>
                  </a:solidFill>
                  <a:latin typeface="微软雅黑" panose="020B0503020204020204" pitchFamily="34" charset="-122"/>
                  <a:ea typeface="微软雅黑" panose="020B0503020204020204" pitchFamily="34" charset="-122"/>
                </a:rPr>
                <a:t>20XX</a:t>
              </a:r>
              <a:r>
                <a:rPr lang="zh-CN" altLang="en-US" sz="3200" b="1" dirty="0">
                  <a:solidFill>
                    <a:schemeClr val="bg1"/>
                  </a:solidFill>
                  <a:latin typeface="微软雅黑" panose="020B0503020204020204" pitchFamily="34" charset="-122"/>
                  <a:ea typeface="微软雅黑" panose="020B0503020204020204" pitchFamily="34" charset="-122"/>
                </a:rPr>
                <a:t>年 </a:t>
              </a:r>
              <a:r>
                <a:rPr lang="en-US" altLang="zh-CN" sz="3200" b="1" dirty="0">
                  <a:solidFill>
                    <a:schemeClr val="bg1"/>
                  </a:solidFill>
                  <a:latin typeface="微软雅黑" panose="020B0503020204020204" pitchFamily="34" charset="-122"/>
                  <a:ea typeface="微软雅黑" panose="020B0503020204020204" pitchFamily="34" charset="-122"/>
                </a:rPr>
                <a:t>– 20XX</a:t>
              </a:r>
              <a:r>
                <a:rPr lang="zh-CN" altLang="en-US" sz="3200" b="1" dirty="0">
                  <a:solidFill>
                    <a:schemeClr val="bg1"/>
                  </a:solidFill>
                  <a:latin typeface="微软雅黑" panose="020B0503020204020204" pitchFamily="34" charset="-122"/>
                  <a:ea typeface="微软雅黑" panose="020B0503020204020204" pitchFamily="34" charset="-122"/>
                </a:rPr>
                <a:t>年</a:t>
              </a:r>
              <a:endParaRPr lang="en-US" altLang="zh-CN" sz="3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在此输入对第一个五年规划的意义描述，五年规划达成的企业使命。</a:t>
              </a:r>
              <a:endParaRPr lang="en-US" altLang="zh-CN" dirty="0">
                <a:solidFill>
                  <a:schemeClr val="bg1"/>
                </a:solid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612262"/>
            <a:ext cx="4182895" cy="2353473"/>
          </a:xfrm>
          <a:prstGeom prst="rect">
            <a:avLst/>
          </a:prstGeom>
        </p:spPr>
      </p:pic>
      <p:sp>
        <p:nvSpPr>
          <p:cNvPr id="11" name="矩形 10"/>
          <p:cNvSpPr/>
          <p:nvPr/>
        </p:nvSpPr>
        <p:spPr>
          <a:xfrm>
            <a:off x="447820" y="4340600"/>
            <a:ext cx="2590872" cy="1246495"/>
          </a:xfrm>
          <a:prstGeom prst="rect">
            <a:avLst/>
          </a:prstGeom>
        </p:spPr>
        <p:txBody>
          <a:bodyPr wrap="square">
            <a:spAutoFit/>
          </a:bodyPr>
          <a:lstStyle/>
          <a:p>
            <a:pPr>
              <a:lnSpc>
                <a:spcPct val="125000"/>
              </a:lnSpc>
              <a:spcAft>
                <a:spcPts val="600"/>
              </a:spcAft>
            </a:pPr>
            <a:r>
              <a:rPr lang="zh-CN" altLang="en-US" sz="2000" b="1" dirty="0">
                <a:solidFill>
                  <a:schemeClr val="tx2"/>
                </a:solidFill>
                <a:latin typeface="微软雅黑" panose="020B0503020204020204" pitchFamily="34" charset="-122"/>
                <a:ea typeface="微软雅黑" panose="020B0503020204020204" pitchFamily="34" charset="-122"/>
              </a:rPr>
              <a:t>销售额突破</a:t>
            </a:r>
            <a:r>
              <a:rPr lang="en-US" altLang="zh-CN" sz="2000" b="1" dirty="0">
                <a:solidFill>
                  <a:schemeClr val="tx2"/>
                </a:solidFill>
                <a:latin typeface="微软雅黑" panose="020B0503020204020204" pitchFamily="34" charset="-122"/>
                <a:ea typeface="微软雅黑" panose="020B0503020204020204" pitchFamily="34" charset="-122"/>
              </a:rPr>
              <a:t>10</a:t>
            </a:r>
            <a:r>
              <a:rPr lang="zh-CN" altLang="en-US" sz="2000" b="1" dirty="0">
                <a:solidFill>
                  <a:schemeClr val="tx2"/>
                </a:solidFill>
                <a:latin typeface="微软雅黑" panose="020B0503020204020204" pitchFamily="34" charset="-122"/>
                <a:ea typeface="微软雅黑" panose="020B0503020204020204" pitchFamily="34" charset="-122"/>
              </a:rPr>
              <a:t>亿</a:t>
            </a:r>
            <a:endParaRPr lang="en-US" altLang="zh-CN" sz="2000" b="1" dirty="0">
              <a:solidFill>
                <a:schemeClr val="tx2"/>
              </a:solidFill>
              <a:latin typeface="微软雅黑" panose="020B0503020204020204" pitchFamily="34" charset="-122"/>
              <a:ea typeface="微软雅黑" panose="020B0503020204020204" pitchFamily="34" charset="-122"/>
            </a:endParaRPr>
          </a:p>
          <a:p>
            <a:pPr>
              <a:lnSpc>
                <a:spcPct val="125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在此简要描述此项规划目标的内容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3453088" y="4340600"/>
            <a:ext cx="2506971" cy="1246495"/>
          </a:xfrm>
          <a:prstGeom prst="rect">
            <a:avLst/>
          </a:prstGeom>
        </p:spPr>
        <p:txBody>
          <a:bodyPr wrap="square">
            <a:spAutoFit/>
          </a:bodyPr>
          <a:lstStyle/>
          <a:p>
            <a:pPr>
              <a:lnSpc>
                <a:spcPct val="125000"/>
              </a:lnSpc>
              <a:spcAft>
                <a:spcPts val="600"/>
              </a:spcAft>
            </a:pPr>
            <a:r>
              <a:rPr lang="zh-CN" altLang="en-US" sz="2000" b="1" dirty="0">
                <a:solidFill>
                  <a:schemeClr val="tx2"/>
                </a:solidFill>
                <a:latin typeface="微软雅黑" panose="020B0503020204020204" pitchFamily="34" charset="-122"/>
                <a:ea typeface="微软雅黑" panose="020B0503020204020204" pitchFamily="34" charset="-122"/>
              </a:rPr>
              <a:t>培养专业人才</a:t>
            </a:r>
            <a:r>
              <a:rPr lang="en-US" altLang="zh-CN" sz="2000" b="1" dirty="0">
                <a:solidFill>
                  <a:schemeClr val="tx2"/>
                </a:solidFill>
                <a:latin typeface="微软雅黑" panose="020B0503020204020204" pitchFamily="34" charset="-122"/>
                <a:ea typeface="微软雅黑" panose="020B0503020204020204" pitchFamily="34" charset="-122"/>
              </a:rPr>
              <a:t>100</a:t>
            </a:r>
            <a:r>
              <a:rPr lang="zh-CN" altLang="en-US" sz="2000" b="1" dirty="0">
                <a:solidFill>
                  <a:schemeClr val="tx2"/>
                </a:solidFill>
                <a:latin typeface="微软雅黑" panose="020B0503020204020204" pitchFamily="34" charset="-122"/>
                <a:ea typeface="微软雅黑" panose="020B0503020204020204" pitchFamily="34" charset="-122"/>
              </a:rPr>
              <a:t>人</a:t>
            </a:r>
            <a:endParaRPr lang="en-US" altLang="zh-CN" sz="2000" b="1" dirty="0">
              <a:solidFill>
                <a:schemeClr val="tx2"/>
              </a:solidFill>
              <a:latin typeface="微软雅黑" panose="020B0503020204020204" pitchFamily="34" charset="-122"/>
              <a:ea typeface="微软雅黑" panose="020B0503020204020204" pitchFamily="34" charset="-122"/>
            </a:endParaRPr>
          </a:p>
          <a:p>
            <a:pPr>
              <a:lnSpc>
                <a:spcPct val="125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在此简要描述此项规划目标的内容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374456" y="4340599"/>
            <a:ext cx="2506971" cy="1246495"/>
          </a:xfrm>
          <a:prstGeom prst="rect">
            <a:avLst/>
          </a:prstGeom>
        </p:spPr>
        <p:txBody>
          <a:bodyPr wrap="square">
            <a:spAutoFit/>
          </a:bodyPr>
          <a:lstStyle/>
          <a:p>
            <a:pPr>
              <a:lnSpc>
                <a:spcPct val="125000"/>
              </a:lnSpc>
              <a:spcAft>
                <a:spcPts val="600"/>
              </a:spcAft>
            </a:pPr>
            <a:r>
              <a:rPr lang="zh-CN" altLang="en-US" sz="2000" b="1" dirty="0">
                <a:solidFill>
                  <a:schemeClr val="tx2"/>
                </a:solidFill>
                <a:latin typeface="微软雅黑" panose="020B0503020204020204" pitchFamily="34" charset="-122"/>
                <a:ea typeface="微软雅黑" panose="020B0503020204020204" pitchFamily="34" charset="-122"/>
              </a:rPr>
              <a:t>在长江区域成为第一</a:t>
            </a:r>
            <a:endParaRPr lang="en-US" altLang="zh-CN" sz="2000" b="1" dirty="0">
              <a:solidFill>
                <a:schemeClr val="tx2"/>
              </a:solidFill>
              <a:latin typeface="微软雅黑" panose="020B0503020204020204" pitchFamily="34" charset="-122"/>
              <a:ea typeface="微软雅黑" panose="020B0503020204020204" pitchFamily="34" charset="-122"/>
            </a:endParaRPr>
          </a:p>
          <a:p>
            <a:pPr>
              <a:lnSpc>
                <a:spcPct val="125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在此简要描述此项规划目标的内容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295823" y="4340599"/>
            <a:ext cx="2506971" cy="1246495"/>
          </a:xfrm>
          <a:prstGeom prst="rect">
            <a:avLst/>
          </a:prstGeom>
        </p:spPr>
        <p:txBody>
          <a:bodyPr wrap="square">
            <a:spAutoFit/>
          </a:bodyPr>
          <a:lstStyle/>
          <a:p>
            <a:pPr>
              <a:lnSpc>
                <a:spcPct val="125000"/>
              </a:lnSpc>
              <a:spcAft>
                <a:spcPts val="600"/>
              </a:spcAft>
            </a:pPr>
            <a:r>
              <a:rPr lang="en-US" altLang="zh-CN" sz="2000" b="1" dirty="0">
                <a:solidFill>
                  <a:schemeClr val="tx2"/>
                </a:solidFill>
                <a:latin typeface="微软雅黑" panose="020B0503020204020204" pitchFamily="34" charset="-122"/>
                <a:ea typeface="微软雅黑" panose="020B0503020204020204" pitchFamily="34" charset="-122"/>
              </a:rPr>
              <a:t>70%</a:t>
            </a:r>
            <a:r>
              <a:rPr lang="zh-CN" altLang="en-US" sz="2000" b="1" dirty="0">
                <a:solidFill>
                  <a:schemeClr val="tx2"/>
                </a:solidFill>
                <a:latin typeface="微软雅黑" panose="020B0503020204020204" pitchFamily="34" charset="-122"/>
                <a:ea typeface="微软雅黑" panose="020B0503020204020204" pitchFamily="34" charset="-122"/>
              </a:rPr>
              <a:t>全国市场份额</a:t>
            </a:r>
            <a:endParaRPr lang="en-US" altLang="zh-CN" sz="2000" b="1" dirty="0">
              <a:solidFill>
                <a:schemeClr val="tx2"/>
              </a:solidFill>
              <a:latin typeface="微软雅黑" panose="020B0503020204020204" pitchFamily="34" charset="-122"/>
              <a:ea typeface="微软雅黑" panose="020B0503020204020204" pitchFamily="34" charset="-122"/>
            </a:endParaRPr>
          </a:p>
          <a:p>
            <a:pPr>
              <a:lnSpc>
                <a:spcPct val="125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在此简要描述此项规划目标的内容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平行四边形 19">
            <a:extLst>
              <a:ext uri="{FF2B5EF4-FFF2-40B4-BE49-F238E27FC236}">
                <a16:creationId xmlns:a16="http://schemas.microsoft.com/office/drawing/2014/main" id="{2575092D-FC14-46A6-9C71-FE55001E2078}"/>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1607462810"/>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0"/>
                                        <p:tgtEl>
                                          <p:spTgt spid="16"/>
                                        </p:tgtEl>
                                        <p:attrNameLst>
                                          <p:attrName>ppt_x</p:attrName>
                                        </p:attrNameLst>
                                      </p:cBhvr>
                                      <p:tavLst>
                                        <p:tav tm="0">
                                          <p:val>
                                            <p:strVal val="#ppt_x+#ppt_w*1.125000"/>
                                          </p:val>
                                        </p:tav>
                                        <p:tav tm="100000">
                                          <p:val>
                                            <p:strVal val="#ppt_x"/>
                                          </p:val>
                                        </p:tav>
                                      </p:tavLst>
                                    </p:anim>
                                    <p:animEffect transition="in" filter="wipe(left)">
                                      <p:cBhvr>
                                        <p:cTn id="17" dur="1000"/>
                                        <p:tgtEl>
                                          <p:spTgt spid="1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500"/>
                            </p:stCondLst>
                            <p:childTnLst>
                              <p:par>
                                <p:cTn id="23" presetID="10" presetClass="entr" presetSubtype="0" fill="hold" grpId="0" nodeType="afterEffect">
                                  <p:stCondLst>
                                    <p:cond delay="0"/>
                                  </p:stCondLst>
                                  <p:iterate type="lt">
                                    <p:tmPct val="3000"/>
                                  </p:iterate>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330"/>
                            </p:stCondLst>
                            <p:childTnLst>
                              <p:par>
                                <p:cTn id="27" presetID="10" presetClass="entr" presetSubtype="0" fill="hold" grpId="0" nodeType="afterEffect">
                                  <p:stCondLst>
                                    <p:cond delay="0"/>
                                  </p:stCondLst>
                                  <p:iterate type="lt">
                                    <p:tmPct val="3000"/>
                                  </p:iterate>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4190"/>
                            </p:stCondLst>
                            <p:childTnLst>
                              <p:par>
                                <p:cTn id="31" presetID="10" presetClass="entr" presetSubtype="0" fill="hold" grpId="0" nodeType="afterEffect">
                                  <p:stCondLst>
                                    <p:cond delay="0"/>
                                  </p:stCondLst>
                                  <p:iterate type="lt">
                                    <p:tmPct val="3000"/>
                                  </p:iterate>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5035"/>
                            </p:stCondLst>
                            <p:childTnLst>
                              <p:par>
                                <p:cTn id="35" presetID="10" presetClass="entr" presetSubtype="0" fill="hold" grpId="0" nodeType="afterEffect">
                                  <p:stCondLst>
                                    <p:cond delay="0"/>
                                  </p:stCondLst>
                                  <p:iterate type="lt">
                                    <p:tmPct val="3000"/>
                                  </p:iterate>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3" grpId="0"/>
      <p:bldP spid="1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4" name="文本框 3"/>
          <p:cNvSpPr txBox="1"/>
          <p:nvPr/>
        </p:nvSpPr>
        <p:spPr>
          <a:xfrm>
            <a:off x="7888414" y="1734617"/>
            <a:ext cx="3279285" cy="931345"/>
          </a:xfrm>
          <a:prstGeom prst="rect">
            <a:avLst/>
          </a:prstGeom>
          <a:noFill/>
        </p:spPr>
        <p:txBody>
          <a:bodyPr wrap="square" lIns="0" rIns="0" rtlCol="0">
            <a:spAutoFit/>
          </a:bodyPr>
          <a:lstStyle/>
          <a:p>
            <a:pPr algn="ctr">
              <a:lnSpc>
                <a:spcPct val="125000"/>
              </a:lnSpc>
            </a:pPr>
            <a:r>
              <a:rPr lang="zh-CN" altLang="en-US" sz="4800" b="1" spc="600" dirty="0">
                <a:latin typeface="微软雅黑" panose="020B0503020204020204" pitchFamily="34" charset="-122"/>
                <a:ea typeface="微软雅黑" panose="020B0503020204020204" pitchFamily="34" charset="-122"/>
              </a:rPr>
              <a:t>目   录</a:t>
            </a:r>
            <a:endParaRPr lang="en-US" altLang="zh-CN" sz="4800" b="1" spc="6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7888415" y="1749607"/>
            <a:ext cx="224852" cy="224852"/>
            <a:chOff x="2188564" y="404734"/>
            <a:chExt cx="224852" cy="224852"/>
          </a:xfrm>
        </p:grpSpPr>
        <p:cxnSp>
          <p:nvCxnSpPr>
            <p:cNvPr id="6" name="直接连接符 5"/>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10946408" y="2543649"/>
            <a:ext cx="224852" cy="224852"/>
            <a:chOff x="2188564" y="404734"/>
            <a:chExt cx="224852" cy="224852"/>
          </a:xfrm>
        </p:grpSpPr>
        <p:cxnSp>
          <p:nvCxnSpPr>
            <p:cNvPr id="15" name="直接连接符 14"/>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平行四边形 16"/>
          <p:cNvSpPr/>
          <p:nvPr/>
        </p:nvSpPr>
        <p:spPr>
          <a:xfrm>
            <a:off x="2300537" y="0"/>
            <a:ext cx="5587877" cy="6858000"/>
          </a:xfrm>
          <a:prstGeom prst="parallelogram">
            <a:avLst>
              <a:gd name="adj" fmla="val 55075"/>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剪去单角的矩形 20"/>
          <p:cNvSpPr/>
          <p:nvPr/>
        </p:nvSpPr>
        <p:spPr>
          <a:xfrm>
            <a:off x="8238610" y="3358871"/>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8682405" y="3302526"/>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输入文字</a:t>
            </a:r>
          </a:p>
        </p:txBody>
      </p:sp>
      <p:sp>
        <p:nvSpPr>
          <p:cNvPr id="23" name="剪去单角的矩形 22"/>
          <p:cNvSpPr/>
          <p:nvPr/>
        </p:nvSpPr>
        <p:spPr>
          <a:xfrm>
            <a:off x="8238610" y="3971157"/>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682405" y="392032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输入文字</a:t>
            </a:r>
          </a:p>
        </p:txBody>
      </p:sp>
      <p:sp>
        <p:nvSpPr>
          <p:cNvPr id="25" name="剪去单角的矩形 24"/>
          <p:cNvSpPr/>
          <p:nvPr/>
        </p:nvSpPr>
        <p:spPr>
          <a:xfrm>
            <a:off x="8238610" y="4594468"/>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682405" y="4538123"/>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输入文字</a:t>
            </a:r>
          </a:p>
        </p:txBody>
      </p:sp>
      <p:sp>
        <p:nvSpPr>
          <p:cNvPr id="27" name="剪去单角的矩形 26"/>
          <p:cNvSpPr/>
          <p:nvPr/>
        </p:nvSpPr>
        <p:spPr>
          <a:xfrm>
            <a:off x="8238610" y="5217779"/>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8682405" y="516143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665802332"/>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9" presetClass="entr" presetSubtype="0" fill="hold" grpId="0" nodeType="after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par>
                          <p:cTn id="15" fill="hold">
                            <p:stCondLst>
                              <p:cond delay="1025"/>
                            </p:stCondLst>
                            <p:childTnLst>
                              <p:par>
                                <p:cTn id="16" presetID="23" presetClass="entr" presetSubtype="52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ppt_x</p:attrName>
                                        </p:attrNameLst>
                                      </p:cBhvr>
                                      <p:tavLst>
                                        <p:tav tm="0">
                                          <p:val>
                                            <p:fltVal val="0.5"/>
                                          </p:val>
                                        </p:tav>
                                        <p:tav tm="100000">
                                          <p:val>
                                            <p:strVal val="#ppt_x"/>
                                          </p:val>
                                        </p:tav>
                                      </p:tavLst>
                                    </p:anim>
                                    <p:anim calcmode="lin" valueType="num">
                                      <p:cBhvr>
                                        <p:cTn id="21" dur="500" fill="hold"/>
                                        <p:tgtEl>
                                          <p:spTgt spid="1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 calcmode="lin" valueType="num">
                                      <p:cBhvr>
                                        <p:cTn id="26" dur="500" fill="hold"/>
                                        <p:tgtEl>
                                          <p:spTgt spid="5"/>
                                        </p:tgtEl>
                                        <p:attrNameLst>
                                          <p:attrName>ppt_x</p:attrName>
                                        </p:attrNameLst>
                                      </p:cBhvr>
                                      <p:tavLst>
                                        <p:tav tm="0">
                                          <p:val>
                                            <p:fltVal val="0.5"/>
                                          </p:val>
                                        </p:tav>
                                        <p:tav tm="100000">
                                          <p:val>
                                            <p:strVal val="#ppt_x"/>
                                          </p:val>
                                        </p:tav>
                                      </p:tavLst>
                                    </p:anim>
                                    <p:anim calcmode="lin" valueType="num">
                                      <p:cBhvr>
                                        <p:cTn id="27" dur="500" fill="hold"/>
                                        <p:tgtEl>
                                          <p:spTgt spid="5"/>
                                        </p:tgtEl>
                                        <p:attrNameLst>
                                          <p:attrName>ppt_y</p:attrName>
                                        </p:attrNameLst>
                                      </p:cBhvr>
                                      <p:tavLst>
                                        <p:tav tm="0">
                                          <p:val>
                                            <p:fltVal val="0.5"/>
                                          </p:val>
                                        </p:tav>
                                        <p:tav tm="100000">
                                          <p:val>
                                            <p:strVal val="#ppt_y"/>
                                          </p:val>
                                        </p:tav>
                                      </p:tavLst>
                                    </p:anim>
                                  </p:childTnLst>
                                </p:cTn>
                              </p:par>
                            </p:childTnLst>
                          </p:cTn>
                        </p:par>
                        <p:par>
                          <p:cTn id="28" fill="hold">
                            <p:stCondLst>
                              <p:cond delay="1525"/>
                            </p:stCondLst>
                            <p:childTnLst>
                              <p:par>
                                <p:cTn id="29" presetID="3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par>
                          <p:cTn id="35" fill="hold">
                            <p:stCondLst>
                              <p:cond delay="2275"/>
                            </p:stCondLst>
                            <p:childTnLst>
                              <p:par>
                                <p:cTn id="36" presetID="1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ppt_x</p:attrName>
                                        </p:attrNameLst>
                                      </p:cBhvr>
                                      <p:tavLst>
                                        <p:tav tm="0">
                                          <p:val>
                                            <p:strVal val="#ppt_x-#ppt_w*1.125000"/>
                                          </p:val>
                                        </p:tav>
                                        <p:tav tm="100000">
                                          <p:val>
                                            <p:strVal val="#ppt_x"/>
                                          </p:val>
                                        </p:tav>
                                      </p:tavLst>
                                    </p:anim>
                                    <p:animEffect transition="in" filter="wipe(right)">
                                      <p:cBhvr>
                                        <p:cTn id="39" dur="500"/>
                                        <p:tgtEl>
                                          <p:spTgt spid="22"/>
                                        </p:tgtEl>
                                      </p:cBhvr>
                                    </p:animEffect>
                                  </p:childTnLst>
                                </p:cTn>
                              </p:par>
                            </p:childTnLst>
                          </p:cTn>
                        </p:par>
                        <p:par>
                          <p:cTn id="40" fill="hold">
                            <p:stCondLst>
                              <p:cond delay="2775"/>
                            </p:stCondLst>
                            <p:childTnLst>
                              <p:par>
                                <p:cTn id="41" presetID="3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750"/>
                                        <p:tgtEl>
                                          <p:spTgt spid="23"/>
                                        </p:tgtEl>
                                      </p:cBhvr>
                                    </p:animEffect>
                                    <p:anim calcmode="lin" valueType="num">
                                      <p:cBhvr>
                                        <p:cTn id="44" dur="750" fill="hold"/>
                                        <p:tgtEl>
                                          <p:spTgt spid="23"/>
                                        </p:tgtEl>
                                        <p:attrNameLst>
                                          <p:attrName>ppt_x</p:attrName>
                                        </p:attrNameLst>
                                      </p:cBhvr>
                                      <p:tavLst>
                                        <p:tav tm="0">
                                          <p:val>
                                            <p:strVal val="#ppt_x"/>
                                          </p:val>
                                        </p:tav>
                                        <p:tav tm="100000">
                                          <p:val>
                                            <p:strVal val="#ppt_x"/>
                                          </p:val>
                                        </p:tav>
                                      </p:tavLst>
                                    </p:anim>
                                    <p:anim calcmode="lin" valueType="num">
                                      <p:cBhvr>
                                        <p:cTn id="45" dur="675" decel="100000" fill="hold"/>
                                        <p:tgtEl>
                                          <p:spTgt spid="23"/>
                                        </p:tgtEl>
                                        <p:attrNameLst>
                                          <p:attrName>ppt_y</p:attrName>
                                        </p:attrNameLst>
                                      </p:cBhvr>
                                      <p:tavLst>
                                        <p:tav tm="0">
                                          <p:val>
                                            <p:strVal val="#ppt_y+1"/>
                                          </p:val>
                                        </p:tav>
                                        <p:tav tm="100000">
                                          <p:val>
                                            <p:strVal val="#ppt_y-.03"/>
                                          </p:val>
                                        </p:tav>
                                      </p:tavLst>
                                    </p:anim>
                                    <p:anim calcmode="lin" valueType="num">
                                      <p:cBhvr>
                                        <p:cTn id="46"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47" fill="hold">
                            <p:stCondLst>
                              <p:cond delay="3525"/>
                            </p:stCondLst>
                            <p:childTnLst>
                              <p:par>
                                <p:cTn id="48" presetID="1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childTnLst>
                          </p:cTn>
                        </p:par>
                        <p:par>
                          <p:cTn id="52" fill="hold">
                            <p:stCondLst>
                              <p:cond delay="4025"/>
                            </p:stCondLst>
                            <p:childTnLst>
                              <p:par>
                                <p:cTn id="53" presetID="37"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750"/>
                                        <p:tgtEl>
                                          <p:spTgt spid="25"/>
                                        </p:tgtEl>
                                      </p:cBhvr>
                                    </p:animEffect>
                                    <p:anim calcmode="lin" valueType="num">
                                      <p:cBhvr>
                                        <p:cTn id="56" dur="750" fill="hold"/>
                                        <p:tgtEl>
                                          <p:spTgt spid="25"/>
                                        </p:tgtEl>
                                        <p:attrNameLst>
                                          <p:attrName>ppt_x</p:attrName>
                                        </p:attrNameLst>
                                      </p:cBhvr>
                                      <p:tavLst>
                                        <p:tav tm="0">
                                          <p:val>
                                            <p:strVal val="#ppt_x"/>
                                          </p:val>
                                        </p:tav>
                                        <p:tav tm="100000">
                                          <p:val>
                                            <p:strVal val="#ppt_x"/>
                                          </p:val>
                                        </p:tav>
                                      </p:tavLst>
                                    </p:anim>
                                    <p:anim calcmode="lin" valueType="num">
                                      <p:cBhvr>
                                        <p:cTn id="57" dur="675" decel="100000" fill="hold"/>
                                        <p:tgtEl>
                                          <p:spTgt spid="25"/>
                                        </p:tgtEl>
                                        <p:attrNameLst>
                                          <p:attrName>ppt_y</p:attrName>
                                        </p:attrNameLst>
                                      </p:cBhvr>
                                      <p:tavLst>
                                        <p:tav tm="0">
                                          <p:val>
                                            <p:strVal val="#ppt_y+1"/>
                                          </p:val>
                                        </p:tav>
                                        <p:tav tm="100000">
                                          <p:val>
                                            <p:strVal val="#ppt_y-.03"/>
                                          </p:val>
                                        </p:tav>
                                      </p:tavLst>
                                    </p:anim>
                                    <p:anim calcmode="lin" valueType="num">
                                      <p:cBhvr>
                                        <p:cTn id="58"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par>
                          <p:cTn id="59" fill="hold">
                            <p:stCondLst>
                              <p:cond delay="4775"/>
                            </p:stCondLst>
                            <p:childTnLst>
                              <p:par>
                                <p:cTn id="60" presetID="12" presetClass="entr" presetSubtype="8"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p:tgtEl>
                                          <p:spTgt spid="26"/>
                                        </p:tgtEl>
                                        <p:attrNameLst>
                                          <p:attrName>ppt_x</p:attrName>
                                        </p:attrNameLst>
                                      </p:cBhvr>
                                      <p:tavLst>
                                        <p:tav tm="0">
                                          <p:val>
                                            <p:strVal val="#ppt_x-#ppt_w*1.125000"/>
                                          </p:val>
                                        </p:tav>
                                        <p:tav tm="100000">
                                          <p:val>
                                            <p:strVal val="#ppt_x"/>
                                          </p:val>
                                        </p:tav>
                                      </p:tavLst>
                                    </p:anim>
                                    <p:animEffect transition="in" filter="wipe(right)">
                                      <p:cBhvr>
                                        <p:cTn id="63" dur="500"/>
                                        <p:tgtEl>
                                          <p:spTgt spid="26"/>
                                        </p:tgtEl>
                                      </p:cBhvr>
                                    </p:animEffect>
                                  </p:childTnLst>
                                </p:cTn>
                              </p:par>
                            </p:childTnLst>
                          </p:cTn>
                        </p:par>
                        <p:par>
                          <p:cTn id="64" fill="hold">
                            <p:stCondLst>
                              <p:cond delay="5275"/>
                            </p:stCondLst>
                            <p:childTnLst>
                              <p:par>
                                <p:cTn id="65" presetID="37"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750"/>
                                        <p:tgtEl>
                                          <p:spTgt spid="27"/>
                                        </p:tgtEl>
                                      </p:cBhvr>
                                    </p:animEffect>
                                    <p:anim calcmode="lin" valueType="num">
                                      <p:cBhvr>
                                        <p:cTn id="68" dur="750" fill="hold"/>
                                        <p:tgtEl>
                                          <p:spTgt spid="27"/>
                                        </p:tgtEl>
                                        <p:attrNameLst>
                                          <p:attrName>ppt_x</p:attrName>
                                        </p:attrNameLst>
                                      </p:cBhvr>
                                      <p:tavLst>
                                        <p:tav tm="0">
                                          <p:val>
                                            <p:strVal val="#ppt_x"/>
                                          </p:val>
                                        </p:tav>
                                        <p:tav tm="100000">
                                          <p:val>
                                            <p:strVal val="#ppt_x"/>
                                          </p:val>
                                        </p:tav>
                                      </p:tavLst>
                                    </p:anim>
                                    <p:anim calcmode="lin" valueType="num">
                                      <p:cBhvr>
                                        <p:cTn id="69" dur="675" decel="100000" fill="hold"/>
                                        <p:tgtEl>
                                          <p:spTgt spid="27"/>
                                        </p:tgtEl>
                                        <p:attrNameLst>
                                          <p:attrName>ppt_y</p:attrName>
                                        </p:attrNameLst>
                                      </p:cBhvr>
                                      <p:tavLst>
                                        <p:tav tm="0">
                                          <p:val>
                                            <p:strVal val="#ppt_y+1"/>
                                          </p:val>
                                        </p:tav>
                                        <p:tav tm="100000">
                                          <p:val>
                                            <p:strVal val="#ppt_y-.03"/>
                                          </p:val>
                                        </p:tav>
                                      </p:tavLst>
                                    </p:anim>
                                    <p:anim calcmode="lin" valueType="num">
                                      <p:cBhvr>
                                        <p:cTn id="7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par>
                          <p:cTn id="71" fill="hold">
                            <p:stCondLst>
                              <p:cond delay="6025"/>
                            </p:stCondLst>
                            <p:childTnLst>
                              <p:par>
                                <p:cTn id="72" presetID="1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ppt_x</p:attrName>
                                        </p:attrNameLst>
                                      </p:cBhvr>
                                      <p:tavLst>
                                        <p:tav tm="0">
                                          <p:val>
                                            <p:strVal val="#ppt_x-#ppt_w*1.125000"/>
                                          </p:val>
                                        </p:tav>
                                        <p:tav tm="100000">
                                          <p:val>
                                            <p:strVal val="#ppt_x"/>
                                          </p:val>
                                        </p:tav>
                                      </p:tavLst>
                                    </p:anim>
                                    <p:animEffect transition="in" filter="wipe(right)">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21" grpId="0" animBg="1"/>
      <p:bldP spid="22" grpId="0"/>
      <p:bldP spid="23" grpId="0" animBg="1"/>
      <p:bldP spid="24" grpId="0"/>
      <p:bldP spid="25" grpId="0" animBg="1"/>
      <p:bldP spid="26" grpId="0"/>
      <p:bldP spid="27" grpId="0"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9717" y="1725561"/>
            <a:ext cx="11503742" cy="3834581"/>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7141" y="3728577"/>
            <a:ext cx="2092036" cy="156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25000"/>
              </a:lnSpc>
            </a:pPr>
            <a:r>
              <a:rPr lang="en-US" altLang="zh-CN" sz="2000" b="1" dirty="0">
                <a:latin typeface="微软雅黑" panose="020B0503020204020204" pitchFamily="34" charset="-122"/>
                <a:ea typeface="微软雅黑" panose="020B0503020204020204" pitchFamily="34" charset="-122"/>
              </a:rPr>
              <a:t>SEO</a:t>
            </a:r>
            <a:r>
              <a:rPr lang="zh-CN" altLang="en-US" sz="2000" b="1" dirty="0">
                <a:latin typeface="微软雅黑" panose="020B0503020204020204" pitchFamily="34" charset="-122"/>
                <a:ea typeface="微软雅黑" panose="020B0503020204020204" pitchFamily="34" charset="-122"/>
              </a:rPr>
              <a:t>优化</a:t>
            </a:r>
            <a:endParaRPr lang="en-US" altLang="zh-CN" sz="2000" b="1"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在此输入关于渠道的简要文字描述</a:t>
            </a:r>
          </a:p>
        </p:txBody>
      </p:sp>
      <p:sp>
        <p:nvSpPr>
          <p:cNvPr id="9" name="矩形 8"/>
          <p:cNvSpPr/>
          <p:nvPr/>
        </p:nvSpPr>
        <p:spPr>
          <a:xfrm>
            <a:off x="2852307" y="3728577"/>
            <a:ext cx="2092036" cy="156902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25000"/>
              </a:lnSpc>
            </a:pPr>
            <a:r>
              <a:rPr lang="zh-CN" altLang="en-US" sz="2000" b="1" dirty="0">
                <a:latin typeface="微软雅黑" panose="020B0503020204020204" pitchFamily="34" charset="-122"/>
                <a:ea typeface="微软雅黑" panose="020B0503020204020204" pitchFamily="34" charset="-122"/>
              </a:rPr>
              <a:t>微博</a:t>
            </a:r>
            <a:endParaRPr lang="en-US" altLang="zh-CN" b="1"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在此输入关于渠道的简要文字描述</a:t>
            </a:r>
          </a:p>
        </p:txBody>
      </p:sp>
      <p:sp>
        <p:nvSpPr>
          <p:cNvPr id="10" name="矩形 9"/>
          <p:cNvSpPr/>
          <p:nvPr/>
        </p:nvSpPr>
        <p:spPr>
          <a:xfrm>
            <a:off x="5027473" y="3728577"/>
            <a:ext cx="2092036" cy="15690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25000"/>
              </a:lnSpc>
            </a:pPr>
            <a:r>
              <a:rPr lang="zh-CN" altLang="en-US" sz="2000" b="1" dirty="0">
                <a:latin typeface="微软雅黑" panose="020B0503020204020204" pitchFamily="34" charset="-122"/>
                <a:ea typeface="微软雅黑" panose="020B0503020204020204" pitchFamily="34" charset="-122"/>
              </a:rPr>
              <a:t>微信、</a:t>
            </a:r>
            <a:r>
              <a:rPr lang="en-US" altLang="zh-CN" sz="2000" b="1" dirty="0">
                <a:latin typeface="微软雅黑" panose="020B0503020204020204" pitchFamily="34" charset="-122"/>
                <a:ea typeface="微软雅黑" panose="020B0503020204020204" pitchFamily="34" charset="-122"/>
              </a:rPr>
              <a:t>QQ</a:t>
            </a:r>
          </a:p>
          <a:p>
            <a:pPr algn="ctr">
              <a:lnSpc>
                <a:spcPct val="125000"/>
              </a:lnSpc>
            </a:pPr>
            <a:r>
              <a:rPr lang="zh-CN" altLang="en-US" dirty="0">
                <a:latin typeface="微软雅黑" panose="020B0503020204020204" pitchFamily="34" charset="-122"/>
                <a:ea typeface="微软雅黑" panose="020B0503020204020204" pitchFamily="34" charset="-122"/>
              </a:rPr>
              <a:t>在此输入关于渠道的简要文字描述</a:t>
            </a:r>
          </a:p>
        </p:txBody>
      </p:sp>
      <p:sp>
        <p:nvSpPr>
          <p:cNvPr id="11" name="矩形 10"/>
          <p:cNvSpPr/>
          <p:nvPr/>
        </p:nvSpPr>
        <p:spPr>
          <a:xfrm>
            <a:off x="7202639" y="3728577"/>
            <a:ext cx="2092036" cy="156902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25000"/>
              </a:lnSpc>
            </a:pPr>
            <a:r>
              <a:rPr lang="zh-CN" altLang="en-US" sz="2000" b="1" dirty="0">
                <a:latin typeface="微软雅黑" panose="020B0503020204020204" pitchFamily="34" charset="-122"/>
                <a:ea typeface="微软雅黑" panose="020B0503020204020204" pitchFamily="34" charset="-122"/>
              </a:rPr>
              <a:t>网络社区</a:t>
            </a:r>
            <a:endParaRPr lang="en-US" altLang="zh-CN" b="1"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在此输入关于渠道的简要文字描述</a:t>
            </a:r>
          </a:p>
        </p:txBody>
      </p:sp>
      <p:sp>
        <p:nvSpPr>
          <p:cNvPr id="12" name="矩形 11"/>
          <p:cNvSpPr/>
          <p:nvPr/>
        </p:nvSpPr>
        <p:spPr>
          <a:xfrm>
            <a:off x="9377805" y="3728577"/>
            <a:ext cx="2092036" cy="15690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25000"/>
              </a:lnSpc>
            </a:pPr>
            <a:r>
              <a:rPr lang="zh-CN" altLang="en-US" sz="2000" b="1" dirty="0">
                <a:latin typeface="微软雅黑" panose="020B0503020204020204" pitchFamily="34" charset="-122"/>
                <a:ea typeface="微软雅黑" panose="020B0503020204020204" pitchFamily="34" charset="-122"/>
              </a:rPr>
              <a:t>电子邮件</a:t>
            </a:r>
            <a:endParaRPr lang="en-US" altLang="zh-CN" b="1" dirty="0">
              <a:latin typeface="微软雅黑" panose="020B0503020204020204" pitchFamily="34" charset="-122"/>
              <a:ea typeface="微软雅黑" panose="020B0503020204020204" pitchFamily="34" charset="-122"/>
            </a:endParaRPr>
          </a:p>
          <a:p>
            <a:pPr algn="ctr">
              <a:lnSpc>
                <a:spcPct val="125000"/>
              </a:lnSpc>
            </a:pPr>
            <a:r>
              <a:rPr lang="zh-CN" altLang="en-US" dirty="0">
                <a:latin typeface="微软雅黑" panose="020B0503020204020204" pitchFamily="34" charset="-122"/>
                <a:ea typeface="微软雅黑" panose="020B0503020204020204" pitchFamily="34" charset="-122"/>
              </a:rPr>
              <a:t>在此输入关于渠道的简要文字描述</a:t>
            </a:r>
          </a:p>
        </p:txBody>
      </p:sp>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t="3562" b="5763"/>
          <a:stretch/>
        </p:blipFill>
        <p:spPr>
          <a:xfrm>
            <a:off x="677141" y="2047537"/>
            <a:ext cx="2092036" cy="1569027"/>
          </a:xfrm>
          <a:prstGeom prst="rect">
            <a:avLst/>
          </a:prstGeom>
        </p:spPr>
      </p:pic>
      <p:pic>
        <p:nvPicPr>
          <p:cNvPr id="14" name="图片 13"/>
          <p:cNvPicPr>
            <a:picLocks noChangeAspect="1"/>
          </p:cNvPicPr>
          <p:nvPr/>
        </p:nvPicPr>
        <p:blipFill rotWithShape="1">
          <a:blip r:embed="rId5">
            <a:extLst>
              <a:ext uri="{28A0092B-C50C-407E-A947-70E740481C1C}">
                <a14:useLocalDpi xmlns:a14="http://schemas.microsoft.com/office/drawing/2010/main" val="0"/>
              </a:ext>
            </a:extLst>
          </a:blip>
          <a:srcRect r="5566"/>
          <a:stretch/>
        </p:blipFill>
        <p:spPr>
          <a:xfrm>
            <a:off x="2852306" y="2047537"/>
            <a:ext cx="2092037" cy="1569028"/>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l="8160" r="22041"/>
          <a:stretch/>
        </p:blipFill>
        <p:spPr>
          <a:xfrm>
            <a:off x="5027473" y="2047537"/>
            <a:ext cx="2092036" cy="1567201"/>
          </a:xfrm>
          <a:prstGeom prst="rect">
            <a:avLst/>
          </a:prstGeom>
        </p:spPr>
      </p:pic>
      <p:pic>
        <p:nvPicPr>
          <p:cNvPr id="16" name="图片 1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202640" y="2047537"/>
            <a:ext cx="2092036" cy="1569028"/>
          </a:xfrm>
          <a:prstGeom prst="rect">
            <a:avLst/>
          </a:prstGeom>
        </p:spPr>
      </p:pic>
      <p:pic>
        <p:nvPicPr>
          <p:cNvPr id="17" name="图片 16"/>
          <p:cNvPicPr>
            <a:picLocks noChangeAspect="1"/>
          </p:cNvPicPr>
          <p:nvPr/>
        </p:nvPicPr>
        <p:blipFill rotWithShape="1">
          <a:blip r:embed="rId8" cstate="print">
            <a:extLst>
              <a:ext uri="{28A0092B-C50C-407E-A947-70E740481C1C}">
                <a14:useLocalDpi xmlns:a14="http://schemas.microsoft.com/office/drawing/2010/main" val="0"/>
              </a:ext>
            </a:extLst>
          </a:blip>
          <a:srcRect l="16754" r="1439" b="6875"/>
          <a:stretch/>
        </p:blipFill>
        <p:spPr>
          <a:xfrm>
            <a:off x="9377805" y="2047537"/>
            <a:ext cx="2092036" cy="1569027"/>
          </a:xfrm>
          <a:prstGeom prst="rect">
            <a:avLst/>
          </a:prstGeom>
        </p:spPr>
      </p:pic>
      <p:sp>
        <p:nvSpPr>
          <p:cNvPr id="18" name="文本框 17"/>
          <p:cNvSpPr txBox="1"/>
          <p:nvPr/>
        </p:nvSpPr>
        <p:spPr>
          <a:xfrm>
            <a:off x="391602" y="5705293"/>
            <a:ext cx="11421857" cy="477054"/>
          </a:xfrm>
          <a:prstGeom prst="rect">
            <a:avLst/>
          </a:prstGeom>
          <a:noFill/>
        </p:spPr>
        <p:txBody>
          <a:bodyPr wrap="square" rtlCol="0">
            <a:spAutoFit/>
          </a:bodyPr>
          <a:lstStyle/>
          <a:p>
            <a:pPr>
              <a:lnSpc>
                <a:spcPct val="125000"/>
              </a:lnSpc>
            </a:pPr>
            <a:r>
              <a:rPr lang="zh-CN" altLang="en-US" sz="2000" dirty="0">
                <a:solidFill>
                  <a:schemeClr val="tx2"/>
                </a:solidFill>
                <a:latin typeface="微软雅黑" panose="020B0503020204020204" pitchFamily="34" charset="-122"/>
                <a:ea typeface="微软雅黑" panose="020B0503020204020204" pitchFamily="34" charset="-122"/>
              </a:rPr>
              <a:t>在此输入网络推广策划的整个方案的描述，包括方向、方式、目的等信息，简要进行描述即可。</a:t>
            </a:r>
          </a:p>
        </p:txBody>
      </p:sp>
      <p:sp>
        <p:nvSpPr>
          <p:cNvPr id="19" name="矩形 18"/>
          <p:cNvSpPr/>
          <p:nvPr/>
        </p:nvSpPr>
        <p:spPr>
          <a:xfrm>
            <a:off x="309717" y="5829360"/>
            <a:ext cx="95534" cy="2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平行四边形 19">
            <a:extLst>
              <a:ext uri="{FF2B5EF4-FFF2-40B4-BE49-F238E27FC236}">
                <a16:creationId xmlns:a16="http://schemas.microsoft.com/office/drawing/2014/main" id="{07940900-184B-456C-AF5F-210E5B735A35}"/>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3579904438"/>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750"/>
                                        <p:tgtEl>
                                          <p:spTgt spid="8"/>
                                        </p:tgtEl>
                                      </p:cBhvr>
                                    </p:animEffect>
                                  </p:childTnLst>
                                </p:cTn>
                              </p:par>
                            </p:childTnLst>
                          </p:cTn>
                        </p:par>
                        <p:par>
                          <p:cTn id="11" fill="hold">
                            <p:stCondLst>
                              <p:cond delay="1050"/>
                            </p:stCondLst>
                            <p:childTnLst>
                              <p:par>
                                <p:cTn id="12" presetID="10"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750"/>
                                        <p:tgtEl>
                                          <p:spTgt spid="14"/>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childTnLst>
                                </p:cTn>
                              </p:par>
                            </p:childTnLst>
                          </p:cTn>
                        </p:par>
                        <p:par>
                          <p:cTn id="18" fill="hold">
                            <p:stCondLst>
                              <p:cond delay="21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childTnLst>
                                </p:cTn>
                              </p:par>
                            </p:childTnLst>
                          </p:cTn>
                        </p:par>
                        <p:par>
                          <p:cTn id="25" fill="hold">
                            <p:stCondLst>
                              <p:cond delay="3150"/>
                            </p:stCondLst>
                            <p:childTnLst>
                              <p:par>
                                <p:cTn id="26" presetID="10"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750"/>
                                        <p:tgtEl>
                                          <p:spTgt spid="16"/>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750"/>
                                        <p:tgtEl>
                                          <p:spTgt spid="11"/>
                                        </p:tgtEl>
                                      </p:cBhvr>
                                    </p:animEffect>
                                  </p:childTnLst>
                                </p:cTn>
                              </p:par>
                            </p:childTnLst>
                          </p:cTn>
                        </p:par>
                        <p:par>
                          <p:cTn id="32" fill="hold">
                            <p:stCondLst>
                              <p:cond delay="42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750"/>
                                        <p:tgtEl>
                                          <p:spTgt spid="17"/>
                                        </p:tgtEl>
                                      </p:cBhvr>
                                    </p:animEffect>
                                  </p:childTnLst>
                                </p:cTn>
                              </p:par>
                              <p:par>
                                <p:cTn id="36" presetID="10" presetClass="entr" presetSubtype="0" fill="hold" grpId="0" nodeType="withEffect">
                                  <p:stCondLst>
                                    <p:cond delay="3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750"/>
                                        <p:tgtEl>
                                          <p:spTgt spid="12"/>
                                        </p:tgtEl>
                                      </p:cBhvr>
                                    </p:animEffect>
                                  </p:childTnLst>
                                </p:cTn>
                              </p:par>
                            </p:childTnLst>
                          </p:cTn>
                        </p:par>
                        <p:par>
                          <p:cTn id="39" fill="hold">
                            <p:stCondLst>
                              <p:cond delay="5250"/>
                            </p:stCondLst>
                            <p:childTnLst>
                              <p:par>
                                <p:cTn id="40" presetID="35"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style.rotation</p:attrName>
                                        </p:attrNameLst>
                                      </p:cBhvr>
                                      <p:tavLst>
                                        <p:tav tm="0">
                                          <p:val>
                                            <p:fltVal val="720"/>
                                          </p:val>
                                        </p:tav>
                                        <p:tav tm="100000">
                                          <p:val>
                                            <p:fltVal val="0"/>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ppt_w</p:attrName>
                                        </p:attrNameLst>
                                      </p:cBhvr>
                                      <p:tavLst>
                                        <p:tav tm="0">
                                          <p:val>
                                            <p:fltVal val="0"/>
                                          </p:val>
                                        </p:tav>
                                        <p:tav tm="100000">
                                          <p:val>
                                            <p:strVal val="#ppt_w"/>
                                          </p:val>
                                        </p:tav>
                                      </p:tavLst>
                                    </p:anim>
                                  </p:childTnLst>
                                </p:cTn>
                              </p:par>
                            </p:childTnLst>
                          </p:cTn>
                        </p:par>
                        <p:par>
                          <p:cTn id="46" fill="hold">
                            <p:stCondLst>
                              <p:cond delay="6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8" grpId="0"/>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6237"/>
          <a:stretch/>
        </p:blipFill>
        <p:spPr>
          <a:xfrm>
            <a:off x="6400284" y="2033632"/>
            <a:ext cx="5235678" cy="3274366"/>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0752" y="2033632"/>
            <a:ext cx="1385537" cy="13855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专业</a:t>
            </a:r>
            <a:endParaRPr lang="en-US" altLang="zh-CN" sz="4000" dirty="0">
              <a:latin typeface="微软雅黑" panose="020B0503020204020204" pitchFamily="34" charset="-122"/>
              <a:ea typeface="微软雅黑" panose="020B0503020204020204" pitchFamily="34" charset="-122"/>
            </a:endParaRPr>
          </a:p>
          <a:p>
            <a:pPr algn="ctr"/>
            <a:r>
              <a:rPr lang="en-US" altLang="zh-CN" sz="1400" dirty="0">
                <a:latin typeface="微软雅黑" panose="020B0503020204020204" pitchFamily="34" charset="-122"/>
                <a:ea typeface="微软雅黑" panose="020B0503020204020204" pitchFamily="34" charset="-122"/>
              </a:rPr>
              <a:t>PROFESSION</a:t>
            </a:r>
            <a:endParaRPr lang="zh-CN" altLang="en-US" sz="1400" dirty="0">
              <a:latin typeface="微软雅黑" panose="020B0503020204020204" pitchFamily="34" charset="-122"/>
              <a:ea typeface="微软雅黑" panose="020B0503020204020204" pitchFamily="34" charset="-122"/>
            </a:endParaRPr>
          </a:p>
        </p:txBody>
      </p:sp>
      <p:sp>
        <p:nvSpPr>
          <p:cNvPr id="9" name="矩形 8"/>
          <p:cNvSpPr/>
          <p:nvPr/>
        </p:nvSpPr>
        <p:spPr>
          <a:xfrm>
            <a:off x="4940710" y="2033632"/>
            <a:ext cx="1385537" cy="13855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激情</a:t>
            </a:r>
            <a:r>
              <a:rPr lang="en-US" altLang="zh-CN" sz="1400" dirty="0">
                <a:latin typeface="微软雅黑" panose="020B0503020204020204" pitchFamily="34" charset="-122"/>
                <a:ea typeface="微软雅黑" panose="020B0503020204020204" pitchFamily="34" charset="-122"/>
              </a:rPr>
              <a:t>ENTHUSIASM</a:t>
            </a:r>
            <a:endParaRPr lang="zh-CN" altLang="en-US" sz="1400" dirty="0">
              <a:latin typeface="微软雅黑" panose="020B0503020204020204" pitchFamily="34" charset="-122"/>
              <a:ea typeface="微软雅黑" panose="020B0503020204020204" pitchFamily="34" charset="-122"/>
            </a:endParaRPr>
          </a:p>
        </p:txBody>
      </p:sp>
      <p:sp>
        <p:nvSpPr>
          <p:cNvPr id="10" name="矩形 9"/>
          <p:cNvSpPr/>
          <p:nvPr/>
        </p:nvSpPr>
        <p:spPr>
          <a:xfrm>
            <a:off x="2014071" y="2033632"/>
            <a:ext cx="1385537" cy="13855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执行</a:t>
            </a:r>
            <a:r>
              <a:rPr lang="en-US" altLang="zh-CN" sz="1400" dirty="0">
                <a:latin typeface="微软雅黑" panose="020B0503020204020204" pitchFamily="34" charset="-122"/>
                <a:ea typeface="微软雅黑" panose="020B0503020204020204" pitchFamily="34" charset="-122"/>
              </a:rPr>
              <a:t>ACTION</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3477390" y="2033632"/>
            <a:ext cx="1385537" cy="13855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梦想</a:t>
            </a:r>
            <a:endParaRPr lang="en-US" altLang="zh-CN" sz="4000" dirty="0">
              <a:latin typeface="微软雅黑" panose="020B0503020204020204" pitchFamily="34" charset="-122"/>
              <a:ea typeface="微软雅黑" panose="020B0503020204020204" pitchFamily="34" charset="-122"/>
            </a:endParaRPr>
          </a:p>
          <a:p>
            <a:pPr algn="ctr"/>
            <a:r>
              <a:rPr lang="en-US" altLang="zh-CN" sz="1400" dirty="0">
                <a:latin typeface="微软雅黑" panose="020B0503020204020204" pitchFamily="34" charset="-122"/>
                <a:ea typeface="微软雅黑" panose="020B0503020204020204" pitchFamily="34" charset="-122"/>
              </a:rPr>
              <a:t>DREAM</a:t>
            </a:r>
            <a:endParaRPr lang="zh-CN" altLang="en-US" dirty="0"/>
          </a:p>
        </p:txBody>
      </p:sp>
      <p:sp>
        <p:nvSpPr>
          <p:cNvPr id="12" name="文本框 11"/>
          <p:cNvSpPr txBox="1"/>
          <p:nvPr/>
        </p:nvSpPr>
        <p:spPr>
          <a:xfrm>
            <a:off x="550751" y="3579320"/>
            <a:ext cx="5775495" cy="1823576"/>
          </a:xfrm>
          <a:prstGeom prst="rect">
            <a:avLst/>
          </a:prstGeom>
          <a:noFill/>
        </p:spPr>
        <p:txBody>
          <a:bodyPr wrap="square" rtlCol="0">
            <a:spAutoFit/>
          </a:bodyPr>
          <a:lstStyle/>
          <a:p>
            <a:pPr>
              <a:lnSpc>
                <a:spcPct val="125000"/>
              </a:lnSpc>
              <a:spcAft>
                <a:spcPts val="600"/>
              </a:spcAft>
            </a:pPr>
            <a:r>
              <a:rPr lang="zh-CN" altLang="en-US" dirty="0">
                <a:latin typeface="微软雅黑" panose="020B0503020204020204" pitchFamily="34" charset="-122"/>
                <a:ea typeface="微软雅黑" panose="020B0503020204020204" pitchFamily="34" charset="-122"/>
              </a:rPr>
              <a:t>在此输入团队的介绍。团队的建立背景（为什么要组建团队、团队的意向和目标等）；团队定位（团队在企业中处于什么位置，由谁选择和决定团队的成员，团队最终应对谁负责）；团队人数和结构；团队之前合作的的案例以及取得的主要成就。</a:t>
            </a:r>
          </a:p>
        </p:txBody>
      </p:sp>
      <p:sp>
        <p:nvSpPr>
          <p:cNvPr id="13" name="平行四边形 12">
            <a:extLst>
              <a:ext uri="{FF2B5EF4-FFF2-40B4-BE49-F238E27FC236}">
                <a16:creationId xmlns:a16="http://schemas.microsoft.com/office/drawing/2014/main" id="{90EE1120-FD00-4B08-A0F7-E86C286B7D27}"/>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3215781366"/>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 calcmode="lin" valueType="num">
                                      <p:cBhvr>
                                        <p:cTn id="27" dur="500" fill="hold"/>
                                        <p:tgtEl>
                                          <p:spTgt spid="9"/>
                                        </p:tgtEl>
                                        <p:attrNameLst>
                                          <p:attrName>ppt_x</p:attrName>
                                        </p:attrNameLst>
                                      </p:cBhvr>
                                      <p:tavLst>
                                        <p:tav tm="0">
                                          <p:val>
                                            <p:fltVal val="0.5"/>
                                          </p:val>
                                        </p:tav>
                                        <p:tav tm="100000">
                                          <p:val>
                                            <p:strVal val="#ppt_x"/>
                                          </p:val>
                                        </p:tav>
                                      </p:tavLst>
                                    </p:anim>
                                    <p:anim calcmode="lin" valueType="num">
                                      <p:cBhvr>
                                        <p:cTn id="28" dur="500" fill="hold"/>
                                        <p:tgtEl>
                                          <p:spTgt spid="9"/>
                                        </p:tgtEl>
                                        <p:attrNameLst>
                                          <p:attrName>ppt_y</p:attrName>
                                        </p:attrNameLst>
                                      </p:cBhvr>
                                      <p:tavLst>
                                        <p:tav tm="0">
                                          <p:val>
                                            <p:fltVal val="0.5"/>
                                          </p:val>
                                        </p:tav>
                                        <p:tav tm="100000">
                                          <p:val>
                                            <p:strVal val="#ppt_y"/>
                                          </p:val>
                                        </p:tav>
                                      </p:tavLst>
                                    </p:anim>
                                  </p:childTnLst>
                                </p:cTn>
                              </p:par>
                            </p:childTnLst>
                          </p:cTn>
                        </p:par>
                        <p:par>
                          <p:cTn id="29" fill="hold">
                            <p:stCondLst>
                              <p:cond delay="1250"/>
                            </p:stCondLst>
                            <p:childTnLst>
                              <p:par>
                                <p:cTn id="30" presetID="10" presetClass="entr" presetSubtype="0" fill="hold" grpId="0" nodeType="afterEffect">
                                  <p:stCondLst>
                                    <p:cond delay="0"/>
                                  </p:stCondLst>
                                  <p:iterate type="lt">
                                    <p:tmPct val="3000"/>
                                  </p:iterate>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355"/>
                            </p:stCondLst>
                            <p:childTnLst>
                              <p:par>
                                <p:cTn id="34" presetID="23" presetClass="entr" presetSubtype="52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 calcmode="lin" valueType="num">
                                      <p:cBhvr>
                                        <p:cTn id="38" dur="500" fill="hold"/>
                                        <p:tgtEl>
                                          <p:spTgt spid="2"/>
                                        </p:tgtEl>
                                        <p:attrNameLst>
                                          <p:attrName>ppt_x</p:attrName>
                                        </p:attrNameLst>
                                      </p:cBhvr>
                                      <p:tavLst>
                                        <p:tav tm="0">
                                          <p:val>
                                            <p:fltVal val="0.5"/>
                                          </p:val>
                                        </p:tav>
                                        <p:tav tm="100000">
                                          <p:val>
                                            <p:strVal val="#ppt_x"/>
                                          </p:val>
                                        </p:tav>
                                      </p:tavLst>
                                    </p:anim>
                                    <p:anim calcmode="lin" valueType="num">
                                      <p:cBhvr>
                                        <p:cTn id="39" dur="5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68097" y="1836000"/>
            <a:ext cx="5227903" cy="1978926"/>
            <a:chOff x="590783" y="1561608"/>
            <a:chExt cx="4392000" cy="1978926"/>
          </a:xfrm>
          <a:solidFill>
            <a:schemeClr val="tx2"/>
          </a:solidFill>
        </p:grpSpPr>
        <p:sp>
          <p:nvSpPr>
            <p:cNvPr id="9" name="矩形 8"/>
            <p:cNvSpPr/>
            <p:nvPr/>
          </p:nvSpPr>
          <p:spPr>
            <a:xfrm>
              <a:off x="590783" y="1561608"/>
              <a:ext cx="4392000" cy="19789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40805" y="2988860"/>
              <a:ext cx="541978" cy="551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S</a:t>
              </a:r>
              <a:endParaRPr lang="zh-CN" altLang="en-US" sz="2000" b="1"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163597" y="1836000"/>
            <a:ext cx="5227903" cy="1978926"/>
            <a:chOff x="4308759" y="1561608"/>
            <a:chExt cx="4392000" cy="1978926"/>
          </a:xfrm>
          <a:solidFill>
            <a:schemeClr val="tx1">
              <a:lumMod val="75000"/>
              <a:lumOff val="25000"/>
            </a:schemeClr>
          </a:solidFill>
        </p:grpSpPr>
        <p:sp>
          <p:nvSpPr>
            <p:cNvPr id="12" name="矩形 11"/>
            <p:cNvSpPr/>
            <p:nvPr/>
          </p:nvSpPr>
          <p:spPr>
            <a:xfrm>
              <a:off x="4308761" y="1561608"/>
              <a:ext cx="4391998" cy="19789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4308759" y="2988860"/>
              <a:ext cx="541978" cy="551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W</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868097" y="3884201"/>
            <a:ext cx="5227903" cy="1978926"/>
            <a:chOff x="590784" y="3540534"/>
            <a:chExt cx="4392000" cy="1978926"/>
          </a:xfrm>
          <a:solidFill>
            <a:schemeClr val="tx1">
              <a:lumMod val="75000"/>
              <a:lumOff val="25000"/>
            </a:schemeClr>
          </a:solidFill>
        </p:grpSpPr>
        <p:sp>
          <p:nvSpPr>
            <p:cNvPr id="15" name="矩形 14"/>
            <p:cNvSpPr/>
            <p:nvPr/>
          </p:nvSpPr>
          <p:spPr>
            <a:xfrm>
              <a:off x="590784" y="3540534"/>
              <a:ext cx="4392000" cy="19789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4440806" y="3540534"/>
              <a:ext cx="541978" cy="551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163597" y="3884201"/>
            <a:ext cx="5227903" cy="1978926"/>
            <a:chOff x="4308759" y="3540534"/>
            <a:chExt cx="4392000" cy="1978926"/>
          </a:xfrm>
          <a:solidFill>
            <a:schemeClr val="tx2"/>
          </a:solidFill>
        </p:grpSpPr>
        <p:sp>
          <p:nvSpPr>
            <p:cNvPr id="18" name="矩形 17"/>
            <p:cNvSpPr/>
            <p:nvPr/>
          </p:nvSpPr>
          <p:spPr>
            <a:xfrm>
              <a:off x="4308759" y="3540534"/>
              <a:ext cx="4392000" cy="19789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308759" y="3540534"/>
              <a:ext cx="541978" cy="551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T</a:t>
              </a:r>
              <a:endParaRPr lang="zh-CN" altLang="en-US" sz="2000" b="1" dirty="0">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1159773" y="2087404"/>
            <a:ext cx="1997248" cy="400110"/>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优势</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159773" y="2489907"/>
            <a:ext cx="4291098" cy="861774"/>
          </a:xfrm>
          <a:prstGeom prst="rect">
            <a:avLst/>
          </a:prstGeom>
          <a:noFill/>
        </p:spPr>
        <p:txBody>
          <a:bodyPr wrap="square" rtlCol="0">
            <a:spAutoFit/>
          </a:bodyPr>
          <a:lstStyle/>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在此输入我们在该项目优势</a:t>
            </a:r>
            <a:r>
              <a:rPr lang="en-US" altLang="zh-CN" dirty="0">
                <a:solidFill>
                  <a:schemeClr val="bg1"/>
                </a:solidFill>
                <a:latin typeface="微软雅黑" panose="020B0503020204020204" pitchFamily="34" charset="-122"/>
                <a:ea typeface="微软雅黑" panose="020B0503020204020204" pitchFamily="34" charset="-122"/>
              </a:rPr>
              <a:t>01</a:t>
            </a:r>
          </a:p>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在此输入我们在该项目优势</a:t>
            </a: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891044" y="2087404"/>
            <a:ext cx="1997248" cy="400110"/>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劣势</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891044" y="2489907"/>
            <a:ext cx="4291098" cy="861774"/>
          </a:xfrm>
          <a:prstGeom prst="rect">
            <a:avLst/>
          </a:prstGeom>
          <a:noFill/>
        </p:spPr>
        <p:txBody>
          <a:bodyPr wrap="square" rtlCol="0">
            <a:spAutoFit/>
          </a:bodyPr>
          <a:lstStyle/>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在此输入我们在该项目劣势</a:t>
            </a:r>
            <a:r>
              <a:rPr lang="en-US" altLang="zh-CN" dirty="0">
                <a:solidFill>
                  <a:schemeClr val="bg1"/>
                </a:solidFill>
                <a:latin typeface="微软雅黑" panose="020B0503020204020204" pitchFamily="34" charset="-122"/>
                <a:ea typeface="微软雅黑" panose="020B0503020204020204" pitchFamily="34" charset="-122"/>
              </a:rPr>
              <a:t>01</a:t>
            </a:r>
          </a:p>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在此输入我们在该项目劣势</a:t>
            </a: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159773" y="4418456"/>
            <a:ext cx="1997248" cy="400110"/>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机遇</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159773" y="4820959"/>
            <a:ext cx="4291098" cy="861774"/>
          </a:xfrm>
          <a:prstGeom prst="rect">
            <a:avLst/>
          </a:prstGeom>
          <a:noFill/>
        </p:spPr>
        <p:txBody>
          <a:bodyPr wrap="square" rtlCol="0">
            <a:spAutoFit/>
          </a:bodyPr>
          <a:lstStyle/>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在此输入目前该项目的机遇</a:t>
            </a:r>
            <a:r>
              <a:rPr lang="en-US" altLang="zh-CN" dirty="0">
                <a:solidFill>
                  <a:schemeClr val="bg1"/>
                </a:solidFill>
                <a:latin typeface="微软雅黑" panose="020B0503020204020204" pitchFamily="34" charset="-122"/>
                <a:ea typeface="微软雅黑" panose="020B0503020204020204" pitchFamily="34" charset="-122"/>
              </a:rPr>
              <a:t>01</a:t>
            </a:r>
          </a:p>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在此输入目前该项目的机遇</a:t>
            </a: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891044" y="4418456"/>
            <a:ext cx="1997248" cy="400110"/>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挑战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891044" y="4820959"/>
            <a:ext cx="4291098" cy="861774"/>
          </a:xfrm>
          <a:prstGeom prst="rect">
            <a:avLst/>
          </a:prstGeom>
          <a:noFill/>
        </p:spPr>
        <p:txBody>
          <a:bodyPr wrap="square" rtlCol="0">
            <a:spAutoFit/>
          </a:bodyPr>
          <a:lstStyle/>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在此输入目前该项目的挑战</a:t>
            </a:r>
            <a:r>
              <a:rPr lang="en-US" altLang="zh-CN" dirty="0">
                <a:solidFill>
                  <a:schemeClr val="bg1"/>
                </a:solidFill>
                <a:latin typeface="微软雅黑" panose="020B0503020204020204" pitchFamily="34" charset="-122"/>
                <a:ea typeface="微软雅黑" panose="020B0503020204020204" pitchFamily="34" charset="-122"/>
              </a:rPr>
              <a:t>01</a:t>
            </a:r>
          </a:p>
          <a:p>
            <a:pPr marL="285750" indent="-285750">
              <a:lnSpc>
                <a:spcPct val="125000"/>
              </a:lnSpc>
              <a:spcAft>
                <a:spcPts val="600"/>
              </a:spcAft>
              <a:buFont typeface="Wingdings" panose="05000000000000000000"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在此输入目前该项目的挑战</a:t>
            </a: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平行四边形 27">
            <a:extLst>
              <a:ext uri="{FF2B5EF4-FFF2-40B4-BE49-F238E27FC236}">
                <a16:creationId xmlns:a16="http://schemas.microsoft.com/office/drawing/2014/main" id="{4D488740-81E3-4224-B053-4D749F5804EF}"/>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2709896917"/>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childTnLst>
                                </p:cTn>
                              </p:par>
                            </p:childTnLst>
                          </p:cTn>
                        </p:par>
                        <p:par>
                          <p:cTn id="13" fill="hold">
                            <p:stCondLst>
                              <p:cond delay="1825"/>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Effect transition="in" filter="fade">
                                      <p:cBhvr>
                                        <p:cTn id="16" dur="750"/>
                                        <p:tgtEl>
                                          <p:spTgt spid="21"/>
                                        </p:tgtEl>
                                      </p:cBhvr>
                                    </p:animEffect>
                                  </p:childTnLst>
                                </p:cTn>
                              </p:par>
                            </p:childTnLst>
                          </p:cTn>
                        </p:par>
                        <p:par>
                          <p:cTn id="17" fill="hold">
                            <p:stCondLst>
                              <p:cond delay="4600"/>
                            </p:stCondLst>
                            <p:childTnLst>
                              <p:par>
                                <p:cTn id="18" presetID="2" presetClass="entr" presetSubtype="2"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1000" fill="hold"/>
                                        <p:tgtEl>
                                          <p:spTgt spid="11"/>
                                        </p:tgtEl>
                                        <p:attrNameLst>
                                          <p:attrName>ppt_x</p:attrName>
                                        </p:attrNameLst>
                                      </p:cBhvr>
                                      <p:tavLst>
                                        <p:tav tm="0">
                                          <p:val>
                                            <p:strVal val="1+#ppt_w/2"/>
                                          </p:val>
                                        </p:tav>
                                        <p:tav tm="100000">
                                          <p:val>
                                            <p:strVal val="#ppt_x"/>
                                          </p:val>
                                        </p:tav>
                                      </p:tavLst>
                                    </p:anim>
                                    <p:anim calcmode="lin" valueType="num">
                                      <p:cBhvr additive="base">
                                        <p:cTn id="21" dur="10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56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2"/>
                                        </p:tgtEl>
                                        <p:attrNameLst>
                                          <p:attrName>style.visibility</p:attrName>
                                        </p:attrNameLst>
                                      </p:cBhvr>
                                      <p:to>
                                        <p:strVal val="visible"/>
                                      </p:to>
                                    </p:set>
                                    <p:animEffect transition="in" filter="fade">
                                      <p:cBhvr>
                                        <p:cTn id="25" dur="750"/>
                                        <p:tgtEl>
                                          <p:spTgt spid="22"/>
                                        </p:tgtEl>
                                      </p:cBhvr>
                                    </p:animEffect>
                                  </p:childTnLst>
                                </p:cTn>
                              </p:par>
                            </p:childTnLst>
                          </p:cTn>
                        </p:par>
                        <p:par>
                          <p:cTn id="26" fill="hold">
                            <p:stCondLst>
                              <p:cond delay="6425"/>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23"/>
                                        </p:tgtEl>
                                        <p:attrNameLst>
                                          <p:attrName>style.visibility</p:attrName>
                                        </p:attrNameLst>
                                      </p:cBhvr>
                                      <p:to>
                                        <p:strVal val="visible"/>
                                      </p:to>
                                    </p:set>
                                    <p:animEffect transition="in" filter="fade">
                                      <p:cBhvr>
                                        <p:cTn id="29" dur="750"/>
                                        <p:tgtEl>
                                          <p:spTgt spid="23"/>
                                        </p:tgtEl>
                                      </p:cBhvr>
                                    </p:animEffect>
                                  </p:childTnLst>
                                </p:cTn>
                              </p:par>
                            </p:childTnLst>
                          </p:cTn>
                        </p:par>
                        <p:par>
                          <p:cTn id="30" fill="hold">
                            <p:stCondLst>
                              <p:cond delay="9200"/>
                            </p:stCondLst>
                            <p:childTnLst>
                              <p:par>
                                <p:cTn id="31" presetID="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0-#ppt_w/2"/>
                                          </p:val>
                                        </p:tav>
                                        <p:tav tm="100000">
                                          <p:val>
                                            <p:strVal val="#ppt_x"/>
                                          </p:val>
                                        </p:tav>
                                      </p:tavLst>
                                    </p:anim>
                                    <p:anim calcmode="lin" valueType="num">
                                      <p:cBhvr additive="base">
                                        <p:cTn id="34" dur="10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10200"/>
                            </p:stCondLst>
                            <p:childTnLst>
                              <p:par>
                                <p:cTn id="36" presetID="10" presetClass="entr" presetSubtype="0" fill="hold" grpId="0" nodeType="afterEffect">
                                  <p:stCondLst>
                                    <p:cond delay="0"/>
                                  </p:stCondLst>
                                  <p:iterate type="lt">
                                    <p:tmPct val="10000"/>
                                  </p:iterate>
                                  <p:childTnLst>
                                    <p:set>
                                      <p:cBhvr>
                                        <p:cTn id="37" dur="1" fill="hold">
                                          <p:stCondLst>
                                            <p:cond delay="0"/>
                                          </p:stCondLst>
                                        </p:cTn>
                                        <p:tgtEl>
                                          <p:spTgt spid="24"/>
                                        </p:tgtEl>
                                        <p:attrNameLst>
                                          <p:attrName>style.visibility</p:attrName>
                                        </p:attrNameLst>
                                      </p:cBhvr>
                                      <p:to>
                                        <p:strVal val="visible"/>
                                      </p:to>
                                    </p:set>
                                    <p:animEffect transition="in" filter="fade">
                                      <p:cBhvr>
                                        <p:cTn id="38" dur="750"/>
                                        <p:tgtEl>
                                          <p:spTgt spid="24"/>
                                        </p:tgtEl>
                                      </p:cBhvr>
                                    </p:animEffect>
                                  </p:childTnLst>
                                </p:cTn>
                              </p:par>
                            </p:childTnLst>
                          </p:cTn>
                        </p:par>
                        <p:par>
                          <p:cTn id="39" fill="hold">
                            <p:stCondLst>
                              <p:cond delay="11025"/>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25"/>
                                        </p:tgtEl>
                                        <p:attrNameLst>
                                          <p:attrName>style.visibility</p:attrName>
                                        </p:attrNameLst>
                                      </p:cBhvr>
                                      <p:to>
                                        <p:strVal val="visible"/>
                                      </p:to>
                                    </p:set>
                                    <p:animEffect transition="in" filter="fade">
                                      <p:cBhvr>
                                        <p:cTn id="42" dur="750"/>
                                        <p:tgtEl>
                                          <p:spTgt spid="25"/>
                                        </p:tgtEl>
                                      </p:cBhvr>
                                    </p:animEffect>
                                  </p:childTnLst>
                                </p:cTn>
                              </p:par>
                            </p:childTnLst>
                          </p:cTn>
                        </p:par>
                        <p:par>
                          <p:cTn id="43" fill="hold">
                            <p:stCondLst>
                              <p:cond delay="13800"/>
                            </p:stCondLst>
                            <p:childTnLst>
                              <p:par>
                                <p:cTn id="44" presetID="2" presetClass="entr" presetSubtype="2"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1000" fill="hold"/>
                                        <p:tgtEl>
                                          <p:spTgt spid="17"/>
                                        </p:tgtEl>
                                        <p:attrNameLst>
                                          <p:attrName>ppt_x</p:attrName>
                                        </p:attrNameLst>
                                      </p:cBhvr>
                                      <p:tavLst>
                                        <p:tav tm="0">
                                          <p:val>
                                            <p:strVal val="1+#ppt_w/2"/>
                                          </p:val>
                                        </p:tav>
                                        <p:tav tm="100000">
                                          <p:val>
                                            <p:strVal val="#ppt_x"/>
                                          </p:val>
                                        </p:tav>
                                      </p:tavLst>
                                    </p:anim>
                                    <p:anim calcmode="lin" valueType="num">
                                      <p:cBhvr additive="base">
                                        <p:cTn id="47" dur="1000" fill="hold"/>
                                        <p:tgtEl>
                                          <p:spTgt spid="17"/>
                                        </p:tgtEl>
                                        <p:attrNameLst>
                                          <p:attrName>ppt_y</p:attrName>
                                        </p:attrNameLst>
                                      </p:cBhvr>
                                      <p:tavLst>
                                        <p:tav tm="0">
                                          <p:val>
                                            <p:strVal val="#ppt_y"/>
                                          </p:val>
                                        </p:tav>
                                        <p:tav tm="100000">
                                          <p:val>
                                            <p:strVal val="#ppt_y"/>
                                          </p:val>
                                        </p:tav>
                                      </p:tavLst>
                                    </p:anim>
                                  </p:childTnLst>
                                </p:cTn>
                              </p:par>
                            </p:childTnLst>
                          </p:cTn>
                        </p:par>
                        <p:par>
                          <p:cTn id="48" fill="hold">
                            <p:stCondLst>
                              <p:cond delay="148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6"/>
                                        </p:tgtEl>
                                        <p:attrNameLst>
                                          <p:attrName>style.visibility</p:attrName>
                                        </p:attrNameLst>
                                      </p:cBhvr>
                                      <p:to>
                                        <p:strVal val="visible"/>
                                      </p:to>
                                    </p:set>
                                    <p:animEffect transition="in" filter="fade">
                                      <p:cBhvr>
                                        <p:cTn id="51" dur="750"/>
                                        <p:tgtEl>
                                          <p:spTgt spid="26"/>
                                        </p:tgtEl>
                                      </p:cBhvr>
                                    </p:animEffect>
                                  </p:childTnLst>
                                </p:cTn>
                              </p:par>
                            </p:childTnLst>
                          </p:cTn>
                        </p:par>
                        <p:par>
                          <p:cTn id="52" fill="hold">
                            <p:stCondLst>
                              <p:cond delay="15625"/>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27"/>
                                        </p:tgtEl>
                                        <p:attrNameLst>
                                          <p:attrName>style.visibility</p:attrName>
                                        </p:attrNameLst>
                                      </p:cBhvr>
                                      <p:to>
                                        <p:strVal val="visible"/>
                                      </p:to>
                                    </p:set>
                                    <p:animEffect transition="in" filter="fade">
                                      <p:cBhvr>
                                        <p:cTn id="55"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0248" y="1586090"/>
            <a:ext cx="1802490" cy="1815612"/>
          </a:xfrm>
          <a:prstGeom prst="ellipse">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3777" r="21556"/>
          <a:stretch/>
        </p:blipFill>
        <p:spPr>
          <a:xfrm>
            <a:off x="6327686" y="1599984"/>
            <a:ext cx="1802490" cy="1787824"/>
          </a:xfrm>
          <a:prstGeom prst="ellipse">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2839" y="3829766"/>
            <a:ext cx="1802489" cy="1802562"/>
          </a:xfrm>
          <a:prstGeom prst="ellipse">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02959" y="3829766"/>
            <a:ext cx="1788765" cy="1802562"/>
          </a:xfrm>
          <a:prstGeom prst="ellipse">
            <a:avLst/>
          </a:prstGeom>
        </p:spPr>
      </p:pic>
      <p:sp>
        <p:nvSpPr>
          <p:cNvPr id="12" name="椭圆 11"/>
          <p:cNvSpPr/>
          <p:nvPr/>
        </p:nvSpPr>
        <p:spPr>
          <a:xfrm>
            <a:off x="4019136" y="1499729"/>
            <a:ext cx="1988335" cy="1988335"/>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椭圆 12"/>
          <p:cNvSpPr/>
          <p:nvPr/>
        </p:nvSpPr>
        <p:spPr>
          <a:xfrm>
            <a:off x="3387191" y="1496589"/>
            <a:ext cx="488491" cy="4884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微软雅黑" panose="020B0503020204020204" pitchFamily="34" charset="-122"/>
                <a:ea typeface="微软雅黑" panose="020B0503020204020204" pitchFamily="34" charset="-122"/>
              </a:rPr>
              <a:t>01</a:t>
            </a:r>
            <a:endParaRPr lang="zh-CN" altLang="en-US" sz="14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571754" y="1985080"/>
            <a:ext cx="3303928" cy="1592744"/>
          </a:xfrm>
          <a:prstGeom prst="rect">
            <a:avLst/>
          </a:prstGeom>
          <a:noFill/>
        </p:spPr>
        <p:txBody>
          <a:bodyPr wrap="square" lIns="0" rIns="0" rtlCol="0">
            <a:spAutoFit/>
          </a:bodyPr>
          <a:lstStyle/>
          <a:p>
            <a:pPr algn="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线下销售</a:t>
            </a:r>
            <a:endParaRPr lang="en-US" altLang="zh-CN" sz="2000" b="1" dirty="0">
              <a:latin typeface="微软雅黑" panose="020B0503020204020204" pitchFamily="34" charset="-122"/>
              <a:ea typeface="微软雅黑" panose="020B0503020204020204" pitchFamily="34" charset="-122"/>
            </a:endParaRPr>
          </a:p>
          <a:p>
            <a:pPr algn="r">
              <a:lnSpc>
                <a:spcPct val="125000"/>
              </a:lnSpc>
              <a:spcBef>
                <a:spcPts val="600"/>
              </a:spcBef>
            </a:pPr>
            <a:r>
              <a:rPr lang="zh-CN" altLang="en-US" dirty="0">
                <a:latin typeface="微软雅黑" panose="020B0503020204020204" pitchFamily="34" charset="-122"/>
                <a:ea typeface="微软雅黑" panose="020B0503020204020204" pitchFamily="34" charset="-122"/>
              </a:rPr>
              <a:t>点击此处输入输入我们的产品在线下实体销售方面的方案，进行简要的描述即可</a:t>
            </a:r>
          </a:p>
        </p:txBody>
      </p:sp>
      <p:sp>
        <p:nvSpPr>
          <p:cNvPr id="15" name="椭圆 14"/>
          <p:cNvSpPr/>
          <p:nvPr/>
        </p:nvSpPr>
        <p:spPr>
          <a:xfrm>
            <a:off x="6234763" y="1499729"/>
            <a:ext cx="1988335" cy="1988335"/>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6" name="椭圆 15"/>
          <p:cNvSpPr/>
          <p:nvPr/>
        </p:nvSpPr>
        <p:spPr>
          <a:xfrm>
            <a:off x="8459814" y="1496590"/>
            <a:ext cx="488491" cy="4884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微软雅黑" panose="020B0503020204020204" pitchFamily="34" charset="-122"/>
                <a:ea typeface="微软雅黑" panose="020B0503020204020204" pitchFamily="34" charset="-122"/>
              </a:rPr>
              <a:t>02</a:t>
            </a:r>
            <a:endParaRPr lang="zh-CN" altLang="en-US" sz="14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8450390" y="1985080"/>
            <a:ext cx="3303928" cy="1592744"/>
          </a:xfrm>
          <a:prstGeom prst="rect">
            <a:avLst/>
          </a:prstGeom>
          <a:noFill/>
        </p:spPr>
        <p:txBody>
          <a:bodyPr wrap="square" lIns="0" rIns="0" rtlCol="0">
            <a:spAutoFit/>
          </a:bodyPr>
          <a:lstStyle/>
          <a:p>
            <a:pP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仓储运输</a:t>
            </a:r>
            <a:endParaRPr lang="en-US" altLang="zh-CN" sz="2000" b="1" dirty="0">
              <a:latin typeface="微软雅黑" panose="020B0503020204020204" pitchFamily="34" charset="-122"/>
              <a:ea typeface="微软雅黑" panose="020B0503020204020204" pitchFamily="34" charset="-122"/>
            </a:endParaRPr>
          </a:p>
          <a:p>
            <a:pPr>
              <a:lnSpc>
                <a:spcPct val="125000"/>
              </a:lnSpc>
              <a:spcBef>
                <a:spcPts val="600"/>
              </a:spcBef>
            </a:pPr>
            <a:r>
              <a:rPr lang="zh-CN" altLang="en-US" dirty="0">
                <a:latin typeface="微软雅黑" panose="020B0503020204020204" pitchFamily="34" charset="-122"/>
                <a:ea typeface="微软雅黑" panose="020B0503020204020204" pitchFamily="34" charset="-122"/>
              </a:rPr>
              <a:t>点击此处输入输入我们的产品在仓储和运输方面的方案，进行简要的描述即可</a:t>
            </a:r>
          </a:p>
        </p:txBody>
      </p:sp>
      <p:sp>
        <p:nvSpPr>
          <p:cNvPr id="18" name="椭圆 17"/>
          <p:cNvSpPr/>
          <p:nvPr/>
        </p:nvSpPr>
        <p:spPr>
          <a:xfrm>
            <a:off x="6234763" y="3731810"/>
            <a:ext cx="1988335" cy="1988335"/>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椭圆 18"/>
          <p:cNvSpPr/>
          <p:nvPr/>
        </p:nvSpPr>
        <p:spPr>
          <a:xfrm>
            <a:off x="8459814" y="3728097"/>
            <a:ext cx="488491" cy="4884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微软雅黑" panose="020B0503020204020204" pitchFamily="34" charset="-122"/>
                <a:ea typeface="微软雅黑" panose="020B0503020204020204" pitchFamily="34" charset="-122"/>
              </a:rPr>
              <a:t>03</a:t>
            </a:r>
            <a:endParaRPr lang="zh-CN" altLang="en-US" sz="14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8450390" y="4217161"/>
            <a:ext cx="3303928" cy="1592744"/>
          </a:xfrm>
          <a:prstGeom prst="rect">
            <a:avLst/>
          </a:prstGeom>
          <a:noFill/>
        </p:spPr>
        <p:txBody>
          <a:bodyPr wrap="square" lIns="0" rIns="0" rtlCol="0">
            <a:spAutoFit/>
          </a:bodyPr>
          <a:lstStyle/>
          <a:p>
            <a:pP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售前售后</a:t>
            </a:r>
            <a:endParaRPr lang="en-US" altLang="zh-CN" sz="2000" b="1" dirty="0">
              <a:latin typeface="微软雅黑" panose="020B0503020204020204" pitchFamily="34" charset="-122"/>
              <a:ea typeface="微软雅黑" panose="020B0503020204020204" pitchFamily="34" charset="-122"/>
            </a:endParaRPr>
          </a:p>
          <a:p>
            <a:pPr>
              <a:lnSpc>
                <a:spcPct val="125000"/>
              </a:lnSpc>
              <a:spcBef>
                <a:spcPts val="600"/>
              </a:spcBef>
            </a:pPr>
            <a:r>
              <a:rPr lang="zh-CN" altLang="en-US" dirty="0">
                <a:latin typeface="微软雅黑" panose="020B0503020204020204" pitchFamily="34" charset="-122"/>
                <a:ea typeface="微软雅黑" panose="020B0503020204020204" pitchFamily="34" charset="-122"/>
              </a:rPr>
              <a:t>点击此处输入输入我们的产品在售前服务和售后服务方面的方案，进行简要的描述即可</a:t>
            </a:r>
          </a:p>
        </p:txBody>
      </p:sp>
      <p:sp>
        <p:nvSpPr>
          <p:cNvPr id="21" name="椭圆 20"/>
          <p:cNvSpPr/>
          <p:nvPr/>
        </p:nvSpPr>
        <p:spPr>
          <a:xfrm>
            <a:off x="4019136" y="3731810"/>
            <a:ext cx="1988335" cy="1988335"/>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椭圆 21"/>
          <p:cNvSpPr/>
          <p:nvPr/>
        </p:nvSpPr>
        <p:spPr>
          <a:xfrm>
            <a:off x="3387191" y="3728096"/>
            <a:ext cx="488491" cy="4884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微软雅黑" panose="020B0503020204020204" pitchFamily="34" charset="-122"/>
                <a:ea typeface="微软雅黑" panose="020B0503020204020204" pitchFamily="34" charset="-122"/>
              </a:rPr>
              <a:t>04</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571754" y="4217161"/>
            <a:ext cx="3303928" cy="1592744"/>
          </a:xfrm>
          <a:prstGeom prst="rect">
            <a:avLst/>
          </a:prstGeom>
          <a:noFill/>
        </p:spPr>
        <p:txBody>
          <a:bodyPr wrap="square" lIns="0" rIns="0" rtlCol="0">
            <a:spAutoFit/>
          </a:bodyPr>
          <a:lstStyle/>
          <a:p>
            <a:pPr algn="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办公支持</a:t>
            </a:r>
            <a:endParaRPr lang="en-US" altLang="zh-CN" sz="2000" b="1" dirty="0">
              <a:latin typeface="微软雅黑" panose="020B0503020204020204" pitchFamily="34" charset="-122"/>
              <a:ea typeface="微软雅黑" panose="020B0503020204020204" pitchFamily="34" charset="-122"/>
            </a:endParaRPr>
          </a:p>
          <a:p>
            <a:pPr algn="r">
              <a:lnSpc>
                <a:spcPct val="125000"/>
              </a:lnSpc>
              <a:spcBef>
                <a:spcPts val="600"/>
              </a:spcBef>
            </a:pPr>
            <a:r>
              <a:rPr lang="zh-CN" altLang="en-US" dirty="0">
                <a:latin typeface="微软雅黑" panose="020B0503020204020204" pitchFamily="34" charset="-122"/>
                <a:ea typeface="微软雅黑" panose="020B0503020204020204" pitchFamily="34" charset="-122"/>
              </a:rPr>
              <a:t>点击此处输入输入我们的产品在其他行政、后勤等办公部门的方案，进行简要的描述即可</a:t>
            </a:r>
          </a:p>
        </p:txBody>
      </p:sp>
      <p:sp>
        <p:nvSpPr>
          <p:cNvPr id="24" name="平行四边形 23">
            <a:extLst>
              <a:ext uri="{FF2B5EF4-FFF2-40B4-BE49-F238E27FC236}">
                <a16:creationId xmlns:a16="http://schemas.microsoft.com/office/drawing/2014/main" id="{CC609160-6F1B-4DC3-A8AE-A5B9F9334B75}"/>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3355726664"/>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53" presetClass="entr" presetSubtype="16"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500"/>
                            </p:stCondLst>
                            <p:childTnLst>
                              <p:par>
                                <p:cTn id="17" presetID="10" presetClass="entr" presetSubtype="0" fill="hold" grpId="0" nodeType="afterEffect">
                                  <p:stCondLst>
                                    <p:cond delay="0"/>
                                  </p:stCondLst>
                                  <p:iterate type="lt">
                                    <p:tmPct val="5000"/>
                                  </p:iterate>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childTnLst>
                                </p:cTn>
                              </p:par>
                            </p:childTnLst>
                          </p:cTn>
                        </p:par>
                        <p:par>
                          <p:cTn id="20" fill="hold">
                            <p:stCondLst>
                              <p:cond delay="34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53" presetClass="entr" presetSubtype="16"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900"/>
                            </p:stCondLst>
                            <p:childTnLst>
                              <p:par>
                                <p:cTn id="33" presetID="10" presetClass="entr" presetSubtype="0" fill="hold" grpId="0" nodeType="afterEffect">
                                  <p:stCondLst>
                                    <p:cond delay="0"/>
                                  </p:stCondLst>
                                  <p:iterate type="lt">
                                    <p:tmPct val="5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childTnLst>
                          </p:cTn>
                        </p:par>
                        <p:par>
                          <p:cTn id="36" fill="hold">
                            <p:stCondLst>
                              <p:cond delay="675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53" presetClass="entr" presetSubtype="16"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7250"/>
                            </p:stCondLst>
                            <p:childTnLst>
                              <p:par>
                                <p:cTn id="49" presetID="10" presetClass="entr" presetSubtype="0" fill="hold" grpId="0" nodeType="afterEffect">
                                  <p:stCondLst>
                                    <p:cond delay="0"/>
                                  </p:stCondLst>
                                  <p:iterate type="lt">
                                    <p:tmPct val="5000"/>
                                  </p:iterate>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childTnLst>
                                </p:cTn>
                              </p:par>
                            </p:childTnLst>
                          </p:cTn>
                        </p:par>
                        <p:par>
                          <p:cTn id="52" fill="hold">
                            <p:stCondLst>
                              <p:cond delay="103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53" presetClass="entr" presetSubtype="16"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10800"/>
                            </p:stCondLst>
                            <p:childTnLst>
                              <p:par>
                                <p:cTn id="65" presetID="10" presetClass="entr" presetSubtype="0" fill="hold" grpId="0" nodeType="afterEffect">
                                  <p:stCondLst>
                                    <p:cond delay="0"/>
                                  </p:stCondLst>
                                  <p:iterate type="lt">
                                    <p:tmPct val="5000"/>
                                  </p:iterate>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212B547-CFF3-4B6B-AAFA-C961478CAB7F}"/>
              </a:ext>
            </a:extLst>
          </p:cNvPr>
          <p:cNvSpPr/>
          <p:nvPr/>
        </p:nvSpPr>
        <p:spPr>
          <a:xfrm>
            <a:off x="1522579" y="0"/>
            <a:ext cx="3022170" cy="6137329"/>
          </a:xfrm>
          <a:prstGeom prst="rect">
            <a:avLst/>
          </a:prstGeom>
          <a:blipFill dpi="0"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id="{00FD5EC5-FDDD-44AA-BAF6-C097404DCEEE}"/>
              </a:ext>
            </a:extLst>
          </p:cNvPr>
          <p:cNvSpPr/>
          <p:nvPr/>
        </p:nvSpPr>
        <p:spPr>
          <a:xfrm>
            <a:off x="1352097" y="3797085"/>
            <a:ext cx="4138048" cy="2340244"/>
          </a:xfrm>
          <a:prstGeom prst="rtTriangl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5D4C973E-5B28-442C-AC08-E549E4393CA8}"/>
              </a:ext>
            </a:extLst>
          </p:cNvPr>
          <p:cNvSpPr/>
          <p:nvPr/>
        </p:nvSpPr>
        <p:spPr>
          <a:xfrm>
            <a:off x="889301" y="4223006"/>
            <a:ext cx="3022170" cy="6137329"/>
          </a:xfrm>
          <a:custGeom>
            <a:avLst/>
            <a:gdLst>
              <a:gd name="connsiteX0" fmla="*/ 0 w 3022170"/>
              <a:gd name="connsiteY0" fmla="*/ 0 h 6137329"/>
              <a:gd name="connsiteX1" fmla="*/ 3022170 w 3022170"/>
              <a:gd name="connsiteY1" fmla="*/ 0 h 6137329"/>
              <a:gd name="connsiteX2" fmla="*/ 3022170 w 3022170"/>
              <a:gd name="connsiteY2" fmla="*/ 6137329 h 6137329"/>
              <a:gd name="connsiteX3" fmla="*/ 0 w 3022170"/>
              <a:gd name="connsiteY3" fmla="*/ 6137329 h 6137329"/>
              <a:gd name="connsiteX4" fmla="*/ 0 w 3022170"/>
              <a:gd name="connsiteY4" fmla="*/ 0 h 6137329"/>
              <a:gd name="connsiteX0" fmla="*/ 0 w 3022170"/>
              <a:gd name="connsiteY0" fmla="*/ 0 h 6137329"/>
              <a:gd name="connsiteX1" fmla="*/ 3022170 w 3022170"/>
              <a:gd name="connsiteY1" fmla="*/ 1725769 h 6137329"/>
              <a:gd name="connsiteX2" fmla="*/ 3022170 w 3022170"/>
              <a:gd name="connsiteY2" fmla="*/ 6137329 h 6137329"/>
              <a:gd name="connsiteX3" fmla="*/ 0 w 3022170"/>
              <a:gd name="connsiteY3" fmla="*/ 6137329 h 6137329"/>
              <a:gd name="connsiteX4" fmla="*/ 0 w 3022170"/>
              <a:gd name="connsiteY4" fmla="*/ 0 h 6137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2170" h="6137329">
                <a:moveTo>
                  <a:pt x="0" y="0"/>
                </a:moveTo>
                <a:lnTo>
                  <a:pt x="3022170" y="1725769"/>
                </a:lnTo>
                <a:lnTo>
                  <a:pt x="3022170" y="6137329"/>
                </a:lnTo>
                <a:lnTo>
                  <a:pt x="0" y="6137329"/>
                </a:lnTo>
                <a:lnTo>
                  <a:pt x="0" y="0"/>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CB36D02D-73D6-4AC9-AEBD-5B69F042A110}"/>
              </a:ext>
            </a:extLst>
          </p:cNvPr>
          <p:cNvCxnSpPr>
            <a:cxnSpLocks/>
          </p:cNvCxnSpPr>
          <p:nvPr/>
        </p:nvCxnSpPr>
        <p:spPr>
          <a:xfrm>
            <a:off x="432486" y="3991232"/>
            <a:ext cx="5053914" cy="257201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C7FEBA1C-9EB9-454C-87F8-3348759AD5B8}"/>
              </a:ext>
            </a:extLst>
          </p:cNvPr>
          <p:cNvSpPr/>
          <p:nvPr/>
        </p:nvSpPr>
        <p:spPr>
          <a:xfrm>
            <a:off x="6191390" y="3038318"/>
            <a:ext cx="5446694" cy="830997"/>
          </a:xfrm>
          <a:prstGeom prst="rect">
            <a:avLst/>
          </a:prstGeom>
        </p:spPr>
        <p:txBody>
          <a:bodyPr wrap="square">
            <a:spAutoFit/>
          </a:bodyPr>
          <a:lstStyle/>
          <a:p>
            <a:r>
              <a:rPr lang="en-US" altLang="zh-CN"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venture financing plan. Color images can be modified at random, the results are unchanged, welcome to download. Business venture financing plan. Color images can be modified at random, the results are unchanged, welcome to download.</a:t>
            </a:r>
          </a:p>
        </p:txBody>
      </p:sp>
      <p:sp>
        <p:nvSpPr>
          <p:cNvPr id="29" name="文本框 28">
            <a:extLst>
              <a:ext uri="{FF2B5EF4-FFF2-40B4-BE49-F238E27FC236}">
                <a16:creationId xmlns:a16="http://schemas.microsoft.com/office/drawing/2014/main" id="{1188EEA3-33DA-4FF9-8B9E-3EB0583888B9}"/>
              </a:ext>
            </a:extLst>
          </p:cNvPr>
          <p:cNvSpPr txBox="1"/>
          <p:nvPr/>
        </p:nvSpPr>
        <p:spPr>
          <a:xfrm>
            <a:off x="6269349" y="4250184"/>
            <a:ext cx="3188648" cy="369332"/>
          </a:xfrm>
          <a:prstGeom prst="rect">
            <a:avLst/>
          </a:prstGeom>
          <a:noFill/>
        </p:spPr>
        <p:txBody>
          <a:bodyPr wrap="square" rtlCol="0">
            <a:spAutoFit/>
          </a:bodyPr>
          <a:lstStyle/>
          <a:p>
            <a:r>
              <a:rPr lang="zh-CN" altLang="en-US" dirty="0">
                <a:solidFill>
                  <a:srgbClr val="404040"/>
                </a:solidFill>
                <a:latin typeface="微软雅黑" panose="020B0503020204020204" pitchFamily="34" charset="-122"/>
                <a:ea typeface="微软雅黑" panose="020B0503020204020204" pitchFamily="34" charset="-122"/>
              </a:rPr>
              <a:t>汇报人</a:t>
            </a:r>
            <a:r>
              <a:rPr lang="zh-CN" altLang="en-US" dirty="0" smtClean="0">
                <a:solidFill>
                  <a:srgbClr val="404040"/>
                </a:solidFill>
                <a:latin typeface="微软雅黑" panose="020B0503020204020204" pitchFamily="34" charset="-122"/>
                <a:ea typeface="微软雅黑" panose="020B0503020204020204" pitchFamily="34" charset="-122"/>
              </a:rPr>
              <a:t>：小鹿</a:t>
            </a:r>
            <a:r>
              <a:rPr lang="en-US" altLang="zh-CN" dirty="0" err="1" smtClean="0">
                <a:solidFill>
                  <a:srgbClr val="404040"/>
                </a:solidFill>
                <a:latin typeface="微软雅黑" panose="020B0503020204020204" pitchFamily="34" charset="-122"/>
                <a:ea typeface="微软雅黑" panose="020B0503020204020204" pitchFamily="34" charset="-122"/>
              </a:rPr>
              <a:t>ppt</a:t>
            </a:r>
            <a:endParaRPr lang="zh-CN" altLang="en-US" dirty="0">
              <a:solidFill>
                <a:srgbClr val="404040"/>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5BAD7F49-FA96-446A-802D-25C36561163A}"/>
              </a:ext>
            </a:extLst>
          </p:cNvPr>
          <p:cNvSpPr txBox="1"/>
          <p:nvPr/>
        </p:nvSpPr>
        <p:spPr>
          <a:xfrm>
            <a:off x="4858848" y="2129611"/>
            <a:ext cx="8048582" cy="830997"/>
          </a:xfrm>
          <a:prstGeom prst="rect">
            <a:avLst/>
          </a:prstGeom>
          <a:noFill/>
          <a:ln>
            <a:noFill/>
          </a:ln>
        </p:spPr>
        <p:txBody>
          <a:bodyPr wrap="square" rtlCol="0">
            <a:spAutoFit/>
          </a:bodyPr>
          <a:lstStyle/>
          <a:p>
            <a:pPr algn="ctr"/>
            <a:r>
              <a:rPr lang="zh-CN" altLang="en-US" sz="4800" b="1" dirty="0">
                <a:solidFill>
                  <a:srgbClr val="44546A"/>
                </a:solidFill>
                <a:latin typeface="微软雅黑" panose="020B0503020204020204" pitchFamily="34" charset="-122"/>
                <a:ea typeface="微软雅黑" panose="020B0503020204020204" pitchFamily="34" charset="-122"/>
              </a:rPr>
              <a:t>感谢观看 </a:t>
            </a:r>
            <a:r>
              <a:rPr lang="en-US" altLang="zh-CN" sz="4800" b="1" dirty="0">
                <a:solidFill>
                  <a:srgbClr val="44546A"/>
                </a:solidFill>
                <a:latin typeface="微软雅黑" panose="020B0503020204020204" pitchFamily="34" charset="-122"/>
                <a:ea typeface="微软雅黑" panose="020B0503020204020204" pitchFamily="34" charset="-122"/>
              </a:rPr>
              <a:t>THANKS</a:t>
            </a:r>
            <a:endParaRPr lang="zh-CN" altLang="en-US" sz="4800" b="1" dirty="0">
              <a:solidFill>
                <a:srgbClr val="44546A"/>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B3038789-7F03-470E-989B-8777506CE8F1}"/>
              </a:ext>
            </a:extLst>
          </p:cNvPr>
          <p:cNvSpPr/>
          <p:nvPr/>
        </p:nvSpPr>
        <p:spPr>
          <a:xfrm>
            <a:off x="7687241" y="5031378"/>
            <a:ext cx="3976178" cy="469557"/>
          </a:xfrm>
          <a:custGeom>
            <a:avLst/>
            <a:gdLst>
              <a:gd name="connsiteX0" fmla="*/ 0 w 3959552"/>
              <a:gd name="connsiteY0" fmla="*/ 0 h 469557"/>
              <a:gd name="connsiteX1" fmla="*/ 3959552 w 3959552"/>
              <a:gd name="connsiteY1" fmla="*/ 0 h 469557"/>
              <a:gd name="connsiteX2" fmla="*/ 3959552 w 3959552"/>
              <a:gd name="connsiteY2" fmla="*/ 469557 h 469557"/>
              <a:gd name="connsiteX3" fmla="*/ 0 w 3959552"/>
              <a:gd name="connsiteY3" fmla="*/ 469557 h 469557"/>
              <a:gd name="connsiteX4" fmla="*/ 0 w 3959552"/>
              <a:gd name="connsiteY4" fmla="*/ 0 h 469557"/>
              <a:gd name="connsiteX0" fmla="*/ 0 w 3959552"/>
              <a:gd name="connsiteY0" fmla="*/ 0 h 469557"/>
              <a:gd name="connsiteX1" fmla="*/ 3959552 w 3959552"/>
              <a:gd name="connsiteY1" fmla="*/ 0 h 469557"/>
              <a:gd name="connsiteX2" fmla="*/ 3959552 w 3959552"/>
              <a:gd name="connsiteY2" fmla="*/ 469557 h 469557"/>
              <a:gd name="connsiteX3" fmla="*/ 266007 w 3959552"/>
              <a:gd name="connsiteY3" fmla="*/ 464015 h 469557"/>
              <a:gd name="connsiteX4" fmla="*/ 0 w 3959552"/>
              <a:gd name="connsiteY4" fmla="*/ 0 h 469557"/>
              <a:gd name="connsiteX0" fmla="*/ 0 w 3976178"/>
              <a:gd name="connsiteY0" fmla="*/ 5541 h 469557"/>
              <a:gd name="connsiteX1" fmla="*/ 3976178 w 3976178"/>
              <a:gd name="connsiteY1" fmla="*/ 0 h 469557"/>
              <a:gd name="connsiteX2" fmla="*/ 3976178 w 3976178"/>
              <a:gd name="connsiteY2" fmla="*/ 469557 h 469557"/>
              <a:gd name="connsiteX3" fmla="*/ 282633 w 3976178"/>
              <a:gd name="connsiteY3" fmla="*/ 464015 h 469557"/>
              <a:gd name="connsiteX4" fmla="*/ 0 w 3976178"/>
              <a:gd name="connsiteY4" fmla="*/ 5541 h 469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178" h="469557">
                <a:moveTo>
                  <a:pt x="0" y="5541"/>
                </a:moveTo>
                <a:lnTo>
                  <a:pt x="3976178" y="0"/>
                </a:lnTo>
                <a:lnTo>
                  <a:pt x="3976178" y="469557"/>
                </a:lnTo>
                <a:lnTo>
                  <a:pt x="282633" y="464015"/>
                </a:lnTo>
                <a:lnTo>
                  <a:pt x="0" y="5541"/>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2810A8D-804D-4913-845C-1FF4DE80DAEE}"/>
              </a:ext>
            </a:extLst>
          </p:cNvPr>
          <p:cNvSpPr/>
          <p:nvPr/>
        </p:nvSpPr>
        <p:spPr>
          <a:xfrm>
            <a:off x="6413396" y="4870259"/>
            <a:ext cx="1505625" cy="475099"/>
          </a:xfrm>
          <a:custGeom>
            <a:avLst/>
            <a:gdLst>
              <a:gd name="connsiteX0" fmla="*/ 0 w 1505625"/>
              <a:gd name="connsiteY0" fmla="*/ 0 h 469557"/>
              <a:gd name="connsiteX1" fmla="*/ 1505625 w 1505625"/>
              <a:gd name="connsiteY1" fmla="*/ 0 h 469557"/>
              <a:gd name="connsiteX2" fmla="*/ 1505625 w 1505625"/>
              <a:gd name="connsiteY2" fmla="*/ 469557 h 469557"/>
              <a:gd name="connsiteX3" fmla="*/ 0 w 1505625"/>
              <a:gd name="connsiteY3" fmla="*/ 469557 h 469557"/>
              <a:gd name="connsiteX4" fmla="*/ 0 w 1505625"/>
              <a:gd name="connsiteY4" fmla="*/ 0 h 469557"/>
              <a:gd name="connsiteX0" fmla="*/ 0 w 1505625"/>
              <a:gd name="connsiteY0" fmla="*/ 5542 h 475099"/>
              <a:gd name="connsiteX1" fmla="*/ 1222992 w 1505625"/>
              <a:gd name="connsiteY1" fmla="*/ 0 h 475099"/>
              <a:gd name="connsiteX2" fmla="*/ 1505625 w 1505625"/>
              <a:gd name="connsiteY2" fmla="*/ 475099 h 475099"/>
              <a:gd name="connsiteX3" fmla="*/ 0 w 1505625"/>
              <a:gd name="connsiteY3" fmla="*/ 475099 h 475099"/>
              <a:gd name="connsiteX4" fmla="*/ 0 w 1505625"/>
              <a:gd name="connsiteY4" fmla="*/ 5542 h 475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625" h="475099">
                <a:moveTo>
                  <a:pt x="0" y="5542"/>
                </a:moveTo>
                <a:lnTo>
                  <a:pt x="1222992" y="0"/>
                </a:lnTo>
                <a:lnTo>
                  <a:pt x="1505625" y="475099"/>
                </a:lnTo>
                <a:lnTo>
                  <a:pt x="0" y="475099"/>
                </a:lnTo>
                <a:lnTo>
                  <a:pt x="0" y="5542"/>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id="{30405D92-C14A-4835-A162-9DA6049650AF}"/>
              </a:ext>
            </a:extLst>
          </p:cNvPr>
          <p:cNvSpPr/>
          <p:nvPr/>
        </p:nvSpPr>
        <p:spPr>
          <a:xfrm>
            <a:off x="7551750" y="5324203"/>
            <a:ext cx="419924" cy="177651"/>
          </a:xfrm>
          <a:custGeom>
            <a:avLst/>
            <a:gdLst>
              <a:gd name="connsiteX0" fmla="*/ 0 w 399011"/>
              <a:gd name="connsiteY0" fmla="*/ 175813 h 175813"/>
              <a:gd name="connsiteX1" fmla="*/ 199506 w 399011"/>
              <a:gd name="connsiteY1" fmla="*/ 0 h 175813"/>
              <a:gd name="connsiteX2" fmla="*/ 399011 w 399011"/>
              <a:gd name="connsiteY2" fmla="*/ 175813 h 175813"/>
              <a:gd name="connsiteX3" fmla="*/ 0 w 399011"/>
              <a:gd name="connsiteY3" fmla="*/ 175813 h 175813"/>
              <a:gd name="connsiteX0" fmla="*/ 0 w 399011"/>
              <a:gd name="connsiteY0" fmla="*/ 250458 h 250458"/>
              <a:gd name="connsiteX1" fmla="*/ 259222 w 399011"/>
              <a:gd name="connsiteY1" fmla="*/ 0 h 250458"/>
              <a:gd name="connsiteX2" fmla="*/ 399011 w 399011"/>
              <a:gd name="connsiteY2" fmla="*/ 250458 h 250458"/>
              <a:gd name="connsiteX3" fmla="*/ 0 w 399011"/>
              <a:gd name="connsiteY3" fmla="*/ 250458 h 250458"/>
              <a:gd name="connsiteX0" fmla="*/ 0 w 417672"/>
              <a:gd name="connsiteY0" fmla="*/ 37720 h 250458"/>
              <a:gd name="connsiteX1" fmla="*/ 277883 w 417672"/>
              <a:gd name="connsiteY1" fmla="*/ 0 h 250458"/>
              <a:gd name="connsiteX2" fmla="*/ 417672 w 417672"/>
              <a:gd name="connsiteY2" fmla="*/ 250458 h 250458"/>
              <a:gd name="connsiteX3" fmla="*/ 0 w 417672"/>
              <a:gd name="connsiteY3" fmla="*/ 37720 h 250458"/>
              <a:gd name="connsiteX0" fmla="*/ 0 w 428868"/>
              <a:gd name="connsiteY0" fmla="*/ 37720 h 246726"/>
              <a:gd name="connsiteX1" fmla="*/ 277883 w 428868"/>
              <a:gd name="connsiteY1" fmla="*/ 0 h 246726"/>
              <a:gd name="connsiteX2" fmla="*/ 428868 w 428868"/>
              <a:gd name="connsiteY2" fmla="*/ 246726 h 246726"/>
              <a:gd name="connsiteX3" fmla="*/ 0 w 428868"/>
              <a:gd name="connsiteY3" fmla="*/ 37720 h 246726"/>
              <a:gd name="connsiteX0" fmla="*/ 0 w 432280"/>
              <a:gd name="connsiteY0" fmla="*/ 75252 h 246726"/>
              <a:gd name="connsiteX1" fmla="*/ 281295 w 432280"/>
              <a:gd name="connsiteY1" fmla="*/ 0 h 246726"/>
              <a:gd name="connsiteX2" fmla="*/ 432280 w 432280"/>
              <a:gd name="connsiteY2" fmla="*/ 246726 h 246726"/>
              <a:gd name="connsiteX3" fmla="*/ 0 w 432280"/>
              <a:gd name="connsiteY3" fmla="*/ 75252 h 246726"/>
              <a:gd name="connsiteX0" fmla="*/ 0 w 434833"/>
              <a:gd name="connsiteY0" fmla="*/ 3601 h 175075"/>
              <a:gd name="connsiteX1" fmla="*/ 434833 w 434833"/>
              <a:gd name="connsiteY1" fmla="*/ 0 h 175075"/>
              <a:gd name="connsiteX2" fmla="*/ 432280 w 434833"/>
              <a:gd name="connsiteY2" fmla="*/ 175075 h 175075"/>
              <a:gd name="connsiteX3" fmla="*/ 0 w 434833"/>
              <a:gd name="connsiteY3" fmla="*/ 3601 h 175075"/>
              <a:gd name="connsiteX0" fmla="*/ 0 w 432280"/>
              <a:gd name="connsiteY0" fmla="*/ 0 h 171474"/>
              <a:gd name="connsiteX1" fmla="*/ 390478 w 432280"/>
              <a:gd name="connsiteY1" fmla="*/ 50990 h 171474"/>
              <a:gd name="connsiteX2" fmla="*/ 432280 w 432280"/>
              <a:gd name="connsiteY2" fmla="*/ 171474 h 171474"/>
              <a:gd name="connsiteX3" fmla="*/ 0 w 432280"/>
              <a:gd name="connsiteY3" fmla="*/ 0 h 171474"/>
              <a:gd name="connsiteX0" fmla="*/ 0 w 432280"/>
              <a:gd name="connsiteY0" fmla="*/ 3601 h 175075"/>
              <a:gd name="connsiteX1" fmla="*/ 428009 w 432280"/>
              <a:gd name="connsiteY1" fmla="*/ 0 h 175075"/>
              <a:gd name="connsiteX2" fmla="*/ 432280 w 432280"/>
              <a:gd name="connsiteY2" fmla="*/ 175075 h 175075"/>
              <a:gd name="connsiteX3" fmla="*/ 0 w 432280"/>
              <a:gd name="connsiteY3" fmla="*/ 3601 h 175075"/>
              <a:gd name="connsiteX0" fmla="*/ 0 w 426456"/>
              <a:gd name="connsiteY0" fmla="*/ 689 h 175075"/>
              <a:gd name="connsiteX1" fmla="*/ 422185 w 426456"/>
              <a:gd name="connsiteY1" fmla="*/ 0 h 175075"/>
              <a:gd name="connsiteX2" fmla="*/ 426456 w 426456"/>
              <a:gd name="connsiteY2" fmla="*/ 175075 h 175075"/>
              <a:gd name="connsiteX3" fmla="*/ 0 w 426456"/>
              <a:gd name="connsiteY3" fmla="*/ 689 h 175075"/>
              <a:gd name="connsiteX0" fmla="*/ 0 w 419924"/>
              <a:gd name="connsiteY0" fmla="*/ 0 h 177651"/>
              <a:gd name="connsiteX1" fmla="*/ 415653 w 419924"/>
              <a:gd name="connsiteY1" fmla="*/ 2576 h 177651"/>
              <a:gd name="connsiteX2" fmla="*/ 419924 w 419924"/>
              <a:gd name="connsiteY2" fmla="*/ 177651 h 177651"/>
              <a:gd name="connsiteX3" fmla="*/ 0 w 419924"/>
              <a:gd name="connsiteY3" fmla="*/ 0 h 177651"/>
            </a:gdLst>
            <a:ahLst/>
            <a:cxnLst>
              <a:cxn ang="0">
                <a:pos x="connsiteX0" y="connsiteY0"/>
              </a:cxn>
              <a:cxn ang="0">
                <a:pos x="connsiteX1" y="connsiteY1"/>
              </a:cxn>
              <a:cxn ang="0">
                <a:pos x="connsiteX2" y="connsiteY2"/>
              </a:cxn>
              <a:cxn ang="0">
                <a:pos x="connsiteX3" y="connsiteY3"/>
              </a:cxn>
            </a:cxnLst>
            <a:rect l="l" t="t" r="r" b="b"/>
            <a:pathLst>
              <a:path w="419924" h="177651">
                <a:moveTo>
                  <a:pt x="0" y="0"/>
                </a:moveTo>
                <a:lnTo>
                  <a:pt x="415653" y="2576"/>
                </a:lnTo>
                <a:lnTo>
                  <a:pt x="419924" y="177651"/>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8">
            <a:extLst>
              <a:ext uri="{FF2B5EF4-FFF2-40B4-BE49-F238E27FC236}">
                <a16:creationId xmlns:a16="http://schemas.microsoft.com/office/drawing/2014/main" id="{4BCE83E6-EAB7-4733-BAA0-BF96BC470E6C}"/>
              </a:ext>
            </a:extLst>
          </p:cNvPr>
          <p:cNvSpPr>
            <a:spLocks noChangeArrowheads="1"/>
          </p:cNvSpPr>
          <p:nvPr/>
        </p:nvSpPr>
        <p:spPr bwMode="auto">
          <a:xfrm>
            <a:off x="6996166" y="5110648"/>
            <a:ext cx="5598819" cy="284665"/>
          </a:xfrm>
          <a:prstGeom prst="rect">
            <a:avLst/>
          </a:prstGeom>
          <a:noFill/>
          <a:ln>
            <a:noFill/>
          </a:ln>
          <a:extLst/>
        </p:spPr>
        <p:txBody>
          <a:bodyPr wrap="square" lIns="68552" tIns="34276" rIns="68552" bIns="34276">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14035">
              <a:buNone/>
              <a:defRPr/>
            </a:pPr>
            <a:r>
              <a:rPr lang="zh-CN" altLang="en-US" sz="1400" spc="151" dirty="0">
                <a:solidFill>
                  <a:schemeClr val="bg1"/>
                </a:solidFill>
                <a:latin typeface="微软雅黑" panose="020B0503020204020204" pitchFamily="34" charset="-122"/>
                <a:ea typeface="微软雅黑" panose="020B0503020204020204" pitchFamily="34" charset="-122"/>
              </a:rPr>
              <a:t>年终总结</a:t>
            </a:r>
            <a:r>
              <a:rPr lang="en-US" altLang="zh-CN" sz="1400" spc="151" dirty="0">
                <a:solidFill>
                  <a:schemeClr val="bg1"/>
                </a:solidFill>
                <a:latin typeface="微软雅黑" panose="020B0503020204020204" pitchFamily="34" charset="-122"/>
                <a:ea typeface="微软雅黑" panose="020B0503020204020204" pitchFamily="34" charset="-122"/>
              </a:rPr>
              <a:t>/</a:t>
            </a:r>
            <a:r>
              <a:rPr lang="zh-CN" altLang="en-US" sz="1400" spc="151" dirty="0">
                <a:solidFill>
                  <a:schemeClr val="bg1"/>
                </a:solidFill>
                <a:latin typeface="微软雅黑" panose="020B0503020204020204" pitchFamily="34" charset="-122"/>
                <a:ea typeface="微软雅黑" panose="020B0503020204020204" pitchFamily="34" charset="-122"/>
              </a:rPr>
              <a:t>工作汇报</a:t>
            </a:r>
            <a:r>
              <a:rPr lang="en-US" altLang="zh-CN" sz="1400" spc="151" dirty="0">
                <a:solidFill>
                  <a:schemeClr val="bg1"/>
                </a:solidFill>
                <a:latin typeface="微软雅黑" panose="020B0503020204020204" pitchFamily="34" charset="-122"/>
                <a:ea typeface="微软雅黑" panose="020B0503020204020204" pitchFamily="34" charset="-122"/>
              </a:rPr>
              <a:t>/</a:t>
            </a:r>
            <a:r>
              <a:rPr lang="zh-CN" altLang="en-US" sz="1400" spc="151" dirty="0">
                <a:solidFill>
                  <a:schemeClr val="bg1"/>
                </a:solidFill>
                <a:latin typeface="微软雅黑" panose="020B0503020204020204" pitchFamily="34" charset="-122"/>
                <a:ea typeface="微软雅黑" panose="020B0503020204020204" pitchFamily="34" charset="-122"/>
              </a:rPr>
              <a:t>新年计划</a:t>
            </a:r>
            <a:r>
              <a:rPr lang="en-US" altLang="zh-CN" sz="1400" spc="151" dirty="0">
                <a:solidFill>
                  <a:schemeClr val="bg1"/>
                </a:solidFill>
                <a:latin typeface="微软雅黑" panose="020B0503020204020204" pitchFamily="34" charset="-122"/>
                <a:ea typeface="微软雅黑" panose="020B0503020204020204" pitchFamily="34" charset="-122"/>
              </a:rPr>
              <a:t>/PPT</a:t>
            </a:r>
            <a:r>
              <a:rPr lang="zh-CN" altLang="en-US" sz="1400" spc="151" dirty="0">
                <a:solidFill>
                  <a:schemeClr val="bg1"/>
                </a:solidFill>
                <a:latin typeface="微软雅黑" panose="020B0503020204020204" pitchFamily="34" charset="-122"/>
                <a:ea typeface="微软雅黑" panose="020B0503020204020204" pitchFamily="34" charset="-122"/>
              </a:rPr>
              <a:t>演示</a:t>
            </a:r>
            <a:endParaRPr lang="en-US" altLang="zh-CN" sz="1400" spc="151" dirty="0">
              <a:solidFill>
                <a:schemeClr val="bg1"/>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B951CFC5-2097-453E-BC59-D88E5F9D8525}"/>
              </a:ext>
            </a:extLst>
          </p:cNvPr>
          <p:cNvSpPr txBox="1"/>
          <p:nvPr/>
        </p:nvSpPr>
        <p:spPr>
          <a:xfrm>
            <a:off x="6599020" y="4907519"/>
            <a:ext cx="3188648"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适用于</a:t>
            </a:r>
          </a:p>
        </p:txBody>
      </p:sp>
      <p:cxnSp>
        <p:nvCxnSpPr>
          <p:cNvPr id="35" name="直接连接符 34">
            <a:extLst>
              <a:ext uri="{FF2B5EF4-FFF2-40B4-BE49-F238E27FC236}">
                <a16:creationId xmlns:a16="http://schemas.microsoft.com/office/drawing/2014/main" id="{E86B6652-168C-4D77-BF88-4400D5FA0F85}"/>
              </a:ext>
            </a:extLst>
          </p:cNvPr>
          <p:cNvCxnSpPr>
            <a:cxnSpLocks/>
          </p:cNvCxnSpPr>
          <p:nvPr/>
        </p:nvCxnSpPr>
        <p:spPr>
          <a:xfrm>
            <a:off x="6413396" y="4715694"/>
            <a:ext cx="1195467" cy="0"/>
          </a:xfrm>
          <a:prstGeom prst="line">
            <a:avLst/>
          </a:prstGeom>
          <a:ln w="25400">
            <a:solidFill>
              <a:srgbClr val="44546A"/>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873E6E43-3FD1-4D74-9E9B-879D437B5063}"/>
              </a:ext>
            </a:extLst>
          </p:cNvPr>
          <p:cNvSpPr txBox="1"/>
          <p:nvPr/>
        </p:nvSpPr>
        <p:spPr>
          <a:xfrm>
            <a:off x="10808657" y="159348"/>
            <a:ext cx="1083545" cy="461665"/>
          </a:xfrm>
          <a:prstGeom prst="rect">
            <a:avLst/>
          </a:prstGeom>
          <a:noFill/>
          <a:ln>
            <a:noFill/>
          </a:ln>
        </p:spPr>
        <p:txBody>
          <a:bodyPr wrap="square" rtlCol="0">
            <a:spAutoFit/>
          </a:bodyPr>
          <a:lstStyle/>
          <a:p>
            <a:pPr algn="ctr"/>
            <a:r>
              <a:rPr lang="en-US" altLang="zh-CN" sz="2400" b="1" dirty="0">
                <a:solidFill>
                  <a:srgbClr val="404040"/>
                </a:solidFill>
                <a:latin typeface="微软雅黑" panose="020B0503020204020204" pitchFamily="34" charset="-122"/>
                <a:ea typeface="微软雅黑" panose="020B0503020204020204" pitchFamily="34" charset="-122"/>
              </a:rPr>
              <a:t>LOGO</a:t>
            </a:r>
            <a:endParaRPr lang="zh-CN" altLang="en-US" sz="2400" b="1" dirty="0">
              <a:solidFill>
                <a:srgbClr val="404040"/>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354F8118-810B-4DCC-BB42-1896F3A9E395}"/>
              </a:ext>
            </a:extLst>
          </p:cNvPr>
          <p:cNvSpPr txBox="1"/>
          <p:nvPr/>
        </p:nvSpPr>
        <p:spPr>
          <a:xfrm>
            <a:off x="1059227" y="5468087"/>
            <a:ext cx="2324930" cy="1107996"/>
          </a:xfrm>
          <a:prstGeom prst="rect">
            <a:avLst/>
          </a:prstGeom>
          <a:noFill/>
          <a:ln>
            <a:noFill/>
          </a:ln>
        </p:spPr>
        <p:txBody>
          <a:bodyPr wrap="square" rtlCol="0">
            <a:spAutoFit/>
          </a:bodyPr>
          <a:lstStyle/>
          <a:p>
            <a:pPr algn="ctr"/>
            <a:r>
              <a:rPr lang="en-US" altLang="zh-CN" sz="6600" dirty="0">
                <a:solidFill>
                  <a:schemeClr val="bg1"/>
                </a:solidFill>
                <a:latin typeface="微软雅黑" panose="020B0503020204020204" pitchFamily="34" charset="-122"/>
                <a:ea typeface="微软雅黑" panose="020B0503020204020204" pitchFamily="34" charset="-122"/>
              </a:rPr>
              <a:t>201X</a:t>
            </a:r>
            <a:endParaRPr lang="zh-CN" altLang="en-US" sz="6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1409656"/>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iterate type="lt">
                                    <p:tmPct val="2732"/>
                                  </p:iterate>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p:cTn id="7" dur="10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8">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6601"/>
                            </p:stCondLst>
                            <p:childTnLst>
                              <p:par>
                                <p:cTn id="12" presetID="12" presetClass="entr" presetSubtype="8"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p:tgtEl>
                                          <p:spTgt spid="29"/>
                                        </p:tgtEl>
                                        <p:attrNameLst>
                                          <p:attrName>ppt_x</p:attrName>
                                        </p:attrNameLst>
                                      </p:cBhvr>
                                      <p:tavLst>
                                        <p:tav tm="0">
                                          <p:val>
                                            <p:strVal val="#ppt_x-#ppt_w*1.125000"/>
                                          </p:val>
                                        </p:tav>
                                        <p:tav tm="100000">
                                          <p:val>
                                            <p:strVal val="#ppt_x"/>
                                          </p:val>
                                        </p:tav>
                                      </p:tavLst>
                                    </p:anim>
                                    <p:animEffect transition="in" filter="wipe(right)">
                                      <p:cBhvr>
                                        <p:cTn id="15" dur="500"/>
                                        <p:tgtEl>
                                          <p:spTgt spid="29"/>
                                        </p:tgtEl>
                                      </p:cBhvr>
                                    </p:animEffect>
                                  </p:childTnLst>
                                </p:cTn>
                              </p:par>
                            </p:childTnLst>
                          </p:cTn>
                        </p:par>
                        <p:par>
                          <p:cTn id="16" fill="hold">
                            <p:stCondLst>
                              <p:cond delay="7101"/>
                            </p:stCondLst>
                            <p:childTnLst>
                              <p:par>
                                <p:cTn id="17" presetID="23" presetClass="entr" presetSubtype="32" fill="hold" grpId="0" nodeType="afterEffect">
                                  <p:stCondLst>
                                    <p:cond delay="0"/>
                                  </p:stCondLst>
                                  <p:iterate type="lt">
                                    <p:tmPct val="30000"/>
                                  </p:iterate>
                                  <p:childTnLst>
                                    <p:set>
                                      <p:cBhvr>
                                        <p:cTn id="18" dur="1" fill="hold">
                                          <p:stCondLst>
                                            <p:cond delay="0"/>
                                          </p:stCondLst>
                                        </p:cTn>
                                        <p:tgtEl>
                                          <p:spTgt spid="30"/>
                                        </p:tgtEl>
                                        <p:attrNameLst>
                                          <p:attrName>style.visibility</p:attrName>
                                        </p:attrNameLst>
                                      </p:cBhvr>
                                      <p:to>
                                        <p:strVal val="visible"/>
                                      </p:to>
                                    </p:set>
                                    <p:anim calcmode="lin" valueType="num">
                                      <p:cBhvr>
                                        <p:cTn id="19" dur="250" fill="hold"/>
                                        <p:tgtEl>
                                          <p:spTgt spid="30"/>
                                        </p:tgtEl>
                                        <p:attrNameLst>
                                          <p:attrName>ppt_w</p:attrName>
                                        </p:attrNameLst>
                                      </p:cBhvr>
                                      <p:tavLst>
                                        <p:tav tm="0">
                                          <p:val>
                                            <p:strVal val="4*#ppt_w"/>
                                          </p:val>
                                        </p:tav>
                                        <p:tav tm="100000">
                                          <p:val>
                                            <p:strVal val="#ppt_w"/>
                                          </p:val>
                                        </p:tav>
                                      </p:tavLst>
                                    </p:anim>
                                    <p:anim calcmode="lin" valueType="num">
                                      <p:cBhvr>
                                        <p:cTn id="20" dur="250" fill="hold"/>
                                        <p:tgtEl>
                                          <p:spTgt spid="30"/>
                                        </p:tgtEl>
                                        <p:attrNameLst>
                                          <p:attrName>ppt_h</p:attrName>
                                        </p:attrNameLst>
                                      </p:cBhvr>
                                      <p:tavLst>
                                        <p:tav tm="0">
                                          <p:val>
                                            <p:strVal val="4*#ppt_h"/>
                                          </p:val>
                                        </p:tav>
                                        <p:tav tm="100000">
                                          <p:val>
                                            <p:strVal val="#ppt_h"/>
                                          </p:val>
                                        </p:tav>
                                      </p:tavLst>
                                    </p:anim>
                                  </p:childTnLst>
                                </p:cTn>
                              </p:par>
                            </p:childTnLst>
                          </p:cTn>
                        </p:par>
                        <p:par>
                          <p:cTn id="21" fill="hold">
                            <p:stCondLst>
                              <p:cond delay="8026"/>
                            </p:stCondLst>
                            <p:childTnLst>
                              <p:par>
                                <p:cTn id="22" presetID="47" presetClass="entr" presetSubtype="0" fill="hold" grpId="0" nodeType="afterEffect">
                                  <p:stCondLst>
                                    <p:cond delay="0"/>
                                  </p:stCondLst>
                                  <p:iterate type="lt">
                                    <p:tmPct val="10000"/>
                                  </p:iterate>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anim calcmode="lin" valueType="num">
                                      <p:cBhvr>
                                        <p:cTn id="25" dur="500" fill="hold"/>
                                        <p:tgtEl>
                                          <p:spTgt spid="32"/>
                                        </p:tgtEl>
                                        <p:attrNameLst>
                                          <p:attrName>ppt_x</p:attrName>
                                        </p:attrNameLst>
                                      </p:cBhvr>
                                      <p:tavLst>
                                        <p:tav tm="0">
                                          <p:val>
                                            <p:strVal val="#ppt_x"/>
                                          </p:val>
                                        </p:tav>
                                        <p:tav tm="100000">
                                          <p:val>
                                            <p:strVal val="#ppt_x"/>
                                          </p:val>
                                        </p:tav>
                                      </p:tavLst>
                                    </p:anim>
                                    <p:anim calcmode="lin" valueType="num">
                                      <p:cBhvr>
                                        <p:cTn id="26" dur="500" fill="hold"/>
                                        <p:tgtEl>
                                          <p:spTgt spid="32"/>
                                        </p:tgtEl>
                                        <p:attrNameLst>
                                          <p:attrName>ppt_y</p:attrName>
                                        </p:attrNameLst>
                                      </p:cBhvr>
                                      <p:tavLst>
                                        <p:tav tm="0">
                                          <p:val>
                                            <p:strVal val="#ppt_y-.1"/>
                                          </p:val>
                                        </p:tav>
                                        <p:tav tm="100000">
                                          <p:val>
                                            <p:strVal val="#ppt_y"/>
                                          </p:val>
                                        </p:tav>
                                      </p:tavLst>
                                    </p:anim>
                                  </p:childTnLst>
                                </p:cTn>
                              </p:par>
                            </p:childTnLst>
                          </p:cTn>
                        </p:par>
                        <p:par>
                          <p:cTn id="27" fill="hold">
                            <p:stCondLst>
                              <p:cond delay="9476"/>
                            </p:stCondLst>
                            <p:childTnLst>
                              <p:par>
                                <p:cTn id="28" presetID="12" presetClass="entr" presetSubtype="8"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p:tgtEl>
                                          <p:spTgt spid="33"/>
                                        </p:tgtEl>
                                        <p:attrNameLst>
                                          <p:attrName>ppt_x</p:attrName>
                                        </p:attrNameLst>
                                      </p:cBhvr>
                                      <p:tavLst>
                                        <p:tav tm="0">
                                          <p:val>
                                            <p:strVal val="#ppt_x-#ppt_w*1.125000"/>
                                          </p:val>
                                        </p:tav>
                                        <p:tav tm="100000">
                                          <p:val>
                                            <p:strVal val="#ppt_x"/>
                                          </p:val>
                                        </p:tav>
                                      </p:tavLst>
                                    </p:anim>
                                    <p:animEffect transition="in" filter="wipe(right)">
                                      <p:cBhvr>
                                        <p:cTn id="31" dur="500"/>
                                        <p:tgtEl>
                                          <p:spTgt spid="33"/>
                                        </p:tgtEl>
                                      </p:cBhvr>
                                    </p:animEffect>
                                  </p:childTnLst>
                                </p:cTn>
                              </p:par>
                            </p:childTnLst>
                          </p:cTn>
                        </p:par>
                        <p:par>
                          <p:cTn id="32" fill="hold">
                            <p:stCondLst>
                              <p:cond delay="9976"/>
                            </p:stCondLst>
                            <p:childTnLst>
                              <p:par>
                                <p:cTn id="33" presetID="23" presetClass="entr" presetSubtype="32"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250" fill="hold"/>
                                        <p:tgtEl>
                                          <p:spTgt spid="37"/>
                                        </p:tgtEl>
                                        <p:attrNameLst>
                                          <p:attrName>ppt_w</p:attrName>
                                        </p:attrNameLst>
                                      </p:cBhvr>
                                      <p:tavLst>
                                        <p:tav tm="0">
                                          <p:val>
                                            <p:strVal val="4*#ppt_w"/>
                                          </p:val>
                                        </p:tav>
                                        <p:tav tm="100000">
                                          <p:val>
                                            <p:strVal val="#ppt_w"/>
                                          </p:val>
                                        </p:tav>
                                      </p:tavLst>
                                    </p:anim>
                                    <p:anim calcmode="lin" valueType="num">
                                      <p:cBhvr>
                                        <p:cTn id="36" dur="250" fill="hold"/>
                                        <p:tgtEl>
                                          <p:spTgt spid="37"/>
                                        </p:tgtEl>
                                        <p:attrNameLst>
                                          <p:attrName>ppt_h</p:attrName>
                                        </p:attrNameLst>
                                      </p:cBhvr>
                                      <p:tavLst>
                                        <p:tav tm="0">
                                          <p:val>
                                            <p:strVal val="4*#ppt_h"/>
                                          </p:val>
                                        </p:tav>
                                        <p:tav tm="100000">
                                          <p:val>
                                            <p:strVal val="#ppt_h"/>
                                          </p:val>
                                        </p:tav>
                                      </p:tavLst>
                                    </p:anim>
                                  </p:childTnLst>
                                </p:cTn>
                              </p:par>
                            </p:childTnLst>
                          </p:cTn>
                        </p:par>
                        <p:par>
                          <p:cTn id="37" fill="hold">
                            <p:stCondLst>
                              <p:cond delay="10226"/>
                            </p:stCondLst>
                            <p:childTnLst>
                              <p:par>
                                <p:cTn id="38" presetID="23" presetClass="entr" presetSubtype="32"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250" fill="hold"/>
                                        <p:tgtEl>
                                          <p:spTgt spid="38"/>
                                        </p:tgtEl>
                                        <p:attrNameLst>
                                          <p:attrName>ppt_w</p:attrName>
                                        </p:attrNameLst>
                                      </p:cBhvr>
                                      <p:tavLst>
                                        <p:tav tm="0">
                                          <p:val>
                                            <p:strVal val="4*#ppt_w"/>
                                          </p:val>
                                        </p:tav>
                                        <p:tav tm="100000">
                                          <p:val>
                                            <p:strVal val="#ppt_w"/>
                                          </p:val>
                                        </p:tav>
                                      </p:tavLst>
                                    </p:anim>
                                    <p:anim calcmode="lin" valueType="num">
                                      <p:cBhvr>
                                        <p:cTn id="41" dur="250" fill="hold"/>
                                        <p:tgtEl>
                                          <p:spTgt spid="3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3" grpId="0"/>
      <p:bldP spid="37"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4" name="文本框 3"/>
          <p:cNvSpPr txBox="1"/>
          <p:nvPr/>
        </p:nvSpPr>
        <p:spPr>
          <a:xfrm>
            <a:off x="7888414" y="1734617"/>
            <a:ext cx="3279285" cy="931345"/>
          </a:xfrm>
          <a:prstGeom prst="rect">
            <a:avLst/>
          </a:prstGeom>
          <a:noFill/>
        </p:spPr>
        <p:txBody>
          <a:bodyPr wrap="square" lIns="0" rIns="0" rtlCol="0">
            <a:spAutoFit/>
          </a:bodyPr>
          <a:lstStyle/>
          <a:p>
            <a:pPr algn="ctr">
              <a:lnSpc>
                <a:spcPct val="125000"/>
              </a:lnSpc>
            </a:pPr>
            <a:r>
              <a:rPr lang="zh-CN" altLang="en-US" sz="4800" b="1" spc="600" dirty="0">
                <a:latin typeface="微软雅黑" panose="020B0503020204020204" pitchFamily="34" charset="-122"/>
                <a:ea typeface="微软雅黑" panose="020B0503020204020204" pitchFamily="34" charset="-122"/>
              </a:rPr>
              <a:t>输入文字</a:t>
            </a:r>
            <a:endParaRPr lang="en-US" altLang="zh-CN" sz="4800" b="1" spc="6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7888415" y="1749607"/>
            <a:ext cx="224852" cy="224852"/>
            <a:chOff x="2188564" y="404734"/>
            <a:chExt cx="224852" cy="224852"/>
          </a:xfrm>
        </p:grpSpPr>
        <p:cxnSp>
          <p:nvCxnSpPr>
            <p:cNvPr id="6" name="直接连接符 5"/>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10946408" y="2543649"/>
            <a:ext cx="224852" cy="224852"/>
            <a:chOff x="2188564" y="404734"/>
            <a:chExt cx="224852" cy="224852"/>
          </a:xfrm>
        </p:grpSpPr>
        <p:cxnSp>
          <p:nvCxnSpPr>
            <p:cNvPr id="15" name="直接连接符 14"/>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平行四边形 16"/>
          <p:cNvSpPr/>
          <p:nvPr/>
        </p:nvSpPr>
        <p:spPr>
          <a:xfrm>
            <a:off x="2300537" y="0"/>
            <a:ext cx="5587877" cy="6858000"/>
          </a:xfrm>
          <a:prstGeom prst="parallelogram">
            <a:avLst>
              <a:gd name="adj" fmla="val 55075"/>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剪去单角的矩形 20"/>
          <p:cNvSpPr/>
          <p:nvPr/>
        </p:nvSpPr>
        <p:spPr>
          <a:xfrm>
            <a:off x="8238610" y="3358871"/>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8682405" y="3302526"/>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公司简介</a:t>
            </a:r>
          </a:p>
        </p:txBody>
      </p:sp>
      <p:sp>
        <p:nvSpPr>
          <p:cNvPr id="23" name="剪去单角的矩形 22"/>
          <p:cNvSpPr/>
          <p:nvPr/>
        </p:nvSpPr>
        <p:spPr>
          <a:xfrm>
            <a:off x="8238610" y="3971157"/>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682405" y="392032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团队介绍</a:t>
            </a:r>
          </a:p>
        </p:txBody>
      </p:sp>
      <p:sp>
        <p:nvSpPr>
          <p:cNvPr id="25" name="剪去单角的矩形 24"/>
          <p:cNvSpPr/>
          <p:nvPr/>
        </p:nvSpPr>
        <p:spPr>
          <a:xfrm>
            <a:off x="8238610" y="4594468"/>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682405" y="4538123"/>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组织架构</a:t>
            </a:r>
          </a:p>
        </p:txBody>
      </p:sp>
      <p:sp>
        <p:nvSpPr>
          <p:cNvPr id="27" name="剪去单角的矩形 26"/>
          <p:cNvSpPr/>
          <p:nvPr/>
        </p:nvSpPr>
        <p:spPr>
          <a:xfrm>
            <a:off x="8238610" y="5217779"/>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8682405" y="516143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核心成员</a:t>
            </a:r>
          </a:p>
        </p:txBody>
      </p:sp>
      <p:sp>
        <p:nvSpPr>
          <p:cNvPr id="29" name="剪去单角的矩形 28"/>
          <p:cNvSpPr/>
          <p:nvPr/>
        </p:nvSpPr>
        <p:spPr>
          <a:xfrm>
            <a:off x="8238610" y="5841090"/>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682405" y="5784745"/>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主要成员</a:t>
            </a:r>
          </a:p>
        </p:txBody>
      </p:sp>
    </p:spTree>
    <p:extLst>
      <p:ext uri="{BB962C8B-B14F-4D97-AF65-F5344CB8AC3E}">
        <p14:creationId xmlns:p14="http://schemas.microsoft.com/office/powerpoint/2010/main" val="2632324927"/>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9" presetClass="entr" presetSubtype="0" fill="hold" grpId="0" nodeType="after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par>
                          <p:cTn id="15" fill="hold">
                            <p:stCondLst>
                              <p:cond delay="1075"/>
                            </p:stCondLst>
                            <p:childTnLst>
                              <p:par>
                                <p:cTn id="16" presetID="23" presetClass="entr" presetSubtype="52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ppt_x</p:attrName>
                                        </p:attrNameLst>
                                      </p:cBhvr>
                                      <p:tavLst>
                                        <p:tav tm="0">
                                          <p:val>
                                            <p:fltVal val="0.5"/>
                                          </p:val>
                                        </p:tav>
                                        <p:tav tm="100000">
                                          <p:val>
                                            <p:strVal val="#ppt_x"/>
                                          </p:val>
                                        </p:tav>
                                      </p:tavLst>
                                    </p:anim>
                                    <p:anim calcmode="lin" valueType="num">
                                      <p:cBhvr>
                                        <p:cTn id="21" dur="500" fill="hold"/>
                                        <p:tgtEl>
                                          <p:spTgt spid="1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 calcmode="lin" valueType="num">
                                      <p:cBhvr>
                                        <p:cTn id="26" dur="500" fill="hold"/>
                                        <p:tgtEl>
                                          <p:spTgt spid="5"/>
                                        </p:tgtEl>
                                        <p:attrNameLst>
                                          <p:attrName>ppt_x</p:attrName>
                                        </p:attrNameLst>
                                      </p:cBhvr>
                                      <p:tavLst>
                                        <p:tav tm="0">
                                          <p:val>
                                            <p:fltVal val="0.5"/>
                                          </p:val>
                                        </p:tav>
                                        <p:tav tm="100000">
                                          <p:val>
                                            <p:strVal val="#ppt_x"/>
                                          </p:val>
                                        </p:tav>
                                      </p:tavLst>
                                    </p:anim>
                                    <p:anim calcmode="lin" valueType="num">
                                      <p:cBhvr>
                                        <p:cTn id="27" dur="500" fill="hold"/>
                                        <p:tgtEl>
                                          <p:spTgt spid="5"/>
                                        </p:tgtEl>
                                        <p:attrNameLst>
                                          <p:attrName>ppt_y</p:attrName>
                                        </p:attrNameLst>
                                      </p:cBhvr>
                                      <p:tavLst>
                                        <p:tav tm="0">
                                          <p:val>
                                            <p:fltVal val="0.5"/>
                                          </p:val>
                                        </p:tav>
                                        <p:tav tm="100000">
                                          <p:val>
                                            <p:strVal val="#ppt_y"/>
                                          </p:val>
                                        </p:tav>
                                      </p:tavLst>
                                    </p:anim>
                                  </p:childTnLst>
                                </p:cTn>
                              </p:par>
                            </p:childTnLst>
                          </p:cTn>
                        </p:par>
                        <p:par>
                          <p:cTn id="28" fill="hold">
                            <p:stCondLst>
                              <p:cond delay="1575"/>
                            </p:stCondLst>
                            <p:childTnLst>
                              <p:par>
                                <p:cTn id="29" presetID="3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par>
                          <p:cTn id="35" fill="hold">
                            <p:stCondLst>
                              <p:cond delay="2325"/>
                            </p:stCondLst>
                            <p:childTnLst>
                              <p:par>
                                <p:cTn id="36" presetID="1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ppt_x</p:attrName>
                                        </p:attrNameLst>
                                      </p:cBhvr>
                                      <p:tavLst>
                                        <p:tav tm="0">
                                          <p:val>
                                            <p:strVal val="#ppt_x-#ppt_w*1.125000"/>
                                          </p:val>
                                        </p:tav>
                                        <p:tav tm="100000">
                                          <p:val>
                                            <p:strVal val="#ppt_x"/>
                                          </p:val>
                                        </p:tav>
                                      </p:tavLst>
                                    </p:anim>
                                    <p:animEffect transition="in" filter="wipe(right)">
                                      <p:cBhvr>
                                        <p:cTn id="39" dur="500"/>
                                        <p:tgtEl>
                                          <p:spTgt spid="22"/>
                                        </p:tgtEl>
                                      </p:cBhvr>
                                    </p:animEffect>
                                  </p:childTnLst>
                                </p:cTn>
                              </p:par>
                            </p:childTnLst>
                          </p:cTn>
                        </p:par>
                        <p:par>
                          <p:cTn id="40" fill="hold">
                            <p:stCondLst>
                              <p:cond delay="2825"/>
                            </p:stCondLst>
                            <p:childTnLst>
                              <p:par>
                                <p:cTn id="41" presetID="3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750"/>
                                        <p:tgtEl>
                                          <p:spTgt spid="23"/>
                                        </p:tgtEl>
                                      </p:cBhvr>
                                    </p:animEffect>
                                    <p:anim calcmode="lin" valueType="num">
                                      <p:cBhvr>
                                        <p:cTn id="44" dur="750" fill="hold"/>
                                        <p:tgtEl>
                                          <p:spTgt spid="23"/>
                                        </p:tgtEl>
                                        <p:attrNameLst>
                                          <p:attrName>ppt_x</p:attrName>
                                        </p:attrNameLst>
                                      </p:cBhvr>
                                      <p:tavLst>
                                        <p:tav tm="0">
                                          <p:val>
                                            <p:strVal val="#ppt_x"/>
                                          </p:val>
                                        </p:tav>
                                        <p:tav tm="100000">
                                          <p:val>
                                            <p:strVal val="#ppt_x"/>
                                          </p:val>
                                        </p:tav>
                                      </p:tavLst>
                                    </p:anim>
                                    <p:anim calcmode="lin" valueType="num">
                                      <p:cBhvr>
                                        <p:cTn id="45" dur="675" decel="100000" fill="hold"/>
                                        <p:tgtEl>
                                          <p:spTgt spid="23"/>
                                        </p:tgtEl>
                                        <p:attrNameLst>
                                          <p:attrName>ppt_y</p:attrName>
                                        </p:attrNameLst>
                                      </p:cBhvr>
                                      <p:tavLst>
                                        <p:tav tm="0">
                                          <p:val>
                                            <p:strVal val="#ppt_y+1"/>
                                          </p:val>
                                        </p:tav>
                                        <p:tav tm="100000">
                                          <p:val>
                                            <p:strVal val="#ppt_y-.03"/>
                                          </p:val>
                                        </p:tav>
                                      </p:tavLst>
                                    </p:anim>
                                    <p:anim calcmode="lin" valueType="num">
                                      <p:cBhvr>
                                        <p:cTn id="46"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47" fill="hold">
                            <p:stCondLst>
                              <p:cond delay="3575"/>
                            </p:stCondLst>
                            <p:childTnLst>
                              <p:par>
                                <p:cTn id="48" presetID="1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childTnLst>
                          </p:cTn>
                        </p:par>
                        <p:par>
                          <p:cTn id="52" fill="hold">
                            <p:stCondLst>
                              <p:cond delay="4075"/>
                            </p:stCondLst>
                            <p:childTnLst>
                              <p:par>
                                <p:cTn id="53" presetID="37"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750"/>
                                        <p:tgtEl>
                                          <p:spTgt spid="25"/>
                                        </p:tgtEl>
                                      </p:cBhvr>
                                    </p:animEffect>
                                    <p:anim calcmode="lin" valueType="num">
                                      <p:cBhvr>
                                        <p:cTn id="56" dur="750" fill="hold"/>
                                        <p:tgtEl>
                                          <p:spTgt spid="25"/>
                                        </p:tgtEl>
                                        <p:attrNameLst>
                                          <p:attrName>ppt_x</p:attrName>
                                        </p:attrNameLst>
                                      </p:cBhvr>
                                      <p:tavLst>
                                        <p:tav tm="0">
                                          <p:val>
                                            <p:strVal val="#ppt_x"/>
                                          </p:val>
                                        </p:tav>
                                        <p:tav tm="100000">
                                          <p:val>
                                            <p:strVal val="#ppt_x"/>
                                          </p:val>
                                        </p:tav>
                                      </p:tavLst>
                                    </p:anim>
                                    <p:anim calcmode="lin" valueType="num">
                                      <p:cBhvr>
                                        <p:cTn id="57" dur="675" decel="100000" fill="hold"/>
                                        <p:tgtEl>
                                          <p:spTgt spid="25"/>
                                        </p:tgtEl>
                                        <p:attrNameLst>
                                          <p:attrName>ppt_y</p:attrName>
                                        </p:attrNameLst>
                                      </p:cBhvr>
                                      <p:tavLst>
                                        <p:tav tm="0">
                                          <p:val>
                                            <p:strVal val="#ppt_y+1"/>
                                          </p:val>
                                        </p:tav>
                                        <p:tav tm="100000">
                                          <p:val>
                                            <p:strVal val="#ppt_y-.03"/>
                                          </p:val>
                                        </p:tav>
                                      </p:tavLst>
                                    </p:anim>
                                    <p:anim calcmode="lin" valueType="num">
                                      <p:cBhvr>
                                        <p:cTn id="58"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par>
                          <p:cTn id="59" fill="hold">
                            <p:stCondLst>
                              <p:cond delay="4825"/>
                            </p:stCondLst>
                            <p:childTnLst>
                              <p:par>
                                <p:cTn id="60" presetID="12" presetClass="entr" presetSubtype="8"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p:tgtEl>
                                          <p:spTgt spid="26"/>
                                        </p:tgtEl>
                                        <p:attrNameLst>
                                          <p:attrName>ppt_x</p:attrName>
                                        </p:attrNameLst>
                                      </p:cBhvr>
                                      <p:tavLst>
                                        <p:tav tm="0">
                                          <p:val>
                                            <p:strVal val="#ppt_x-#ppt_w*1.125000"/>
                                          </p:val>
                                        </p:tav>
                                        <p:tav tm="100000">
                                          <p:val>
                                            <p:strVal val="#ppt_x"/>
                                          </p:val>
                                        </p:tav>
                                      </p:tavLst>
                                    </p:anim>
                                    <p:animEffect transition="in" filter="wipe(right)">
                                      <p:cBhvr>
                                        <p:cTn id="63" dur="500"/>
                                        <p:tgtEl>
                                          <p:spTgt spid="26"/>
                                        </p:tgtEl>
                                      </p:cBhvr>
                                    </p:animEffect>
                                  </p:childTnLst>
                                </p:cTn>
                              </p:par>
                            </p:childTnLst>
                          </p:cTn>
                        </p:par>
                        <p:par>
                          <p:cTn id="64" fill="hold">
                            <p:stCondLst>
                              <p:cond delay="5325"/>
                            </p:stCondLst>
                            <p:childTnLst>
                              <p:par>
                                <p:cTn id="65" presetID="37"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750"/>
                                        <p:tgtEl>
                                          <p:spTgt spid="27"/>
                                        </p:tgtEl>
                                      </p:cBhvr>
                                    </p:animEffect>
                                    <p:anim calcmode="lin" valueType="num">
                                      <p:cBhvr>
                                        <p:cTn id="68" dur="750" fill="hold"/>
                                        <p:tgtEl>
                                          <p:spTgt spid="27"/>
                                        </p:tgtEl>
                                        <p:attrNameLst>
                                          <p:attrName>ppt_x</p:attrName>
                                        </p:attrNameLst>
                                      </p:cBhvr>
                                      <p:tavLst>
                                        <p:tav tm="0">
                                          <p:val>
                                            <p:strVal val="#ppt_x"/>
                                          </p:val>
                                        </p:tav>
                                        <p:tav tm="100000">
                                          <p:val>
                                            <p:strVal val="#ppt_x"/>
                                          </p:val>
                                        </p:tav>
                                      </p:tavLst>
                                    </p:anim>
                                    <p:anim calcmode="lin" valueType="num">
                                      <p:cBhvr>
                                        <p:cTn id="69" dur="675" decel="100000" fill="hold"/>
                                        <p:tgtEl>
                                          <p:spTgt spid="27"/>
                                        </p:tgtEl>
                                        <p:attrNameLst>
                                          <p:attrName>ppt_y</p:attrName>
                                        </p:attrNameLst>
                                      </p:cBhvr>
                                      <p:tavLst>
                                        <p:tav tm="0">
                                          <p:val>
                                            <p:strVal val="#ppt_y+1"/>
                                          </p:val>
                                        </p:tav>
                                        <p:tav tm="100000">
                                          <p:val>
                                            <p:strVal val="#ppt_y-.03"/>
                                          </p:val>
                                        </p:tav>
                                      </p:tavLst>
                                    </p:anim>
                                    <p:anim calcmode="lin" valueType="num">
                                      <p:cBhvr>
                                        <p:cTn id="7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par>
                          <p:cTn id="71" fill="hold">
                            <p:stCondLst>
                              <p:cond delay="6075"/>
                            </p:stCondLst>
                            <p:childTnLst>
                              <p:par>
                                <p:cTn id="72" presetID="1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ppt_x</p:attrName>
                                        </p:attrNameLst>
                                      </p:cBhvr>
                                      <p:tavLst>
                                        <p:tav tm="0">
                                          <p:val>
                                            <p:strVal val="#ppt_x-#ppt_w*1.125000"/>
                                          </p:val>
                                        </p:tav>
                                        <p:tav tm="100000">
                                          <p:val>
                                            <p:strVal val="#ppt_x"/>
                                          </p:val>
                                        </p:tav>
                                      </p:tavLst>
                                    </p:anim>
                                    <p:animEffect transition="in" filter="wipe(right)">
                                      <p:cBhvr>
                                        <p:cTn id="75" dur="500"/>
                                        <p:tgtEl>
                                          <p:spTgt spid="28"/>
                                        </p:tgtEl>
                                      </p:cBhvr>
                                    </p:animEffect>
                                  </p:childTnLst>
                                </p:cTn>
                              </p:par>
                            </p:childTnLst>
                          </p:cTn>
                        </p:par>
                        <p:par>
                          <p:cTn id="76" fill="hold">
                            <p:stCondLst>
                              <p:cond delay="6575"/>
                            </p:stCondLst>
                            <p:childTnLst>
                              <p:par>
                                <p:cTn id="77" presetID="37"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750"/>
                                        <p:tgtEl>
                                          <p:spTgt spid="29"/>
                                        </p:tgtEl>
                                      </p:cBhvr>
                                    </p:animEffect>
                                    <p:anim calcmode="lin" valueType="num">
                                      <p:cBhvr>
                                        <p:cTn id="80" dur="750" fill="hold"/>
                                        <p:tgtEl>
                                          <p:spTgt spid="29"/>
                                        </p:tgtEl>
                                        <p:attrNameLst>
                                          <p:attrName>ppt_x</p:attrName>
                                        </p:attrNameLst>
                                      </p:cBhvr>
                                      <p:tavLst>
                                        <p:tav tm="0">
                                          <p:val>
                                            <p:strVal val="#ppt_x"/>
                                          </p:val>
                                        </p:tav>
                                        <p:tav tm="100000">
                                          <p:val>
                                            <p:strVal val="#ppt_x"/>
                                          </p:val>
                                        </p:tav>
                                      </p:tavLst>
                                    </p:anim>
                                    <p:anim calcmode="lin" valueType="num">
                                      <p:cBhvr>
                                        <p:cTn id="81" dur="675" decel="100000" fill="hold"/>
                                        <p:tgtEl>
                                          <p:spTgt spid="29"/>
                                        </p:tgtEl>
                                        <p:attrNameLst>
                                          <p:attrName>ppt_y</p:attrName>
                                        </p:attrNameLst>
                                      </p:cBhvr>
                                      <p:tavLst>
                                        <p:tav tm="0">
                                          <p:val>
                                            <p:strVal val="#ppt_y+1"/>
                                          </p:val>
                                        </p:tav>
                                        <p:tav tm="100000">
                                          <p:val>
                                            <p:strVal val="#ppt_y-.03"/>
                                          </p:val>
                                        </p:tav>
                                      </p:tavLst>
                                    </p:anim>
                                    <p:anim calcmode="lin" valueType="num">
                                      <p:cBhvr>
                                        <p:cTn id="82"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childTnLst>
                          </p:cTn>
                        </p:par>
                        <p:par>
                          <p:cTn id="83" fill="hold">
                            <p:stCondLst>
                              <p:cond delay="7325"/>
                            </p:stCondLst>
                            <p:childTnLst>
                              <p:par>
                                <p:cTn id="84" presetID="12" presetClass="entr" presetSubtype="8"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p:tgtEl>
                                          <p:spTgt spid="30"/>
                                        </p:tgtEl>
                                        <p:attrNameLst>
                                          <p:attrName>ppt_x</p:attrName>
                                        </p:attrNameLst>
                                      </p:cBhvr>
                                      <p:tavLst>
                                        <p:tav tm="0">
                                          <p:val>
                                            <p:strVal val="#ppt_x-#ppt_w*1.125000"/>
                                          </p:val>
                                        </p:tav>
                                        <p:tav tm="100000">
                                          <p:val>
                                            <p:strVal val="#ppt_x"/>
                                          </p:val>
                                        </p:tav>
                                      </p:tavLst>
                                    </p:anim>
                                    <p:animEffect transition="in" filter="wipe(righ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21" grpId="0" animBg="1"/>
      <p:bldP spid="22" grpId="0"/>
      <p:bldP spid="23" grpId="0" animBg="1"/>
      <p:bldP spid="24" grpId="0"/>
      <p:bldP spid="25" grpId="0" animBg="1"/>
      <p:bldP spid="26" grpId="0"/>
      <p:bldP spid="27" grpId="0" animBg="1"/>
      <p:bldP spid="28" grpId="0"/>
      <p:bldP spid="29" grpId="0" animBg="1"/>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2700000">
            <a:off x="7851208" y="1543908"/>
            <a:ext cx="640322" cy="1591070"/>
          </a:xfrm>
          <a:custGeom>
            <a:avLst/>
            <a:gdLst>
              <a:gd name="connsiteX0" fmla="*/ 458747 w 917494"/>
              <a:gd name="connsiteY0" fmla="*/ 0 h 2279786"/>
              <a:gd name="connsiteX1" fmla="*/ 917494 w 917494"/>
              <a:gd name="connsiteY1" fmla="*/ 637056 h 2279786"/>
              <a:gd name="connsiteX2" fmla="*/ 671623 w 917494"/>
              <a:gd name="connsiteY2" fmla="*/ 637056 h 2279786"/>
              <a:gd name="connsiteX3" fmla="*/ 671623 w 917494"/>
              <a:gd name="connsiteY3" fmla="*/ 2279786 h 2279786"/>
              <a:gd name="connsiteX4" fmla="*/ 245871 w 917494"/>
              <a:gd name="connsiteY4" fmla="*/ 1851580 h 2279786"/>
              <a:gd name="connsiteX5" fmla="*/ 245871 w 917494"/>
              <a:gd name="connsiteY5" fmla="*/ 637056 h 2279786"/>
              <a:gd name="connsiteX6" fmla="*/ 0 w 917494"/>
              <a:gd name="connsiteY6" fmla="*/ 637056 h 227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494" h="2279786">
                <a:moveTo>
                  <a:pt x="458747" y="0"/>
                </a:moveTo>
                <a:lnTo>
                  <a:pt x="917494" y="637056"/>
                </a:lnTo>
                <a:lnTo>
                  <a:pt x="671623" y="637056"/>
                </a:lnTo>
                <a:lnTo>
                  <a:pt x="671623" y="2279786"/>
                </a:lnTo>
                <a:lnTo>
                  <a:pt x="245871" y="1851580"/>
                </a:lnTo>
                <a:lnTo>
                  <a:pt x="245871" y="637056"/>
                </a:lnTo>
                <a:lnTo>
                  <a:pt x="0" y="63705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8100000">
            <a:off x="9600742" y="2647698"/>
            <a:ext cx="640322" cy="1591070"/>
          </a:xfrm>
          <a:custGeom>
            <a:avLst/>
            <a:gdLst>
              <a:gd name="connsiteX0" fmla="*/ 458747 w 917494"/>
              <a:gd name="connsiteY0" fmla="*/ 0 h 2279786"/>
              <a:gd name="connsiteX1" fmla="*/ 917494 w 917494"/>
              <a:gd name="connsiteY1" fmla="*/ 637056 h 2279786"/>
              <a:gd name="connsiteX2" fmla="*/ 671623 w 917494"/>
              <a:gd name="connsiteY2" fmla="*/ 637056 h 2279786"/>
              <a:gd name="connsiteX3" fmla="*/ 671623 w 917494"/>
              <a:gd name="connsiteY3" fmla="*/ 2279786 h 2279786"/>
              <a:gd name="connsiteX4" fmla="*/ 245871 w 917494"/>
              <a:gd name="connsiteY4" fmla="*/ 1851580 h 2279786"/>
              <a:gd name="connsiteX5" fmla="*/ 245871 w 917494"/>
              <a:gd name="connsiteY5" fmla="*/ 637056 h 2279786"/>
              <a:gd name="connsiteX6" fmla="*/ 0 w 917494"/>
              <a:gd name="connsiteY6" fmla="*/ 637056 h 227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494" h="2279786">
                <a:moveTo>
                  <a:pt x="458747" y="0"/>
                </a:moveTo>
                <a:lnTo>
                  <a:pt x="917494" y="637056"/>
                </a:lnTo>
                <a:lnTo>
                  <a:pt x="671623" y="637056"/>
                </a:lnTo>
                <a:lnTo>
                  <a:pt x="671623" y="2279786"/>
                </a:lnTo>
                <a:lnTo>
                  <a:pt x="245871" y="1851580"/>
                </a:lnTo>
                <a:lnTo>
                  <a:pt x="245871" y="637056"/>
                </a:lnTo>
                <a:lnTo>
                  <a:pt x="0" y="63705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3500000">
            <a:off x="8466435" y="4397889"/>
            <a:ext cx="640322" cy="1591070"/>
          </a:xfrm>
          <a:custGeom>
            <a:avLst/>
            <a:gdLst>
              <a:gd name="connsiteX0" fmla="*/ 458747 w 917494"/>
              <a:gd name="connsiteY0" fmla="*/ 0 h 2279786"/>
              <a:gd name="connsiteX1" fmla="*/ 917494 w 917494"/>
              <a:gd name="connsiteY1" fmla="*/ 637056 h 2279786"/>
              <a:gd name="connsiteX2" fmla="*/ 671623 w 917494"/>
              <a:gd name="connsiteY2" fmla="*/ 637056 h 2279786"/>
              <a:gd name="connsiteX3" fmla="*/ 671623 w 917494"/>
              <a:gd name="connsiteY3" fmla="*/ 2279786 h 2279786"/>
              <a:gd name="connsiteX4" fmla="*/ 245871 w 917494"/>
              <a:gd name="connsiteY4" fmla="*/ 1851580 h 2279786"/>
              <a:gd name="connsiteX5" fmla="*/ 245871 w 917494"/>
              <a:gd name="connsiteY5" fmla="*/ 637056 h 2279786"/>
              <a:gd name="connsiteX6" fmla="*/ 0 w 917494"/>
              <a:gd name="connsiteY6" fmla="*/ 637056 h 227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494" h="2279786">
                <a:moveTo>
                  <a:pt x="458747" y="0"/>
                </a:moveTo>
                <a:lnTo>
                  <a:pt x="917494" y="637056"/>
                </a:lnTo>
                <a:lnTo>
                  <a:pt x="671623" y="637056"/>
                </a:lnTo>
                <a:lnTo>
                  <a:pt x="671623" y="2279786"/>
                </a:lnTo>
                <a:lnTo>
                  <a:pt x="245871" y="1851580"/>
                </a:lnTo>
                <a:lnTo>
                  <a:pt x="245871" y="637056"/>
                </a:lnTo>
                <a:lnTo>
                  <a:pt x="0" y="63705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8900000">
            <a:off x="6716899" y="3269231"/>
            <a:ext cx="640322" cy="1591070"/>
          </a:xfrm>
          <a:custGeom>
            <a:avLst/>
            <a:gdLst>
              <a:gd name="connsiteX0" fmla="*/ 458747 w 917494"/>
              <a:gd name="connsiteY0" fmla="*/ 0 h 2279786"/>
              <a:gd name="connsiteX1" fmla="*/ 917494 w 917494"/>
              <a:gd name="connsiteY1" fmla="*/ 637056 h 2279786"/>
              <a:gd name="connsiteX2" fmla="*/ 671623 w 917494"/>
              <a:gd name="connsiteY2" fmla="*/ 637056 h 2279786"/>
              <a:gd name="connsiteX3" fmla="*/ 671623 w 917494"/>
              <a:gd name="connsiteY3" fmla="*/ 2279786 h 2279786"/>
              <a:gd name="connsiteX4" fmla="*/ 245871 w 917494"/>
              <a:gd name="connsiteY4" fmla="*/ 1851580 h 2279786"/>
              <a:gd name="connsiteX5" fmla="*/ 245871 w 917494"/>
              <a:gd name="connsiteY5" fmla="*/ 637056 h 2279786"/>
              <a:gd name="connsiteX6" fmla="*/ 0 w 917494"/>
              <a:gd name="connsiteY6" fmla="*/ 637056 h 227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494" h="2279786">
                <a:moveTo>
                  <a:pt x="458747" y="0"/>
                </a:moveTo>
                <a:lnTo>
                  <a:pt x="917494" y="637056"/>
                </a:lnTo>
                <a:lnTo>
                  <a:pt x="671623" y="637056"/>
                </a:lnTo>
                <a:lnTo>
                  <a:pt x="671623" y="2279786"/>
                </a:lnTo>
                <a:lnTo>
                  <a:pt x="245871" y="1851580"/>
                </a:lnTo>
                <a:lnTo>
                  <a:pt x="245871" y="637056"/>
                </a:lnTo>
                <a:lnTo>
                  <a:pt x="0" y="63705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02372" y="2981909"/>
            <a:ext cx="1553220" cy="15532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产品</a:t>
            </a:r>
          </a:p>
        </p:txBody>
      </p:sp>
      <p:cxnSp>
        <p:nvCxnSpPr>
          <p:cNvPr id="17" name="直接连接符 16"/>
          <p:cNvCxnSpPr/>
          <p:nvPr/>
        </p:nvCxnSpPr>
        <p:spPr>
          <a:xfrm>
            <a:off x="7693327" y="1549729"/>
            <a:ext cx="0" cy="46457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255592" y="1549729"/>
            <a:ext cx="0" cy="46457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61709" y="2981909"/>
            <a:ext cx="61929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89418" y="4512133"/>
            <a:ext cx="61514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181940" y="1861092"/>
            <a:ext cx="2381250" cy="400110"/>
          </a:xfrm>
          <a:prstGeom prst="rect">
            <a:avLst/>
          </a:prstGeom>
          <a:noFill/>
        </p:spPr>
        <p:txBody>
          <a:bodyPr wrap="square" rtlCol="0">
            <a:spAutoFit/>
          </a:bodyPr>
          <a:lstStyle/>
          <a:p>
            <a:pPr algn="r"/>
            <a:r>
              <a:rPr lang="zh-CN" altLang="en-US" sz="2000" b="1" dirty="0">
                <a:latin typeface="微软雅黑" panose="020B0503020204020204" pitchFamily="34" charset="-122"/>
                <a:ea typeface="微软雅黑" panose="020B0503020204020204" pitchFamily="34" charset="-122"/>
              </a:rPr>
              <a:t>功能或子产品</a:t>
            </a:r>
          </a:p>
        </p:txBody>
      </p:sp>
      <p:sp>
        <p:nvSpPr>
          <p:cNvPr id="22" name="文本框 21"/>
          <p:cNvSpPr txBox="1"/>
          <p:nvPr/>
        </p:nvSpPr>
        <p:spPr>
          <a:xfrm>
            <a:off x="5181940" y="4838373"/>
            <a:ext cx="2381250" cy="400110"/>
          </a:xfrm>
          <a:prstGeom prst="rect">
            <a:avLst/>
          </a:prstGeom>
          <a:noFill/>
        </p:spPr>
        <p:txBody>
          <a:bodyPr wrap="square" rtlCol="0">
            <a:spAutoFit/>
          </a:bodyPr>
          <a:lstStyle/>
          <a:p>
            <a:pPr algn="r"/>
            <a:r>
              <a:rPr lang="zh-CN" altLang="en-US" sz="2000" b="1" dirty="0">
                <a:latin typeface="微软雅黑" panose="020B0503020204020204" pitchFamily="34" charset="-122"/>
                <a:ea typeface="微软雅黑" panose="020B0503020204020204" pitchFamily="34" charset="-122"/>
              </a:rPr>
              <a:t>功能或子产品</a:t>
            </a:r>
          </a:p>
        </p:txBody>
      </p:sp>
      <p:sp>
        <p:nvSpPr>
          <p:cNvPr id="23" name="文本框 22"/>
          <p:cNvSpPr txBox="1"/>
          <p:nvPr/>
        </p:nvSpPr>
        <p:spPr>
          <a:xfrm>
            <a:off x="5181940" y="2200444"/>
            <a:ext cx="2381250" cy="646331"/>
          </a:xfrm>
          <a:prstGeom prst="rect">
            <a:avLst/>
          </a:prstGeom>
          <a:noFill/>
        </p:spPr>
        <p:txBody>
          <a:bodyPr wrap="square" rtlCol="0">
            <a:spAutoFit/>
          </a:bodyPr>
          <a:lstStyle/>
          <a:p>
            <a:pPr algn="r"/>
            <a:r>
              <a:rPr lang="zh-CN" altLang="en-US" dirty="0">
                <a:latin typeface="微软雅黑" panose="020B0503020204020204" pitchFamily="34" charset="-122"/>
                <a:ea typeface="微软雅黑" panose="020B0503020204020204" pitchFamily="34" charset="-122"/>
              </a:rPr>
              <a:t>输入对功能或子产品的简要描述</a:t>
            </a:r>
          </a:p>
        </p:txBody>
      </p:sp>
      <p:sp>
        <p:nvSpPr>
          <p:cNvPr id="24" name="文本框 23"/>
          <p:cNvSpPr txBox="1"/>
          <p:nvPr/>
        </p:nvSpPr>
        <p:spPr>
          <a:xfrm>
            <a:off x="5181940" y="5177725"/>
            <a:ext cx="2381250" cy="646331"/>
          </a:xfrm>
          <a:prstGeom prst="rect">
            <a:avLst/>
          </a:prstGeom>
          <a:noFill/>
        </p:spPr>
        <p:txBody>
          <a:bodyPr wrap="square" rtlCol="0">
            <a:spAutoFit/>
          </a:bodyPr>
          <a:lstStyle/>
          <a:p>
            <a:pPr algn="r"/>
            <a:r>
              <a:rPr lang="zh-CN" altLang="en-US" dirty="0">
                <a:latin typeface="微软雅黑" panose="020B0503020204020204" pitchFamily="34" charset="-122"/>
                <a:ea typeface="微软雅黑" panose="020B0503020204020204" pitchFamily="34" charset="-122"/>
              </a:rPr>
              <a:t>输入对功能或子产品的简要描述</a:t>
            </a:r>
          </a:p>
        </p:txBody>
      </p:sp>
      <p:sp>
        <p:nvSpPr>
          <p:cNvPr id="25" name="文本框 24"/>
          <p:cNvSpPr txBox="1"/>
          <p:nvPr/>
        </p:nvSpPr>
        <p:spPr>
          <a:xfrm>
            <a:off x="9364398" y="1861092"/>
            <a:ext cx="238125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功能或子产品</a:t>
            </a:r>
          </a:p>
        </p:txBody>
      </p:sp>
      <p:sp>
        <p:nvSpPr>
          <p:cNvPr id="26" name="文本框 25"/>
          <p:cNvSpPr txBox="1"/>
          <p:nvPr/>
        </p:nvSpPr>
        <p:spPr>
          <a:xfrm>
            <a:off x="9364398" y="4838373"/>
            <a:ext cx="238125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功能或子产品</a:t>
            </a:r>
          </a:p>
        </p:txBody>
      </p:sp>
      <p:sp>
        <p:nvSpPr>
          <p:cNvPr id="27" name="文本框 26"/>
          <p:cNvSpPr txBox="1"/>
          <p:nvPr/>
        </p:nvSpPr>
        <p:spPr>
          <a:xfrm>
            <a:off x="9364398" y="2200444"/>
            <a:ext cx="2381250"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输入对功能或子产品的简要描述</a:t>
            </a:r>
          </a:p>
        </p:txBody>
      </p:sp>
      <p:sp>
        <p:nvSpPr>
          <p:cNvPr id="28" name="文本框 27"/>
          <p:cNvSpPr txBox="1"/>
          <p:nvPr/>
        </p:nvSpPr>
        <p:spPr>
          <a:xfrm>
            <a:off x="9364398" y="5177725"/>
            <a:ext cx="2381250"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输入对功能或子产品的简要描述</a:t>
            </a:r>
          </a:p>
        </p:txBody>
      </p:sp>
      <p:sp>
        <p:nvSpPr>
          <p:cNvPr id="36" name="文本框 35"/>
          <p:cNvSpPr txBox="1"/>
          <p:nvPr/>
        </p:nvSpPr>
        <p:spPr>
          <a:xfrm>
            <a:off x="376449" y="3586089"/>
            <a:ext cx="3506612" cy="461665"/>
          </a:xfrm>
          <a:prstGeom prst="rect">
            <a:avLst/>
          </a:prstGeom>
          <a:noFill/>
        </p:spPr>
        <p:txBody>
          <a:bodyPr wrap="square" rtlCol="0">
            <a:spAutoFit/>
          </a:bodyPr>
          <a:lstStyle/>
          <a:p>
            <a:r>
              <a:rPr lang="zh-CN" altLang="en-US" sz="2400" b="1" dirty="0">
                <a:solidFill>
                  <a:schemeClr val="tx2"/>
                </a:solidFill>
                <a:latin typeface="微软雅黑" panose="020B0503020204020204" pitchFamily="34" charset="-122"/>
                <a:ea typeface="微软雅黑" panose="020B0503020204020204" pitchFamily="34" charset="-122"/>
              </a:rPr>
              <a:t>我们的产品名称</a:t>
            </a:r>
          </a:p>
        </p:txBody>
      </p:sp>
      <p:sp>
        <p:nvSpPr>
          <p:cNvPr id="37" name="文本框 36"/>
          <p:cNvSpPr txBox="1"/>
          <p:nvPr/>
        </p:nvSpPr>
        <p:spPr>
          <a:xfrm>
            <a:off x="376447" y="4043349"/>
            <a:ext cx="4153063" cy="1938992"/>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点击此处对产品进行文字性的描述，可以加入一些具体数据，但主要以软文宣传语为主，具体的功能性描述或子产品的描述可在下方说明。</a:t>
            </a:r>
          </a:p>
        </p:txBody>
      </p:sp>
      <p:cxnSp>
        <p:nvCxnSpPr>
          <p:cNvPr id="39" name="直接连接符 38"/>
          <p:cNvCxnSpPr/>
          <p:nvPr/>
        </p:nvCxnSpPr>
        <p:spPr>
          <a:xfrm>
            <a:off x="4655127" y="1549729"/>
            <a:ext cx="0" cy="4645798"/>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平行四边形 28">
            <a:extLst>
              <a:ext uri="{FF2B5EF4-FFF2-40B4-BE49-F238E27FC236}">
                <a16:creationId xmlns:a16="http://schemas.microsoft.com/office/drawing/2014/main" id="{C699516B-6AC6-454D-A014-A31A9D315EF8}"/>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2816845776"/>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5000"/>
                                  </p:iterate>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3000"/>
                            </p:stCondLst>
                            <p:childTnLst>
                              <p:par>
                                <p:cTn id="17" presetID="49" presetClass="entr" presetSubtype="0" decel="10000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360"/>
                                          </p:val>
                                        </p:tav>
                                        <p:tav tm="100000">
                                          <p:val>
                                            <p:fltVal val="0"/>
                                          </p:val>
                                        </p:tav>
                                      </p:tavLst>
                                    </p:anim>
                                    <p:animEffect transition="in" filter="fade">
                                      <p:cBhvr>
                                        <p:cTn id="22" dur="1000"/>
                                        <p:tgtEl>
                                          <p:spTgt spid="12"/>
                                        </p:tgtEl>
                                      </p:cBhvr>
                                    </p:animEffect>
                                  </p:childTnLst>
                                </p:cTn>
                              </p:par>
                            </p:childTnLst>
                          </p:cTn>
                        </p:par>
                        <p:par>
                          <p:cTn id="23" fill="hold">
                            <p:stCondLst>
                              <p:cond delay="4000"/>
                            </p:stCondLst>
                            <p:childTnLst>
                              <p:par>
                                <p:cTn id="24" presetID="16" presetClass="entr" presetSubtype="37"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outVertical)">
                                      <p:cBhvr>
                                        <p:cTn id="26" dur="1000"/>
                                        <p:tgtEl>
                                          <p:spTgt spid="19"/>
                                        </p:tgtEl>
                                      </p:cBhvr>
                                    </p:animEffect>
                                  </p:childTnLst>
                                </p:cTn>
                              </p:par>
                              <p:par>
                                <p:cTn id="27" presetID="16" presetClass="entr" presetSubtype="37"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1000"/>
                                        <p:tgtEl>
                                          <p:spTgt spid="20"/>
                                        </p:tgtEl>
                                      </p:cBhvr>
                                    </p:animEffect>
                                  </p:childTnLst>
                                </p:cTn>
                              </p:par>
                              <p:par>
                                <p:cTn id="30" presetID="16" presetClass="entr" presetSubtype="4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outHorizontal)">
                                      <p:cBhvr>
                                        <p:cTn id="32" dur="1000"/>
                                        <p:tgtEl>
                                          <p:spTgt spid="18"/>
                                        </p:tgtEl>
                                      </p:cBhvr>
                                    </p:animEffect>
                                  </p:childTnLst>
                                </p:cTn>
                              </p:par>
                              <p:par>
                                <p:cTn id="33" presetID="16" presetClass="entr" presetSubtype="42"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outHorizontal)">
                                      <p:cBhvr>
                                        <p:cTn id="35" dur="1000"/>
                                        <p:tgtEl>
                                          <p:spTgt spid="17"/>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5500"/>
                            </p:stCondLst>
                            <p:childTnLst>
                              <p:par>
                                <p:cTn id="41" presetID="12" presetClass="entr" presetSubtype="2"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p:tgtEl>
                                          <p:spTgt spid="25"/>
                                        </p:tgtEl>
                                        <p:attrNameLst>
                                          <p:attrName>ppt_x</p:attrName>
                                        </p:attrNameLst>
                                      </p:cBhvr>
                                      <p:tavLst>
                                        <p:tav tm="0">
                                          <p:val>
                                            <p:strVal val="#ppt_x+#ppt_w*1.125000"/>
                                          </p:val>
                                        </p:tav>
                                        <p:tav tm="100000">
                                          <p:val>
                                            <p:strVal val="#ppt_x"/>
                                          </p:val>
                                        </p:tav>
                                      </p:tavLst>
                                    </p:anim>
                                    <p:animEffect transition="in" filter="wipe(left)">
                                      <p:cBhvr>
                                        <p:cTn id="44" dur="1000"/>
                                        <p:tgtEl>
                                          <p:spTgt spid="25"/>
                                        </p:tgtEl>
                                      </p:cBhvr>
                                    </p:animEffect>
                                  </p:childTnLst>
                                </p:cTn>
                              </p:par>
                            </p:childTnLst>
                          </p:cTn>
                        </p:par>
                        <p:par>
                          <p:cTn id="45" fill="hold">
                            <p:stCondLst>
                              <p:cond delay="6500"/>
                            </p:stCondLst>
                            <p:childTnLst>
                              <p:par>
                                <p:cTn id="46" presetID="10" presetClass="entr" presetSubtype="0"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par>
                          <p:cTn id="49" fill="hold">
                            <p:stCondLst>
                              <p:cond delay="7000"/>
                            </p:stCondLst>
                            <p:childTnLst>
                              <p:par>
                                <p:cTn id="50" presetID="22" presetClass="entr" presetSubtype="1"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up)">
                                      <p:cBhvr>
                                        <p:cTn id="52" dur="500"/>
                                        <p:tgtEl>
                                          <p:spTgt spid="9"/>
                                        </p:tgtEl>
                                      </p:cBhvr>
                                    </p:animEffect>
                                  </p:childTnLst>
                                </p:cTn>
                              </p:par>
                            </p:childTnLst>
                          </p:cTn>
                        </p:par>
                        <p:par>
                          <p:cTn id="53" fill="hold">
                            <p:stCondLst>
                              <p:cond delay="7500"/>
                            </p:stCondLst>
                            <p:childTnLst>
                              <p:par>
                                <p:cTn id="54" presetID="12" presetClass="entr" presetSubtype="2"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1000"/>
                                        <p:tgtEl>
                                          <p:spTgt spid="26"/>
                                        </p:tgtEl>
                                        <p:attrNameLst>
                                          <p:attrName>ppt_x</p:attrName>
                                        </p:attrNameLst>
                                      </p:cBhvr>
                                      <p:tavLst>
                                        <p:tav tm="0">
                                          <p:val>
                                            <p:strVal val="#ppt_x+#ppt_w*1.125000"/>
                                          </p:val>
                                        </p:tav>
                                        <p:tav tm="100000">
                                          <p:val>
                                            <p:strVal val="#ppt_x"/>
                                          </p:val>
                                        </p:tav>
                                      </p:tavLst>
                                    </p:anim>
                                    <p:animEffect transition="in" filter="wipe(left)">
                                      <p:cBhvr>
                                        <p:cTn id="57" dur="1000"/>
                                        <p:tgtEl>
                                          <p:spTgt spid="26"/>
                                        </p:tgtEl>
                                      </p:cBhvr>
                                    </p:animEffect>
                                  </p:childTnLst>
                                </p:cTn>
                              </p:par>
                            </p:childTnLst>
                          </p:cTn>
                        </p:par>
                        <p:par>
                          <p:cTn id="58" fill="hold">
                            <p:stCondLst>
                              <p:cond delay="8500"/>
                            </p:stCondLst>
                            <p:childTnLst>
                              <p:par>
                                <p:cTn id="59" presetID="10"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par>
                          <p:cTn id="62" fill="hold">
                            <p:stCondLst>
                              <p:cond delay="9000"/>
                            </p:stCondLst>
                            <p:childTnLst>
                              <p:par>
                                <p:cTn id="63" presetID="22" presetClass="entr" presetSubtype="2"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right)">
                                      <p:cBhvr>
                                        <p:cTn id="65" dur="500"/>
                                        <p:tgtEl>
                                          <p:spTgt spid="10"/>
                                        </p:tgtEl>
                                      </p:cBhvr>
                                    </p:animEffect>
                                  </p:childTnLst>
                                </p:cTn>
                              </p:par>
                            </p:childTnLst>
                          </p:cTn>
                        </p:par>
                        <p:par>
                          <p:cTn id="66" fill="hold">
                            <p:stCondLst>
                              <p:cond delay="9500"/>
                            </p:stCondLst>
                            <p:childTnLst>
                              <p:par>
                                <p:cTn id="67" presetID="1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1000"/>
                                        <p:tgtEl>
                                          <p:spTgt spid="22"/>
                                        </p:tgtEl>
                                        <p:attrNameLst>
                                          <p:attrName>ppt_x</p:attrName>
                                        </p:attrNameLst>
                                      </p:cBhvr>
                                      <p:tavLst>
                                        <p:tav tm="0">
                                          <p:val>
                                            <p:strVal val="#ppt_x-#ppt_w*1.125000"/>
                                          </p:val>
                                        </p:tav>
                                        <p:tav tm="100000">
                                          <p:val>
                                            <p:strVal val="#ppt_x"/>
                                          </p:val>
                                        </p:tav>
                                      </p:tavLst>
                                    </p:anim>
                                    <p:animEffect transition="in" filter="wipe(right)">
                                      <p:cBhvr>
                                        <p:cTn id="70" dur="1000"/>
                                        <p:tgtEl>
                                          <p:spTgt spid="22"/>
                                        </p:tgtEl>
                                      </p:cBhvr>
                                    </p:animEffect>
                                  </p:childTnLst>
                                </p:cTn>
                              </p:par>
                            </p:childTnLst>
                          </p:cTn>
                        </p:par>
                        <p:par>
                          <p:cTn id="71" fill="hold">
                            <p:stCondLst>
                              <p:cond delay="10500"/>
                            </p:stCondLst>
                            <p:childTnLst>
                              <p:par>
                                <p:cTn id="72" presetID="10"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childTnLst>
                          </p:cTn>
                        </p:par>
                        <p:par>
                          <p:cTn id="75" fill="hold">
                            <p:stCondLst>
                              <p:cond delay="11000"/>
                            </p:stCondLst>
                            <p:childTnLst>
                              <p:par>
                                <p:cTn id="76" presetID="22" presetClass="entr" presetSubtype="4"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childTnLst>
                          </p:cTn>
                        </p:par>
                        <p:par>
                          <p:cTn id="79" fill="hold">
                            <p:stCondLst>
                              <p:cond delay="11500"/>
                            </p:stCondLst>
                            <p:childTnLst>
                              <p:par>
                                <p:cTn id="80" presetID="1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1000"/>
                                        <p:tgtEl>
                                          <p:spTgt spid="21"/>
                                        </p:tgtEl>
                                        <p:attrNameLst>
                                          <p:attrName>ppt_x</p:attrName>
                                        </p:attrNameLst>
                                      </p:cBhvr>
                                      <p:tavLst>
                                        <p:tav tm="0">
                                          <p:val>
                                            <p:strVal val="#ppt_x-#ppt_w*1.125000"/>
                                          </p:val>
                                        </p:tav>
                                        <p:tav tm="100000">
                                          <p:val>
                                            <p:strVal val="#ppt_x"/>
                                          </p:val>
                                        </p:tav>
                                      </p:tavLst>
                                    </p:anim>
                                    <p:animEffect transition="in" filter="wipe(right)">
                                      <p:cBhvr>
                                        <p:cTn id="83" dur="1000"/>
                                        <p:tgtEl>
                                          <p:spTgt spid="21"/>
                                        </p:tgtEl>
                                      </p:cBhvr>
                                    </p:animEffect>
                                  </p:childTnLst>
                                </p:cTn>
                              </p:par>
                            </p:childTnLst>
                          </p:cTn>
                        </p:par>
                        <p:par>
                          <p:cTn id="84" fill="hold">
                            <p:stCondLst>
                              <p:cond delay="12500"/>
                            </p:stCondLst>
                            <p:childTnLst>
                              <p:par>
                                <p:cTn id="85" presetID="10" presetClass="entr" presetSubtype="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21" grpId="0"/>
      <p:bldP spid="22" grpId="0"/>
      <p:bldP spid="23" grpId="0"/>
      <p:bldP spid="24" grpId="0"/>
      <p:bldP spid="25" grpId="0"/>
      <p:bldP spid="26" grpId="0"/>
      <p:bldP spid="27" grpId="0"/>
      <p:bldP spid="28"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700970" y="2122864"/>
            <a:ext cx="1228301" cy="1228301"/>
            <a:chOff x="1733264" y="2183640"/>
            <a:chExt cx="1228301" cy="1228301"/>
          </a:xfrm>
        </p:grpSpPr>
        <p:sp>
          <p:nvSpPr>
            <p:cNvPr id="9" name="椭圆 8"/>
            <p:cNvSpPr/>
            <p:nvPr/>
          </p:nvSpPr>
          <p:spPr>
            <a:xfrm>
              <a:off x="1733264" y="2183641"/>
              <a:ext cx="1228300" cy="12283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0" name="空心弧 9"/>
            <p:cNvSpPr/>
            <p:nvPr/>
          </p:nvSpPr>
          <p:spPr>
            <a:xfrm>
              <a:off x="1733264" y="2183640"/>
              <a:ext cx="1228301" cy="1228301"/>
            </a:xfrm>
            <a:prstGeom prst="blockArc">
              <a:avLst>
                <a:gd name="adj1" fmla="val 21525213"/>
                <a:gd name="adj2" fmla="val 16137710"/>
                <a:gd name="adj3" fmla="val 1714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800" dirty="0">
                <a:solidFill>
                  <a:schemeClr val="tx1"/>
                </a:solidFill>
                <a:latin typeface="微软雅黑" panose="020B0503020204020204" pitchFamily="34" charset="-122"/>
                <a:ea typeface="微软雅黑" panose="020B0503020204020204" pitchFamily="34" charset="-122"/>
              </a:endParaRPr>
            </a:p>
          </p:txBody>
        </p:sp>
      </p:grpSp>
      <p:sp>
        <p:nvSpPr>
          <p:cNvPr id="11" name="椭圆 10"/>
          <p:cNvSpPr/>
          <p:nvPr/>
        </p:nvSpPr>
        <p:spPr>
          <a:xfrm>
            <a:off x="829120" y="2251015"/>
            <a:ext cx="972000" cy="9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r>
              <a:rPr lang="en-US" altLang="zh-CN" sz="2400" dirty="0">
                <a:latin typeface="微软雅黑" panose="020B0503020204020204" pitchFamily="34" charset="-122"/>
                <a:ea typeface="微软雅黑" panose="020B0503020204020204" pitchFamily="34" charset="-122"/>
              </a:rPr>
              <a:t>75%</a:t>
            </a:r>
            <a:endParaRPr lang="zh-CN" altLang="en-US" sz="24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592606" y="3684149"/>
            <a:ext cx="2673327" cy="1246495"/>
          </a:xfrm>
          <a:prstGeom prst="rect">
            <a:avLst/>
          </a:prstGeom>
          <a:noFill/>
        </p:spPr>
        <p:txBody>
          <a:bodyPr wrap="square" rtlCol="0">
            <a:spAutoFit/>
          </a:bodyPr>
          <a:lstStyle/>
          <a:p>
            <a:pP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市场份额</a:t>
            </a:r>
            <a:endParaRPr lang="en-US" altLang="zh-CN" sz="2000" b="1" dirty="0">
              <a:latin typeface="微软雅黑" panose="020B0503020204020204" pitchFamily="34" charset="-122"/>
              <a:ea typeface="微软雅黑" panose="020B0503020204020204" pitchFamily="34" charset="-122"/>
            </a:endParaRPr>
          </a:p>
          <a:p>
            <a:pPr>
              <a:lnSpc>
                <a:spcPct val="125000"/>
              </a:lnSpc>
              <a:spcBef>
                <a:spcPts val="600"/>
              </a:spcBef>
            </a:pPr>
            <a:r>
              <a:rPr lang="zh-CN" altLang="en-US" dirty="0">
                <a:latin typeface="微软雅黑" panose="020B0503020204020204" pitchFamily="34" charset="-122"/>
                <a:ea typeface="微软雅黑" panose="020B0503020204020204" pitchFamily="34" charset="-122"/>
              </a:rPr>
              <a:t>在此输入关于此项短期项目目标的简要描述</a:t>
            </a:r>
          </a:p>
        </p:txBody>
      </p:sp>
      <p:grpSp>
        <p:nvGrpSpPr>
          <p:cNvPr id="13" name="组合 12"/>
          <p:cNvGrpSpPr/>
          <p:nvPr/>
        </p:nvGrpSpPr>
        <p:grpSpPr>
          <a:xfrm>
            <a:off x="3567000" y="2122864"/>
            <a:ext cx="1228301" cy="1228301"/>
            <a:chOff x="1733264" y="2183640"/>
            <a:chExt cx="1228301" cy="1228301"/>
          </a:xfrm>
        </p:grpSpPr>
        <p:sp>
          <p:nvSpPr>
            <p:cNvPr id="14" name="椭圆 13"/>
            <p:cNvSpPr/>
            <p:nvPr/>
          </p:nvSpPr>
          <p:spPr>
            <a:xfrm>
              <a:off x="1733264" y="2183641"/>
              <a:ext cx="1228300" cy="12283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5" name="空心弧 14"/>
            <p:cNvSpPr/>
            <p:nvPr/>
          </p:nvSpPr>
          <p:spPr>
            <a:xfrm>
              <a:off x="1733264" y="2183640"/>
              <a:ext cx="1228301" cy="1228301"/>
            </a:xfrm>
            <a:prstGeom prst="blockArc">
              <a:avLst>
                <a:gd name="adj1" fmla="val 3484455"/>
                <a:gd name="adj2" fmla="val 16137710"/>
                <a:gd name="adj3" fmla="val 1714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800" dirty="0">
                <a:solidFill>
                  <a:schemeClr val="tx1"/>
                </a:solidFill>
                <a:latin typeface="微软雅黑" panose="020B0503020204020204" pitchFamily="34" charset="-122"/>
                <a:ea typeface="微软雅黑" panose="020B0503020204020204" pitchFamily="34" charset="-122"/>
              </a:endParaRPr>
            </a:p>
          </p:txBody>
        </p:sp>
      </p:grpSp>
      <p:sp>
        <p:nvSpPr>
          <p:cNvPr id="16" name="椭圆 15"/>
          <p:cNvSpPr/>
          <p:nvPr/>
        </p:nvSpPr>
        <p:spPr>
          <a:xfrm>
            <a:off x="3695150" y="2251015"/>
            <a:ext cx="972000" cy="9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r>
              <a:rPr lang="en-US" altLang="zh-CN" sz="2400" dirty="0">
                <a:latin typeface="微软雅黑" panose="020B0503020204020204" pitchFamily="34" charset="-122"/>
                <a:ea typeface="微软雅黑" panose="020B0503020204020204" pitchFamily="34" charset="-122"/>
              </a:rPr>
              <a:t>62%</a:t>
            </a:r>
            <a:endParaRPr lang="zh-CN" altLang="en-US" sz="24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3458636" y="3684149"/>
            <a:ext cx="2673327" cy="1246495"/>
          </a:xfrm>
          <a:prstGeom prst="rect">
            <a:avLst/>
          </a:prstGeom>
          <a:noFill/>
        </p:spPr>
        <p:txBody>
          <a:bodyPr wrap="square" rtlCol="0">
            <a:spAutoFit/>
          </a:bodyPr>
          <a:lstStyle/>
          <a:p>
            <a:pP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利润增长</a:t>
            </a:r>
            <a:endParaRPr lang="en-US" altLang="zh-CN" sz="2000" b="1" dirty="0">
              <a:latin typeface="微软雅黑" panose="020B0503020204020204" pitchFamily="34" charset="-122"/>
              <a:ea typeface="微软雅黑" panose="020B0503020204020204" pitchFamily="34" charset="-122"/>
            </a:endParaRPr>
          </a:p>
          <a:p>
            <a:pPr>
              <a:lnSpc>
                <a:spcPct val="125000"/>
              </a:lnSpc>
              <a:spcBef>
                <a:spcPts val="600"/>
              </a:spcBef>
            </a:pPr>
            <a:r>
              <a:rPr lang="zh-CN" altLang="en-US" dirty="0">
                <a:latin typeface="微软雅黑" panose="020B0503020204020204" pitchFamily="34" charset="-122"/>
                <a:ea typeface="微软雅黑" panose="020B0503020204020204" pitchFamily="34" charset="-122"/>
              </a:rPr>
              <a:t>在此输入关于此项短期项目目标的简要描述</a:t>
            </a:r>
          </a:p>
        </p:txBody>
      </p:sp>
      <p:grpSp>
        <p:nvGrpSpPr>
          <p:cNvPr id="18" name="组合 17"/>
          <p:cNvGrpSpPr/>
          <p:nvPr/>
        </p:nvGrpSpPr>
        <p:grpSpPr>
          <a:xfrm>
            <a:off x="6433030" y="2122864"/>
            <a:ext cx="1228301" cy="1228301"/>
            <a:chOff x="1733264" y="2183640"/>
            <a:chExt cx="1228301" cy="1228301"/>
          </a:xfrm>
        </p:grpSpPr>
        <p:sp>
          <p:nvSpPr>
            <p:cNvPr id="19" name="椭圆 18"/>
            <p:cNvSpPr/>
            <p:nvPr/>
          </p:nvSpPr>
          <p:spPr>
            <a:xfrm>
              <a:off x="1733264" y="2183641"/>
              <a:ext cx="1228300" cy="12283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0" name="空心弧 19"/>
            <p:cNvSpPr/>
            <p:nvPr/>
          </p:nvSpPr>
          <p:spPr>
            <a:xfrm>
              <a:off x="1733264" y="2183640"/>
              <a:ext cx="1228301" cy="1228301"/>
            </a:xfrm>
            <a:prstGeom prst="blockArc">
              <a:avLst>
                <a:gd name="adj1" fmla="val 8270231"/>
                <a:gd name="adj2" fmla="val 16137710"/>
                <a:gd name="adj3" fmla="val 1714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800" dirty="0">
                <a:solidFill>
                  <a:schemeClr val="tx1"/>
                </a:solidFill>
                <a:latin typeface="微软雅黑" panose="020B0503020204020204" pitchFamily="34" charset="-122"/>
                <a:ea typeface="微软雅黑" panose="020B0503020204020204" pitchFamily="34" charset="-122"/>
              </a:endParaRPr>
            </a:p>
          </p:txBody>
        </p:sp>
      </p:grpSp>
      <p:sp>
        <p:nvSpPr>
          <p:cNvPr id="21" name="椭圆 20"/>
          <p:cNvSpPr/>
          <p:nvPr/>
        </p:nvSpPr>
        <p:spPr>
          <a:xfrm>
            <a:off x="6561180" y="2251015"/>
            <a:ext cx="972000" cy="9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r>
              <a:rPr lang="en-US" altLang="zh-CN" sz="2400" dirty="0">
                <a:latin typeface="微软雅黑" panose="020B0503020204020204" pitchFamily="34" charset="-122"/>
                <a:ea typeface="微软雅黑" panose="020B0503020204020204" pitchFamily="34" charset="-122"/>
              </a:rPr>
              <a:t>23%</a:t>
            </a:r>
            <a:endParaRPr lang="zh-CN" altLang="en-US" sz="24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324666" y="3684149"/>
            <a:ext cx="2673327" cy="1246495"/>
          </a:xfrm>
          <a:prstGeom prst="rect">
            <a:avLst/>
          </a:prstGeom>
          <a:noFill/>
        </p:spPr>
        <p:txBody>
          <a:bodyPr wrap="square" rtlCol="0">
            <a:spAutoFit/>
          </a:bodyPr>
          <a:lstStyle/>
          <a:p>
            <a:pP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信誉提升</a:t>
            </a:r>
            <a:endParaRPr lang="en-US" altLang="zh-CN" sz="2000" b="1" dirty="0">
              <a:latin typeface="微软雅黑" panose="020B0503020204020204" pitchFamily="34" charset="-122"/>
              <a:ea typeface="微软雅黑" panose="020B0503020204020204" pitchFamily="34" charset="-122"/>
            </a:endParaRPr>
          </a:p>
          <a:p>
            <a:pPr>
              <a:lnSpc>
                <a:spcPct val="125000"/>
              </a:lnSpc>
              <a:spcBef>
                <a:spcPts val="600"/>
              </a:spcBef>
            </a:pPr>
            <a:r>
              <a:rPr lang="zh-CN" altLang="en-US" dirty="0">
                <a:latin typeface="微软雅黑" panose="020B0503020204020204" pitchFamily="34" charset="-122"/>
                <a:ea typeface="微软雅黑" panose="020B0503020204020204" pitchFamily="34" charset="-122"/>
              </a:rPr>
              <a:t>在此输入关于此项短期项目目标的简要描述</a:t>
            </a:r>
          </a:p>
        </p:txBody>
      </p:sp>
      <p:grpSp>
        <p:nvGrpSpPr>
          <p:cNvPr id="23" name="组合 22"/>
          <p:cNvGrpSpPr/>
          <p:nvPr/>
        </p:nvGrpSpPr>
        <p:grpSpPr>
          <a:xfrm>
            <a:off x="9299060" y="2122864"/>
            <a:ext cx="1228301" cy="1228301"/>
            <a:chOff x="1733264" y="2183640"/>
            <a:chExt cx="1228301" cy="1228301"/>
          </a:xfrm>
        </p:grpSpPr>
        <p:sp>
          <p:nvSpPr>
            <p:cNvPr id="24" name="椭圆 23"/>
            <p:cNvSpPr/>
            <p:nvPr/>
          </p:nvSpPr>
          <p:spPr>
            <a:xfrm>
              <a:off x="1733264" y="2183641"/>
              <a:ext cx="1228300" cy="12283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5" name="空心弧 24"/>
            <p:cNvSpPr/>
            <p:nvPr/>
          </p:nvSpPr>
          <p:spPr>
            <a:xfrm>
              <a:off x="1733264" y="2183640"/>
              <a:ext cx="1228301" cy="1228301"/>
            </a:xfrm>
            <a:prstGeom prst="blockArc">
              <a:avLst>
                <a:gd name="adj1" fmla="val 19539927"/>
                <a:gd name="adj2" fmla="val 16137710"/>
                <a:gd name="adj3" fmla="val 1714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2800" dirty="0">
                <a:solidFill>
                  <a:schemeClr val="tx1"/>
                </a:solidFill>
                <a:latin typeface="微软雅黑" panose="020B0503020204020204" pitchFamily="34" charset="-122"/>
                <a:ea typeface="微软雅黑" panose="020B0503020204020204" pitchFamily="34" charset="-122"/>
              </a:endParaRPr>
            </a:p>
          </p:txBody>
        </p:sp>
      </p:grpSp>
      <p:sp>
        <p:nvSpPr>
          <p:cNvPr id="26" name="椭圆 25"/>
          <p:cNvSpPr/>
          <p:nvPr/>
        </p:nvSpPr>
        <p:spPr>
          <a:xfrm>
            <a:off x="9427210" y="2251015"/>
            <a:ext cx="972000" cy="9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r>
              <a:rPr lang="en-US" altLang="zh-CN" sz="2400" dirty="0">
                <a:latin typeface="微软雅黑" panose="020B0503020204020204" pitchFamily="34" charset="-122"/>
                <a:ea typeface="微软雅黑" panose="020B0503020204020204" pitchFamily="34" charset="-122"/>
              </a:rPr>
              <a:t>82%</a:t>
            </a:r>
            <a:endParaRPr lang="zh-CN" altLang="en-US" sz="24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9190696" y="3684149"/>
            <a:ext cx="2673327" cy="1246495"/>
          </a:xfrm>
          <a:prstGeom prst="rect">
            <a:avLst/>
          </a:prstGeom>
          <a:noFill/>
        </p:spPr>
        <p:txBody>
          <a:bodyPr wrap="square" rtlCol="0">
            <a:spAutoFit/>
          </a:bodyPr>
          <a:lstStyle/>
          <a:p>
            <a:pPr>
              <a:lnSpc>
                <a:spcPct val="125000"/>
              </a:lnSpc>
              <a:spcBef>
                <a:spcPts val="600"/>
              </a:spcBef>
            </a:pPr>
            <a:r>
              <a:rPr lang="zh-CN" altLang="en-US" sz="2000" b="1" dirty="0">
                <a:latin typeface="微软雅黑" panose="020B0503020204020204" pitchFamily="34" charset="-122"/>
                <a:ea typeface="微软雅黑" panose="020B0503020204020204" pitchFamily="34" charset="-122"/>
              </a:rPr>
              <a:t>品牌推广</a:t>
            </a:r>
            <a:endParaRPr lang="en-US" altLang="zh-CN" sz="2000" b="1" dirty="0">
              <a:latin typeface="微软雅黑" panose="020B0503020204020204" pitchFamily="34" charset="-122"/>
              <a:ea typeface="微软雅黑" panose="020B0503020204020204" pitchFamily="34" charset="-122"/>
            </a:endParaRPr>
          </a:p>
          <a:p>
            <a:pPr>
              <a:lnSpc>
                <a:spcPct val="125000"/>
              </a:lnSpc>
              <a:spcBef>
                <a:spcPts val="600"/>
              </a:spcBef>
            </a:pPr>
            <a:r>
              <a:rPr lang="zh-CN" altLang="en-US" dirty="0">
                <a:latin typeface="微软雅黑" panose="020B0503020204020204" pitchFamily="34" charset="-122"/>
                <a:ea typeface="微软雅黑" panose="020B0503020204020204" pitchFamily="34" charset="-122"/>
              </a:rPr>
              <a:t>在此输入关于此项短期项目目标的简要描述</a:t>
            </a:r>
          </a:p>
        </p:txBody>
      </p:sp>
      <p:sp>
        <p:nvSpPr>
          <p:cNvPr id="28" name="文本框 27"/>
          <p:cNvSpPr txBox="1"/>
          <p:nvPr/>
        </p:nvSpPr>
        <p:spPr>
          <a:xfrm>
            <a:off x="800981" y="5465338"/>
            <a:ext cx="11339127" cy="369332"/>
          </a:xfrm>
          <a:prstGeom prst="rect">
            <a:avLst/>
          </a:prstGeom>
          <a:noFill/>
        </p:spPr>
        <p:txBody>
          <a:bodyPr wrap="square" rtlCol="0">
            <a:spAutoFit/>
          </a:bodyPr>
          <a:lstStyle/>
          <a:p>
            <a:pPr>
              <a:spcBef>
                <a:spcPts val="600"/>
              </a:spcBef>
            </a:pPr>
            <a:r>
              <a:rPr lang="zh-CN" altLang="en-US" dirty="0">
                <a:latin typeface="微软雅黑" panose="020B0503020204020204" pitchFamily="34" charset="-122"/>
                <a:ea typeface="微软雅黑" panose="020B0503020204020204" pitchFamily="34" charset="-122"/>
              </a:rPr>
              <a:t>点击此处输入项目短期目标的总结性描述，简单概括即可，无须过多形容。</a:t>
            </a:r>
          </a:p>
        </p:txBody>
      </p:sp>
      <p:sp>
        <p:nvSpPr>
          <p:cNvPr id="29" name="矩形 28"/>
          <p:cNvSpPr/>
          <p:nvPr/>
        </p:nvSpPr>
        <p:spPr>
          <a:xfrm>
            <a:off x="700970" y="5532489"/>
            <a:ext cx="128588" cy="207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0" name="平行四边形 29">
            <a:extLst>
              <a:ext uri="{FF2B5EF4-FFF2-40B4-BE49-F238E27FC236}">
                <a16:creationId xmlns:a16="http://schemas.microsoft.com/office/drawing/2014/main" id="{D8CE8C69-9068-448D-9B92-D6D3664DC3E9}"/>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2888381083"/>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750"/>
                                        <p:tgtEl>
                                          <p:spTgt spid="11"/>
                                        </p:tgtEl>
                                      </p:cBhvr>
                                    </p:animEffect>
                                  </p:childTnLst>
                                </p:cTn>
                              </p:par>
                            </p:childTnLst>
                          </p:cTn>
                        </p:par>
                        <p:par>
                          <p:cTn id="8" fill="hold">
                            <p:stCondLst>
                              <p:cond delay="75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500"/>
                                        <p:tgtEl>
                                          <p:spTgt spid="8"/>
                                        </p:tgtEl>
                                      </p:cBhvr>
                                    </p:animEffect>
                                  </p:childTnLst>
                                </p:cTn>
                              </p:par>
                            </p:childTnLst>
                          </p:cTn>
                        </p:par>
                        <p:par>
                          <p:cTn id="12" fill="hold">
                            <p:stCondLst>
                              <p:cond delay="225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385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750"/>
                                        <p:tgtEl>
                                          <p:spTgt spid="16"/>
                                        </p:tgtEl>
                                      </p:cBhvr>
                                    </p:animEffect>
                                  </p:childTnLst>
                                </p:cTn>
                              </p:par>
                            </p:childTnLst>
                          </p:cTn>
                        </p:par>
                        <p:par>
                          <p:cTn id="20" fill="hold">
                            <p:stCondLst>
                              <p:cond delay="4600"/>
                            </p:stCondLst>
                            <p:childTnLst>
                              <p:par>
                                <p:cTn id="21" presetID="21"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heel(1)">
                                      <p:cBhvr>
                                        <p:cTn id="23" dur="1500"/>
                                        <p:tgtEl>
                                          <p:spTgt spid="13"/>
                                        </p:tgtEl>
                                      </p:cBhvr>
                                    </p:animEffect>
                                  </p:childTnLst>
                                </p:cTn>
                              </p:par>
                            </p:childTnLst>
                          </p:cTn>
                        </p:par>
                        <p:par>
                          <p:cTn id="24" fill="hold">
                            <p:stCondLst>
                              <p:cond delay="61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7700"/>
                            </p:stCondLst>
                            <p:childTnLst>
                              <p:par>
                                <p:cTn id="29" presetID="9"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750"/>
                                        <p:tgtEl>
                                          <p:spTgt spid="21"/>
                                        </p:tgtEl>
                                      </p:cBhvr>
                                    </p:animEffect>
                                  </p:childTnLst>
                                </p:cTn>
                              </p:par>
                            </p:childTnLst>
                          </p:cTn>
                        </p:par>
                        <p:par>
                          <p:cTn id="32" fill="hold">
                            <p:stCondLst>
                              <p:cond delay="8450"/>
                            </p:stCondLst>
                            <p:childTnLst>
                              <p:par>
                                <p:cTn id="33" presetID="21"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1500"/>
                                        <p:tgtEl>
                                          <p:spTgt spid="18"/>
                                        </p:tgtEl>
                                      </p:cBhvr>
                                    </p:animEffect>
                                  </p:childTnLst>
                                </p:cTn>
                              </p:par>
                            </p:childTnLst>
                          </p:cTn>
                        </p:par>
                        <p:par>
                          <p:cTn id="36" fill="hold">
                            <p:stCondLst>
                              <p:cond delay="995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11550"/>
                            </p:stCondLst>
                            <p:childTnLst>
                              <p:par>
                                <p:cTn id="41" presetID="9"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dissolve">
                                      <p:cBhvr>
                                        <p:cTn id="43" dur="750"/>
                                        <p:tgtEl>
                                          <p:spTgt spid="26"/>
                                        </p:tgtEl>
                                      </p:cBhvr>
                                    </p:animEffect>
                                  </p:childTnLst>
                                </p:cTn>
                              </p:par>
                            </p:childTnLst>
                          </p:cTn>
                        </p:par>
                        <p:par>
                          <p:cTn id="44" fill="hold">
                            <p:stCondLst>
                              <p:cond delay="12300"/>
                            </p:stCondLst>
                            <p:childTnLst>
                              <p:par>
                                <p:cTn id="45" presetID="21" presetClass="entr" presetSubtype="1"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heel(1)">
                                      <p:cBhvr>
                                        <p:cTn id="47" dur="1500"/>
                                        <p:tgtEl>
                                          <p:spTgt spid="23"/>
                                        </p:tgtEl>
                                      </p:cBhvr>
                                    </p:animEffect>
                                  </p:childTnLst>
                                </p:cTn>
                              </p:par>
                            </p:childTnLst>
                          </p:cTn>
                        </p:par>
                        <p:par>
                          <p:cTn id="48" fill="hold">
                            <p:stCondLst>
                              <p:cond delay="138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15400"/>
                            </p:stCondLst>
                            <p:childTnLst>
                              <p:par>
                                <p:cTn id="53" presetID="35"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style.rotation</p:attrName>
                                        </p:attrNameLst>
                                      </p:cBhvr>
                                      <p:tavLst>
                                        <p:tav tm="0">
                                          <p:val>
                                            <p:fltVal val="720"/>
                                          </p:val>
                                        </p:tav>
                                        <p:tav tm="100000">
                                          <p:val>
                                            <p:fltVal val="0"/>
                                          </p:val>
                                        </p:tav>
                                      </p:tavLst>
                                    </p:anim>
                                    <p:anim calcmode="lin" valueType="num">
                                      <p:cBhvr>
                                        <p:cTn id="57" dur="1000" fill="hold"/>
                                        <p:tgtEl>
                                          <p:spTgt spid="29"/>
                                        </p:tgtEl>
                                        <p:attrNameLst>
                                          <p:attrName>ppt_h</p:attrName>
                                        </p:attrNameLst>
                                      </p:cBhvr>
                                      <p:tavLst>
                                        <p:tav tm="0">
                                          <p:val>
                                            <p:fltVal val="0"/>
                                          </p:val>
                                        </p:tav>
                                        <p:tav tm="100000">
                                          <p:val>
                                            <p:strVal val="#ppt_h"/>
                                          </p:val>
                                        </p:tav>
                                      </p:tavLst>
                                    </p:anim>
                                    <p:anim calcmode="lin" valueType="num">
                                      <p:cBhvr>
                                        <p:cTn id="58" dur="1000" fill="hold"/>
                                        <p:tgtEl>
                                          <p:spTgt spid="29"/>
                                        </p:tgtEl>
                                        <p:attrNameLst>
                                          <p:attrName>ppt_w</p:attrName>
                                        </p:attrNameLst>
                                      </p:cBhvr>
                                      <p:tavLst>
                                        <p:tav tm="0">
                                          <p:val>
                                            <p:fltVal val="0"/>
                                          </p:val>
                                        </p:tav>
                                        <p:tav tm="100000">
                                          <p:val>
                                            <p:strVal val="#ppt_w"/>
                                          </p:val>
                                        </p:tav>
                                      </p:tavLst>
                                    </p:anim>
                                  </p:childTnLst>
                                </p:cTn>
                              </p:par>
                            </p:childTnLst>
                          </p:cTn>
                        </p:par>
                        <p:par>
                          <p:cTn id="59" fill="hold">
                            <p:stCondLst>
                              <p:cond delay="16400"/>
                            </p:stCondLst>
                            <p:childTnLst>
                              <p:par>
                                <p:cTn id="60" presetID="10" presetClass="entr" presetSubtype="0" fill="hold" grpId="0" nodeType="afterEffect">
                                  <p:stCondLst>
                                    <p:cond delay="0"/>
                                  </p:stCondLst>
                                  <p:iterate type="lt">
                                    <p:tmPct val="10000"/>
                                  </p:iterate>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6" grpId="0" animBg="1"/>
      <p:bldP spid="17" grpId="0"/>
      <p:bldP spid="21" grpId="0" animBg="1"/>
      <p:bldP spid="22" grpId="0"/>
      <p:bldP spid="26" grpId="0" animBg="1"/>
      <p:bldP spid="27" grpId="0"/>
      <p:bldP spid="28" grpId="0"/>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b="6168"/>
          <a:stretch/>
        </p:blipFill>
        <p:spPr>
          <a:xfrm>
            <a:off x="4182145" y="2093653"/>
            <a:ext cx="3827710" cy="2514113"/>
          </a:xfrm>
          <a:prstGeom prst="rect">
            <a:avLst/>
          </a:prstGeom>
        </p:spPr>
      </p:pic>
      <p:cxnSp>
        <p:nvCxnSpPr>
          <p:cNvPr id="8" name="直接连接符 7"/>
          <p:cNvCxnSpPr/>
          <p:nvPr/>
        </p:nvCxnSpPr>
        <p:spPr>
          <a:xfrm>
            <a:off x="6743556" y="2654366"/>
            <a:ext cx="4885568"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31505" y="2654366"/>
            <a:ext cx="4841628"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743556" y="3645764"/>
            <a:ext cx="4885568"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31505" y="3645764"/>
            <a:ext cx="4841628"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41799" y="1417231"/>
            <a:ext cx="3640346" cy="1169551"/>
          </a:xfrm>
          <a:prstGeom prst="rect">
            <a:avLst/>
          </a:prstGeom>
        </p:spPr>
        <p:txBody>
          <a:bodyPr wrap="square">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提升企业形象</a:t>
            </a:r>
            <a:endParaRPr lang="en-US" altLang="zh-CN" sz="2000" b="1"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点击此处输入文字描述内容，言简意赅地对此产品功能或效果描述</a:t>
            </a:r>
          </a:p>
        </p:txBody>
      </p:sp>
      <p:sp>
        <p:nvSpPr>
          <p:cNvPr id="13" name="矩形 12"/>
          <p:cNvSpPr/>
          <p:nvPr/>
        </p:nvSpPr>
        <p:spPr>
          <a:xfrm>
            <a:off x="8009855" y="1417231"/>
            <a:ext cx="3662188" cy="1092607"/>
          </a:xfrm>
          <a:prstGeom prst="rect">
            <a:avLst/>
          </a:prstGeom>
        </p:spPr>
        <p:txBody>
          <a:bodyPr wrap="square">
            <a:spAutoFit/>
          </a:bodyPr>
          <a:lstStyle/>
          <a:p>
            <a:pPr algn="r"/>
            <a:r>
              <a:rPr lang="zh-CN" altLang="en-US" sz="2000" b="1" dirty="0">
                <a:latin typeface="微软雅黑" panose="020B0503020204020204" pitchFamily="34" charset="-122"/>
                <a:ea typeface="微软雅黑" panose="020B0503020204020204" pitchFamily="34" charset="-122"/>
              </a:rPr>
              <a:t>减少财务赤字</a:t>
            </a:r>
            <a:endParaRPr lang="en-US" altLang="zh-CN" sz="2000" b="1"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点击此处输入文字描述内容，言简意赅地对此产品功能或效果描述</a:t>
            </a:r>
          </a:p>
        </p:txBody>
      </p:sp>
      <p:sp>
        <p:nvSpPr>
          <p:cNvPr id="14" name="矩形 13"/>
          <p:cNvSpPr/>
          <p:nvPr/>
        </p:nvSpPr>
        <p:spPr>
          <a:xfrm>
            <a:off x="541799" y="3681405"/>
            <a:ext cx="3640346" cy="1169551"/>
          </a:xfrm>
          <a:prstGeom prst="rect">
            <a:avLst/>
          </a:prstGeom>
        </p:spPr>
        <p:txBody>
          <a:bodyPr wrap="square">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拓展经营范围</a:t>
            </a:r>
            <a:endParaRPr lang="en-US" altLang="zh-CN" sz="2000" b="1"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点击此处输入文字描述内容，言简意赅地对此产品功能或效果描述</a:t>
            </a:r>
          </a:p>
        </p:txBody>
      </p:sp>
      <p:sp>
        <p:nvSpPr>
          <p:cNvPr id="15" name="矩形 14"/>
          <p:cNvSpPr/>
          <p:nvPr/>
        </p:nvSpPr>
        <p:spPr>
          <a:xfrm>
            <a:off x="8009855" y="3681405"/>
            <a:ext cx="3662188" cy="1169551"/>
          </a:xfrm>
          <a:prstGeom prst="rect">
            <a:avLst/>
          </a:prstGeom>
        </p:spPr>
        <p:txBody>
          <a:bodyPr wrap="square">
            <a:spAutoFit/>
          </a:bodyPr>
          <a:lstStyle/>
          <a:p>
            <a:pPr algn="r">
              <a:lnSpc>
                <a:spcPct val="125000"/>
              </a:lnSpc>
            </a:pPr>
            <a:r>
              <a:rPr lang="zh-CN" altLang="en-US" sz="2000" b="1" dirty="0">
                <a:latin typeface="微软雅黑" panose="020B0503020204020204" pitchFamily="34" charset="-122"/>
                <a:ea typeface="微软雅黑" panose="020B0503020204020204" pitchFamily="34" charset="-122"/>
              </a:rPr>
              <a:t>减少人力浪费</a:t>
            </a:r>
            <a:endParaRPr lang="en-US" altLang="zh-CN" sz="2000" b="1"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点击此处输入文字描述内容，言简意赅地对此产品功能或效果描述</a:t>
            </a:r>
          </a:p>
        </p:txBody>
      </p:sp>
      <p:sp>
        <p:nvSpPr>
          <p:cNvPr id="16" name="文本框 15"/>
          <p:cNvSpPr txBox="1"/>
          <p:nvPr/>
        </p:nvSpPr>
        <p:spPr>
          <a:xfrm>
            <a:off x="613390" y="5332894"/>
            <a:ext cx="11096921" cy="826637"/>
          </a:xfrm>
          <a:prstGeom prst="rect">
            <a:avLst/>
          </a:prstGeom>
          <a:noFill/>
        </p:spPr>
        <p:txBody>
          <a:bodyPr wrap="square" rtlCol="0">
            <a:spAutoFit/>
          </a:bodyPr>
          <a:lstStyle/>
          <a:p>
            <a:pPr>
              <a:lnSpc>
                <a:spcPct val="125000"/>
              </a:lnSpc>
            </a:pPr>
            <a:r>
              <a:rPr lang="zh-CN" altLang="en-US" sz="2000" dirty="0">
                <a:solidFill>
                  <a:schemeClr val="tx2"/>
                </a:solidFill>
                <a:latin typeface="微软雅黑" panose="020B0503020204020204" pitchFamily="34" charset="-122"/>
                <a:ea typeface="微软雅黑" panose="020B0503020204020204" pitchFamily="34" charset="-122"/>
              </a:rPr>
              <a:t>在此输入产品</a:t>
            </a:r>
            <a:r>
              <a:rPr lang="en-US" altLang="zh-CN" sz="2000" dirty="0">
                <a:solidFill>
                  <a:schemeClr val="tx2"/>
                </a:solidFill>
                <a:latin typeface="微软雅黑" panose="020B0503020204020204" pitchFamily="34" charset="-122"/>
                <a:ea typeface="微软雅黑" panose="020B0503020204020204" pitchFamily="34" charset="-122"/>
              </a:rPr>
              <a:t>/</a:t>
            </a:r>
            <a:r>
              <a:rPr lang="zh-CN" altLang="en-US" sz="2000" dirty="0">
                <a:solidFill>
                  <a:schemeClr val="tx2"/>
                </a:solidFill>
                <a:latin typeface="微软雅黑" panose="020B0503020204020204" pitchFamily="34" charset="-122"/>
                <a:ea typeface="微软雅黑" panose="020B0503020204020204" pitchFamily="34" charset="-122"/>
              </a:rPr>
              <a:t>服务的总述，如何根据左侧的诉求完成此产品</a:t>
            </a:r>
            <a:r>
              <a:rPr lang="en-US" altLang="zh-CN" sz="2000" dirty="0">
                <a:solidFill>
                  <a:schemeClr val="tx2"/>
                </a:solidFill>
                <a:latin typeface="微软雅黑" panose="020B0503020204020204" pitchFamily="34" charset="-122"/>
                <a:ea typeface="微软雅黑" panose="020B0503020204020204" pitchFamily="34" charset="-122"/>
              </a:rPr>
              <a:t>/</a:t>
            </a:r>
            <a:r>
              <a:rPr lang="zh-CN" altLang="en-US" sz="2000" dirty="0">
                <a:solidFill>
                  <a:schemeClr val="tx2"/>
                </a:solidFill>
                <a:latin typeface="微软雅黑" panose="020B0503020204020204" pitchFamily="34" charset="-122"/>
                <a:ea typeface="微软雅黑" panose="020B0503020204020204" pitchFamily="34" charset="-122"/>
              </a:rPr>
              <a:t>服务，同时在完成后，此产品</a:t>
            </a:r>
            <a:r>
              <a:rPr lang="en-US" altLang="zh-CN" sz="2000" dirty="0">
                <a:solidFill>
                  <a:schemeClr val="tx2"/>
                </a:solidFill>
                <a:latin typeface="微软雅黑" panose="020B0503020204020204" pitchFamily="34" charset="-122"/>
                <a:ea typeface="微软雅黑" panose="020B0503020204020204" pitchFamily="34" charset="-122"/>
              </a:rPr>
              <a:t>/</a:t>
            </a:r>
            <a:r>
              <a:rPr lang="zh-CN" altLang="en-US" sz="2000" dirty="0">
                <a:solidFill>
                  <a:schemeClr val="tx2"/>
                </a:solidFill>
                <a:latin typeface="微软雅黑" panose="020B0503020204020204" pitchFamily="34" charset="-122"/>
                <a:ea typeface="微软雅黑" panose="020B0503020204020204" pitchFamily="34" charset="-122"/>
              </a:rPr>
              <a:t>服务为什么、怎么样能够实现左侧的诉求，简单进行主要内容的概述即可。</a:t>
            </a:r>
          </a:p>
        </p:txBody>
      </p:sp>
      <p:sp>
        <p:nvSpPr>
          <p:cNvPr id="17" name="矩形 16"/>
          <p:cNvSpPr/>
          <p:nvPr/>
        </p:nvSpPr>
        <p:spPr>
          <a:xfrm>
            <a:off x="531505" y="5456961"/>
            <a:ext cx="95534" cy="2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平行四边形 17">
            <a:extLst>
              <a:ext uri="{FF2B5EF4-FFF2-40B4-BE49-F238E27FC236}">
                <a16:creationId xmlns:a16="http://schemas.microsoft.com/office/drawing/2014/main" id="{FFD63A95-D5AC-4239-8928-5ECBCD34C972}"/>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3892823103"/>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750"/>
                                        <p:tgtEl>
                                          <p:spTgt spid="9"/>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750"/>
                                        <p:tgtEl>
                                          <p:spTgt spid="12"/>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750"/>
                                        <p:tgtEl>
                                          <p:spTgt spid="8"/>
                                        </p:tgtEl>
                                      </p:cBhvr>
                                    </p:animEffect>
                                  </p:childTnLst>
                                </p:cTn>
                              </p:par>
                            </p:childTnLst>
                          </p:cTn>
                        </p:par>
                        <p:par>
                          <p:cTn id="22" fill="hold">
                            <p:stCondLst>
                              <p:cond delay="3250"/>
                            </p:stCondLst>
                            <p:childTnLst>
                              <p:par>
                                <p:cTn id="23" presetID="22" presetClass="entr" presetSubtype="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750"/>
                                        <p:tgtEl>
                                          <p:spTgt spid="13"/>
                                        </p:tgtEl>
                                      </p:cBhvr>
                                    </p:animEffect>
                                  </p:childTnLst>
                                </p:cTn>
                              </p:par>
                            </p:childTnLst>
                          </p:cTn>
                        </p:par>
                        <p:par>
                          <p:cTn id="26" fill="hold">
                            <p:stCondLst>
                              <p:cond delay="4000"/>
                            </p:stCondLst>
                            <p:childTnLst>
                              <p:par>
                                <p:cTn id="27" presetID="22" presetClass="entr" presetSubtype="2"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750"/>
                                        <p:tgtEl>
                                          <p:spTgt spid="11"/>
                                        </p:tgtEl>
                                      </p:cBhvr>
                                    </p:animEffect>
                                  </p:childTnLst>
                                </p:cTn>
                              </p:par>
                            </p:childTnLst>
                          </p:cTn>
                        </p:par>
                        <p:par>
                          <p:cTn id="30" fill="hold">
                            <p:stCondLst>
                              <p:cond delay="475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750"/>
                                        <p:tgtEl>
                                          <p:spTgt spid="14"/>
                                        </p:tgtEl>
                                      </p:cBhvr>
                                    </p:animEffect>
                                  </p:childTnLst>
                                </p:cTn>
                              </p:par>
                            </p:childTnLst>
                          </p:cTn>
                        </p:par>
                        <p:par>
                          <p:cTn id="34" fill="hold">
                            <p:stCondLst>
                              <p:cond delay="550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750"/>
                                        <p:tgtEl>
                                          <p:spTgt spid="10"/>
                                        </p:tgtEl>
                                      </p:cBhvr>
                                    </p:animEffect>
                                  </p:childTnLst>
                                </p:cTn>
                              </p:par>
                            </p:childTnLst>
                          </p:cTn>
                        </p:par>
                        <p:par>
                          <p:cTn id="38" fill="hold">
                            <p:stCondLst>
                              <p:cond delay="6250"/>
                            </p:stCondLst>
                            <p:childTnLst>
                              <p:par>
                                <p:cTn id="39" presetID="22" presetClass="entr" presetSubtype="2"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750"/>
                                        <p:tgtEl>
                                          <p:spTgt spid="15"/>
                                        </p:tgtEl>
                                      </p:cBhvr>
                                    </p:animEffect>
                                  </p:childTnLst>
                                </p:cTn>
                              </p:par>
                            </p:childTnLst>
                          </p:cTn>
                        </p:par>
                        <p:par>
                          <p:cTn id="42" fill="hold">
                            <p:stCondLst>
                              <p:cond delay="7000"/>
                            </p:stCondLst>
                            <p:childTnLst>
                              <p:par>
                                <p:cTn id="43" presetID="35"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style.rotation</p:attrName>
                                        </p:attrNameLst>
                                      </p:cBhvr>
                                      <p:tavLst>
                                        <p:tav tm="0">
                                          <p:val>
                                            <p:fltVal val="720"/>
                                          </p:val>
                                        </p:tav>
                                        <p:tav tm="100000">
                                          <p:val>
                                            <p:fltVal val="0"/>
                                          </p:val>
                                        </p:tav>
                                      </p:tavLst>
                                    </p:anim>
                                    <p:anim calcmode="lin" valueType="num">
                                      <p:cBhvr>
                                        <p:cTn id="47" dur="1000" fill="hold"/>
                                        <p:tgtEl>
                                          <p:spTgt spid="17"/>
                                        </p:tgtEl>
                                        <p:attrNameLst>
                                          <p:attrName>ppt_h</p:attrName>
                                        </p:attrNameLst>
                                      </p:cBhvr>
                                      <p:tavLst>
                                        <p:tav tm="0">
                                          <p:val>
                                            <p:fltVal val="0"/>
                                          </p:val>
                                        </p:tav>
                                        <p:tav tm="100000">
                                          <p:val>
                                            <p:strVal val="#ppt_h"/>
                                          </p:val>
                                        </p:tav>
                                      </p:tavLst>
                                    </p:anim>
                                    <p:anim calcmode="lin" valueType="num">
                                      <p:cBhvr>
                                        <p:cTn id="48" dur="1000" fill="hold"/>
                                        <p:tgtEl>
                                          <p:spTgt spid="17"/>
                                        </p:tgtEl>
                                        <p:attrNameLst>
                                          <p:attrName>ppt_w</p:attrName>
                                        </p:attrNameLst>
                                      </p:cBhvr>
                                      <p:tavLst>
                                        <p:tav tm="0">
                                          <p:val>
                                            <p:fltVal val="0"/>
                                          </p:val>
                                        </p:tav>
                                        <p:tav tm="100000">
                                          <p:val>
                                            <p:strVal val="#ppt_w"/>
                                          </p:val>
                                        </p:tav>
                                      </p:tavLst>
                                    </p:anim>
                                  </p:childTnLst>
                                </p:cTn>
                              </p:par>
                            </p:childTnLst>
                          </p:cTn>
                        </p:par>
                        <p:par>
                          <p:cTn id="49" fill="hold">
                            <p:stCondLst>
                              <p:cond delay="8000"/>
                            </p:stCondLst>
                            <p:childTnLst>
                              <p:par>
                                <p:cTn id="50" presetID="22" presetClass="entr" presetSubtype="8"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599EB7DF-F6EF-417F-AD0B-889CA3E4E76A}"/>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
        <p:nvSpPr>
          <p:cNvPr id="32" name="椭圆 68">
            <a:extLst>
              <a:ext uri="{FF2B5EF4-FFF2-40B4-BE49-F238E27FC236}">
                <a16:creationId xmlns:a16="http://schemas.microsoft.com/office/drawing/2014/main" id="{C2338312-A73A-47FF-986F-3F46F820FB9B}"/>
              </a:ext>
            </a:extLst>
          </p:cNvPr>
          <p:cNvSpPr/>
          <p:nvPr/>
        </p:nvSpPr>
        <p:spPr>
          <a:xfrm>
            <a:off x="5736198" y="3885939"/>
            <a:ext cx="1869023" cy="1848859"/>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矩形 65">
            <a:extLst>
              <a:ext uri="{FF2B5EF4-FFF2-40B4-BE49-F238E27FC236}">
                <a16:creationId xmlns:a16="http://schemas.microsoft.com/office/drawing/2014/main" id="{64666236-D2D2-4473-BA97-04733404A274}"/>
              </a:ext>
            </a:extLst>
          </p:cNvPr>
          <p:cNvSpPr/>
          <p:nvPr/>
        </p:nvSpPr>
        <p:spPr>
          <a:xfrm>
            <a:off x="4157776" y="3587502"/>
            <a:ext cx="1875155" cy="1856747"/>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椭圆 75">
            <a:extLst>
              <a:ext uri="{FF2B5EF4-FFF2-40B4-BE49-F238E27FC236}">
                <a16:creationId xmlns:a16="http://schemas.microsoft.com/office/drawing/2014/main" id="{45865B8A-F088-425C-A7EA-853896FB0A78}"/>
              </a:ext>
            </a:extLst>
          </p:cNvPr>
          <p:cNvSpPr/>
          <p:nvPr/>
        </p:nvSpPr>
        <p:spPr>
          <a:xfrm>
            <a:off x="4474622" y="1955321"/>
            <a:ext cx="1900883" cy="1911877"/>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76">
            <a:extLst>
              <a:ext uri="{FF2B5EF4-FFF2-40B4-BE49-F238E27FC236}">
                <a16:creationId xmlns:a16="http://schemas.microsoft.com/office/drawing/2014/main" id="{EB578899-9CE2-46A3-A8FC-0B0D3E93BA14}"/>
              </a:ext>
            </a:extLst>
          </p:cNvPr>
          <p:cNvSpPr/>
          <p:nvPr/>
        </p:nvSpPr>
        <p:spPr>
          <a:xfrm>
            <a:off x="6055851" y="2308889"/>
            <a:ext cx="1846341" cy="1877963"/>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a:extLst>
              <a:ext uri="{FF2B5EF4-FFF2-40B4-BE49-F238E27FC236}">
                <a16:creationId xmlns:a16="http://schemas.microsoft.com/office/drawing/2014/main" id="{9C9DBE73-D12F-4C95-99AA-7F740AD3BD08}"/>
              </a:ext>
            </a:extLst>
          </p:cNvPr>
          <p:cNvSpPr/>
          <p:nvPr/>
        </p:nvSpPr>
        <p:spPr>
          <a:xfrm>
            <a:off x="4589825" y="2697855"/>
            <a:ext cx="1344149" cy="666977"/>
          </a:xfrm>
          <a:prstGeom prst="rect">
            <a:avLst/>
          </a:prstGeom>
        </p:spPr>
        <p:txBody>
          <a:bodyPr wrap="square">
            <a:spAutoFit/>
          </a:bodyPr>
          <a:lstStyle/>
          <a:p>
            <a:pPr algn="ctr"/>
            <a:r>
              <a:rPr lang="en-US" altLang="zh-CN" sz="1867" b="1">
                <a:solidFill>
                  <a:schemeClr val="bg1"/>
                </a:solidFill>
              </a:rPr>
              <a:t>Lorem</a:t>
            </a:r>
          </a:p>
          <a:p>
            <a:pPr algn="ctr"/>
            <a:r>
              <a:rPr lang="en-US" altLang="zh-CN" sz="1867" b="1">
                <a:solidFill>
                  <a:schemeClr val="bg1"/>
                </a:solidFill>
              </a:rPr>
              <a:t>Ipsum</a:t>
            </a:r>
            <a:endParaRPr lang="en-US" altLang="zh-CN" sz="1867" b="1" dirty="0">
              <a:solidFill>
                <a:schemeClr val="bg1"/>
              </a:solidFill>
              <a:latin typeface="+mj-ea"/>
              <a:ea typeface="+mj-ea"/>
            </a:endParaRPr>
          </a:p>
        </p:txBody>
      </p:sp>
      <p:sp>
        <p:nvSpPr>
          <p:cNvPr id="37" name="矩形 36">
            <a:extLst>
              <a:ext uri="{FF2B5EF4-FFF2-40B4-BE49-F238E27FC236}">
                <a16:creationId xmlns:a16="http://schemas.microsoft.com/office/drawing/2014/main" id="{231A556C-BD82-4DAB-8B40-2630E9CC553C}"/>
              </a:ext>
            </a:extLst>
          </p:cNvPr>
          <p:cNvSpPr/>
          <p:nvPr/>
        </p:nvSpPr>
        <p:spPr>
          <a:xfrm>
            <a:off x="4589825" y="4282031"/>
            <a:ext cx="1344149" cy="666977"/>
          </a:xfrm>
          <a:prstGeom prst="rect">
            <a:avLst/>
          </a:prstGeom>
        </p:spPr>
        <p:txBody>
          <a:bodyPr wrap="square">
            <a:spAutoFit/>
          </a:bodyPr>
          <a:lstStyle/>
          <a:p>
            <a:pPr algn="ctr"/>
            <a:r>
              <a:rPr lang="en-US" altLang="zh-CN" sz="1867" b="1">
                <a:solidFill>
                  <a:schemeClr val="bg1"/>
                </a:solidFill>
              </a:rPr>
              <a:t>Lorem</a:t>
            </a:r>
          </a:p>
          <a:p>
            <a:pPr algn="ctr"/>
            <a:r>
              <a:rPr lang="en-US" altLang="zh-CN" sz="1867" b="1">
                <a:solidFill>
                  <a:schemeClr val="bg1"/>
                </a:solidFill>
              </a:rPr>
              <a:t>Ipsum</a:t>
            </a:r>
            <a:endParaRPr lang="en-US" altLang="zh-CN" sz="1867" b="1" dirty="0">
              <a:solidFill>
                <a:schemeClr val="bg1"/>
              </a:solidFill>
              <a:latin typeface="+mj-ea"/>
              <a:ea typeface="+mj-ea"/>
            </a:endParaRPr>
          </a:p>
        </p:txBody>
      </p:sp>
      <p:sp>
        <p:nvSpPr>
          <p:cNvPr id="38" name="矩形 37">
            <a:extLst>
              <a:ext uri="{FF2B5EF4-FFF2-40B4-BE49-F238E27FC236}">
                <a16:creationId xmlns:a16="http://schemas.microsoft.com/office/drawing/2014/main" id="{089DD03A-68EB-4973-8BA2-3C97E1D19568}"/>
              </a:ext>
            </a:extLst>
          </p:cNvPr>
          <p:cNvSpPr/>
          <p:nvPr/>
        </p:nvSpPr>
        <p:spPr>
          <a:xfrm>
            <a:off x="6174001" y="2697855"/>
            <a:ext cx="1344149" cy="666977"/>
          </a:xfrm>
          <a:prstGeom prst="rect">
            <a:avLst/>
          </a:prstGeom>
        </p:spPr>
        <p:txBody>
          <a:bodyPr wrap="square">
            <a:spAutoFit/>
          </a:bodyPr>
          <a:lstStyle/>
          <a:p>
            <a:pPr algn="ctr"/>
            <a:r>
              <a:rPr lang="en-US" altLang="zh-CN" sz="1867" b="1">
                <a:solidFill>
                  <a:schemeClr val="bg1"/>
                </a:solidFill>
              </a:rPr>
              <a:t>Lorem</a:t>
            </a:r>
          </a:p>
          <a:p>
            <a:pPr algn="ctr"/>
            <a:r>
              <a:rPr lang="en-US" altLang="zh-CN" sz="1867" b="1">
                <a:solidFill>
                  <a:schemeClr val="bg1"/>
                </a:solidFill>
              </a:rPr>
              <a:t>Ipsum</a:t>
            </a:r>
            <a:endParaRPr lang="en-US" altLang="zh-CN" sz="1867" b="1" dirty="0">
              <a:solidFill>
                <a:schemeClr val="bg1"/>
              </a:solidFill>
              <a:latin typeface="+mj-ea"/>
              <a:ea typeface="+mj-ea"/>
            </a:endParaRPr>
          </a:p>
        </p:txBody>
      </p:sp>
      <p:sp>
        <p:nvSpPr>
          <p:cNvPr id="39" name="矩形 38">
            <a:extLst>
              <a:ext uri="{FF2B5EF4-FFF2-40B4-BE49-F238E27FC236}">
                <a16:creationId xmlns:a16="http://schemas.microsoft.com/office/drawing/2014/main" id="{B1AA99D4-75EB-4AD3-A74D-D0F4DF729547}"/>
              </a:ext>
            </a:extLst>
          </p:cNvPr>
          <p:cNvSpPr/>
          <p:nvPr/>
        </p:nvSpPr>
        <p:spPr>
          <a:xfrm>
            <a:off x="6174001" y="4282031"/>
            <a:ext cx="1344149" cy="666977"/>
          </a:xfrm>
          <a:prstGeom prst="rect">
            <a:avLst/>
          </a:prstGeom>
        </p:spPr>
        <p:txBody>
          <a:bodyPr wrap="square">
            <a:spAutoFit/>
          </a:bodyPr>
          <a:lstStyle/>
          <a:p>
            <a:pPr algn="ctr"/>
            <a:r>
              <a:rPr lang="en-US" altLang="zh-CN" sz="1867" b="1">
                <a:solidFill>
                  <a:schemeClr val="bg1"/>
                </a:solidFill>
              </a:rPr>
              <a:t>Lorem</a:t>
            </a:r>
          </a:p>
          <a:p>
            <a:pPr algn="ctr"/>
            <a:r>
              <a:rPr lang="en-US" altLang="zh-CN" sz="1867" b="1">
                <a:solidFill>
                  <a:schemeClr val="bg1"/>
                </a:solidFill>
              </a:rPr>
              <a:t>Ipsum</a:t>
            </a:r>
            <a:endParaRPr lang="en-US" altLang="zh-CN" sz="1867" b="1" dirty="0">
              <a:solidFill>
                <a:schemeClr val="bg1"/>
              </a:solidFill>
              <a:latin typeface="+mj-ea"/>
              <a:ea typeface="+mj-ea"/>
            </a:endParaRPr>
          </a:p>
        </p:txBody>
      </p:sp>
      <p:sp>
        <p:nvSpPr>
          <p:cNvPr id="40" name="矩形 39">
            <a:extLst>
              <a:ext uri="{FF2B5EF4-FFF2-40B4-BE49-F238E27FC236}">
                <a16:creationId xmlns:a16="http://schemas.microsoft.com/office/drawing/2014/main" id="{856F1CFB-3B92-4E96-8F58-B2574B4C5A15}"/>
              </a:ext>
            </a:extLst>
          </p:cNvPr>
          <p:cNvSpPr/>
          <p:nvPr/>
        </p:nvSpPr>
        <p:spPr>
          <a:xfrm>
            <a:off x="1469479" y="2016270"/>
            <a:ext cx="2584032" cy="379656"/>
          </a:xfrm>
          <a:prstGeom prst="rect">
            <a:avLst/>
          </a:prstGeom>
        </p:spPr>
        <p:txBody>
          <a:bodyPr wrap="square">
            <a:spAutoFit/>
          </a:bodyPr>
          <a:lstStyle/>
          <a:p>
            <a:r>
              <a:rPr lang="en-US" altLang="zh-CN" sz="1867" b="1" dirty="0">
                <a:solidFill>
                  <a:schemeClr val="bg1">
                    <a:lumMod val="50000"/>
                  </a:schemeClr>
                </a:solidFill>
              </a:rPr>
              <a:t>01.</a:t>
            </a:r>
            <a:r>
              <a:rPr lang="zh-CN" altLang="en-US" sz="1867" b="1" dirty="0">
                <a:solidFill>
                  <a:schemeClr val="bg1">
                    <a:lumMod val="50000"/>
                  </a:schemeClr>
                </a:solidFill>
              </a:rPr>
              <a:t>输入文字</a:t>
            </a:r>
            <a:endParaRPr lang="en-US" altLang="zh-CN" sz="1867" b="1" dirty="0">
              <a:solidFill>
                <a:schemeClr val="bg1">
                  <a:lumMod val="50000"/>
                </a:schemeClr>
              </a:solidFill>
              <a:latin typeface="+mj-ea"/>
              <a:ea typeface="+mj-ea"/>
            </a:endParaRPr>
          </a:p>
        </p:txBody>
      </p:sp>
      <p:sp>
        <p:nvSpPr>
          <p:cNvPr id="41" name="TextBox 24">
            <a:extLst>
              <a:ext uri="{FF2B5EF4-FFF2-40B4-BE49-F238E27FC236}">
                <a16:creationId xmlns:a16="http://schemas.microsoft.com/office/drawing/2014/main" id="{99C7C738-8D4A-4140-B4DC-6291BA8B4963}"/>
              </a:ext>
            </a:extLst>
          </p:cNvPr>
          <p:cNvSpPr txBox="1"/>
          <p:nvPr/>
        </p:nvSpPr>
        <p:spPr>
          <a:xfrm>
            <a:off x="1469478" y="2445995"/>
            <a:ext cx="2584031" cy="1052596"/>
          </a:xfrm>
          <a:prstGeom prst="rect">
            <a:avLst/>
          </a:prstGeom>
          <a:noFill/>
        </p:spPr>
        <p:txBody>
          <a:bodyPr wrap="square" rtlCol="0">
            <a:spAutoFit/>
          </a:bodyPr>
          <a:lstStyle/>
          <a:p>
            <a:pPr>
              <a:lnSpc>
                <a:spcPct val="130000"/>
              </a:lnSpc>
              <a:spcBef>
                <a:spcPts val="800"/>
              </a:spcBef>
            </a:pPr>
            <a:r>
              <a:rPr lang="en-US" altLang="zh-CN" sz="1600">
                <a:solidFill>
                  <a:schemeClr val="tx1">
                    <a:lumMod val="50000"/>
                    <a:lumOff val="50000"/>
                  </a:schemeClr>
                </a:solidFill>
              </a:rPr>
              <a:t>Lorem Ipsum Dolor Sit Er Elit Lamet, Consectetaur Cillium Adipisicing Pecu.</a:t>
            </a:r>
            <a:endParaRPr lang="zh-CN" altLang="en-US" sz="1600">
              <a:solidFill>
                <a:schemeClr val="tx1">
                  <a:lumMod val="50000"/>
                  <a:lumOff val="50000"/>
                </a:schemeClr>
              </a:solidFill>
            </a:endParaRPr>
          </a:p>
        </p:txBody>
      </p:sp>
      <p:sp>
        <p:nvSpPr>
          <p:cNvPr id="42" name="矩形 41">
            <a:extLst>
              <a:ext uri="{FF2B5EF4-FFF2-40B4-BE49-F238E27FC236}">
                <a16:creationId xmlns:a16="http://schemas.microsoft.com/office/drawing/2014/main" id="{914B7786-28AA-4DDB-9C56-01A87FE089FE}"/>
              </a:ext>
            </a:extLst>
          </p:cNvPr>
          <p:cNvSpPr/>
          <p:nvPr/>
        </p:nvSpPr>
        <p:spPr>
          <a:xfrm>
            <a:off x="1469479" y="4295594"/>
            <a:ext cx="2584032" cy="379656"/>
          </a:xfrm>
          <a:prstGeom prst="rect">
            <a:avLst/>
          </a:prstGeom>
        </p:spPr>
        <p:txBody>
          <a:bodyPr wrap="square">
            <a:spAutoFit/>
          </a:bodyPr>
          <a:lstStyle/>
          <a:p>
            <a:r>
              <a:rPr lang="en-US" altLang="zh-CN" sz="1867" b="1" dirty="0">
                <a:solidFill>
                  <a:schemeClr val="bg1">
                    <a:lumMod val="50000"/>
                  </a:schemeClr>
                </a:solidFill>
              </a:rPr>
              <a:t>03.</a:t>
            </a:r>
            <a:r>
              <a:rPr lang="zh-CN" altLang="en-US" sz="1867" b="1" dirty="0">
                <a:solidFill>
                  <a:schemeClr val="bg1">
                    <a:lumMod val="50000"/>
                  </a:schemeClr>
                </a:solidFill>
              </a:rPr>
              <a:t>输入文字</a:t>
            </a:r>
            <a:endParaRPr lang="en-US" altLang="zh-CN" sz="1867" b="1" dirty="0">
              <a:solidFill>
                <a:schemeClr val="bg1">
                  <a:lumMod val="50000"/>
                </a:schemeClr>
              </a:solidFill>
              <a:latin typeface="+mj-ea"/>
              <a:ea typeface="+mj-ea"/>
            </a:endParaRPr>
          </a:p>
        </p:txBody>
      </p:sp>
      <p:sp>
        <p:nvSpPr>
          <p:cNvPr id="43" name="TextBox 26">
            <a:extLst>
              <a:ext uri="{FF2B5EF4-FFF2-40B4-BE49-F238E27FC236}">
                <a16:creationId xmlns:a16="http://schemas.microsoft.com/office/drawing/2014/main" id="{4C79D136-1ADD-4F12-8B1B-8A3C66FE8B77}"/>
              </a:ext>
            </a:extLst>
          </p:cNvPr>
          <p:cNvSpPr txBox="1"/>
          <p:nvPr/>
        </p:nvSpPr>
        <p:spPr>
          <a:xfrm>
            <a:off x="1469478" y="4725319"/>
            <a:ext cx="2584031" cy="1052596"/>
          </a:xfrm>
          <a:prstGeom prst="rect">
            <a:avLst/>
          </a:prstGeom>
          <a:noFill/>
        </p:spPr>
        <p:txBody>
          <a:bodyPr wrap="square" rtlCol="0">
            <a:spAutoFit/>
          </a:bodyPr>
          <a:lstStyle/>
          <a:p>
            <a:pPr>
              <a:lnSpc>
                <a:spcPct val="130000"/>
              </a:lnSpc>
              <a:spcBef>
                <a:spcPts val="800"/>
              </a:spcBef>
            </a:pPr>
            <a:r>
              <a:rPr lang="en-US" altLang="zh-CN" sz="1600">
                <a:solidFill>
                  <a:schemeClr val="tx1">
                    <a:lumMod val="50000"/>
                    <a:lumOff val="50000"/>
                  </a:schemeClr>
                </a:solidFill>
              </a:rPr>
              <a:t>Lorem Ipsum Dolor Sit Er Elit Lamet, Consectetaur Cillium Adipisicing Pecu.</a:t>
            </a:r>
            <a:endParaRPr lang="zh-CN" altLang="en-US" sz="1600">
              <a:solidFill>
                <a:schemeClr val="tx1">
                  <a:lumMod val="50000"/>
                  <a:lumOff val="50000"/>
                </a:schemeClr>
              </a:solidFill>
            </a:endParaRPr>
          </a:p>
        </p:txBody>
      </p:sp>
      <p:sp>
        <p:nvSpPr>
          <p:cNvPr id="44" name="矩形 43">
            <a:extLst>
              <a:ext uri="{FF2B5EF4-FFF2-40B4-BE49-F238E27FC236}">
                <a16:creationId xmlns:a16="http://schemas.microsoft.com/office/drawing/2014/main" id="{817428FD-8856-4A6F-82F6-607E75B83A7A}"/>
              </a:ext>
            </a:extLst>
          </p:cNvPr>
          <p:cNvSpPr/>
          <p:nvPr/>
        </p:nvSpPr>
        <p:spPr>
          <a:xfrm>
            <a:off x="8094215" y="2016270"/>
            <a:ext cx="2584032" cy="379656"/>
          </a:xfrm>
          <a:prstGeom prst="rect">
            <a:avLst/>
          </a:prstGeom>
        </p:spPr>
        <p:txBody>
          <a:bodyPr wrap="square">
            <a:spAutoFit/>
          </a:bodyPr>
          <a:lstStyle/>
          <a:p>
            <a:pPr algn="r"/>
            <a:r>
              <a:rPr lang="en-US" altLang="zh-CN" sz="1867" b="1" dirty="0">
                <a:solidFill>
                  <a:schemeClr val="bg1">
                    <a:lumMod val="50000"/>
                  </a:schemeClr>
                </a:solidFill>
              </a:rPr>
              <a:t>02.</a:t>
            </a:r>
            <a:r>
              <a:rPr lang="zh-CN" altLang="en-US" sz="1867" b="1" dirty="0">
                <a:solidFill>
                  <a:schemeClr val="bg1">
                    <a:lumMod val="50000"/>
                  </a:schemeClr>
                </a:solidFill>
              </a:rPr>
              <a:t>输入文字</a:t>
            </a:r>
            <a:endParaRPr lang="en-US" altLang="zh-CN" sz="1867" b="1" dirty="0">
              <a:solidFill>
                <a:schemeClr val="bg1">
                  <a:lumMod val="50000"/>
                </a:schemeClr>
              </a:solidFill>
              <a:latin typeface="+mj-ea"/>
              <a:ea typeface="+mj-ea"/>
            </a:endParaRPr>
          </a:p>
        </p:txBody>
      </p:sp>
      <p:sp>
        <p:nvSpPr>
          <p:cNvPr id="45" name="TextBox 28">
            <a:extLst>
              <a:ext uri="{FF2B5EF4-FFF2-40B4-BE49-F238E27FC236}">
                <a16:creationId xmlns:a16="http://schemas.microsoft.com/office/drawing/2014/main" id="{4E545556-4C4C-4033-87CE-EF2E17FF4FA6}"/>
              </a:ext>
            </a:extLst>
          </p:cNvPr>
          <p:cNvSpPr txBox="1"/>
          <p:nvPr/>
        </p:nvSpPr>
        <p:spPr>
          <a:xfrm>
            <a:off x="8094214" y="2445995"/>
            <a:ext cx="2584031" cy="1052596"/>
          </a:xfrm>
          <a:prstGeom prst="rect">
            <a:avLst/>
          </a:prstGeom>
          <a:noFill/>
        </p:spPr>
        <p:txBody>
          <a:bodyPr wrap="square" rtlCol="0">
            <a:spAutoFit/>
          </a:bodyPr>
          <a:lstStyle/>
          <a:p>
            <a:pPr algn="r">
              <a:lnSpc>
                <a:spcPct val="130000"/>
              </a:lnSpc>
              <a:spcBef>
                <a:spcPts val="800"/>
              </a:spcBef>
            </a:pPr>
            <a:r>
              <a:rPr lang="en-US" altLang="zh-CN" sz="1600">
                <a:solidFill>
                  <a:schemeClr val="tx1">
                    <a:lumMod val="50000"/>
                    <a:lumOff val="50000"/>
                  </a:schemeClr>
                </a:solidFill>
              </a:rPr>
              <a:t>Lorem Ipsum Dolor Sit Er Elit Lamet, Consectetaur Cillium Adipisicing Pecu.</a:t>
            </a:r>
            <a:endParaRPr lang="zh-CN" altLang="en-US" sz="1600">
              <a:solidFill>
                <a:schemeClr val="tx1">
                  <a:lumMod val="50000"/>
                  <a:lumOff val="50000"/>
                </a:schemeClr>
              </a:solidFill>
            </a:endParaRPr>
          </a:p>
        </p:txBody>
      </p:sp>
      <p:sp>
        <p:nvSpPr>
          <p:cNvPr id="46" name="矩形 45">
            <a:extLst>
              <a:ext uri="{FF2B5EF4-FFF2-40B4-BE49-F238E27FC236}">
                <a16:creationId xmlns:a16="http://schemas.microsoft.com/office/drawing/2014/main" id="{F004C32F-9D75-40B0-9549-C2E549005948}"/>
              </a:ext>
            </a:extLst>
          </p:cNvPr>
          <p:cNvSpPr/>
          <p:nvPr/>
        </p:nvSpPr>
        <p:spPr>
          <a:xfrm>
            <a:off x="8094215" y="4295594"/>
            <a:ext cx="2584032" cy="379656"/>
          </a:xfrm>
          <a:prstGeom prst="rect">
            <a:avLst/>
          </a:prstGeom>
        </p:spPr>
        <p:txBody>
          <a:bodyPr wrap="square">
            <a:spAutoFit/>
          </a:bodyPr>
          <a:lstStyle/>
          <a:p>
            <a:pPr algn="r"/>
            <a:r>
              <a:rPr lang="en-US" altLang="zh-CN" sz="1867" b="1" dirty="0">
                <a:solidFill>
                  <a:schemeClr val="bg1">
                    <a:lumMod val="50000"/>
                  </a:schemeClr>
                </a:solidFill>
              </a:rPr>
              <a:t>04.</a:t>
            </a:r>
            <a:r>
              <a:rPr lang="zh-CN" altLang="en-US" sz="1867" b="1" dirty="0">
                <a:solidFill>
                  <a:schemeClr val="bg1">
                    <a:lumMod val="50000"/>
                  </a:schemeClr>
                </a:solidFill>
              </a:rPr>
              <a:t>输入文字</a:t>
            </a:r>
            <a:endParaRPr lang="en-US" altLang="zh-CN" sz="1867" b="1" dirty="0">
              <a:solidFill>
                <a:schemeClr val="bg1">
                  <a:lumMod val="50000"/>
                </a:schemeClr>
              </a:solidFill>
              <a:latin typeface="+mj-ea"/>
              <a:ea typeface="+mj-ea"/>
            </a:endParaRPr>
          </a:p>
        </p:txBody>
      </p:sp>
      <p:sp>
        <p:nvSpPr>
          <p:cNvPr id="47" name="TextBox 30">
            <a:extLst>
              <a:ext uri="{FF2B5EF4-FFF2-40B4-BE49-F238E27FC236}">
                <a16:creationId xmlns:a16="http://schemas.microsoft.com/office/drawing/2014/main" id="{048C69C3-0078-4FA0-BB08-0E57DD84D145}"/>
              </a:ext>
            </a:extLst>
          </p:cNvPr>
          <p:cNvSpPr txBox="1"/>
          <p:nvPr/>
        </p:nvSpPr>
        <p:spPr>
          <a:xfrm>
            <a:off x="8094214" y="4725319"/>
            <a:ext cx="2584031" cy="1052596"/>
          </a:xfrm>
          <a:prstGeom prst="rect">
            <a:avLst/>
          </a:prstGeom>
          <a:noFill/>
        </p:spPr>
        <p:txBody>
          <a:bodyPr wrap="square" rtlCol="0">
            <a:spAutoFit/>
          </a:bodyPr>
          <a:lstStyle/>
          <a:p>
            <a:pPr algn="r">
              <a:lnSpc>
                <a:spcPct val="130000"/>
              </a:lnSpc>
              <a:spcBef>
                <a:spcPts val="800"/>
              </a:spcBef>
            </a:pPr>
            <a:r>
              <a:rPr lang="en-US" altLang="zh-CN" sz="1600">
                <a:solidFill>
                  <a:schemeClr val="tx1">
                    <a:lumMod val="50000"/>
                    <a:lumOff val="50000"/>
                  </a:schemeClr>
                </a:solidFill>
              </a:rPr>
              <a:t>Lorem Ipsum Dolor Sit Er Elit Lamet, Consectetaur Cillium Adipisicing Pecu.</a:t>
            </a:r>
            <a:endParaRPr lang="zh-CN" altLang="en-US" sz="1600">
              <a:solidFill>
                <a:schemeClr val="tx1">
                  <a:lumMod val="50000"/>
                  <a:lumOff val="50000"/>
                </a:schemeClr>
              </a:solidFill>
            </a:endParaRPr>
          </a:p>
        </p:txBody>
      </p:sp>
    </p:spTree>
    <p:extLst>
      <p:ext uri="{BB962C8B-B14F-4D97-AF65-F5344CB8AC3E}">
        <p14:creationId xmlns:p14="http://schemas.microsoft.com/office/powerpoint/2010/main" val="1075990260"/>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Effect transition="in" filter="fade">
                                      <p:cBhvr>
                                        <p:cTn id="75" dur="500"/>
                                        <p:tgtEl>
                                          <p:spTgt spid="4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cBhvr>
                                        <p:cTn id="85" dur="500" fill="hold"/>
                                        <p:tgtEl>
                                          <p:spTgt spid="45"/>
                                        </p:tgtEl>
                                        <p:attrNameLst>
                                          <p:attrName>ppt_w</p:attrName>
                                        </p:attrNameLst>
                                      </p:cBhvr>
                                      <p:tavLst>
                                        <p:tav tm="0">
                                          <p:val>
                                            <p:fltVal val="0"/>
                                          </p:val>
                                        </p:tav>
                                        <p:tav tm="100000">
                                          <p:val>
                                            <p:strVal val="#ppt_w"/>
                                          </p:val>
                                        </p:tav>
                                      </p:tavLst>
                                    </p:anim>
                                    <p:anim calcmode="lin" valueType="num">
                                      <p:cBhvr>
                                        <p:cTn id="86" dur="500" fill="hold"/>
                                        <p:tgtEl>
                                          <p:spTgt spid="45"/>
                                        </p:tgtEl>
                                        <p:attrNameLst>
                                          <p:attrName>ppt_h</p:attrName>
                                        </p:attrNameLst>
                                      </p:cBhvr>
                                      <p:tavLst>
                                        <p:tav tm="0">
                                          <p:val>
                                            <p:fltVal val="0"/>
                                          </p:val>
                                        </p:tav>
                                        <p:tav tm="100000">
                                          <p:val>
                                            <p:strVal val="#ppt_h"/>
                                          </p:val>
                                        </p:tav>
                                      </p:tavLst>
                                    </p:anim>
                                    <p:animEffect transition="in" filter="fade">
                                      <p:cBhvr>
                                        <p:cTn id="87" dur="500"/>
                                        <p:tgtEl>
                                          <p:spTgt spid="45"/>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p:cTn id="91" dur="500" fill="hold"/>
                                        <p:tgtEl>
                                          <p:spTgt spid="46"/>
                                        </p:tgtEl>
                                        <p:attrNameLst>
                                          <p:attrName>ppt_w</p:attrName>
                                        </p:attrNameLst>
                                      </p:cBhvr>
                                      <p:tavLst>
                                        <p:tav tm="0">
                                          <p:val>
                                            <p:fltVal val="0"/>
                                          </p:val>
                                        </p:tav>
                                        <p:tav tm="100000">
                                          <p:val>
                                            <p:strVal val="#ppt_w"/>
                                          </p:val>
                                        </p:tav>
                                      </p:tavLst>
                                    </p:anim>
                                    <p:anim calcmode="lin" valueType="num">
                                      <p:cBhvr>
                                        <p:cTn id="92" dur="500" fill="hold"/>
                                        <p:tgtEl>
                                          <p:spTgt spid="46"/>
                                        </p:tgtEl>
                                        <p:attrNameLst>
                                          <p:attrName>ppt_h</p:attrName>
                                        </p:attrNameLst>
                                      </p:cBhvr>
                                      <p:tavLst>
                                        <p:tav tm="0">
                                          <p:val>
                                            <p:fltVal val="0"/>
                                          </p:val>
                                        </p:tav>
                                        <p:tav tm="100000">
                                          <p:val>
                                            <p:strVal val="#ppt_h"/>
                                          </p:val>
                                        </p:tav>
                                      </p:tavLst>
                                    </p:anim>
                                    <p:animEffect transition="in" filter="fade">
                                      <p:cBhvr>
                                        <p:cTn id="93" dur="500"/>
                                        <p:tgtEl>
                                          <p:spTgt spid="46"/>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4" name="文本框 3"/>
          <p:cNvSpPr txBox="1"/>
          <p:nvPr/>
        </p:nvSpPr>
        <p:spPr>
          <a:xfrm>
            <a:off x="7888414" y="1734617"/>
            <a:ext cx="3279285" cy="931345"/>
          </a:xfrm>
          <a:prstGeom prst="rect">
            <a:avLst/>
          </a:prstGeom>
          <a:noFill/>
        </p:spPr>
        <p:txBody>
          <a:bodyPr wrap="square" lIns="0" rIns="0" rtlCol="0">
            <a:spAutoFit/>
          </a:bodyPr>
          <a:lstStyle/>
          <a:p>
            <a:pPr algn="ctr">
              <a:lnSpc>
                <a:spcPct val="125000"/>
              </a:lnSpc>
            </a:pPr>
            <a:r>
              <a:rPr lang="zh-CN" altLang="en-US" sz="4800" b="1" spc="600" dirty="0">
                <a:latin typeface="微软雅黑" panose="020B0503020204020204" pitchFamily="34" charset="-122"/>
                <a:ea typeface="微软雅黑" panose="020B0503020204020204" pitchFamily="34" charset="-122"/>
              </a:rPr>
              <a:t>输入文字</a:t>
            </a:r>
            <a:endParaRPr lang="en-US" altLang="zh-CN" sz="4800" b="1" spc="6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7888415" y="1749607"/>
            <a:ext cx="224852" cy="224852"/>
            <a:chOff x="2188564" y="404734"/>
            <a:chExt cx="224852" cy="224852"/>
          </a:xfrm>
        </p:grpSpPr>
        <p:cxnSp>
          <p:nvCxnSpPr>
            <p:cNvPr id="6" name="直接连接符 5"/>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10946408" y="2543649"/>
            <a:ext cx="224852" cy="224852"/>
            <a:chOff x="2188564" y="404734"/>
            <a:chExt cx="224852" cy="224852"/>
          </a:xfrm>
        </p:grpSpPr>
        <p:cxnSp>
          <p:nvCxnSpPr>
            <p:cNvPr id="15" name="直接连接符 14"/>
            <p:cNvCxnSpPr/>
            <p:nvPr/>
          </p:nvCxnSpPr>
          <p:spPr>
            <a:xfrm>
              <a:off x="2188564" y="404734"/>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2079698" y="517160"/>
              <a:ext cx="224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平行四边形 16"/>
          <p:cNvSpPr/>
          <p:nvPr/>
        </p:nvSpPr>
        <p:spPr>
          <a:xfrm>
            <a:off x="2300537" y="0"/>
            <a:ext cx="5587877" cy="6858000"/>
          </a:xfrm>
          <a:prstGeom prst="parallelogram">
            <a:avLst>
              <a:gd name="adj" fmla="val 55075"/>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剪去单角的矩形 20"/>
          <p:cNvSpPr/>
          <p:nvPr/>
        </p:nvSpPr>
        <p:spPr>
          <a:xfrm>
            <a:off x="8238610" y="3358871"/>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8682405" y="3302526"/>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公司简介</a:t>
            </a:r>
          </a:p>
        </p:txBody>
      </p:sp>
      <p:sp>
        <p:nvSpPr>
          <p:cNvPr id="23" name="剪去单角的矩形 22"/>
          <p:cNvSpPr/>
          <p:nvPr/>
        </p:nvSpPr>
        <p:spPr>
          <a:xfrm>
            <a:off x="8238610" y="3971157"/>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682405" y="392032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团队介绍</a:t>
            </a:r>
          </a:p>
        </p:txBody>
      </p:sp>
      <p:sp>
        <p:nvSpPr>
          <p:cNvPr id="25" name="剪去单角的矩形 24"/>
          <p:cNvSpPr/>
          <p:nvPr/>
        </p:nvSpPr>
        <p:spPr>
          <a:xfrm>
            <a:off x="8238610" y="4594468"/>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682405" y="4538123"/>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组织架构</a:t>
            </a:r>
          </a:p>
        </p:txBody>
      </p:sp>
      <p:sp>
        <p:nvSpPr>
          <p:cNvPr id="27" name="剪去单角的矩形 26"/>
          <p:cNvSpPr/>
          <p:nvPr/>
        </p:nvSpPr>
        <p:spPr>
          <a:xfrm>
            <a:off x="8238610" y="5217779"/>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8682405" y="5161434"/>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核心成员</a:t>
            </a:r>
          </a:p>
        </p:txBody>
      </p:sp>
      <p:sp>
        <p:nvSpPr>
          <p:cNvPr id="29" name="剪去单角的矩形 28"/>
          <p:cNvSpPr/>
          <p:nvPr/>
        </p:nvSpPr>
        <p:spPr>
          <a:xfrm>
            <a:off x="8238610" y="5841090"/>
            <a:ext cx="360000" cy="360000"/>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682405" y="5784745"/>
            <a:ext cx="318864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主要成员</a:t>
            </a:r>
          </a:p>
        </p:txBody>
      </p:sp>
    </p:spTree>
    <p:extLst>
      <p:ext uri="{BB962C8B-B14F-4D97-AF65-F5344CB8AC3E}">
        <p14:creationId xmlns:p14="http://schemas.microsoft.com/office/powerpoint/2010/main" val="3941906938"/>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9" presetClass="entr" presetSubtype="0" fill="hold" grpId="0" nodeType="after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par>
                          <p:cTn id="15" fill="hold">
                            <p:stCondLst>
                              <p:cond delay="1075"/>
                            </p:stCondLst>
                            <p:childTnLst>
                              <p:par>
                                <p:cTn id="16" presetID="23" presetClass="entr" presetSubtype="52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ppt_x</p:attrName>
                                        </p:attrNameLst>
                                      </p:cBhvr>
                                      <p:tavLst>
                                        <p:tav tm="0">
                                          <p:val>
                                            <p:fltVal val="0.5"/>
                                          </p:val>
                                        </p:tav>
                                        <p:tav tm="100000">
                                          <p:val>
                                            <p:strVal val="#ppt_x"/>
                                          </p:val>
                                        </p:tav>
                                      </p:tavLst>
                                    </p:anim>
                                    <p:anim calcmode="lin" valueType="num">
                                      <p:cBhvr>
                                        <p:cTn id="21" dur="500" fill="hold"/>
                                        <p:tgtEl>
                                          <p:spTgt spid="1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 calcmode="lin" valueType="num">
                                      <p:cBhvr>
                                        <p:cTn id="26" dur="500" fill="hold"/>
                                        <p:tgtEl>
                                          <p:spTgt spid="5"/>
                                        </p:tgtEl>
                                        <p:attrNameLst>
                                          <p:attrName>ppt_x</p:attrName>
                                        </p:attrNameLst>
                                      </p:cBhvr>
                                      <p:tavLst>
                                        <p:tav tm="0">
                                          <p:val>
                                            <p:fltVal val="0.5"/>
                                          </p:val>
                                        </p:tav>
                                        <p:tav tm="100000">
                                          <p:val>
                                            <p:strVal val="#ppt_x"/>
                                          </p:val>
                                        </p:tav>
                                      </p:tavLst>
                                    </p:anim>
                                    <p:anim calcmode="lin" valueType="num">
                                      <p:cBhvr>
                                        <p:cTn id="27" dur="500" fill="hold"/>
                                        <p:tgtEl>
                                          <p:spTgt spid="5"/>
                                        </p:tgtEl>
                                        <p:attrNameLst>
                                          <p:attrName>ppt_y</p:attrName>
                                        </p:attrNameLst>
                                      </p:cBhvr>
                                      <p:tavLst>
                                        <p:tav tm="0">
                                          <p:val>
                                            <p:fltVal val="0.5"/>
                                          </p:val>
                                        </p:tav>
                                        <p:tav tm="100000">
                                          <p:val>
                                            <p:strVal val="#ppt_y"/>
                                          </p:val>
                                        </p:tav>
                                      </p:tavLst>
                                    </p:anim>
                                  </p:childTnLst>
                                </p:cTn>
                              </p:par>
                            </p:childTnLst>
                          </p:cTn>
                        </p:par>
                        <p:par>
                          <p:cTn id="28" fill="hold">
                            <p:stCondLst>
                              <p:cond delay="1575"/>
                            </p:stCondLst>
                            <p:childTnLst>
                              <p:par>
                                <p:cTn id="29" presetID="3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par>
                          <p:cTn id="35" fill="hold">
                            <p:stCondLst>
                              <p:cond delay="2325"/>
                            </p:stCondLst>
                            <p:childTnLst>
                              <p:par>
                                <p:cTn id="36" presetID="1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ppt_x</p:attrName>
                                        </p:attrNameLst>
                                      </p:cBhvr>
                                      <p:tavLst>
                                        <p:tav tm="0">
                                          <p:val>
                                            <p:strVal val="#ppt_x-#ppt_w*1.125000"/>
                                          </p:val>
                                        </p:tav>
                                        <p:tav tm="100000">
                                          <p:val>
                                            <p:strVal val="#ppt_x"/>
                                          </p:val>
                                        </p:tav>
                                      </p:tavLst>
                                    </p:anim>
                                    <p:animEffect transition="in" filter="wipe(right)">
                                      <p:cBhvr>
                                        <p:cTn id="39" dur="500"/>
                                        <p:tgtEl>
                                          <p:spTgt spid="22"/>
                                        </p:tgtEl>
                                      </p:cBhvr>
                                    </p:animEffect>
                                  </p:childTnLst>
                                </p:cTn>
                              </p:par>
                            </p:childTnLst>
                          </p:cTn>
                        </p:par>
                        <p:par>
                          <p:cTn id="40" fill="hold">
                            <p:stCondLst>
                              <p:cond delay="2825"/>
                            </p:stCondLst>
                            <p:childTnLst>
                              <p:par>
                                <p:cTn id="41" presetID="3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750"/>
                                        <p:tgtEl>
                                          <p:spTgt spid="23"/>
                                        </p:tgtEl>
                                      </p:cBhvr>
                                    </p:animEffect>
                                    <p:anim calcmode="lin" valueType="num">
                                      <p:cBhvr>
                                        <p:cTn id="44" dur="750" fill="hold"/>
                                        <p:tgtEl>
                                          <p:spTgt spid="23"/>
                                        </p:tgtEl>
                                        <p:attrNameLst>
                                          <p:attrName>ppt_x</p:attrName>
                                        </p:attrNameLst>
                                      </p:cBhvr>
                                      <p:tavLst>
                                        <p:tav tm="0">
                                          <p:val>
                                            <p:strVal val="#ppt_x"/>
                                          </p:val>
                                        </p:tav>
                                        <p:tav tm="100000">
                                          <p:val>
                                            <p:strVal val="#ppt_x"/>
                                          </p:val>
                                        </p:tav>
                                      </p:tavLst>
                                    </p:anim>
                                    <p:anim calcmode="lin" valueType="num">
                                      <p:cBhvr>
                                        <p:cTn id="45" dur="675" decel="100000" fill="hold"/>
                                        <p:tgtEl>
                                          <p:spTgt spid="23"/>
                                        </p:tgtEl>
                                        <p:attrNameLst>
                                          <p:attrName>ppt_y</p:attrName>
                                        </p:attrNameLst>
                                      </p:cBhvr>
                                      <p:tavLst>
                                        <p:tav tm="0">
                                          <p:val>
                                            <p:strVal val="#ppt_y+1"/>
                                          </p:val>
                                        </p:tav>
                                        <p:tav tm="100000">
                                          <p:val>
                                            <p:strVal val="#ppt_y-.03"/>
                                          </p:val>
                                        </p:tav>
                                      </p:tavLst>
                                    </p:anim>
                                    <p:anim calcmode="lin" valueType="num">
                                      <p:cBhvr>
                                        <p:cTn id="46"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47" fill="hold">
                            <p:stCondLst>
                              <p:cond delay="3575"/>
                            </p:stCondLst>
                            <p:childTnLst>
                              <p:par>
                                <p:cTn id="48" presetID="1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childTnLst>
                          </p:cTn>
                        </p:par>
                        <p:par>
                          <p:cTn id="52" fill="hold">
                            <p:stCondLst>
                              <p:cond delay="4075"/>
                            </p:stCondLst>
                            <p:childTnLst>
                              <p:par>
                                <p:cTn id="53" presetID="37"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750"/>
                                        <p:tgtEl>
                                          <p:spTgt spid="25"/>
                                        </p:tgtEl>
                                      </p:cBhvr>
                                    </p:animEffect>
                                    <p:anim calcmode="lin" valueType="num">
                                      <p:cBhvr>
                                        <p:cTn id="56" dur="750" fill="hold"/>
                                        <p:tgtEl>
                                          <p:spTgt spid="25"/>
                                        </p:tgtEl>
                                        <p:attrNameLst>
                                          <p:attrName>ppt_x</p:attrName>
                                        </p:attrNameLst>
                                      </p:cBhvr>
                                      <p:tavLst>
                                        <p:tav tm="0">
                                          <p:val>
                                            <p:strVal val="#ppt_x"/>
                                          </p:val>
                                        </p:tav>
                                        <p:tav tm="100000">
                                          <p:val>
                                            <p:strVal val="#ppt_x"/>
                                          </p:val>
                                        </p:tav>
                                      </p:tavLst>
                                    </p:anim>
                                    <p:anim calcmode="lin" valueType="num">
                                      <p:cBhvr>
                                        <p:cTn id="57" dur="675" decel="100000" fill="hold"/>
                                        <p:tgtEl>
                                          <p:spTgt spid="25"/>
                                        </p:tgtEl>
                                        <p:attrNameLst>
                                          <p:attrName>ppt_y</p:attrName>
                                        </p:attrNameLst>
                                      </p:cBhvr>
                                      <p:tavLst>
                                        <p:tav tm="0">
                                          <p:val>
                                            <p:strVal val="#ppt_y+1"/>
                                          </p:val>
                                        </p:tav>
                                        <p:tav tm="100000">
                                          <p:val>
                                            <p:strVal val="#ppt_y-.03"/>
                                          </p:val>
                                        </p:tav>
                                      </p:tavLst>
                                    </p:anim>
                                    <p:anim calcmode="lin" valueType="num">
                                      <p:cBhvr>
                                        <p:cTn id="58"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par>
                          <p:cTn id="59" fill="hold">
                            <p:stCondLst>
                              <p:cond delay="4825"/>
                            </p:stCondLst>
                            <p:childTnLst>
                              <p:par>
                                <p:cTn id="60" presetID="12" presetClass="entr" presetSubtype="8"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p:tgtEl>
                                          <p:spTgt spid="26"/>
                                        </p:tgtEl>
                                        <p:attrNameLst>
                                          <p:attrName>ppt_x</p:attrName>
                                        </p:attrNameLst>
                                      </p:cBhvr>
                                      <p:tavLst>
                                        <p:tav tm="0">
                                          <p:val>
                                            <p:strVal val="#ppt_x-#ppt_w*1.125000"/>
                                          </p:val>
                                        </p:tav>
                                        <p:tav tm="100000">
                                          <p:val>
                                            <p:strVal val="#ppt_x"/>
                                          </p:val>
                                        </p:tav>
                                      </p:tavLst>
                                    </p:anim>
                                    <p:animEffect transition="in" filter="wipe(right)">
                                      <p:cBhvr>
                                        <p:cTn id="63" dur="500"/>
                                        <p:tgtEl>
                                          <p:spTgt spid="26"/>
                                        </p:tgtEl>
                                      </p:cBhvr>
                                    </p:animEffect>
                                  </p:childTnLst>
                                </p:cTn>
                              </p:par>
                            </p:childTnLst>
                          </p:cTn>
                        </p:par>
                        <p:par>
                          <p:cTn id="64" fill="hold">
                            <p:stCondLst>
                              <p:cond delay="5325"/>
                            </p:stCondLst>
                            <p:childTnLst>
                              <p:par>
                                <p:cTn id="65" presetID="37"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750"/>
                                        <p:tgtEl>
                                          <p:spTgt spid="27"/>
                                        </p:tgtEl>
                                      </p:cBhvr>
                                    </p:animEffect>
                                    <p:anim calcmode="lin" valueType="num">
                                      <p:cBhvr>
                                        <p:cTn id="68" dur="750" fill="hold"/>
                                        <p:tgtEl>
                                          <p:spTgt spid="27"/>
                                        </p:tgtEl>
                                        <p:attrNameLst>
                                          <p:attrName>ppt_x</p:attrName>
                                        </p:attrNameLst>
                                      </p:cBhvr>
                                      <p:tavLst>
                                        <p:tav tm="0">
                                          <p:val>
                                            <p:strVal val="#ppt_x"/>
                                          </p:val>
                                        </p:tav>
                                        <p:tav tm="100000">
                                          <p:val>
                                            <p:strVal val="#ppt_x"/>
                                          </p:val>
                                        </p:tav>
                                      </p:tavLst>
                                    </p:anim>
                                    <p:anim calcmode="lin" valueType="num">
                                      <p:cBhvr>
                                        <p:cTn id="69" dur="675" decel="100000" fill="hold"/>
                                        <p:tgtEl>
                                          <p:spTgt spid="27"/>
                                        </p:tgtEl>
                                        <p:attrNameLst>
                                          <p:attrName>ppt_y</p:attrName>
                                        </p:attrNameLst>
                                      </p:cBhvr>
                                      <p:tavLst>
                                        <p:tav tm="0">
                                          <p:val>
                                            <p:strVal val="#ppt_y+1"/>
                                          </p:val>
                                        </p:tav>
                                        <p:tav tm="100000">
                                          <p:val>
                                            <p:strVal val="#ppt_y-.03"/>
                                          </p:val>
                                        </p:tav>
                                      </p:tavLst>
                                    </p:anim>
                                    <p:anim calcmode="lin" valueType="num">
                                      <p:cBhvr>
                                        <p:cTn id="7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par>
                          <p:cTn id="71" fill="hold">
                            <p:stCondLst>
                              <p:cond delay="6075"/>
                            </p:stCondLst>
                            <p:childTnLst>
                              <p:par>
                                <p:cTn id="72" presetID="1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ppt_x</p:attrName>
                                        </p:attrNameLst>
                                      </p:cBhvr>
                                      <p:tavLst>
                                        <p:tav tm="0">
                                          <p:val>
                                            <p:strVal val="#ppt_x-#ppt_w*1.125000"/>
                                          </p:val>
                                        </p:tav>
                                        <p:tav tm="100000">
                                          <p:val>
                                            <p:strVal val="#ppt_x"/>
                                          </p:val>
                                        </p:tav>
                                      </p:tavLst>
                                    </p:anim>
                                    <p:animEffect transition="in" filter="wipe(right)">
                                      <p:cBhvr>
                                        <p:cTn id="75" dur="500"/>
                                        <p:tgtEl>
                                          <p:spTgt spid="28"/>
                                        </p:tgtEl>
                                      </p:cBhvr>
                                    </p:animEffect>
                                  </p:childTnLst>
                                </p:cTn>
                              </p:par>
                            </p:childTnLst>
                          </p:cTn>
                        </p:par>
                        <p:par>
                          <p:cTn id="76" fill="hold">
                            <p:stCondLst>
                              <p:cond delay="6575"/>
                            </p:stCondLst>
                            <p:childTnLst>
                              <p:par>
                                <p:cTn id="77" presetID="37"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750"/>
                                        <p:tgtEl>
                                          <p:spTgt spid="29"/>
                                        </p:tgtEl>
                                      </p:cBhvr>
                                    </p:animEffect>
                                    <p:anim calcmode="lin" valueType="num">
                                      <p:cBhvr>
                                        <p:cTn id="80" dur="750" fill="hold"/>
                                        <p:tgtEl>
                                          <p:spTgt spid="29"/>
                                        </p:tgtEl>
                                        <p:attrNameLst>
                                          <p:attrName>ppt_x</p:attrName>
                                        </p:attrNameLst>
                                      </p:cBhvr>
                                      <p:tavLst>
                                        <p:tav tm="0">
                                          <p:val>
                                            <p:strVal val="#ppt_x"/>
                                          </p:val>
                                        </p:tav>
                                        <p:tav tm="100000">
                                          <p:val>
                                            <p:strVal val="#ppt_x"/>
                                          </p:val>
                                        </p:tav>
                                      </p:tavLst>
                                    </p:anim>
                                    <p:anim calcmode="lin" valueType="num">
                                      <p:cBhvr>
                                        <p:cTn id="81" dur="675" decel="100000" fill="hold"/>
                                        <p:tgtEl>
                                          <p:spTgt spid="29"/>
                                        </p:tgtEl>
                                        <p:attrNameLst>
                                          <p:attrName>ppt_y</p:attrName>
                                        </p:attrNameLst>
                                      </p:cBhvr>
                                      <p:tavLst>
                                        <p:tav tm="0">
                                          <p:val>
                                            <p:strVal val="#ppt_y+1"/>
                                          </p:val>
                                        </p:tav>
                                        <p:tav tm="100000">
                                          <p:val>
                                            <p:strVal val="#ppt_y-.03"/>
                                          </p:val>
                                        </p:tav>
                                      </p:tavLst>
                                    </p:anim>
                                    <p:anim calcmode="lin" valueType="num">
                                      <p:cBhvr>
                                        <p:cTn id="82"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childTnLst>
                          </p:cTn>
                        </p:par>
                        <p:par>
                          <p:cTn id="83" fill="hold">
                            <p:stCondLst>
                              <p:cond delay="7325"/>
                            </p:stCondLst>
                            <p:childTnLst>
                              <p:par>
                                <p:cTn id="84" presetID="12" presetClass="entr" presetSubtype="8"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p:tgtEl>
                                          <p:spTgt spid="30"/>
                                        </p:tgtEl>
                                        <p:attrNameLst>
                                          <p:attrName>ppt_x</p:attrName>
                                        </p:attrNameLst>
                                      </p:cBhvr>
                                      <p:tavLst>
                                        <p:tav tm="0">
                                          <p:val>
                                            <p:strVal val="#ppt_x-#ppt_w*1.125000"/>
                                          </p:val>
                                        </p:tav>
                                        <p:tav tm="100000">
                                          <p:val>
                                            <p:strVal val="#ppt_x"/>
                                          </p:val>
                                        </p:tav>
                                      </p:tavLst>
                                    </p:anim>
                                    <p:animEffect transition="in" filter="wipe(righ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21" grpId="0" animBg="1"/>
      <p:bldP spid="22" grpId="0"/>
      <p:bldP spid="23" grpId="0" animBg="1"/>
      <p:bldP spid="24" grpId="0"/>
      <p:bldP spid="25" grpId="0" animBg="1"/>
      <p:bldP spid="26" grpId="0"/>
      <p:bldP spid="27" grpId="0" animBg="1"/>
      <p:bldP spid="28" grpId="0"/>
      <p:bldP spid="29"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2681" b="48152"/>
          <a:stretch/>
        </p:blipFill>
        <p:spPr>
          <a:xfrm>
            <a:off x="0" y="0"/>
            <a:ext cx="12192000" cy="614149"/>
          </a:xfrm>
          <a:prstGeom prst="rect">
            <a:avLst/>
          </a:prstGeom>
        </p:spPr>
      </p:pic>
      <p:sp>
        <p:nvSpPr>
          <p:cNvPr id="6" name="矩形 5"/>
          <p:cNvSpPr/>
          <p:nvPr/>
        </p:nvSpPr>
        <p:spPr>
          <a:xfrm>
            <a:off x="0" y="0"/>
            <a:ext cx="12192000" cy="614149"/>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285800A7-29E6-4162-B051-9300F0CFD5F9}"/>
              </a:ext>
            </a:extLst>
          </p:cNvPr>
          <p:cNvSpPr/>
          <p:nvPr/>
        </p:nvSpPr>
        <p:spPr>
          <a:xfrm>
            <a:off x="668739" y="0"/>
            <a:ext cx="3725839" cy="614148"/>
          </a:xfrm>
          <a:prstGeom prst="parallelogram">
            <a:avLst>
              <a:gd name="adj" fmla="val 475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chemeClr val="bg1"/>
                </a:solidFill>
                <a:latin typeface="微软雅黑" panose="020B0503020204020204" pitchFamily="34" charset="-122"/>
                <a:ea typeface="微软雅黑" panose="020B0503020204020204" pitchFamily="34" charset="-122"/>
              </a:rPr>
              <a:t>输入文字</a:t>
            </a:r>
          </a:p>
        </p:txBody>
      </p:sp>
      <p:sp>
        <p:nvSpPr>
          <p:cNvPr id="32" name="等腰三角形 12">
            <a:extLst>
              <a:ext uri="{FF2B5EF4-FFF2-40B4-BE49-F238E27FC236}">
                <a16:creationId xmlns:a16="http://schemas.microsoft.com/office/drawing/2014/main" id="{EB8BB45D-4B26-49D7-8380-46624CCC799C}"/>
              </a:ext>
            </a:extLst>
          </p:cNvPr>
          <p:cNvSpPr>
            <a:spLocks noChangeArrowheads="1"/>
          </p:cNvSpPr>
          <p:nvPr/>
        </p:nvSpPr>
        <p:spPr bwMode="auto">
          <a:xfrm rot="5400000">
            <a:off x="1925809" y="2168023"/>
            <a:ext cx="2107712" cy="1815680"/>
          </a:xfrm>
          <a:prstGeom prst="triangle">
            <a:avLst>
              <a:gd name="adj" fmla="val 50000"/>
            </a:avLst>
          </a:prstGeom>
          <a:solidFill>
            <a:srgbClr val="44546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33" name="等腰三角形 13">
            <a:extLst>
              <a:ext uri="{FF2B5EF4-FFF2-40B4-BE49-F238E27FC236}">
                <a16:creationId xmlns:a16="http://schemas.microsoft.com/office/drawing/2014/main" id="{3AE69080-5A52-4571-8C6C-6491B6840498}"/>
              </a:ext>
            </a:extLst>
          </p:cNvPr>
          <p:cNvSpPr>
            <a:spLocks noChangeArrowheads="1"/>
          </p:cNvSpPr>
          <p:nvPr/>
        </p:nvSpPr>
        <p:spPr bwMode="auto">
          <a:xfrm rot="5400000">
            <a:off x="5486542" y="2167230"/>
            <a:ext cx="2107712" cy="1817266"/>
          </a:xfrm>
          <a:prstGeom prst="triangle">
            <a:avLst>
              <a:gd name="adj" fmla="val 50000"/>
            </a:avLst>
          </a:prstGeom>
          <a:solidFill>
            <a:srgbClr val="44546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34" name="等腰三角形 14">
            <a:extLst>
              <a:ext uri="{FF2B5EF4-FFF2-40B4-BE49-F238E27FC236}">
                <a16:creationId xmlns:a16="http://schemas.microsoft.com/office/drawing/2014/main" id="{C88E5AE2-8A69-4D33-94B8-C6E066DFABC1}"/>
              </a:ext>
            </a:extLst>
          </p:cNvPr>
          <p:cNvSpPr>
            <a:spLocks noChangeArrowheads="1"/>
          </p:cNvSpPr>
          <p:nvPr/>
        </p:nvSpPr>
        <p:spPr bwMode="auto">
          <a:xfrm rot="5400000">
            <a:off x="9049654" y="2167229"/>
            <a:ext cx="2107712" cy="1817267"/>
          </a:xfrm>
          <a:prstGeom prst="triangle">
            <a:avLst>
              <a:gd name="adj" fmla="val 50000"/>
            </a:avLst>
          </a:prstGeom>
          <a:solidFill>
            <a:srgbClr val="44546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pic>
        <p:nvPicPr>
          <p:cNvPr id="35" name="图片 16">
            <a:extLst>
              <a:ext uri="{FF2B5EF4-FFF2-40B4-BE49-F238E27FC236}">
                <a16:creationId xmlns:a16="http://schemas.microsoft.com/office/drawing/2014/main" id="{CA7B9464-EEFF-437A-9E0F-0C8F0D8E41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34524" y="2758436"/>
            <a:ext cx="569781" cy="54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17">
            <a:extLst>
              <a:ext uri="{FF2B5EF4-FFF2-40B4-BE49-F238E27FC236}">
                <a16:creationId xmlns:a16="http://schemas.microsoft.com/office/drawing/2014/main" id="{0A0C13DA-EFBE-4894-BFD9-B1C9D650FA5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0612" y="2758436"/>
            <a:ext cx="601524" cy="59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19">
            <a:extLst>
              <a:ext uri="{FF2B5EF4-FFF2-40B4-BE49-F238E27FC236}">
                <a16:creationId xmlns:a16="http://schemas.microsoft.com/office/drawing/2014/main" id="{2F00D612-5DCB-450D-ACC4-7C965F12FD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3858" y="2774308"/>
            <a:ext cx="574542" cy="574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21">
            <a:extLst>
              <a:ext uri="{FF2B5EF4-FFF2-40B4-BE49-F238E27FC236}">
                <a16:creationId xmlns:a16="http://schemas.microsoft.com/office/drawing/2014/main" id="{9A50F026-CA2C-4528-B6DA-B62DC587A59B}"/>
              </a:ext>
            </a:extLst>
          </p:cNvPr>
          <p:cNvSpPr>
            <a:spLocks noChangeArrowheads="1"/>
          </p:cNvSpPr>
          <p:nvPr/>
        </p:nvSpPr>
        <p:spPr bwMode="auto">
          <a:xfrm flipH="1">
            <a:off x="8691757" y="4305891"/>
            <a:ext cx="1960858" cy="163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b="1" dirty="0">
                <a:solidFill>
                  <a:schemeClr val="bg1">
                    <a:lumMod val="50000"/>
                  </a:schemeClr>
                </a:solidFill>
                <a:latin typeface="Calibri" pitchFamily="34" charset="0"/>
                <a:sym typeface="Calibri" pitchFamily="34" charset="0"/>
              </a:rPr>
              <a:t>    输入文字</a:t>
            </a:r>
            <a:endParaRPr lang="en-US" altLang="zh-CN" sz="2799" b="1" dirty="0">
              <a:solidFill>
                <a:schemeClr val="bg1">
                  <a:lumMod val="50000"/>
                </a:schemeClr>
              </a:solidFill>
              <a:latin typeface="Calibri" pitchFamily="34" charset="0"/>
              <a:sym typeface="Calibri" pitchFamily="34" charset="0"/>
            </a:endParaRPr>
          </a:p>
          <a:p>
            <a:r>
              <a:rPr lang="en-US" altLang="zh-CN" dirty="0">
                <a:solidFill>
                  <a:schemeClr val="bg1">
                    <a:lumMod val="50000"/>
                  </a:schemeClr>
                </a:solidFill>
                <a:latin typeface="Calibri" pitchFamily="34" charset="0"/>
                <a:sym typeface="Calibri" pitchFamily="34" charset="0"/>
              </a:rPr>
              <a:t>  Click here to add </a:t>
            </a: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you to the center </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of the narrative</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thought</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p:txBody>
      </p:sp>
      <p:sp>
        <p:nvSpPr>
          <p:cNvPr id="39" name="文本框 22">
            <a:extLst>
              <a:ext uri="{FF2B5EF4-FFF2-40B4-BE49-F238E27FC236}">
                <a16:creationId xmlns:a16="http://schemas.microsoft.com/office/drawing/2014/main" id="{432F2E03-C57A-4BCE-A7D0-FFB462752263}"/>
              </a:ext>
            </a:extLst>
          </p:cNvPr>
          <p:cNvSpPr>
            <a:spLocks noChangeArrowheads="1"/>
          </p:cNvSpPr>
          <p:nvPr/>
        </p:nvSpPr>
        <p:spPr bwMode="auto">
          <a:xfrm flipH="1">
            <a:off x="5106424" y="4305891"/>
            <a:ext cx="1960858" cy="163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b="1" dirty="0">
                <a:solidFill>
                  <a:schemeClr val="bg1">
                    <a:lumMod val="50000"/>
                  </a:schemeClr>
                </a:solidFill>
                <a:latin typeface="Calibri" pitchFamily="34" charset="0"/>
                <a:sym typeface="Calibri" pitchFamily="34" charset="0"/>
              </a:rPr>
              <a:t>   输入文字</a:t>
            </a:r>
            <a:endParaRPr lang="en-US" altLang="zh-CN" sz="2799" b="1" dirty="0">
              <a:solidFill>
                <a:schemeClr val="bg1">
                  <a:lumMod val="50000"/>
                </a:schemeClr>
              </a:solidFill>
              <a:latin typeface="Calibri" pitchFamily="34" charset="0"/>
              <a:sym typeface="Calibri" pitchFamily="34" charset="0"/>
            </a:endParaRPr>
          </a:p>
          <a:p>
            <a:r>
              <a:rPr lang="en-US" altLang="zh-CN" dirty="0">
                <a:solidFill>
                  <a:schemeClr val="bg1">
                    <a:lumMod val="50000"/>
                  </a:schemeClr>
                </a:solidFill>
                <a:latin typeface="Calibri" pitchFamily="34" charset="0"/>
                <a:sym typeface="Calibri" pitchFamily="34" charset="0"/>
              </a:rPr>
              <a:t>  Click here to add </a:t>
            </a: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you to the center </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of the narrative</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thought</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p:txBody>
      </p:sp>
      <p:sp>
        <p:nvSpPr>
          <p:cNvPr id="40" name="文本框 23">
            <a:extLst>
              <a:ext uri="{FF2B5EF4-FFF2-40B4-BE49-F238E27FC236}">
                <a16:creationId xmlns:a16="http://schemas.microsoft.com/office/drawing/2014/main" id="{69BDFE52-ED36-4253-8A95-1FA76BAA13F7}"/>
              </a:ext>
            </a:extLst>
          </p:cNvPr>
          <p:cNvSpPr>
            <a:spLocks noChangeArrowheads="1"/>
          </p:cNvSpPr>
          <p:nvPr/>
        </p:nvSpPr>
        <p:spPr bwMode="auto">
          <a:xfrm flipH="1">
            <a:off x="1522678" y="4305891"/>
            <a:ext cx="1960858" cy="163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zh-CN" altLang="en-US" sz="2799" b="1" dirty="0">
                <a:solidFill>
                  <a:schemeClr val="bg1">
                    <a:lumMod val="50000"/>
                  </a:schemeClr>
                </a:solidFill>
                <a:latin typeface="Calibri" pitchFamily="34" charset="0"/>
                <a:sym typeface="Calibri" pitchFamily="34" charset="0"/>
              </a:rPr>
              <a:t>  输入文字</a:t>
            </a:r>
            <a:endParaRPr lang="en-US" altLang="zh-CN" sz="1600" b="1"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Click here to add </a:t>
            </a: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you to the center </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of the narrative</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thought</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627641376"/>
      </p:ext>
    </p:extLst>
  </p:cSld>
  <p:clrMapOvr>
    <a:masterClrMapping/>
  </p:clrMapOvr>
  <mc:AlternateContent xmlns:mc="http://schemas.openxmlformats.org/markup-compatibility/2006" xmlns:p14="http://schemas.microsoft.com/office/powerpoint/2010/main">
    <mc:Choice Requires="p14">
      <p:transition spd="slow" p14:dur="125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50"/>
                                        <p:tgtEl>
                                          <p:spTgt spid="32"/>
                                        </p:tgtEl>
                                      </p:cBhvr>
                                    </p:animEffect>
                                    <p:anim calcmode="lin" valueType="num">
                                      <p:cBhvr>
                                        <p:cTn id="8" dur="250" fill="hold"/>
                                        <p:tgtEl>
                                          <p:spTgt spid="32"/>
                                        </p:tgtEl>
                                        <p:attrNameLst>
                                          <p:attrName>ppt_x</p:attrName>
                                        </p:attrNameLst>
                                      </p:cBhvr>
                                      <p:tavLst>
                                        <p:tav tm="0">
                                          <p:val>
                                            <p:strVal val="#ppt_x"/>
                                          </p:val>
                                        </p:tav>
                                        <p:tav tm="100000">
                                          <p:val>
                                            <p:strVal val="#ppt_x"/>
                                          </p:val>
                                        </p:tav>
                                      </p:tavLst>
                                    </p:anim>
                                    <p:anim calcmode="lin" valueType="num">
                                      <p:cBhvr>
                                        <p:cTn id="9" dur="25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250"/>
                                        <p:tgtEl>
                                          <p:spTgt spid="33"/>
                                        </p:tgtEl>
                                      </p:cBhvr>
                                    </p:animEffect>
                                    <p:anim calcmode="lin" valueType="num">
                                      <p:cBhvr>
                                        <p:cTn id="14" dur="250" fill="hold"/>
                                        <p:tgtEl>
                                          <p:spTgt spid="33"/>
                                        </p:tgtEl>
                                        <p:attrNameLst>
                                          <p:attrName>ppt_x</p:attrName>
                                        </p:attrNameLst>
                                      </p:cBhvr>
                                      <p:tavLst>
                                        <p:tav tm="0">
                                          <p:val>
                                            <p:strVal val="#ppt_x"/>
                                          </p:val>
                                        </p:tav>
                                        <p:tav tm="100000">
                                          <p:val>
                                            <p:strVal val="#ppt_x"/>
                                          </p:val>
                                        </p:tav>
                                      </p:tavLst>
                                    </p:anim>
                                    <p:anim calcmode="lin" valueType="num">
                                      <p:cBhvr>
                                        <p:cTn id="15" dur="25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50"/>
                                        <p:tgtEl>
                                          <p:spTgt spid="34"/>
                                        </p:tgtEl>
                                      </p:cBhvr>
                                    </p:animEffect>
                                    <p:anim calcmode="lin" valueType="num">
                                      <p:cBhvr>
                                        <p:cTn id="20" dur="250" fill="hold"/>
                                        <p:tgtEl>
                                          <p:spTgt spid="34"/>
                                        </p:tgtEl>
                                        <p:attrNameLst>
                                          <p:attrName>ppt_x</p:attrName>
                                        </p:attrNameLst>
                                      </p:cBhvr>
                                      <p:tavLst>
                                        <p:tav tm="0">
                                          <p:val>
                                            <p:strVal val="#ppt_x"/>
                                          </p:val>
                                        </p:tav>
                                        <p:tav tm="100000">
                                          <p:val>
                                            <p:strVal val="#ppt_x"/>
                                          </p:val>
                                        </p:tav>
                                      </p:tavLst>
                                    </p:anim>
                                    <p:anim calcmode="lin" valueType="num">
                                      <p:cBhvr>
                                        <p:cTn id="21" dur="25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250"/>
                                        <p:tgtEl>
                                          <p:spTgt spid="35"/>
                                        </p:tgtEl>
                                      </p:cBhvr>
                                    </p:animEffect>
                                    <p:anim calcmode="lin" valueType="num">
                                      <p:cBhvr>
                                        <p:cTn id="26" dur="250" fill="hold"/>
                                        <p:tgtEl>
                                          <p:spTgt spid="35"/>
                                        </p:tgtEl>
                                        <p:attrNameLst>
                                          <p:attrName>ppt_x</p:attrName>
                                        </p:attrNameLst>
                                      </p:cBhvr>
                                      <p:tavLst>
                                        <p:tav tm="0">
                                          <p:val>
                                            <p:strVal val="#ppt_x"/>
                                          </p:val>
                                        </p:tav>
                                        <p:tav tm="100000">
                                          <p:val>
                                            <p:strVal val="#ppt_x"/>
                                          </p:val>
                                        </p:tav>
                                      </p:tavLst>
                                    </p:anim>
                                    <p:anim calcmode="lin" valueType="num">
                                      <p:cBhvr>
                                        <p:cTn id="27" dur="2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250"/>
                                        <p:tgtEl>
                                          <p:spTgt spid="36"/>
                                        </p:tgtEl>
                                      </p:cBhvr>
                                    </p:animEffect>
                                    <p:anim calcmode="lin" valueType="num">
                                      <p:cBhvr>
                                        <p:cTn id="32" dur="250" fill="hold"/>
                                        <p:tgtEl>
                                          <p:spTgt spid="36"/>
                                        </p:tgtEl>
                                        <p:attrNameLst>
                                          <p:attrName>ppt_x</p:attrName>
                                        </p:attrNameLst>
                                      </p:cBhvr>
                                      <p:tavLst>
                                        <p:tav tm="0">
                                          <p:val>
                                            <p:strVal val="#ppt_x"/>
                                          </p:val>
                                        </p:tav>
                                        <p:tav tm="100000">
                                          <p:val>
                                            <p:strVal val="#ppt_x"/>
                                          </p:val>
                                        </p:tav>
                                      </p:tavLst>
                                    </p:anim>
                                    <p:anim calcmode="lin" valueType="num">
                                      <p:cBhvr>
                                        <p:cTn id="33" dur="25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250"/>
                                        <p:tgtEl>
                                          <p:spTgt spid="37"/>
                                        </p:tgtEl>
                                      </p:cBhvr>
                                    </p:animEffect>
                                    <p:anim calcmode="lin" valueType="num">
                                      <p:cBhvr>
                                        <p:cTn id="38" dur="250" fill="hold"/>
                                        <p:tgtEl>
                                          <p:spTgt spid="37"/>
                                        </p:tgtEl>
                                        <p:attrNameLst>
                                          <p:attrName>ppt_x</p:attrName>
                                        </p:attrNameLst>
                                      </p:cBhvr>
                                      <p:tavLst>
                                        <p:tav tm="0">
                                          <p:val>
                                            <p:strVal val="#ppt_x"/>
                                          </p:val>
                                        </p:tav>
                                        <p:tav tm="100000">
                                          <p:val>
                                            <p:strVal val="#ppt_x"/>
                                          </p:val>
                                        </p:tav>
                                      </p:tavLst>
                                    </p:anim>
                                    <p:anim calcmode="lin" valueType="num">
                                      <p:cBhvr>
                                        <p:cTn id="39" dur="25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250"/>
                                        <p:tgtEl>
                                          <p:spTgt spid="38"/>
                                        </p:tgtEl>
                                      </p:cBhvr>
                                    </p:animEffect>
                                    <p:anim calcmode="lin" valueType="num">
                                      <p:cBhvr>
                                        <p:cTn id="44" dur="250" fill="hold"/>
                                        <p:tgtEl>
                                          <p:spTgt spid="38"/>
                                        </p:tgtEl>
                                        <p:attrNameLst>
                                          <p:attrName>ppt_x</p:attrName>
                                        </p:attrNameLst>
                                      </p:cBhvr>
                                      <p:tavLst>
                                        <p:tav tm="0">
                                          <p:val>
                                            <p:strVal val="#ppt_x"/>
                                          </p:val>
                                        </p:tav>
                                        <p:tav tm="100000">
                                          <p:val>
                                            <p:strVal val="#ppt_x"/>
                                          </p:val>
                                        </p:tav>
                                      </p:tavLst>
                                    </p:anim>
                                    <p:anim calcmode="lin" valueType="num">
                                      <p:cBhvr>
                                        <p:cTn id="45" dur="250" fill="hold"/>
                                        <p:tgtEl>
                                          <p:spTgt spid="38"/>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250"/>
                                        <p:tgtEl>
                                          <p:spTgt spid="39"/>
                                        </p:tgtEl>
                                      </p:cBhvr>
                                    </p:animEffect>
                                    <p:anim calcmode="lin" valueType="num">
                                      <p:cBhvr>
                                        <p:cTn id="50" dur="250" fill="hold"/>
                                        <p:tgtEl>
                                          <p:spTgt spid="39"/>
                                        </p:tgtEl>
                                        <p:attrNameLst>
                                          <p:attrName>ppt_x</p:attrName>
                                        </p:attrNameLst>
                                      </p:cBhvr>
                                      <p:tavLst>
                                        <p:tav tm="0">
                                          <p:val>
                                            <p:strVal val="#ppt_x"/>
                                          </p:val>
                                        </p:tav>
                                        <p:tav tm="100000">
                                          <p:val>
                                            <p:strVal val="#ppt_x"/>
                                          </p:val>
                                        </p:tav>
                                      </p:tavLst>
                                    </p:anim>
                                    <p:anim calcmode="lin" valueType="num">
                                      <p:cBhvr>
                                        <p:cTn id="51" dur="25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250"/>
                                        <p:tgtEl>
                                          <p:spTgt spid="40"/>
                                        </p:tgtEl>
                                      </p:cBhvr>
                                    </p:animEffect>
                                    <p:anim calcmode="lin" valueType="num">
                                      <p:cBhvr>
                                        <p:cTn id="56" dur="250" fill="hold"/>
                                        <p:tgtEl>
                                          <p:spTgt spid="40"/>
                                        </p:tgtEl>
                                        <p:attrNameLst>
                                          <p:attrName>ppt_x</p:attrName>
                                        </p:attrNameLst>
                                      </p:cBhvr>
                                      <p:tavLst>
                                        <p:tav tm="0">
                                          <p:val>
                                            <p:strVal val="#ppt_x"/>
                                          </p:val>
                                        </p:tav>
                                        <p:tav tm="100000">
                                          <p:val>
                                            <p:strVal val="#ppt_x"/>
                                          </p:val>
                                        </p:tav>
                                      </p:tavLst>
                                    </p:anim>
                                    <p:anim calcmode="lin" valueType="num">
                                      <p:cBhvr>
                                        <p:cTn id="57"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8" grpId="0"/>
      <p:bldP spid="39" grpId="0"/>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98"/>
</p:tagLst>
</file>

<file path=ppt/theme/theme1.xml><?xml version="1.0" encoding="utf-8"?>
<a:theme xmlns:a="http://schemas.openxmlformats.org/drawingml/2006/main" name="33pp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TotalTime>
  <Words>1621</Words>
  <Application>Microsoft Office PowerPoint</Application>
  <PresentationFormat>宽屏</PresentationFormat>
  <Paragraphs>283</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Open Sans</vt:lpstr>
      <vt:lpstr>华文新魏</vt:lpstr>
      <vt:lpstr>宋体</vt:lpstr>
      <vt:lpstr>微软雅黑</vt:lpstr>
      <vt:lpstr>Arial</vt:lpstr>
      <vt:lpstr>Calibri</vt:lpstr>
      <vt:lpstr>Calibri Light</vt:lpstr>
      <vt:lpstr>Wingdings</vt:lpstr>
      <vt:lpstr>33ppt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www.33ppt.com</Manager>
  <Company>www.33ppt.com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98</dc:title>
  <dc:subject>www.33ppt.com</dc:subject>
  <dc:creator>www.33ppt.com</dc:creator>
  <cp:keywords>www.33ppt.com</cp:keywords>
  <dc:description>www.33ppt.com</dc:description>
  <cp:lastModifiedBy>阳亮</cp:lastModifiedBy>
  <cp:revision>15</cp:revision>
  <dcterms:created xsi:type="dcterms:W3CDTF">2016-03-14T16:06:15Z</dcterms:created>
  <dcterms:modified xsi:type="dcterms:W3CDTF">2017-11-26T07:24:40Z</dcterms:modified>
  <cp:category>www.33ppt.com</cp:category>
</cp:coreProperties>
</file>