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82" r:id="rId4"/>
    <p:sldId id="280" r:id="rId5"/>
    <p:sldId id="281" r:id="rId6"/>
    <p:sldId id="258" r:id="rId7"/>
    <p:sldId id="259" r:id="rId8"/>
    <p:sldId id="283" r:id="rId9"/>
    <p:sldId id="260" r:id="rId10"/>
    <p:sldId id="261" r:id="rId11"/>
    <p:sldId id="262" r:id="rId12"/>
    <p:sldId id="263" r:id="rId13"/>
    <p:sldId id="284" r:id="rId14"/>
    <p:sldId id="264" r:id="rId15"/>
    <p:sldId id="265" r:id="rId16"/>
    <p:sldId id="266" r:id="rId17"/>
    <p:sldId id="267" r:id="rId18"/>
    <p:sldId id="285" r:id="rId19"/>
    <p:sldId id="268" r:id="rId20"/>
    <p:sldId id="269" r:id="rId21"/>
    <p:sldId id="270" r:id="rId22"/>
    <p:sldId id="271" r:id="rId23"/>
    <p:sldId id="272" r:id="rId24"/>
    <p:sldId id="27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90" d="100"/>
          <a:sy n="90" d="100"/>
        </p:scale>
        <p:origin x="-42" y="-36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A6EEB0-FD9F-49CB-A3E0-E571E9BBEF40}" type="datetimeFigureOut">
              <a:rPr lang="zh-CN" altLang="en-US" smtClean="0"/>
              <a:t>2018/3/14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1CC969-4F41-4B95-96E6-7715F213913E}" type="slidenum">
              <a:rPr lang="zh-CN" altLang="en-US" smtClean="0"/>
              <a:t>‹#›</a:t>
            </a:fld>
            <a:endParaRPr lang="zh-CN" altLang="en-US"/>
          </a:p>
        </p:txBody>
      </p:sp>
    </p:spTree>
    <p:extLst>
      <p:ext uri="{BB962C8B-B14F-4D97-AF65-F5344CB8AC3E}">
        <p14:creationId xmlns:p14="http://schemas.microsoft.com/office/powerpoint/2010/main" val="57875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a:t>
            </a:fld>
            <a:endParaRPr lang="zh-CN" altLang="en-US"/>
          </a:p>
        </p:txBody>
      </p:sp>
    </p:spTree>
    <p:extLst>
      <p:ext uri="{BB962C8B-B14F-4D97-AF65-F5344CB8AC3E}">
        <p14:creationId xmlns:p14="http://schemas.microsoft.com/office/powerpoint/2010/main" val="2661024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10</a:t>
            </a:fld>
            <a:endParaRPr lang="zh-CN" altLang="en-US"/>
          </a:p>
        </p:txBody>
      </p:sp>
    </p:spTree>
    <p:extLst>
      <p:ext uri="{BB962C8B-B14F-4D97-AF65-F5344CB8AC3E}">
        <p14:creationId xmlns:p14="http://schemas.microsoft.com/office/powerpoint/2010/main" val="2979340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11</a:t>
            </a:fld>
            <a:endParaRPr lang="zh-CN" altLang="en-US"/>
          </a:p>
        </p:txBody>
      </p:sp>
    </p:spTree>
    <p:extLst>
      <p:ext uri="{BB962C8B-B14F-4D97-AF65-F5344CB8AC3E}">
        <p14:creationId xmlns:p14="http://schemas.microsoft.com/office/powerpoint/2010/main" val="631801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12</a:t>
            </a:fld>
            <a:endParaRPr lang="zh-CN" altLang="en-US"/>
          </a:p>
        </p:txBody>
      </p:sp>
    </p:spTree>
    <p:extLst>
      <p:ext uri="{BB962C8B-B14F-4D97-AF65-F5344CB8AC3E}">
        <p14:creationId xmlns:p14="http://schemas.microsoft.com/office/powerpoint/2010/main" val="1035987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13</a:t>
            </a:fld>
            <a:endParaRPr lang="zh-CN" altLang="en-US"/>
          </a:p>
        </p:txBody>
      </p:sp>
    </p:spTree>
    <p:extLst>
      <p:ext uri="{BB962C8B-B14F-4D97-AF65-F5344CB8AC3E}">
        <p14:creationId xmlns:p14="http://schemas.microsoft.com/office/powerpoint/2010/main" val="707896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14</a:t>
            </a:fld>
            <a:endParaRPr lang="zh-CN" altLang="en-US"/>
          </a:p>
        </p:txBody>
      </p:sp>
    </p:spTree>
    <p:extLst>
      <p:ext uri="{BB962C8B-B14F-4D97-AF65-F5344CB8AC3E}">
        <p14:creationId xmlns:p14="http://schemas.microsoft.com/office/powerpoint/2010/main" val="3876404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15</a:t>
            </a:fld>
            <a:endParaRPr lang="zh-CN" altLang="en-US"/>
          </a:p>
        </p:txBody>
      </p:sp>
    </p:spTree>
    <p:extLst>
      <p:ext uri="{BB962C8B-B14F-4D97-AF65-F5344CB8AC3E}">
        <p14:creationId xmlns:p14="http://schemas.microsoft.com/office/powerpoint/2010/main" val="800330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16</a:t>
            </a:fld>
            <a:endParaRPr lang="zh-CN" altLang="en-US"/>
          </a:p>
        </p:txBody>
      </p:sp>
    </p:spTree>
    <p:extLst>
      <p:ext uri="{BB962C8B-B14F-4D97-AF65-F5344CB8AC3E}">
        <p14:creationId xmlns:p14="http://schemas.microsoft.com/office/powerpoint/2010/main" val="3185569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17</a:t>
            </a:fld>
            <a:endParaRPr lang="zh-CN" altLang="en-US"/>
          </a:p>
        </p:txBody>
      </p:sp>
    </p:spTree>
    <p:extLst>
      <p:ext uri="{BB962C8B-B14F-4D97-AF65-F5344CB8AC3E}">
        <p14:creationId xmlns:p14="http://schemas.microsoft.com/office/powerpoint/2010/main" val="810460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18</a:t>
            </a:fld>
            <a:endParaRPr lang="zh-CN" altLang="en-US"/>
          </a:p>
        </p:txBody>
      </p:sp>
    </p:spTree>
    <p:extLst>
      <p:ext uri="{BB962C8B-B14F-4D97-AF65-F5344CB8AC3E}">
        <p14:creationId xmlns:p14="http://schemas.microsoft.com/office/powerpoint/2010/main" val="1407519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19</a:t>
            </a:fld>
            <a:endParaRPr lang="zh-CN" altLang="en-US"/>
          </a:p>
        </p:txBody>
      </p:sp>
    </p:spTree>
    <p:extLst>
      <p:ext uri="{BB962C8B-B14F-4D97-AF65-F5344CB8AC3E}">
        <p14:creationId xmlns:p14="http://schemas.microsoft.com/office/powerpoint/2010/main" val="3595158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2</a:t>
            </a:fld>
            <a:endParaRPr lang="zh-CN" altLang="en-US"/>
          </a:p>
        </p:txBody>
      </p:sp>
    </p:spTree>
    <p:extLst>
      <p:ext uri="{BB962C8B-B14F-4D97-AF65-F5344CB8AC3E}">
        <p14:creationId xmlns:p14="http://schemas.microsoft.com/office/powerpoint/2010/main" val="3486419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20</a:t>
            </a:fld>
            <a:endParaRPr lang="zh-CN" altLang="en-US"/>
          </a:p>
        </p:txBody>
      </p:sp>
    </p:spTree>
    <p:extLst>
      <p:ext uri="{BB962C8B-B14F-4D97-AF65-F5344CB8AC3E}">
        <p14:creationId xmlns:p14="http://schemas.microsoft.com/office/powerpoint/2010/main" val="1029167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21</a:t>
            </a:fld>
            <a:endParaRPr lang="zh-CN" altLang="en-US"/>
          </a:p>
        </p:txBody>
      </p:sp>
    </p:spTree>
    <p:extLst>
      <p:ext uri="{BB962C8B-B14F-4D97-AF65-F5344CB8AC3E}">
        <p14:creationId xmlns:p14="http://schemas.microsoft.com/office/powerpoint/2010/main" val="1818268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22</a:t>
            </a:fld>
            <a:endParaRPr lang="zh-CN" altLang="en-US"/>
          </a:p>
        </p:txBody>
      </p:sp>
    </p:spTree>
    <p:extLst>
      <p:ext uri="{BB962C8B-B14F-4D97-AF65-F5344CB8AC3E}">
        <p14:creationId xmlns:p14="http://schemas.microsoft.com/office/powerpoint/2010/main" val="1694690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23</a:t>
            </a:fld>
            <a:endParaRPr lang="zh-CN" altLang="en-US"/>
          </a:p>
        </p:txBody>
      </p:sp>
    </p:spTree>
    <p:extLst>
      <p:ext uri="{BB962C8B-B14F-4D97-AF65-F5344CB8AC3E}">
        <p14:creationId xmlns:p14="http://schemas.microsoft.com/office/powerpoint/2010/main" val="3834526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24</a:t>
            </a:fld>
            <a:endParaRPr lang="zh-CN" altLang="en-US"/>
          </a:p>
        </p:txBody>
      </p:sp>
    </p:spTree>
    <p:extLst>
      <p:ext uri="{BB962C8B-B14F-4D97-AF65-F5344CB8AC3E}">
        <p14:creationId xmlns:p14="http://schemas.microsoft.com/office/powerpoint/2010/main" val="3748526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3</a:t>
            </a:fld>
            <a:endParaRPr lang="zh-CN" altLang="en-US"/>
          </a:p>
        </p:txBody>
      </p:sp>
    </p:spTree>
    <p:extLst>
      <p:ext uri="{BB962C8B-B14F-4D97-AF65-F5344CB8AC3E}">
        <p14:creationId xmlns:p14="http://schemas.microsoft.com/office/powerpoint/2010/main" val="4239880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4</a:t>
            </a:fld>
            <a:endParaRPr lang="zh-CN" altLang="en-US"/>
          </a:p>
        </p:txBody>
      </p:sp>
    </p:spTree>
    <p:extLst>
      <p:ext uri="{BB962C8B-B14F-4D97-AF65-F5344CB8AC3E}">
        <p14:creationId xmlns:p14="http://schemas.microsoft.com/office/powerpoint/2010/main" val="3131382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5</a:t>
            </a:fld>
            <a:endParaRPr lang="zh-CN" altLang="en-US"/>
          </a:p>
        </p:txBody>
      </p:sp>
    </p:spTree>
    <p:extLst>
      <p:ext uri="{BB962C8B-B14F-4D97-AF65-F5344CB8AC3E}">
        <p14:creationId xmlns:p14="http://schemas.microsoft.com/office/powerpoint/2010/main" val="3991576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6</a:t>
            </a:fld>
            <a:endParaRPr lang="zh-CN" altLang="en-US"/>
          </a:p>
        </p:txBody>
      </p:sp>
    </p:spTree>
    <p:extLst>
      <p:ext uri="{BB962C8B-B14F-4D97-AF65-F5344CB8AC3E}">
        <p14:creationId xmlns:p14="http://schemas.microsoft.com/office/powerpoint/2010/main" val="494587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7</a:t>
            </a:fld>
            <a:endParaRPr lang="zh-CN" altLang="en-US"/>
          </a:p>
        </p:txBody>
      </p:sp>
    </p:spTree>
    <p:extLst>
      <p:ext uri="{BB962C8B-B14F-4D97-AF65-F5344CB8AC3E}">
        <p14:creationId xmlns:p14="http://schemas.microsoft.com/office/powerpoint/2010/main" val="3402057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8</a:t>
            </a:fld>
            <a:endParaRPr lang="zh-CN" altLang="en-US"/>
          </a:p>
        </p:txBody>
      </p:sp>
    </p:spTree>
    <p:extLst>
      <p:ext uri="{BB962C8B-B14F-4D97-AF65-F5344CB8AC3E}">
        <p14:creationId xmlns:p14="http://schemas.microsoft.com/office/powerpoint/2010/main" val="3113125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1CC969-4F41-4B95-96E6-7715F213913E}" type="slidenum">
              <a:rPr lang="zh-CN" altLang="en-US" smtClean="0"/>
              <a:t>9</a:t>
            </a:fld>
            <a:endParaRPr lang="zh-CN" altLang="en-US"/>
          </a:p>
        </p:txBody>
      </p:sp>
    </p:spTree>
    <p:extLst>
      <p:ext uri="{BB962C8B-B14F-4D97-AF65-F5344CB8AC3E}">
        <p14:creationId xmlns:p14="http://schemas.microsoft.com/office/powerpoint/2010/main" val="613916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404744563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34543541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918688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36167757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5758738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33657557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3358924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6678975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27485012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16847181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0532969-070F-43F0-979D-9BBD60A20D44}" type="datetimeFigureOut">
              <a:rPr lang="zh-CN" altLang="en-US" smtClean="0"/>
              <a:t>2018/3/14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0C14B06-7DBF-4D47-B701-A0C096B936DB}" type="slidenum">
              <a:rPr lang="zh-CN" altLang="en-US" smtClean="0"/>
              <a:t>‹#›</a:t>
            </a:fld>
            <a:endParaRPr lang="zh-CN" altLang="en-US"/>
          </a:p>
        </p:txBody>
      </p:sp>
    </p:spTree>
    <p:extLst>
      <p:ext uri="{BB962C8B-B14F-4D97-AF65-F5344CB8AC3E}">
        <p14:creationId xmlns:p14="http://schemas.microsoft.com/office/powerpoint/2010/main" val="30534583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t="11302"/>
          <a:stretch/>
        </p:blipFill>
        <p:spPr>
          <a:xfrm>
            <a:off x="0" y="0"/>
            <a:ext cx="12192000" cy="6858000"/>
          </a:xfrm>
          <a:prstGeom prst="rect">
            <a:avLst/>
          </a:prstGeom>
        </p:spPr>
      </p:pic>
      <p:pic>
        <p:nvPicPr>
          <p:cNvPr id="8" name="图片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685141" y="5285148"/>
            <a:ext cx="7459541" cy="1811573"/>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4510362"/>
            <a:ext cx="12192000" cy="2361285"/>
          </a:xfrm>
          <a:prstGeom prst="rect">
            <a:avLst/>
          </a:prstGeom>
        </p:spPr>
      </p:pic>
      <p:grpSp>
        <p:nvGrpSpPr>
          <p:cNvPr id="10" name="组合 9"/>
          <p:cNvGrpSpPr/>
          <p:nvPr userDrawn="1"/>
        </p:nvGrpSpPr>
        <p:grpSpPr>
          <a:xfrm>
            <a:off x="10354964" y="280465"/>
            <a:ext cx="1617508" cy="712353"/>
            <a:chOff x="3161236" y="1213477"/>
            <a:chExt cx="6501660" cy="2863343"/>
          </a:xfrm>
        </p:grpSpPr>
        <p:pic>
          <p:nvPicPr>
            <p:cNvPr id="11" name="图片 1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377490" y="1213477"/>
              <a:ext cx="4285406" cy="2863343"/>
            </a:xfrm>
            <a:prstGeom prst="rect">
              <a:avLst/>
            </a:prstGeom>
          </p:spPr>
        </p:pic>
        <p:sp>
          <p:nvSpPr>
            <p:cNvPr id="12" name="文本框 11"/>
            <p:cNvSpPr txBox="1"/>
            <p:nvPr/>
          </p:nvSpPr>
          <p:spPr>
            <a:xfrm>
              <a:off x="3161236" y="2270826"/>
              <a:ext cx="2597962" cy="1484550"/>
            </a:xfrm>
            <a:prstGeom prst="rect">
              <a:avLst/>
            </a:prstGeom>
            <a:noFill/>
          </p:spPr>
          <p:txBody>
            <a:bodyPr wrap="none" rtlCol="0">
              <a:spAutoFit/>
            </a:bodyPr>
            <a:lstStyle/>
            <a:p>
              <a:r>
                <a:rPr lang="zh-CN" altLang="en-US" dirty="0">
                  <a:solidFill>
                    <a:srgbClr val="C00000"/>
                  </a:solidFill>
                  <a:latin typeface="方正粗倩简体" panose="03000509000000000000" pitchFamily="65" charset="-122"/>
                  <a:ea typeface="方正粗倩简体" panose="03000509000000000000" pitchFamily="65" charset="-122"/>
                </a:rPr>
                <a:t>聚焦</a:t>
              </a:r>
            </a:p>
          </p:txBody>
        </p:sp>
        <p:sp>
          <p:nvSpPr>
            <p:cNvPr id="13" name="文本框 12"/>
            <p:cNvSpPr txBox="1"/>
            <p:nvPr/>
          </p:nvSpPr>
          <p:spPr>
            <a:xfrm>
              <a:off x="5123968" y="2604980"/>
              <a:ext cx="2393134" cy="1237126"/>
            </a:xfrm>
            <a:prstGeom prst="rect">
              <a:avLst/>
            </a:prstGeom>
            <a:noFill/>
          </p:spPr>
          <p:txBody>
            <a:bodyPr wrap="square" rtlCol="0">
              <a:spAutoFit/>
            </a:bodyPr>
            <a:lstStyle/>
            <a:p>
              <a:r>
                <a:rPr lang="en-US" altLang="zh-CN" sz="1400" dirty="0">
                  <a:solidFill>
                    <a:srgbClr val="C00000"/>
                  </a:solidFill>
                  <a:latin typeface="方正粗宋简体" panose="03000509000000000000" pitchFamily="65" charset="-122"/>
                  <a:ea typeface="方正粗宋简体" panose="03000509000000000000" pitchFamily="65" charset="-122"/>
                </a:rPr>
                <a:t>2018</a:t>
              </a:r>
              <a:endParaRPr lang="zh-CN" altLang="en-US" sz="1400" dirty="0">
                <a:solidFill>
                  <a:srgbClr val="C00000"/>
                </a:solidFill>
                <a:latin typeface="方正粗宋简体" panose="03000509000000000000" pitchFamily="65" charset="-122"/>
                <a:ea typeface="方正粗宋简体" panose="03000509000000000000" pitchFamily="65" charset="-122"/>
              </a:endParaRPr>
            </a:p>
          </p:txBody>
        </p:sp>
        <p:pic>
          <p:nvPicPr>
            <p:cNvPr id="14" name="图片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387284" y="1250575"/>
              <a:ext cx="990205" cy="968930"/>
            </a:xfrm>
            <a:prstGeom prst="rect">
              <a:avLst/>
            </a:prstGeom>
          </p:spPr>
        </p:pic>
        <p:pic>
          <p:nvPicPr>
            <p:cNvPr id="15" name="图片 14"/>
            <p:cNvPicPr>
              <a:picLocks noChangeAspect="1"/>
            </p:cNvPicPr>
            <p:nvPr/>
          </p:nvPicPr>
          <p:blipFill>
            <a:blip r:embed="rId18" cstate="print">
              <a:extLst>
                <a:ext uri="{BEBA8EAE-BF5A-486C-A8C5-ECC9F3942E4B}">
                  <a14:imgProps xmlns:a14="http://schemas.microsoft.com/office/drawing/2010/main">
                    <a14:imgLayer r:embed="rId19">
                      <a14:imgEffect>
                        <a14:saturation sat="300000"/>
                      </a14:imgEffect>
                    </a14:imgLayer>
                  </a14:imgProps>
                </a:ext>
                <a:ext uri="{28A0092B-C50C-407E-A947-70E740481C1C}">
                  <a14:useLocalDpi xmlns:a14="http://schemas.microsoft.com/office/drawing/2010/main" val="0"/>
                </a:ext>
              </a:extLst>
            </a:blip>
            <a:stretch>
              <a:fillRect/>
            </a:stretch>
          </p:blipFill>
          <p:spPr>
            <a:xfrm>
              <a:off x="3353744" y="1240352"/>
              <a:ext cx="935153" cy="986198"/>
            </a:xfrm>
            <a:prstGeom prst="rect">
              <a:avLst/>
            </a:prstGeom>
          </p:spPr>
        </p:pic>
      </p:grpSp>
    </p:spTree>
    <p:extLst>
      <p:ext uri="{BB962C8B-B14F-4D97-AF65-F5344CB8AC3E}">
        <p14:creationId xmlns:p14="http://schemas.microsoft.com/office/powerpoint/2010/main" val="3617260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hdphoto" Target="../media/hdphoto1.wdp"/><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10.png"/><Relationship Id="rId5" Type="http://schemas.openxmlformats.org/officeDocument/2006/relationships/image" Target="../media/image1.jpe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20923" y="4510362"/>
            <a:ext cx="10291304" cy="2499275"/>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055296"/>
            <a:ext cx="12192000" cy="3816351"/>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0003" y="1395830"/>
            <a:ext cx="1973958" cy="1028103"/>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35893" y="2099329"/>
            <a:ext cx="1904334" cy="1000199"/>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03420" y="1109676"/>
            <a:ext cx="4468503" cy="2985681"/>
          </a:xfrm>
          <a:prstGeom prst="rect">
            <a:avLst/>
          </a:prstGeom>
        </p:spPr>
      </p:pic>
      <p:sp>
        <p:nvSpPr>
          <p:cNvPr id="10" name="文本框 9"/>
          <p:cNvSpPr txBox="1"/>
          <p:nvPr/>
        </p:nvSpPr>
        <p:spPr>
          <a:xfrm>
            <a:off x="3137843" y="2240197"/>
            <a:ext cx="2492990" cy="1477328"/>
          </a:xfrm>
          <a:prstGeom prst="rect">
            <a:avLst/>
          </a:prstGeom>
          <a:noFill/>
        </p:spPr>
        <p:txBody>
          <a:bodyPr wrap="none" rtlCol="0">
            <a:spAutoFit/>
          </a:bodyPr>
          <a:lstStyle/>
          <a:p>
            <a:r>
              <a:rPr lang="zh-CN" altLang="en-US" sz="9000" b="1" dirty="0">
                <a:solidFill>
                  <a:srgbClr val="C00000"/>
                </a:solidFill>
                <a:latin typeface="方正粗倩简体" panose="03000509000000000000" pitchFamily="65" charset="-122"/>
                <a:ea typeface="方正粗倩简体" panose="03000509000000000000" pitchFamily="65" charset="-122"/>
              </a:rPr>
              <a:t>聚焦</a:t>
            </a:r>
          </a:p>
        </p:txBody>
      </p:sp>
      <p:sp>
        <p:nvSpPr>
          <p:cNvPr id="11" name="文本框 10"/>
          <p:cNvSpPr txBox="1"/>
          <p:nvPr/>
        </p:nvSpPr>
        <p:spPr>
          <a:xfrm>
            <a:off x="5582988" y="2819382"/>
            <a:ext cx="1774742" cy="861774"/>
          </a:xfrm>
          <a:prstGeom prst="rect">
            <a:avLst/>
          </a:prstGeom>
          <a:noFill/>
        </p:spPr>
        <p:txBody>
          <a:bodyPr wrap="square" rtlCol="0">
            <a:spAutoFit/>
          </a:bodyPr>
          <a:lstStyle/>
          <a:p>
            <a:r>
              <a:rPr lang="en-US" altLang="zh-CN" sz="5000" b="1" dirty="0">
                <a:solidFill>
                  <a:srgbClr val="C00000"/>
                </a:solidFill>
                <a:latin typeface="方正粗宋简体" panose="03000509000000000000" pitchFamily="65" charset="-122"/>
                <a:ea typeface="方正粗宋简体" panose="03000509000000000000" pitchFamily="65" charset="-122"/>
              </a:rPr>
              <a:t>2018</a:t>
            </a:r>
            <a:endParaRPr lang="zh-CN" altLang="en-US" sz="5000" b="1" dirty="0">
              <a:solidFill>
                <a:srgbClr val="C00000"/>
              </a:solidFill>
              <a:latin typeface="方正粗宋简体" panose="03000509000000000000" pitchFamily="65" charset="-122"/>
              <a:ea typeface="方正粗宋简体" panose="03000509000000000000" pitchFamily="65" charset="-122"/>
            </a:endParaRPr>
          </a:p>
        </p:txBody>
      </p:sp>
      <p:sp>
        <p:nvSpPr>
          <p:cNvPr id="14" name="矩形 13"/>
          <p:cNvSpPr/>
          <p:nvPr/>
        </p:nvSpPr>
        <p:spPr>
          <a:xfrm>
            <a:off x="2397300" y="3534920"/>
            <a:ext cx="5160993" cy="400110"/>
          </a:xfrm>
          <a:prstGeom prst="rect">
            <a:avLst/>
          </a:prstGeom>
        </p:spPr>
        <p:txBody>
          <a:bodyPr wrap="square">
            <a:spAutoFit/>
          </a:bodyPr>
          <a:lstStyle/>
          <a:p>
            <a:pPr algn="dist"/>
            <a:r>
              <a:rPr lang="zh-CN" altLang="en-US" sz="2000" b="1" i="0" dirty="0">
                <a:solidFill>
                  <a:srgbClr val="C00000"/>
                </a:solidFill>
                <a:effectLst/>
                <a:latin typeface="微软雅黑" panose="020B0503020204020204" pitchFamily="34" charset="-122"/>
                <a:ea typeface="微软雅黑" panose="020B0503020204020204" pitchFamily="34" charset="-122"/>
              </a:rPr>
              <a:t>全国人民代表大会 </a:t>
            </a:r>
            <a:r>
              <a:rPr lang="en-US" altLang="zh-CN" sz="2000" b="1" dirty="0">
                <a:solidFill>
                  <a:srgbClr val="C00000"/>
                </a:solidFill>
                <a:latin typeface="微软雅黑" panose="020B0503020204020204" pitchFamily="34" charset="-122"/>
                <a:ea typeface="微软雅黑" panose="020B0503020204020204" pitchFamily="34" charset="-122"/>
              </a:rPr>
              <a:t>/ </a:t>
            </a:r>
            <a:r>
              <a:rPr lang="zh-CN" altLang="en-US" sz="2000" b="1" i="0" dirty="0">
                <a:solidFill>
                  <a:srgbClr val="C00000"/>
                </a:solidFill>
                <a:effectLst/>
                <a:latin typeface="微软雅黑" panose="020B0503020204020204" pitchFamily="34" charset="-122"/>
                <a:ea typeface="微软雅黑" panose="020B0503020204020204" pitchFamily="34" charset="-122"/>
              </a:rPr>
              <a:t>中国人民政治协商会议</a:t>
            </a:r>
            <a:endParaRPr lang="zh-CN" altLang="en-US" sz="2000" b="1" dirty="0">
              <a:solidFill>
                <a:srgbClr val="C00000"/>
              </a:solidFill>
            </a:endParaRPr>
          </a:p>
        </p:txBody>
      </p:sp>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387283" y="1199830"/>
            <a:ext cx="1042067" cy="1019678"/>
          </a:xfrm>
          <a:prstGeom prst="rect">
            <a:avLst/>
          </a:prstGeom>
        </p:spPr>
      </p:pic>
      <p:pic>
        <p:nvPicPr>
          <p:cNvPr id="18" name="图片 17"/>
          <p:cNvPicPr>
            <a:picLocks noChangeAspect="1"/>
          </p:cNvPicPr>
          <p:nvPr/>
        </p:nvPicPr>
        <p:blipFill>
          <a:blip r:embed="rId12" cstate="print">
            <a:extLst>
              <a:ext uri="{BEBA8EAE-BF5A-486C-A8C5-ECC9F3942E4B}">
                <a14:imgProps xmlns:a14="http://schemas.microsoft.com/office/drawing/2010/main">
                  <a14:imgLayer r:embed="rId13">
                    <a14:imgEffect>
                      <a14:saturation sat="300000"/>
                    </a14:imgEffect>
                  </a14:imgLayer>
                </a14:imgProps>
              </a:ext>
              <a:ext uri="{28A0092B-C50C-407E-A947-70E740481C1C}">
                <a14:useLocalDpi xmlns:a14="http://schemas.microsoft.com/office/drawing/2010/main" val="0"/>
              </a:ext>
            </a:extLst>
          </a:blip>
          <a:stretch>
            <a:fillRect/>
          </a:stretch>
        </p:blipFill>
        <p:spPr>
          <a:xfrm>
            <a:off x="3261856" y="1188702"/>
            <a:ext cx="984132" cy="1037848"/>
          </a:xfrm>
          <a:prstGeom prst="rect">
            <a:avLst/>
          </a:prstGeom>
        </p:spPr>
      </p:pic>
      <p:sp>
        <p:nvSpPr>
          <p:cNvPr id="2" name="文本框 1">
            <a:extLst>
              <a:ext uri="{FF2B5EF4-FFF2-40B4-BE49-F238E27FC236}">
                <a16:creationId xmlns:a16="http://schemas.microsoft.com/office/drawing/2014/main" id="{3A53CED0-FF00-4E9A-A108-C86E4C6972ED}"/>
              </a:ext>
            </a:extLst>
          </p:cNvPr>
          <p:cNvSpPr txBox="1"/>
          <p:nvPr/>
        </p:nvSpPr>
        <p:spPr>
          <a:xfrm>
            <a:off x="4387284" y="4095357"/>
            <a:ext cx="2800326" cy="369332"/>
          </a:xfrm>
          <a:prstGeom prst="rect">
            <a:avLst/>
          </a:prstGeom>
          <a:noFill/>
        </p:spPr>
        <p:txBody>
          <a:bodyPr wrap="square" rtlCol="0">
            <a:spAutoFit/>
          </a:bodyPr>
          <a:lstStyle/>
          <a:p>
            <a:r>
              <a:rPr lang="zh-CN" altLang="en-US" b="1" dirty="0">
                <a:solidFill>
                  <a:srgbClr val="C00000"/>
                </a:solidFill>
              </a:rPr>
              <a:t>汇报人：锦素图文素材坊</a:t>
            </a:r>
          </a:p>
        </p:txBody>
      </p:sp>
      <p:pic>
        <p:nvPicPr>
          <p:cNvPr id="3" name="媒体1">
            <a:hlinkClick r:id="" action="ppaction://media"/>
            <a:extLst>
              <a:ext uri="{FF2B5EF4-FFF2-40B4-BE49-F238E27FC236}">
                <a16:creationId xmlns:a16="http://schemas.microsoft.com/office/drawing/2014/main" id="{77FD7473-F150-4F79-9FD1-7E39ABC02B58}"/>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947738" y="-792163"/>
            <a:ext cx="609600" cy="609600"/>
          </a:xfrm>
          <a:prstGeom prst="rect">
            <a:avLst/>
          </a:prstGeom>
        </p:spPr>
      </p:pic>
    </p:spTree>
    <p:extLst>
      <p:ext uri="{BB962C8B-B14F-4D97-AF65-F5344CB8AC3E}">
        <p14:creationId xmlns:p14="http://schemas.microsoft.com/office/powerpoint/2010/main" val="11523164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117218" y="256725"/>
            <a:ext cx="4525598"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 三个“意味着”</a:t>
            </a:r>
          </a:p>
        </p:txBody>
      </p:sp>
      <p:sp>
        <p:nvSpPr>
          <p:cNvPr id="5" name="圆角矩形 4"/>
          <p:cNvSpPr/>
          <p:nvPr/>
        </p:nvSpPr>
        <p:spPr>
          <a:xfrm>
            <a:off x="4364615" y="1670552"/>
            <a:ext cx="2186305" cy="3148330"/>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6" name="圆角矩形 5"/>
          <p:cNvSpPr/>
          <p:nvPr/>
        </p:nvSpPr>
        <p:spPr>
          <a:xfrm>
            <a:off x="6979137" y="1670552"/>
            <a:ext cx="3572510" cy="3148330"/>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7" name="圆角矩形 6"/>
          <p:cNvSpPr/>
          <p:nvPr/>
        </p:nvSpPr>
        <p:spPr>
          <a:xfrm>
            <a:off x="1516413" y="1672097"/>
            <a:ext cx="2271395" cy="3148330"/>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8" name="矩形 7"/>
          <p:cNvSpPr/>
          <p:nvPr/>
        </p:nvSpPr>
        <p:spPr>
          <a:xfrm>
            <a:off x="739167" y="1727532"/>
            <a:ext cx="3086735" cy="3328670"/>
          </a:xfrm>
          <a:prstGeom prst="rect">
            <a:avLst/>
          </a:prstGeom>
        </p:spPr>
        <p:txBody>
          <a:bodyPr wrap="square">
            <a:spAutoFit/>
          </a:bodyPr>
          <a:lstStyle/>
          <a:p>
            <a:pPr lvl="2" algn="l">
              <a:lnSpc>
                <a:spcPct val="130000"/>
              </a:lnSpc>
            </a:pPr>
            <a:r>
              <a:rPr lang="zh-CN" altLang="en-US" sz="1800" b="1" dirty="0">
                <a:solidFill>
                  <a:srgbClr val="FF0000"/>
                </a:solidFill>
                <a:latin typeface="微软雅黑" panose="020B0503020204020204" pitchFamily="34" charset="-122"/>
                <a:ea typeface="微软雅黑" panose="020B0503020204020204" pitchFamily="34" charset="-122"/>
              </a:rPr>
              <a:t>意味着</a:t>
            </a:r>
          </a:p>
          <a:p>
            <a:pPr lvl="2" algn="l">
              <a:lnSpc>
                <a:spcPct val="130000"/>
              </a:lnSpc>
            </a:pPr>
            <a:r>
              <a:rPr lang="zh-CN" altLang="en-US" sz="1800" dirty="0">
                <a:latin typeface="微软雅黑" panose="020B0503020204020204" pitchFamily="34" charset="-122"/>
                <a:ea typeface="微软雅黑" panose="020B0503020204020204" pitchFamily="34" charset="-122"/>
              </a:rPr>
              <a:t>近代以来久经磨难的中华民族迎来了从站起来、富起来到强起来的伟大飞跃，迎来了实现中华民族伟大复兴的光明前景；</a:t>
            </a:r>
          </a:p>
          <a:p>
            <a:pPr lvl="2" algn="l">
              <a:lnSpc>
                <a:spcPct val="130000"/>
              </a:lnSpc>
            </a:pPr>
            <a:endParaRPr lang="en-US" altLang="zh-CN" sz="18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3558165" y="1670552"/>
            <a:ext cx="2868930" cy="3328670"/>
          </a:xfrm>
          <a:prstGeom prst="rect">
            <a:avLst/>
          </a:prstGeom>
        </p:spPr>
        <p:txBody>
          <a:bodyPr wrap="square">
            <a:spAutoFit/>
          </a:bodyPr>
          <a:lstStyle/>
          <a:p>
            <a:pPr lvl="2" algn="just">
              <a:lnSpc>
                <a:spcPct val="130000"/>
              </a:lnSpc>
            </a:pPr>
            <a:r>
              <a:rPr lang="zh-CN" altLang="en-US" sz="1800" b="1" dirty="0">
                <a:solidFill>
                  <a:srgbClr val="FF0000"/>
                </a:solidFill>
                <a:latin typeface="微软雅黑" panose="020B0503020204020204" pitchFamily="34" charset="-122"/>
                <a:ea typeface="微软雅黑" panose="020B0503020204020204" pitchFamily="34" charset="-122"/>
              </a:rPr>
              <a:t>意味着</a:t>
            </a:r>
          </a:p>
          <a:p>
            <a:pPr lvl="2" algn="just">
              <a:lnSpc>
                <a:spcPct val="130000"/>
              </a:lnSpc>
            </a:pPr>
            <a:r>
              <a:rPr lang="zh-CN" altLang="en-US" sz="1800" dirty="0">
                <a:latin typeface="微软雅黑" panose="020B0503020204020204" pitchFamily="34" charset="-122"/>
                <a:ea typeface="微软雅黑" panose="020B0503020204020204" pitchFamily="34" charset="-122"/>
              </a:rPr>
              <a:t>科学社会主义在二十一世纪的中国焕发出强大生机活力，在世界上高高举起了中国特色社会主义伟大旗帜；</a:t>
            </a:r>
          </a:p>
          <a:p>
            <a:pPr lvl="2" algn="just">
              <a:lnSpc>
                <a:spcPct val="130000"/>
              </a:lnSpc>
            </a:pPr>
            <a:endParaRPr lang="en-US" altLang="zh-CN" sz="18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109822" y="1670552"/>
            <a:ext cx="4441825" cy="2968625"/>
          </a:xfrm>
          <a:prstGeom prst="rect">
            <a:avLst/>
          </a:prstGeom>
        </p:spPr>
        <p:txBody>
          <a:bodyPr wrap="square">
            <a:spAutoFit/>
          </a:bodyPr>
          <a:lstStyle/>
          <a:p>
            <a:pPr lvl="2" algn="just">
              <a:lnSpc>
                <a:spcPct val="130000"/>
              </a:lnSpc>
            </a:pPr>
            <a:r>
              <a:rPr lang="zh-CN" altLang="en-US" sz="1800" b="1" dirty="0">
                <a:solidFill>
                  <a:srgbClr val="FF0000"/>
                </a:solidFill>
                <a:latin typeface="微软雅黑" panose="020B0503020204020204" pitchFamily="34" charset="-122"/>
                <a:ea typeface="微软雅黑" panose="020B0503020204020204" pitchFamily="34" charset="-122"/>
              </a:rPr>
              <a:t>意味着</a:t>
            </a:r>
          </a:p>
          <a:p>
            <a:pPr lvl="2" algn="just">
              <a:lnSpc>
                <a:spcPct val="130000"/>
              </a:lnSpc>
            </a:pPr>
            <a:r>
              <a:rPr lang="zh-CN" altLang="en-US" sz="1800" dirty="0">
                <a:latin typeface="微软雅黑" panose="020B0503020204020204" pitchFamily="34" charset="-122"/>
                <a:ea typeface="微软雅黑" panose="020B0503020204020204" pitchFamily="34" charset="-122"/>
              </a:rPr>
              <a:t>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endParaRPr lang="en-US" altLang="zh-CN" sz="1800" dirty="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080" y="181256"/>
            <a:ext cx="935768" cy="935768"/>
          </a:xfrm>
          <a:prstGeom prst="rect">
            <a:avLst/>
          </a:prstGeom>
        </p:spPr>
      </p:pic>
    </p:spTree>
    <p:extLst>
      <p:ext uri="{BB962C8B-B14F-4D97-AF65-F5344CB8AC3E}">
        <p14:creationId xmlns:p14="http://schemas.microsoft.com/office/powerpoint/2010/main" val="38243911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3"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四个伟大</a:t>
            </a:r>
          </a:p>
        </p:txBody>
      </p:sp>
      <p:sp>
        <p:nvSpPr>
          <p:cNvPr id="5" name="TextBox 9">
            <a:hlinkClick r:id="" action="ppaction://hlinkshowjump?jump=nextslide"/>
          </p:cNvPr>
          <p:cNvSpPr txBox="1"/>
          <p:nvPr/>
        </p:nvSpPr>
        <p:spPr>
          <a:xfrm>
            <a:off x="2074993" y="2057047"/>
            <a:ext cx="1727835" cy="578486"/>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伟大梦想</a:t>
            </a:r>
          </a:p>
        </p:txBody>
      </p:sp>
      <p:sp>
        <p:nvSpPr>
          <p:cNvPr id="6" name="TextBox 9">
            <a:hlinkClick r:id="" action="ppaction://hlinkshowjump?jump=nextslide"/>
          </p:cNvPr>
          <p:cNvSpPr txBox="1"/>
          <p:nvPr/>
        </p:nvSpPr>
        <p:spPr>
          <a:xfrm>
            <a:off x="8367837" y="2027130"/>
            <a:ext cx="1712595" cy="582942"/>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伟大斗争</a:t>
            </a:r>
          </a:p>
        </p:txBody>
      </p:sp>
      <p:sp>
        <p:nvSpPr>
          <p:cNvPr id="7" name="TextBox 9">
            <a:hlinkClick r:id="" action="ppaction://hlinkshowjump?jump=nextslide"/>
          </p:cNvPr>
          <p:cNvSpPr txBox="1"/>
          <p:nvPr/>
        </p:nvSpPr>
        <p:spPr>
          <a:xfrm>
            <a:off x="2074993" y="3630478"/>
            <a:ext cx="1742440" cy="582942"/>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伟大工程</a:t>
            </a:r>
          </a:p>
        </p:txBody>
      </p:sp>
      <p:sp>
        <p:nvSpPr>
          <p:cNvPr id="8" name="TextBox 9">
            <a:hlinkClick r:id="" action="ppaction://hlinkshowjump?jump=nextslide"/>
          </p:cNvPr>
          <p:cNvSpPr txBox="1"/>
          <p:nvPr/>
        </p:nvSpPr>
        <p:spPr>
          <a:xfrm>
            <a:off x="8360852" y="3633045"/>
            <a:ext cx="1719580" cy="582942"/>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800" dirty="0">
                <a:solidFill>
                  <a:schemeClr val="bg1"/>
                </a:solidFill>
              </a:rPr>
              <a:t>伟大事业</a:t>
            </a:r>
          </a:p>
        </p:txBody>
      </p:sp>
      <p:grpSp>
        <p:nvGrpSpPr>
          <p:cNvPr id="9" name="组合 8"/>
          <p:cNvGrpSpPr/>
          <p:nvPr/>
        </p:nvGrpSpPr>
        <p:grpSpPr>
          <a:xfrm>
            <a:off x="3841621" y="1606390"/>
            <a:ext cx="4697204" cy="3407094"/>
            <a:chOff x="2577529" y="1495055"/>
            <a:chExt cx="4697204" cy="3407094"/>
          </a:xfrm>
        </p:grpSpPr>
        <p:grpSp>
          <p:nvGrpSpPr>
            <p:cNvPr id="10" name="组合 9"/>
            <p:cNvGrpSpPr/>
            <p:nvPr/>
          </p:nvGrpSpPr>
          <p:grpSpPr>
            <a:xfrm>
              <a:off x="2577529" y="4287719"/>
              <a:ext cx="4697204" cy="614430"/>
              <a:chOff x="2577529" y="4287719"/>
              <a:chExt cx="4697204" cy="614430"/>
            </a:xfrm>
          </p:grpSpPr>
          <p:pic>
            <p:nvPicPr>
              <p:cNvPr id="20" name="Picture 19"/>
              <p:cNvPicPr>
                <a:picLocks noChangeAspect="1" noChangeArrowheads="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4616415" y="428771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9"/>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577529" y="4325410"/>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3249281" y="1495055"/>
              <a:ext cx="3213613" cy="3018713"/>
              <a:chOff x="3249281" y="1495055"/>
              <a:chExt cx="3213613" cy="3018713"/>
            </a:xfrm>
          </p:grpSpPr>
          <p:sp>
            <p:nvSpPr>
              <p:cNvPr id="12" name="Freeform 104"/>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tx2"/>
              </a:solidFill>
              <a:ln>
                <a:noFill/>
              </a:ln>
            </p:spPr>
            <p:txBody>
              <a:bodyPr lIns="96775" tIns="48388" rIns="96775" bIns="48388"/>
              <a:lstStyle/>
              <a:p>
                <a:pPr defTabSz="967740"/>
                <a:endParaRPr lang="zh-CN" altLang="en-US" sz="1900" kern="0">
                  <a:solidFill>
                    <a:sysClr val="windowText" lastClr="000000"/>
                  </a:solidFill>
                </a:endParaRPr>
              </a:p>
            </p:txBody>
          </p:sp>
          <p:sp>
            <p:nvSpPr>
              <p:cNvPr id="13" name="Freeform 106"/>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D0006D"/>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4" name="Freeform 108"/>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F0000"/>
              </a:solidFill>
              <a:ln>
                <a:noFill/>
              </a:ln>
            </p:spPr>
            <p:txBody>
              <a:bodyPr lIns="96775" tIns="48388" rIns="96775" bIns="48388"/>
              <a:lstStyle/>
              <a:p>
                <a:pPr defTabSz="967740"/>
                <a:endParaRPr lang="zh-CN" altLang="en-US" sz="1900" kern="0">
                  <a:solidFill>
                    <a:sysClr val="windowText" lastClr="000000"/>
                  </a:solidFill>
                </a:endParaRPr>
              </a:p>
            </p:txBody>
          </p:sp>
          <p:sp>
            <p:nvSpPr>
              <p:cNvPr id="15" name="Freeform 109"/>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6775" tIns="48388" rIns="96775" bIns="48388"/>
              <a:lstStyle/>
              <a:p>
                <a:pPr defTabSz="967740"/>
                <a:endParaRPr lang="zh-CN" altLang="en-US" sz="1900" kern="0">
                  <a:solidFill>
                    <a:sysClr val="windowText" lastClr="000000"/>
                  </a:solidFill>
                </a:endParaRPr>
              </a:p>
            </p:txBody>
          </p:sp>
          <p:sp>
            <p:nvSpPr>
              <p:cNvPr id="16" name="Freeform 121"/>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1"/>
              </a:solidFill>
              <a:ln>
                <a:noFill/>
              </a:ln>
            </p:spPr>
            <p:txBody>
              <a:bodyPr lIns="96775" tIns="48388" rIns="96775" bIns="48388"/>
              <a:lstStyle/>
              <a:p>
                <a:pPr defTabSz="967740"/>
                <a:endParaRPr lang="zh-CN" altLang="en-US" sz="1900" kern="0">
                  <a:solidFill>
                    <a:sysClr val="windowText" lastClr="000000"/>
                  </a:solidFill>
                </a:endParaRPr>
              </a:p>
            </p:txBody>
          </p:sp>
          <p:sp>
            <p:nvSpPr>
              <p:cNvPr id="17" name="Freeform 122"/>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p:spPr>
            <p:txBody>
              <a:bodyPr lIns="96775" tIns="48388" rIns="96775" bIns="48388"/>
              <a:lstStyle/>
              <a:p>
                <a:pPr defTabSz="967740"/>
                <a:endParaRPr lang="zh-CN" altLang="en-US" sz="1900" kern="0">
                  <a:solidFill>
                    <a:sysClr val="windowText" lastClr="000000"/>
                  </a:solidFill>
                </a:endParaRPr>
              </a:p>
            </p:txBody>
          </p:sp>
          <p:sp>
            <p:nvSpPr>
              <p:cNvPr id="18" name="Freeform 123"/>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F0000"/>
              </a:solidFill>
              <a:ln>
                <a:noFill/>
              </a:ln>
            </p:spPr>
            <p:txBody>
              <a:bodyPr lIns="96775" tIns="48388" rIns="96775" bIns="48388"/>
              <a:lstStyle/>
              <a:p>
                <a:pPr defTabSz="967740"/>
                <a:endParaRPr lang="zh-CN" altLang="en-US" sz="1900" kern="0">
                  <a:solidFill>
                    <a:sysClr val="windowText" lastClr="000000"/>
                  </a:solidFill>
                </a:endParaRPr>
              </a:p>
            </p:txBody>
          </p:sp>
          <p:sp>
            <p:nvSpPr>
              <p:cNvPr id="19" name="Freeform 124"/>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D0006D"/>
              </a:solidFill>
              <a:ln>
                <a:noFill/>
              </a:ln>
            </p:spPr>
            <p:txBody>
              <a:bodyPr lIns="96775" tIns="48388" rIns="96775" bIns="48388"/>
              <a:lstStyle/>
              <a:p>
                <a:pPr defTabSz="967740"/>
                <a:endParaRPr lang="zh-CN" altLang="en-US" sz="1900" kern="0">
                  <a:solidFill>
                    <a:sysClr val="windowText" lastClr="000000"/>
                  </a:solidFill>
                </a:endParaRPr>
              </a:p>
            </p:txBody>
          </p:sp>
        </p:grpSp>
      </p:grpSp>
      <p:grpSp>
        <p:nvGrpSpPr>
          <p:cNvPr id="22" name="组合 21"/>
          <p:cNvGrpSpPr/>
          <p:nvPr/>
        </p:nvGrpSpPr>
        <p:grpSpPr>
          <a:xfrm>
            <a:off x="2715844" y="2031444"/>
            <a:ext cx="7024712" cy="2296955"/>
            <a:chOff x="1451752" y="1920109"/>
            <a:chExt cx="7024712" cy="2296955"/>
          </a:xfrm>
        </p:grpSpPr>
        <p:sp>
          <p:nvSpPr>
            <p:cNvPr id="23" name="任意多边形 22"/>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4" name="任意多边形 23"/>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5" name="任意多边形 24"/>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6" name="任意多边形 25"/>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rgbClr val="C00000"/>
              </a:solidFill>
              <a:prstDash val="dash"/>
              <a:headEnd type="oval" w="med" len="med"/>
            </a:ln>
            <a:effectLst/>
          </p:spPr>
          <p:txBody>
            <a:bodyPr lIns="96775" tIns="48388" rIns="96775" bIns="48388" anchor="ctr"/>
            <a:lstStyle/>
            <a:p>
              <a:pPr algn="ctr" defTabSz="967740">
                <a:defRPr/>
              </a:pPr>
              <a:endParaRPr lang="zh-CN" altLang="en-US" sz="1900" kern="0">
                <a:solidFill>
                  <a:sysClr val="window" lastClr="FFFFFF"/>
                </a:solidFill>
              </a:endParaRPr>
            </a:p>
          </p:txBody>
        </p:sp>
        <p:sp>
          <p:nvSpPr>
            <p:cNvPr id="27"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28"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29"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sp>
          <p:nvSpPr>
            <p:cNvPr id="30"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96775" tIns="48388" rIns="96775" bIns="48388"/>
            <a:lstStyle/>
            <a:p>
              <a:pPr defTabSz="967740">
                <a:defRPr/>
              </a:pPr>
              <a:endParaRPr lang="zh-CN" altLang="en-US" sz="1900" kern="0">
                <a:solidFill>
                  <a:sysClr val="windowText" lastClr="000000"/>
                </a:solidFill>
              </a:endParaRPr>
            </a:p>
          </p:txBody>
        </p:sp>
      </p:grpSp>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8028" y="303758"/>
            <a:ext cx="829539" cy="829539"/>
          </a:xfrm>
          <a:prstGeom prst="rect">
            <a:avLst/>
          </a:prstGeom>
        </p:spPr>
      </p:pic>
    </p:spTree>
    <p:extLst>
      <p:ext uri="{BB962C8B-B14F-4D97-AF65-F5344CB8AC3E}">
        <p14:creationId xmlns:p14="http://schemas.microsoft.com/office/powerpoint/2010/main" val="15551378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261346" y="256725"/>
            <a:ext cx="3656771"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五个更加自觉</a:t>
            </a:r>
          </a:p>
        </p:txBody>
      </p:sp>
      <p:grpSp>
        <p:nvGrpSpPr>
          <p:cNvPr id="5" name="组合 4"/>
          <p:cNvGrpSpPr/>
          <p:nvPr/>
        </p:nvGrpSpPr>
        <p:grpSpPr>
          <a:xfrm>
            <a:off x="1904081" y="1674601"/>
            <a:ext cx="3975735" cy="1229995"/>
            <a:chOff x="1907705" y="1002593"/>
            <a:chExt cx="3739534" cy="1043827"/>
          </a:xfrm>
        </p:grpSpPr>
        <p:sp>
          <p:nvSpPr>
            <p:cNvPr id="6" name="任意多边形 5"/>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7" name="矩形 6"/>
            <p:cNvSpPr/>
            <p:nvPr/>
          </p:nvSpPr>
          <p:spPr>
            <a:xfrm>
              <a:off x="1907705" y="1024438"/>
              <a:ext cx="102979" cy="8016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8" name="等腰三角形 43"/>
            <p:cNvSpPr/>
            <p:nvPr/>
          </p:nvSpPr>
          <p:spPr>
            <a:xfrm rot="11826958" flipH="1">
              <a:off x="2903958" y="1030615"/>
              <a:ext cx="292664" cy="72211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9" name="文本框 46"/>
            <p:cNvSpPr txBox="1"/>
            <p:nvPr/>
          </p:nvSpPr>
          <p:spPr>
            <a:xfrm>
              <a:off x="2068372" y="1065954"/>
              <a:ext cx="654613" cy="782466"/>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10" name="矩形 1"/>
            <p:cNvSpPr>
              <a:spLocks noChangeArrowheads="1"/>
            </p:cNvSpPr>
            <p:nvPr/>
          </p:nvSpPr>
          <p:spPr bwMode="auto">
            <a:xfrm>
              <a:off x="3195428" y="1002593"/>
              <a:ext cx="2204539" cy="104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eaLnBrk="1" latinLnBrk="0" hangingPunct="1">
                <a:lnSpc>
                  <a:spcPct val="10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坚持党的领导和我国社会主义制度，坚决反对一切削弱、歪曲、否定党的领导和我国社会主义制度的言行；</a:t>
              </a:r>
            </a:p>
            <a:p>
              <a:pPr algn="just" defTabSz="967740">
                <a:lnSpc>
                  <a:spcPct val="150000"/>
                </a:lnSpc>
              </a:pPr>
              <a:endParaRPr lang="zh-CN"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904081" y="2894141"/>
            <a:ext cx="3975735" cy="944880"/>
            <a:chOff x="983374" y="1858438"/>
            <a:chExt cx="3739534" cy="801606"/>
          </a:xfrm>
        </p:grpSpPr>
        <p:sp>
          <p:nvSpPr>
            <p:cNvPr id="12" name="任意多边形 11"/>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3" name="矩形 12"/>
            <p:cNvSpPr/>
            <p:nvPr/>
          </p:nvSpPr>
          <p:spPr>
            <a:xfrm>
              <a:off x="983374" y="1858439"/>
              <a:ext cx="102979" cy="80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grpSp>
        <p:nvGrpSpPr>
          <p:cNvPr id="14" name="组合 13"/>
          <p:cNvGrpSpPr/>
          <p:nvPr/>
        </p:nvGrpSpPr>
        <p:grpSpPr>
          <a:xfrm>
            <a:off x="1904081" y="4122231"/>
            <a:ext cx="3975735" cy="944880"/>
            <a:chOff x="982395" y="2735983"/>
            <a:chExt cx="3739534" cy="801606"/>
          </a:xfrm>
        </p:grpSpPr>
        <p:sp>
          <p:nvSpPr>
            <p:cNvPr id="15" name="任意多边形 14"/>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000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6" name="矩形 15"/>
            <p:cNvSpPr/>
            <p:nvPr/>
          </p:nvSpPr>
          <p:spPr>
            <a:xfrm>
              <a:off x="982395" y="2735984"/>
              <a:ext cx="102979" cy="801604"/>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grpSp>
      <p:sp>
        <p:nvSpPr>
          <p:cNvPr id="17" name="任意多边形 16"/>
          <p:cNvSpPr/>
          <p:nvPr/>
        </p:nvSpPr>
        <p:spPr>
          <a:xfrm>
            <a:off x="6132546" y="2278191"/>
            <a:ext cx="3975735" cy="1014730"/>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8" name="矩形 17"/>
          <p:cNvSpPr/>
          <p:nvPr/>
        </p:nvSpPr>
        <p:spPr>
          <a:xfrm>
            <a:off x="6132546" y="2278191"/>
            <a:ext cx="109220" cy="101473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19" name="任意多边形 18"/>
          <p:cNvSpPr/>
          <p:nvPr/>
        </p:nvSpPr>
        <p:spPr>
          <a:xfrm>
            <a:off x="6132546" y="3515806"/>
            <a:ext cx="3975735" cy="1014730"/>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20" name="矩形 19"/>
          <p:cNvSpPr/>
          <p:nvPr/>
        </p:nvSpPr>
        <p:spPr>
          <a:xfrm>
            <a:off x="6132546" y="3515806"/>
            <a:ext cx="109220" cy="101473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21" name="文本框 46"/>
          <p:cNvSpPr txBox="1"/>
          <p:nvPr/>
        </p:nvSpPr>
        <p:spPr>
          <a:xfrm>
            <a:off x="2074896" y="2909036"/>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2" name="文本框 46"/>
          <p:cNvSpPr txBox="1"/>
          <p:nvPr/>
        </p:nvSpPr>
        <p:spPr>
          <a:xfrm>
            <a:off x="2074896" y="4137126"/>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3" name="文本框 46"/>
          <p:cNvSpPr txBox="1"/>
          <p:nvPr/>
        </p:nvSpPr>
        <p:spPr>
          <a:xfrm>
            <a:off x="6302726" y="2364841"/>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4" name="文本框 46"/>
          <p:cNvSpPr txBox="1"/>
          <p:nvPr/>
        </p:nvSpPr>
        <p:spPr>
          <a:xfrm>
            <a:off x="6302726" y="3601821"/>
            <a:ext cx="695960" cy="922020"/>
          </a:xfrm>
          <a:prstGeom prst="rect">
            <a:avLst/>
          </a:prstGeom>
          <a:noFill/>
        </p:spPr>
        <p:txBody>
          <a:bodyPr wrap="square" rtlCol="0">
            <a:spAutoFit/>
          </a:bodyPr>
          <a:lstStyle/>
          <a:p>
            <a:pPr defTabSz="967740" fontAlgn="base">
              <a:spcBef>
                <a:spcPct val="0"/>
              </a:spcBef>
              <a:spcAft>
                <a:spcPct val="0"/>
              </a:spcAft>
            </a:pPr>
            <a:r>
              <a:rPr lang="zh-CN" altLang="en-US" sz="18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更加自觉地</a:t>
            </a:r>
            <a:endParaRPr lang="zh-CN" altLang="en-US" sz="1800" b="1"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p:txBody>
      </p:sp>
      <p:sp>
        <p:nvSpPr>
          <p:cNvPr id="25" name="矩形 1"/>
          <p:cNvSpPr>
            <a:spLocks noChangeArrowheads="1"/>
          </p:cNvSpPr>
          <p:nvPr/>
        </p:nvSpPr>
        <p:spPr bwMode="auto">
          <a:xfrm>
            <a:off x="3273141" y="2794737"/>
            <a:ext cx="234378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维护人民利益，坚决反对一切损害人民利益、脱离群众的行为；</a:t>
            </a:r>
          </a:p>
        </p:txBody>
      </p:sp>
      <p:sp>
        <p:nvSpPr>
          <p:cNvPr id="26" name="矩形 1"/>
          <p:cNvSpPr>
            <a:spLocks noChangeArrowheads="1"/>
          </p:cNvSpPr>
          <p:nvPr/>
        </p:nvSpPr>
        <p:spPr bwMode="auto">
          <a:xfrm>
            <a:off x="3327116" y="4229837"/>
            <a:ext cx="23437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投身改革创新时代潮流，坚决破除一切顽瘴痼疾；</a:t>
            </a:r>
          </a:p>
        </p:txBody>
      </p:sp>
      <p:sp>
        <p:nvSpPr>
          <p:cNvPr id="27" name="矩形 1"/>
          <p:cNvSpPr>
            <a:spLocks noChangeArrowheads="1"/>
          </p:cNvSpPr>
          <p:nvPr/>
        </p:nvSpPr>
        <p:spPr bwMode="auto">
          <a:xfrm>
            <a:off x="7524466" y="2293087"/>
            <a:ext cx="234378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40" eaLnBrk="1" latinLnBrk="0" hangingPunct="1">
              <a:lnSpc>
                <a:spcPct val="10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维护我国主权、安全、发展利益，坚决反对一切分裂祖国、破坏民族团结和社会和谐稳定的行为；</a:t>
            </a:r>
          </a:p>
          <a:p>
            <a:pPr algn="just" defTabSz="967740">
              <a:lnSpc>
                <a:spcPct val="150000"/>
              </a:lnSpc>
            </a:pPr>
            <a:endParaRPr lang="zh-CN" altLang="en-US" sz="1400" dirty="0">
              <a:solidFill>
                <a:schemeClr val="bg1"/>
              </a:solidFill>
              <a:latin typeface="微软雅黑" panose="020B0503020204020204" pitchFamily="34" charset="-122"/>
              <a:ea typeface="微软雅黑" panose="020B0503020204020204" pitchFamily="34" charset="-122"/>
              <a:sym typeface="+mn-ea"/>
            </a:endParaRPr>
          </a:p>
        </p:txBody>
      </p:sp>
      <p:sp>
        <p:nvSpPr>
          <p:cNvPr id="28" name="矩形 1"/>
          <p:cNvSpPr>
            <a:spLocks noChangeArrowheads="1"/>
          </p:cNvSpPr>
          <p:nvPr/>
        </p:nvSpPr>
        <p:spPr bwMode="auto">
          <a:xfrm>
            <a:off x="7524466" y="3530067"/>
            <a:ext cx="234378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latinLnBrk="0" hangingPunct="1">
              <a:lnSpc>
                <a:spcPct val="100000"/>
              </a:lnSpc>
            </a:pPr>
            <a:r>
              <a:rPr lang="zh-CN" altLang="en-US" sz="1400" dirty="0">
                <a:solidFill>
                  <a:schemeClr val="bg1"/>
                </a:solidFill>
                <a:latin typeface="微软雅黑" panose="020B0503020204020204" pitchFamily="34" charset="-122"/>
                <a:ea typeface="微软雅黑" panose="020B0503020204020204" pitchFamily="34" charset="-122"/>
                <a:sym typeface="+mn-ea"/>
              </a:rPr>
              <a:t>防范各种风险，坚决战胜一切在政治、经济、文化、社会等领域和自然界出现的困难和挑战。</a:t>
            </a:r>
          </a:p>
        </p:txBody>
      </p:sp>
      <p:sp>
        <p:nvSpPr>
          <p:cNvPr id="29" name="等腰三角形 43"/>
          <p:cNvSpPr/>
          <p:nvPr/>
        </p:nvSpPr>
        <p:spPr>
          <a:xfrm rot="11826958" flipH="1">
            <a:off x="2963261" y="2898881"/>
            <a:ext cx="311150" cy="85090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30" name="等腰三角形 43"/>
          <p:cNvSpPr/>
          <p:nvPr/>
        </p:nvSpPr>
        <p:spPr>
          <a:xfrm rot="11826958" flipH="1">
            <a:off x="2963261" y="4149196"/>
            <a:ext cx="311150" cy="850901"/>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31" name="等腰三角形 43"/>
          <p:cNvSpPr/>
          <p:nvPr/>
        </p:nvSpPr>
        <p:spPr>
          <a:xfrm rot="11706958" flipH="1">
            <a:off x="7197441" y="2283906"/>
            <a:ext cx="311150" cy="887730"/>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sp>
        <p:nvSpPr>
          <p:cNvPr id="32" name="等腰三角形 43"/>
          <p:cNvSpPr/>
          <p:nvPr/>
        </p:nvSpPr>
        <p:spPr>
          <a:xfrm rot="11706958" flipH="1">
            <a:off x="7197441" y="3541206"/>
            <a:ext cx="311150" cy="887730"/>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1" fmla="*/ 84091 w 485262"/>
              <a:gd name="connsiteY0-2" fmla="*/ 994386 h 994386"/>
              <a:gd name="connsiteX1-3" fmla="*/ 0 w 485262"/>
              <a:gd name="connsiteY1-4" fmla="*/ 0 h 994386"/>
              <a:gd name="connsiteX2-5" fmla="*/ 485262 w 485262"/>
              <a:gd name="connsiteY2-6" fmla="*/ 994386 h 994386"/>
              <a:gd name="connsiteX3-7" fmla="*/ 84091 w 485262"/>
              <a:gd name="connsiteY3-8" fmla="*/ 994386 h 994386"/>
              <a:gd name="connsiteX0-9" fmla="*/ 87032 w 488203"/>
              <a:gd name="connsiteY0-10" fmla="*/ 1000445 h 1000445"/>
              <a:gd name="connsiteX1-11" fmla="*/ 0 w 488203"/>
              <a:gd name="connsiteY1-12" fmla="*/ 0 h 1000445"/>
              <a:gd name="connsiteX2-13" fmla="*/ 488203 w 488203"/>
              <a:gd name="connsiteY2-14" fmla="*/ 1000445 h 1000445"/>
              <a:gd name="connsiteX3-15" fmla="*/ 87032 w 488203"/>
              <a:gd name="connsiteY3-16" fmla="*/ 1000445 h 1000445"/>
              <a:gd name="connsiteX0-17" fmla="*/ 87032 w 497475"/>
              <a:gd name="connsiteY0-18" fmla="*/ 1000445 h 1000445"/>
              <a:gd name="connsiteX1-19" fmla="*/ 0 w 497475"/>
              <a:gd name="connsiteY1-20" fmla="*/ 0 h 1000445"/>
              <a:gd name="connsiteX2-21" fmla="*/ 497475 w 497475"/>
              <a:gd name="connsiteY2-22" fmla="*/ 896130 h 1000445"/>
              <a:gd name="connsiteX3-23" fmla="*/ 87032 w 497475"/>
              <a:gd name="connsiteY3-24" fmla="*/ 1000445 h 1000445"/>
              <a:gd name="connsiteX0-25" fmla="*/ 87032 w 387842"/>
              <a:gd name="connsiteY0-26" fmla="*/ 1000445 h 1000445"/>
              <a:gd name="connsiteX1-27" fmla="*/ 0 w 387842"/>
              <a:gd name="connsiteY1-28" fmla="*/ 0 h 1000445"/>
              <a:gd name="connsiteX2-29" fmla="*/ 387842 w 387842"/>
              <a:gd name="connsiteY2-30" fmla="*/ 793614 h 1000445"/>
              <a:gd name="connsiteX3-31" fmla="*/ 87032 w 387842"/>
              <a:gd name="connsiteY3-32" fmla="*/ 1000445 h 1000445"/>
            </a:gdLst>
            <a:ahLst/>
            <a:cxnLst>
              <a:cxn ang="0">
                <a:pos x="connsiteX0-1" y="connsiteY0-2"/>
              </a:cxn>
              <a:cxn ang="0">
                <a:pos x="connsiteX1-3" y="connsiteY1-4"/>
              </a:cxn>
              <a:cxn ang="0">
                <a:pos x="connsiteX2-5" y="connsiteY2-6"/>
              </a:cxn>
              <a:cxn ang="0">
                <a:pos x="connsiteX3-7" y="connsiteY3-8"/>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base">
              <a:spcBef>
                <a:spcPct val="0"/>
              </a:spcBef>
              <a:spcAft>
                <a:spcPct val="0"/>
              </a:spcAft>
            </a:pPr>
            <a:endParaRPr lang="zh-CN" altLang="en-US" sz="1900">
              <a:solidFill>
                <a:prstClr val="white"/>
              </a:solidFill>
            </a:endParaRPr>
          </a:p>
        </p:txBody>
      </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3" y="239559"/>
            <a:ext cx="899300" cy="899300"/>
          </a:xfrm>
          <a:prstGeom prst="rect">
            <a:avLst/>
          </a:prstGeom>
        </p:spPr>
      </p:pic>
    </p:spTree>
    <p:extLst>
      <p:ext uri="{BB962C8B-B14F-4D97-AF65-F5344CB8AC3E}">
        <p14:creationId xmlns:p14="http://schemas.microsoft.com/office/powerpoint/2010/main" val="241385948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220877"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65663"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100235"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524056"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叁</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14397191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党的建设</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78" y="439216"/>
            <a:ext cx="576783" cy="576783"/>
          </a:xfrm>
          <a:prstGeom prst="rect">
            <a:avLst/>
          </a:prstGeom>
        </p:spPr>
      </p:pic>
      <p:grpSp>
        <p:nvGrpSpPr>
          <p:cNvPr id="6" name="组合 5"/>
          <p:cNvGrpSpPr/>
          <p:nvPr/>
        </p:nvGrpSpPr>
        <p:grpSpPr>
          <a:xfrm>
            <a:off x="1585415" y="1593666"/>
            <a:ext cx="9276848" cy="4546691"/>
            <a:chOff x="2225040" y="1832307"/>
            <a:chExt cx="7433945" cy="3643463"/>
          </a:xfrm>
        </p:grpSpPr>
        <p:sp>
          <p:nvSpPr>
            <p:cNvPr id="7" name="圆角矩形 6"/>
            <p:cNvSpPr/>
            <p:nvPr/>
          </p:nvSpPr>
          <p:spPr>
            <a:xfrm>
              <a:off x="2225040" y="1832307"/>
              <a:ext cx="7433945" cy="3228975"/>
            </a:xfrm>
            <a:prstGeom prst="roundRect">
              <a:avLst>
                <a:gd name="adj" fmla="val 4227"/>
              </a:avLst>
            </a:prstGeom>
            <a:solidFill>
              <a:schemeClr val="accent4">
                <a:lumMod val="20000"/>
                <a:lumOff val="80000"/>
              </a:schemeClr>
            </a:solidFill>
            <a:ln w="28575" cap="flat" cmpd="sng" algn="ctr">
              <a:solidFill>
                <a:schemeClr val="accent2">
                  <a:lumMod val="75000"/>
                </a:schemeClr>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grpSp>
          <p:nvGrpSpPr>
            <p:cNvPr id="8" name="组合 13"/>
            <p:cNvGrpSpPr/>
            <p:nvPr/>
          </p:nvGrpSpPr>
          <p:grpSpPr bwMode="auto">
            <a:xfrm>
              <a:off x="2392045" y="2046937"/>
              <a:ext cx="7061834" cy="2852728"/>
              <a:chOff x="717476" y="1291449"/>
              <a:chExt cx="5592689" cy="1106750"/>
            </a:xfrm>
          </p:grpSpPr>
          <p:sp>
            <p:nvSpPr>
              <p:cNvPr id="13" name="圆角矩形 12"/>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4" name="TextBox 17"/>
              <p:cNvSpPr txBox="1">
                <a:spLocks noChangeArrowheads="1"/>
              </p:cNvSpPr>
              <p:nvPr/>
            </p:nvSpPr>
            <p:spPr bwMode="auto">
              <a:xfrm>
                <a:off x="2989050" y="1368986"/>
                <a:ext cx="3321115" cy="31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l">
                  <a:lnSpc>
                    <a:spcPct val="120000"/>
                  </a:lnSpc>
                </a:pPr>
                <a:r>
                  <a:rPr lang="zh-CN" altLang="en-US" sz="2600" b="1" dirty="0">
                    <a:solidFill>
                      <a:srgbClr val="FF0000"/>
                    </a:solidFill>
                    <a:latin typeface="微软雅黑" panose="020B0503020204020204" pitchFamily="34" charset="-122"/>
                    <a:sym typeface="+mn-ea"/>
                  </a:rPr>
                  <a:t>这个伟大工程就是我们党正在深入推进的党的建设新的伟大工程。</a:t>
                </a:r>
              </a:p>
            </p:txBody>
          </p:sp>
        </p:grpSp>
        <p:sp>
          <p:nvSpPr>
            <p:cNvPr id="9" name="Freeform 26"/>
            <p:cNvSpPr>
              <a:spLocks noEditPoints="1"/>
            </p:cNvSpPr>
            <p:nvPr/>
          </p:nvSpPr>
          <p:spPr bwMode="auto">
            <a:xfrm>
              <a:off x="2794995" y="2191791"/>
              <a:ext cx="978535" cy="98044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0000"/>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27"/>
            <p:cNvSpPr>
              <a:spLocks noEditPoints="1"/>
            </p:cNvSpPr>
            <p:nvPr/>
          </p:nvSpPr>
          <p:spPr bwMode="auto">
            <a:xfrm>
              <a:off x="3816117" y="2581280"/>
              <a:ext cx="720725" cy="730250"/>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0000"/>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5260339" y="3168815"/>
              <a:ext cx="4124325" cy="2306955"/>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sym typeface="+mn-ea"/>
                </a:rPr>
                <a:t>全党要更加自觉地坚定党性原则，勇于直面问题，敢于刮骨疗毒，消除一切损害党的先进性和纯洁性的因素，清除一切侵蚀党的健康肌体的病毒，不断增强党的政治领导力、思想引领力、群众组织力、社会号召力，确保我们党永葆旺盛生命力和强大战斗力。</a:t>
              </a:r>
              <a:endParaRPr lang="zh-CN" altLang="en-US" sz="1600" dirty="0">
                <a:latin typeface="微软雅黑" panose="020B0503020204020204" pitchFamily="34" charset="-122"/>
                <a:ea typeface="微软雅黑" panose="020B0503020204020204" pitchFamily="34" charset="-122"/>
              </a:endParaRPr>
            </a:p>
          </p:txBody>
        </p:sp>
        <p:sp>
          <p:nvSpPr>
            <p:cNvPr id="12" name="TextBox 9">
              <a:hlinkClick r:id="" action="ppaction://hlinkshowjump?jump=nextslide"/>
            </p:cNvPr>
            <p:cNvSpPr txBox="1"/>
            <p:nvPr/>
          </p:nvSpPr>
          <p:spPr>
            <a:xfrm>
              <a:off x="2652162" y="3520071"/>
              <a:ext cx="2327910" cy="1065039"/>
            </a:xfrm>
            <a:prstGeom prst="roundRect">
              <a:avLst/>
            </a:prstGeom>
            <a:solidFill>
              <a:schemeClr val="bg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sz="2800" dirty="0">
                  <a:solidFill>
                    <a:srgbClr val="FF0000"/>
                  </a:solidFill>
                </a:rPr>
                <a:t>党的建设新的伟大工程</a:t>
              </a:r>
            </a:p>
          </p:txBody>
        </p:sp>
      </p:grpSp>
    </p:spTree>
    <p:extLst>
      <p:ext uri="{BB962C8B-B14F-4D97-AF65-F5344CB8AC3E}">
        <p14:creationId xmlns:p14="http://schemas.microsoft.com/office/powerpoint/2010/main" val="380608675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40211" y="543544"/>
            <a:ext cx="10100643" cy="5303219"/>
            <a:chOff x="436728" y="428820"/>
            <a:chExt cx="11286699" cy="5925943"/>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728" y="1200421"/>
              <a:ext cx="11286699" cy="4053967"/>
            </a:xfrm>
            <a:prstGeom prst="rect">
              <a:avLst/>
            </a:prstGeom>
          </p:spPr>
        </p:pic>
        <p:grpSp>
          <p:nvGrpSpPr>
            <p:cNvPr id="4" name="Group 5"/>
            <p:cNvGrpSpPr>
              <a:grpSpLocks/>
            </p:cNvGrpSpPr>
            <p:nvPr/>
          </p:nvGrpSpPr>
          <p:grpSpPr bwMode="auto">
            <a:xfrm>
              <a:off x="1474734" y="3276849"/>
              <a:ext cx="1519800" cy="1400600"/>
              <a:chOff x="0" y="0"/>
              <a:chExt cx="860" cy="796"/>
            </a:xfrm>
          </p:grpSpPr>
          <p:sp>
            <p:nvSpPr>
              <p:cNvPr id="32" name="未知"/>
              <p:cNvSpPr>
                <a:spLocks/>
              </p:cNvSpPr>
              <p:nvPr/>
            </p:nvSpPr>
            <p:spPr bwMode="auto">
              <a:xfrm>
                <a:off x="85" y="613"/>
                <a:ext cx="335" cy="173"/>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C1C1C">
                      <a:gamma/>
                      <a:shade val="85882"/>
                      <a:invGamma/>
                      <a:alpha val="0"/>
                    </a:srgbClr>
                  </a:gs>
                  <a:gs pos="100000">
                    <a:srgbClr val="1C1C1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未知"/>
              <p:cNvSpPr>
                <a:spLocks/>
              </p:cNvSpPr>
              <p:nvPr/>
            </p:nvSpPr>
            <p:spPr bwMode="auto">
              <a:xfrm>
                <a:off x="315" y="550"/>
                <a:ext cx="367" cy="170"/>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Lst>
                <a:ahLst/>
                <a:cxnLst>
                  <a:cxn ang="0">
                    <a:pos x="T0" y="T1"/>
                  </a:cxn>
                  <a:cxn ang="0">
                    <a:pos x="T2" y="T3"/>
                  </a:cxn>
                  <a:cxn ang="0">
                    <a:pos x="T4" y="T5"/>
                  </a:cxn>
                  <a:cxn ang="0">
                    <a:pos x="T6" y="T7"/>
                  </a:cxn>
                  <a:cxn ang="0">
                    <a:pos x="T8" y="T9"/>
                  </a:cxn>
                  <a:cxn ang="0">
                    <a:pos x="T10" y="T11"/>
                  </a:cxn>
                </a:cxnLst>
                <a:rect l="0" t="0" r="r" b="b"/>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C1C1C">
                      <a:gamma/>
                      <a:shade val="85882"/>
                      <a:invGamma/>
                      <a:alpha val="0"/>
                    </a:srgbClr>
                  </a:gs>
                  <a:gs pos="100000">
                    <a:srgbClr val="1C1C1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未知"/>
              <p:cNvSpPr>
                <a:spLocks/>
              </p:cNvSpPr>
              <p:nvPr/>
            </p:nvSpPr>
            <p:spPr bwMode="auto">
              <a:xfrm>
                <a:off x="553" y="653"/>
                <a:ext cx="307" cy="143"/>
              </a:xfrm>
              <a:custGeom>
                <a:avLst/>
                <a:gdLst>
                  <a:gd name="T0" fmla="*/ 0 w 307"/>
                  <a:gd name="T1" fmla="*/ 134 h 143"/>
                  <a:gd name="T2" fmla="*/ 66 w 307"/>
                  <a:gd name="T3" fmla="*/ 143 h 143"/>
                  <a:gd name="T4" fmla="*/ 282 w 307"/>
                  <a:gd name="T5" fmla="*/ 35 h 143"/>
                  <a:gd name="T6" fmla="*/ 219 w 307"/>
                  <a:gd name="T7" fmla="*/ 17 h 143"/>
                  <a:gd name="T8" fmla="*/ 0 w 307"/>
                  <a:gd name="T9" fmla="*/ 134 h 143"/>
                </a:gdLst>
                <a:ahLst/>
                <a:cxnLst>
                  <a:cxn ang="0">
                    <a:pos x="T0" y="T1"/>
                  </a:cxn>
                  <a:cxn ang="0">
                    <a:pos x="T2" y="T3"/>
                  </a:cxn>
                  <a:cxn ang="0">
                    <a:pos x="T4" y="T5"/>
                  </a:cxn>
                  <a:cxn ang="0">
                    <a:pos x="T6" y="T7"/>
                  </a:cxn>
                  <a:cxn ang="0">
                    <a:pos x="T8" y="T9"/>
                  </a:cxn>
                </a:cxnLst>
                <a:rect l="0" t="0" r="r" b="b"/>
                <a:pathLst>
                  <a:path w="307" h="143">
                    <a:moveTo>
                      <a:pt x="0" y="134"/>
                    </a:moveTo>
                    <a:lnTo>
                      <a:pt x="66" y="143"/>
                    </a:lnTo>
                    <a:lnTo>
                      <a:pt x="282" y="35"/>
                    </a:lnTo>
                    <a:cubicBezTo>
                      <a:pt x="307" y="14"/>
                      <a:pt x="266" y="0"/>
                      <a:pt x="219" y="17"/>
                    </a:cubicBezTo>
                    <a:lnTo>
                      <a:pt x="0" y="134"/>
                    </a:lnTo>
                    <a:close/>
                  </a:path>
                </a:pathLst>
              </a:custGeom>
              <a:gradFill rotWithShape="1">
                <a:gsLst>
                  <a:gs pos="0">
                    <a:srgbClr val="1C1C1C">
                      <a:gamma/>
                      <a:shade val="85882"/>
                      <a:invGamma/>
                      <a:alpha val="0"/>
                    </a:srgbClr>
                  </a:gs>
                  <a:gs pos="100000">
                    <a:srgbClr val="1C1C1C"/>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未知"/>
              <p:cNvSpPr>
                <a:spLocks/>
              </p:cNvSpPr>
              <p:nvPr/>
            </p:nvSpPr>
            <p:spPr bwMode="auto">
              <a:xfrm>
                <a:off x="0" y="215"/>
                <a:ext cx="224" cy="569"/>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a:noFill/>
              </a:ln>
              <a:effectLst/>
              <a:scene3d>
                <a:camera prst="legacyPerspectiveTopRight">
                  <a:rot lat="0" lon="900000" rev="0"/>
                </a:camera>
                <a:lightRig rig="legacyFlat1" dir="t"/>
              </a:scene3d>
              <a:sp3d extrusionH="36500" prstMaterial="legacyMatte">
                <a:bevelT w="13500" h="13500" prst="angle"/>
                <a:bevelB w="13500" h="13500" prst="angle"/>
                <a:extrusionClr>
                  <a:srgbClr val="333333"/>
                </a:extrusionClr>
                <a:contourClr>
                  <a:srgbClr val="FFFFFF"/>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endParaRPr lang="zh-CN" altLang="en-US"/>
              </a:p>
            </p:txBody>
          </p:sp>
          <p:sp>
            <p:nvSpPr>
              <p:cNvPr id="36" name="未知"/>
              <p:cNvSpPr>
                <a:spLocks/>
              </p:cNvSpPr>
              <p:nvPr/>
            </p:nvSpPr>
            <p:spPr bwMode="auto">
              <a:xfrm>
                <a:off x="216" y="0"/>
                <a:ext cx="282" cy="716"/>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a:noFill/>
              </a:ln>
              <a:effectLst/>
              <a:scene3d>
                <a:camera prst="legacyPerspectiveTopRight">
                  <a:rot lat="0" lon="900000" rev="0"/>
                </a:camera>
                <a:lightRig rig="legacyFlat1" dir="t"/>
              </a:scene3d>
              <a:sp3d extrusionH="36500" prstMaterial="legacyMatte">
                <a:bevelT w="13500" h="13500" prst="angle"/>
                <a:bevelB w="13500" h="13500" prst="angle"/>
                <a:extrusionClr>
                  <a:srgbClr val="333333"/>
                </a:extrusionClr>
                <a:contourClr>
                  <a:srgbClr val="FFFFFF"/>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endParaRPr lang="zh-CN" altLang="en-US"/>
              </a:p>
            </p:txBody>
          </p:sp>
          <p:sp>
            <p:nvSpPr>
              <p:cNvPr id="37" name="未知"/>
              <p:cNvSpPr>
                <a:spLocks/>
              </p:cNvSpPr>
              <p:nvPr/>
            </p:nvSpPr>
            <p:spPr bwMode="auto">
              <a:xfrm>
                <a:off x="474" y="227"/>
                <a:ext cx="224" cy="569"/>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FFFFFF"/>
                  </a:gs>
                  <a:gs pos="100000">
                    <a:srgbClr val="FFFFFF">
                      <a:gamma/>
                      <a:shade val="46275"/>
                      <a:invGamma/>
                    </a:srgbClr>
                  </a:gs>
                </a:gsLst>
                <a:lin ang="5400000" scaled="1"/>
              </a:gradFill>
              <a:ln>
                <a:noFill/>
              </a:ln>
              <a:effectLst/>
              <a:scene3d>
                <a:camera prst="legacyPerspectiveTopRight">
                  <a:rot lat="0" lon="900000" rev="0"/>
                </a:camera>
                <a:lightRig rig="legacyFlat1" dir="t"/>
              </a:scene3d>
              <a:sp3d extrusionH="36500" prstMaterial="legacyMatte">
                <a:bevelT w="13500" h="13500" prst="angle"/>
                <a:bevelB w="13500" h="13500" prst="angle"/>
                <a:extrusionClr>
                  <a:srgbClr val="333333"/>
                </a:extrusionClr>
                <a:contourClr>
                  <a:srgbClr val="FFFFFF"/>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endParaRPr lang="zh-CN" altLang="en-US"/>
              </a:p>
            </p:txBody>
          </p:sp>
        </p:grpSp>
        <p:pic>
          <p:nvPicPr>
            <p:cNvPr id="5" name="Picture 12" descr="1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8363" y="428820"/>
              <a:ext cx="1072800" cy="107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descr="23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6119" y="1284506"/>
              <a:ext cx="1424015" cy="124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descr="13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9706" y="2138062"/>
              <a:ext cx="1364414" cy="15538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2700000" algn="ctr" rotWithShape="0">
                      <a:srgbClr val="080808">
                        <a:alpha val="50000"/>
                      </a:srgbClr>
                    </a:outerShdw>
                  </a:effectLst>
                </a14:hiddenEffects>
              </a:ext>
            </a:extLst>
          </p:spPr>
        </p:pic>
        <p:grpSp>
          <p:nvGrpSpPr>
            <p:cNvPr id="8" name="Group 15"/>
            <p:cNvGrpSpPr>
              <a:grpSpLocks/>
            </p:cNvGrpSpPr>
            <p:nvPr/>
          </p:nvGrpSpPr>
          <p:grpSpPr bwMode="auto">
            <a:xfrm>
              <a:off x="621177" y="5107420"/>
              <a:ext cx="2424443" cy="421457"/>
              <a:chOff x="0" y="0"/>
              <a:chExt cx="2330" cy="294"/>
            </a:xfrm>
          </p:grpSpPr>
          <p:sp>
            <p:nvSpPr>
              <p:cNvPr id="29" name="AutoShape 16"/>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0" name="AutoShape 17"/>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AutoShape 18"/>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Text Box 18"/>
            <p:cNvSpPr txBox="1">
              <a:spLocks noChangeArrowheads="1"/>
            </p:cNvSpPr>
            <p:nvPr/>
          </p:nvSpPr>
          <p:spPr bwMode="auto">
            <a:xfrm>
              <a:off x="702062" y="5077620"/>
              <a:ext cx="2179657" cy="491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dirty="0">
                  <a:solidFill>
                    <a:srgbClr val="FFFFFF"/>
                  </a:solidFill>
                  <a:ea typeface="宋体" panose="02010600030101010101" pitchFamily="2" charset="-122"/>
                </a:rPr>
                <a:t>Title in here</a:t>
              </a:r>
            </a:p>
          </p:txBody>
        </p:sp>
        <p:sp>
          <p:nvSpPr>
            <p:cNvPr id="10" name="Rectangle 21"/>
            <p:cNvSpPr>
              <a:spLocks noChangeArrowheads="1"/>
            </p:cNvSpPr>
            <p:nvPr/>
          </p:nvSpPr>
          <p:spPr bwMode="auto">
            <a:xfrm>
              <a:off x="716963" y="5575706"/>
              <a:ext cx="2371228"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dirty="0">
                  <a:ea typeface="宋体" panose="02010600030101010101" pitchFamily="2" charset="-122"/>
                </a:rPr>
                <a:t>Description of the contents</a:t>
              </a:r>
            </a:p>
          </p:txBody>
        </p:sp>
        <p:sp>
          <p:nvSpPr>
            <p:cNvPr id="11" name="Rectangle 22"/>
            <p:cNvSpPr>
              <a:spLocks noChangeArrowheads="1"/>
            </p:cNvSpPr>
            <p:nvPr/>
          </p:nvSpPr>
          <p:spPr bwMode="auto">
            <a:xfrm>
              <a:off x="3560734" y="4634877"/>
              <a:ext cx="2373356"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a:ea typeface="宋体" panose="02010600030101010101" pitchFamily="2" charset="-122"/>
                </a:rPr>
                <a:t>Description of the contents</a:t>
              </a:r>
            </a:p>
          </p:txBody>
        </p:sp>
        <p:sp>
          <p:nvSpPr>
            <p:cNvPr id="12" name="Rectangle 23"/>
            <p:cNvSpPr>
              <a:spLocks noChangeArrowheads="1"/>
            </p:cNvSpPr>
            <p:nvPr/>
          </p:nvSpPr>
          <p:spPr bwMode="auto">
            <a:xfrm>
              <a:off x="6246991" y="3525891"/>
              <a:ext cx="2373356"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a:ea typeface="宋体" panose="02010600030101010101" pitchFamily="2" charset="-122"/>
                </a:rPr>
                <a:t>Description of the contents</a:t>
              </a:r>
            </a:p>
          </p:txBody>
        </p:sp>
        <p:sp>
          <p:nvSpPr>
            <p:cNvPr id="13" name="Rectangle 24"/>
            <p:cNvSpPr>
              <a:spLocks noChangeArrowheads="1"/>
            </p:cNvSpPr>
            <p:nvPr/>
          </p:nvSpPr>
          <p:spPr bwMode="auto">
            <a:xfrm>
              <a:off x="9069477" y="2416906"/>
              <a:ext cx="2373356" cy="77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a:ea typeface="宋体" panose="02010600030101010101" pitchFamily="2" charset="-122"/>
                </a:rPr>
                <a:t>Description of the contents</a:t>
              </a:r>
            </a:p>
          </p:txBody>
        </p:sp>
        <p:grpSp>
          <p:nvGrpSpPr>
            <p:cNvPr id="14" name="Group 25"/>
            <p:cNvGrpSpPr>
              <a:grpSpLocks/>
            </p:cNvGrpSpPr>
            <p:nvPr/>
          </p:nvGrpSpPr>
          <p:grpSpPr bwMode="auto">
            <a:xfrm>
              <a:off x="3477719" y="4036748"/>
              <a:ext cx="2424443" cy="419329"/>
              <a:chOff x="0" y="0"/>
              <a:chExt cx="2330" cy="294"/>
            </a:xfrm>
          </p:grpSpPr>
          <p:sp>
            <p:nvSpPr>
              <p:cNvPr id="26" name="AutoShape 26"/>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7" name="AutoShape 27"/>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28"/>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5" name="Text Box 18"/>
            <p:cNvSpPr txBox="1">
              <a:spLocks noChangeArrowheads="1"/>
            </p:cNvSpPr>
            <p:nvPr/>
          </p:nvSpPr>
          <p:spPr bwMode="auto">
            <a:xfrm>
              <a:off x="3554348" y="4006948"/>
              <a:ext cx="2188171" cy="491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a:solidFill>
                    <a:srgbClr val="FFFFFF"/>
                  </a:solidFill>
                  <a:ea typeface="宋体" panose="02010600030101010101" pitchFamily="2" charset="-122"/>
                </a:rPr>
                <a:t>Title in here</a:t>
              </a:r>
            </a:p>
          </p:txBody>
        </p:sp>
        <p:grpSp>
          <p:nvGrpSpPr>
            <p:cNvPr id="16" name="Group 30"/>
            <p:cNvGrpSpPr>
              <a:grpSpLocks/>
            </p:cNvGrpSpPr>
            <p:nvPr/>
          </p:nvGrpSpPr>
          <p:grpSpPr bwMode="auto">
            <a:xfrm>
              <a:off x="6200163" y="2946919"/>
              <a:ext cx="2424442" cy="421457"/>
              <a:chOff x="0" y="0"/>
              <a:chExt cx="2330" cy="294"/>
            </a:xfrm>
          </p:grpSpPr>
          <p:sp>
            <p:nvSpPr>
              <p:cNvPr id="23" name="AutoShape 31"/>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4" name="AutoShape 32"/>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AutoShape 33"/>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7" name="Text Box 18"/>
            <p:cNvSpPr txBox="1">
              <a:spLocks noChangeArrowheads="1"/>
            </p:cNvSpPr>
            <p:nvPr/>
          </p:nvSpPr>
          <p:spPr bwMode="auto">
            <a:xfrm>
              <a:off x="6342776" y="2917119"/>
              <a:ext cx="2056200" cy="491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a:solidFill>
                    <a:srgbClr val="FFFFFF"/>
                  </a:solidFill>
                  <a:ea typeface="宋体" panose="02010600030101010101" pitchFamily="2" charset="-122"/>
                </a:rPr>
                <a:t>Title in here</a:t>
              </a:r>
            </a:p>
          </p:txBody>
        </p:sp>
        <p:grpSp>
          <p:nvGrpSpPr>
            <p:cNvPr id="18" name="Group 35"/>
            <p:cNvGrpSpPr>
              <a:grpSpLocks/>
            </p:cNvGrpSpPr>
            <p:nvPr/>
          </p:nvGrpSpPr>
          <p:grpSpPr bwMode="auto">
            <a:xfrm>
              <a:off x="9039677" y="1886891"/>
              <a:ext cx="2424442" cy="421457"/>
              <a:chOff x="0" y="0"/>
              <a:chExt cx="2330" cy="294"/>
            </a:xfrm>
          </p:grpSpPr>
          <p:sp>
            <p:nvSpPr>
              <p:cNvPr id="20" name="AutoShape 36"/>
              <p:cNvSpPr>
                <a:spLocks noChangeArrowheads="1"/>
              </p:cNvSpPr>
              <p:nvPr/>
            </p:nvSpPr>
            <p:spPr bwMode="auto">
              <a:xfrm>
                <a:off x="0" y="0"/>
                <a:ext cx="2330" cy="294"/>
              </a:xfrm>
              <a:prstGeom prst="roundRect">
                <a:avLst>
                  <a:gd name="adj" fmla="val 50000"/>
                </a:avLst>
              </a:prstGeom>
              <a:solidFill>
                <a:srgbClr val="FF0000"/>
              </a:soli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1" name="AutoShape 37"/>
              <p:cNvSpPr>
                <a:spLocks noChangeArrowheads="1"/>
              </p:cNvSpPr>
              <p:nvPr/>
            </p:nvSpPr>
            <p:spPr bwMode="auto">
              <a:xfrm flipH="1">
                <a:off x="2214" y="2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38"/>
              <p:cNvSpPr>
                <a:spLocks noChangeArrowheads="1"/>
              </p:cNvSpPr>
              <p:nvPr/>
            </p:nvSpPr>
            <p:spPr bwMode="auto">
              <a:xfrm>
                <a:off x="14" y="2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9" name="Text Box 18"/>
            <p:cNvSpPr txBox="1">
              <a:spLocks noChangeArrowheads="1"/>
            </p:cNvSpPr>
            <p:nvPr/>
          </p:nvSpPr>
          <p:spPr bwMode="auto">
            <a:xfrm>
              <a:off x="9161005" y="1857091"/>
              <a:ext cx="2098771" cy="491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zh-CN" b="1">
                  <a:solidFill>
                    <a:srgbClr val="FFFFFF"/>
                  </a:solidFill>
                  <a:ea typeface="宋体" panose="02010600030101010101" pitchFamily="2" charset="-122"/>
                </a:rPr>
                <a:t>Title in here</a:t>
              </a:r>
            </a:p>
          </p:txBody>
        </p:sp>
      </p:grpSp>
      <p:pic>
        <p:nvPicPr>
          <p:cNvPr id="38" name="图片 37"/>
          <p:cNvPicPr>
            <a:picLocks noChangeAspect="1"/>
          </p:cNvPicPr>
          <p:nvPr/>
        </p:nvPicPr>
        <p:blipFill rotWithShape="1">
          <a:blip r:embed="rId7"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9" name="椭圆 38"/>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0" name="文本框 39"/>
          <p:cNvSpPr txBox="1"/>
          <p:nvPr/>
        </p:nvSpPr>
        <p:spPr>
          <a:xfrm>
            <a:off x="1840030" y="256725"/>
            <a:ext cx="2499403"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四个台阶</a:t>
            </a:r>
          </a:p>
        </p:txBody>
      </p:sp>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0886" y="221571"/>
            <a:ext cx="918294" cy="918294"/>
          </a:xfrm>
          <a:prstGeom prst="rect">
            <a:avLst/>
          </a:prstGeom>
        </p:spPr>
      </p:pic>
    </p:spTree>
    <p:extLst>
      <p:ext uri="{BB962C8B-B14F-4D97-AF65-F5344CB8AC3E}">
        <p14:creationId xmlns:p14="http://schemas.microsoft.com/office/powerpoint/2010/main" val="35920723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四个自信</a:t>
            </a:r>
          </a:p>
        </p:txBody>
      </p:sp>
      <p:grpSp>
        <p:nvGrpSpPr>
          <p:cNvPr id="5" name="组合 4"/>
          <p:cNvGrpSpPr/>
          <p:nvPr/>
        </p:nvGrpSpPr>
        <p:grpSpPr>
          <a:xfrm>
            <a:off x="1560195" y="1569492"/>
            <a:ext cx="9168182" cy="3599564"/>
            <a:chOff x="2437094" y="2219069"/>
            <a:chExt cx="7427124" cy="3168352"/>
          </a:xfrm>
        </p:grpSpPr>
        <p:sp>
          <p:nvSpPr>
            <p:cNvPr id="6" name="圆角矩形 5"/>
            <p:cNvSpPr/>
            <p:nvPr/>
          </p:nvSpPr>
          <p:spPr>
            <a:xfrm>
              <a:off x="2437094" y="2219069"/>
              <a:ext cx="7427124" cy="3168352"/>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71957" y="2420629"/>
              <a:ext cx="6943725" cy="1178442"/>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sym typeface="+mn-ea"/>
                </a:rPr>
                <a:t>全党要更加自觉地增强道路自信、理论自信、制度自信、文化自信，既不走封闭僵化的老路，也不走改旗易帜的邪路，保持政治定力，坚持实干兴邦，始终坚持和发展中国特色社会主义。</a:t>
              </a:r>
              <a:endParaRPr lang="zh-CN" altLang="en-US" dirty="0">
                <a:latin typeface="微软雅黑" panose="020B0503020204020204" pitchFamily="34" charset="-122"/>
                <a:ea typeface="微软雅黑" panose="020B0503020204020204" pitchFamily="34" charset="-122"/>
              </a:endParaRPr>
            </a:p>
          </p:txBody>
        </p:sp>
        <p:sp>
          <p:nvSpPr>
            <p:cNvPr id="8" name="Rectangle 5"/>
            <p:cNvSpPr/>
            <p:nvPr/>
          </p:nvSpPr>
          <p:spPr>
            <a:xfrm>
              <a:off x="2671957" y="3894114"/>
              <a:ext cx="1524000" cy="1237615"/>
            </a:xfrm>
            <a:prstGeom prst="rect">
              <a:avLst/>
            </a:prstGeom>
            <a:solidFill>
              <a:srgbClr val="FFC000"/>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9" name="Rectangle 6"/>
            <p:cNvSpPr/>
            <p:nvPr/>
          </p:nvSpPr>
          <p:spPr>
            <a:xfrm>
              <a:off x="8019927" y="3894114"/>
              <a:ext cx="1595755" cy="1237615"/>
            </a:xfrm>
            <a:prstGeom prst="rect">
              <a:avLst/>
            </a:prstGeom>
            <a:solidFill>
              <a:schemeClr val="accent2">
                <a:lumMod val="75000"/>
              </a:schemeClr>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0" name="Rectangle 16"/>
            <p:cNvSpPr/>
            <p:nvPr/>
          </p:nvSpPr>
          <p:spPr>
            <a:xfrm>
              <a:off x="6229862" y="3894114"/>
              <a:ext cx="1524000" cy="1237615"/>
            </a:xfrm>
            <a:prstGeom prst="rect">
              <a:avLst/>
            </a:prstGeom>
            <a:solidFill>
              <a:srgbClr val="FF0000"/>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1" name="Rectangle 15"/>
            <p:cNvSpPr/>
            <p:nvPr/>
          </p:nvSpPr>
          <p:spPr>
            <a:xfrm>
              <a:off x="4451227" y="3894114"/>
              <a:ext cx="1522730" cy="1237615"/>
            </a:xfrm>
            <a:prstGeom prst="rect">
              <a:avLst/>
            </a:prstGeom>
            <a:solidFill>
              <a:srgbClr val="D0006D"/>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sp>
          <p:nvSpPr>
            <p:cNvPr id="12" name="文本框 11"/>
            <p:cNvSpPr txBox="1"/>
            <p:nvPr/>
          </p:nvSpPr>
          <p:spPr>
            <a:xfrm>
              <a:off x="2725614" y="4181704"/>
              <a:ext cx="1506220"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道路</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3" name="文本框 12"/>
            <p:cNvSpPr txBox="1"/>
            <p:nvPr/>
          </p:nvSpPr>
          <p:spPr>
            <a:xfrm>
              <a:off x="4484406" y="4181704"/>
              <a:ext cx="1456372"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理论</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4" name="文本框 13"/>
            <p:cNvSpPr txBox="1"/>
            <p:nvPr/>
          </p:nvSpPr>
          <p:spPr>
            <a:xfrm>
              <a:off x="6240023" y="4189157"/>
              <a:ext cx="1482724"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制度</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sp>
          <p:nvSpPr>
            <p:cNvPr id="15" name="文本框 14"/>
            <p:cNvSpPr txBox="1"/>
            <p:nvPr/>
          </p:nvSpPr>
          <p:spPr>
            <a:xfrm>
              <a:off x="8094729" y="4181704"/>
              <a:ext cx="1446150" cy="623084"/>
            </a:xfrm>
            <a:prstGeom prst="rect">
              <a:avLst/>
            </a:prstGeom>
            <a:noFill/>
          </p:spPr>
          <p:txBody>
            <a:bodyPr wrap="square" rtlCol="0">
              <a:spAutoFit/>
            </a:bodyPr>
            <a:lstStyle/>
            <a:p>
              <a:pPr defTabSz="967740" fontAlgn="base">
                <a:spcBef>
                  <a:spcPct val="0"/>
                </a:spcBef>
                <a:spcAft>
                  <a:spcPct val="0"/>
                </a:spcAft>
              </a:pPr>
              <a:r>
                <a:rPr lang="zh-CN" altLang="en-US" sz="4000" b="1" dirty="0">
                  <a:solidFill>
                    <a:schemeClr val="bg1"/>
                  </a:solidFill>
                  <a:effectLst>
                    <a:outerShdw blurRad="38100" dist="25400" dir="5400000" algn="ctr" rotWithShape="0">
                      <a:srgbClr val="6E747A">
                        <a:alpha val="43000"/>
                      </a:srgbClr>
                    </a:outerShdw>
                  </a:effectLst>
                  <a:latin typeface="+mj-ea"/>
                  <a:ea typeface="+mj-ea"/>
                  <a:sym typeface="+mn-ea"/>
                </a:rPr>
                <a:t>文化</a:t>
              </a:r>
              <a:r>
                <a:rPr lang="zh-CN" altLang="en-US" sz="2000" b="1" dirty="0">
                  <a:solidFill>
                    <a:schemeClr val="bg1"/>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自信</a:t>
              </a:r>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777" y="254073"/>
            <a:ext cx="907071" cy="907071"/>
          </a:xfrm>
          <a:prstGeom prst="rect">
            <a:avLst/>
          </a:prstGeom>
        </p:spPr>
      </p:pic>
    </p:spTree>
    <p:extLst>
      <p:ext uri="{BB962C8B-B14F-4D97-AF65-F5344CB8AC3E}">
        <p14:creationId xmlns:p14="http://schemas.microsoft.com/office/powerpoint/2010/main" val="41910194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八个明确</a:t>
            </a:r>
          </a:p>
        </p:txBody>
      </p:sp>
      <p:grpSp>
        <p:nvGrpSpPr>
          <p:cNvPr id="5" name="组合 4"/>
          <p:cNvGrpSpPr/>
          <p:nvPr/>
        </p:nvGrpSpPr>
        <p:grpSpPr>
          <a:xfrm>
            <a:off x="382132" y="1224167"/>
            <a:ext cx="11000097" cy="4011765"/>
            <a:chOff x="231504" y="1592659"/>
            <a:chExt cx="8481464" cy="3456384"/>
          </a:xfrm>
        </p:grpSpPr>
        <p:sp>
          <p:nvSpPr>
            <p:cNvPr id="6" name="圆角矩形 5"/>
            <p:cNvSpPr/>
            <p:nvPr/>
          </p:nvSpPr>
          <p:spPr>
            <a:xfrm>
              <a:off x="704108" y="1592659"/>
              <a:ext cx="8008860" cy="3456384"/>
            </a:xfrm>
            <a:prstGeom prst="roundRect">
              <a:avLst>
                <a:gd name="adj" fmla="val 7465"/>
              </a:avLst>
            </a:prstGeom>
            <a:solidFill>
              <a:schemeClr val="accent4">
                <a:lumMod val="20000"/>
                <a:lumOff val="80000"/>
              </a:schemeClr>
            </a:solid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endParaRPr lang="zh-CN" altLang="en-US">
                <a:ln/>
                <a:solidFill>
                  <a:schemeClr val="accent1"/>
                </a:solidFill>
                <a:effectLst>
                  <a:outerShdw blurRad="38100" dist="25400" dir="5400000" algn="ctr" rotWithShape="0">
                    <a:srgbClr val="6E747A">
                      <a:alpha val="43000"/>
                    </a:srgbClr>
                  </a:outerShdw>
                </a:effectLst>
              </a:endParaRPr>
            </a:p>
          </p:txBody>
        </p:sp>
        <p:sp>
          <p:nvSpPr>
            <p:cNvPr id="7" name="矩形 6"/>
            <p:cNvSpPr/>
            <p:nvPr/>
          </p:nvSpPr>
          <p:spPr>
            <a:xfrm>
              <a:off x="231504" y="1764657"/>
              <a:ext cx="8176300" cy="3224118"/>
            </a:xfrm>
            <a:prstGeom prst="rect">
              <a:avLst/>
            </a:prstGeom>
          </p:spPr>
          <p:txBody>
            <a:bodyPr wrap="square">
              <a:spAutoFit/>
            </a:bodyPr>
            <a:lstStyle/>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坚持和发展中国特色社会主义，总任务是实现社会主义现代化和中华民族伟大复兴</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新时代我国社会主要矛盾是人民日益增长的美好生活需要和不平衡不充分的发展之间的矛盾</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中国特色社会主义事业总体布局是“五位一体”、战略布局是“四个全面”</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全面深化改革总目标是完善和发展中国特色社会主义制度、推进国家治理体系和治理能力现代化；</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全面推进依法治国总目标是建设中国特色社会主义法治体系、建设社会主义法治国家；</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党在新时代的强军目标是建设一支听党指挥、能打胜仗、作风优良的人民军队，把人民军队建设成为世界一流军队；</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中国特色大国外交要推动构建新型国际关系，推动构建人类命运共同体；</a:t>
              </a:r>
            </a:p>
            <a:p>
              <a:pPr marL="1085850" lvl="2" indent="-171450" algn="just">
                <a:lnSpc>
                  <a:spcPct val="150000"/>
                </a:lnSpc>
                <a:buFont typeface="Wingdings" panose="05000000000000000000" pitchFamily="2" charset="2"/>
                <a:buChar char="Ø"/>
              </a:pPr>
              <a:r>
                <a:rPr lang="zh-CN" altLang="en-US" sz="1600" b="1" dirty="0">
                  <a:solidFill>
                    <a:srgbClr val="FF0000"/>
                  </a:solidFill>
                  <a:latin typeface="微软雅黑" panose="020B0503020204020204" pitchFamily="34" charset="-122"/>
                  <a:ea typeface="微软雅黑" panose="020B0503020204020204" pitchFamily="34" charset="-122"/>
                </a:rPr>
                <a:t>明确</a:t>
              </a:r>
              <a:r>
                <a:rPr lang="zh-CN" altLang="en-US" sz="1600" dirty="0">
                  <a:solidFill>
                    <a:schemeClr val="accent6">
                      <a:lumMod val="50000"/>
                    </a:schemeClr>
                  </a:solidFill>
                  <a:latin typeface="微软雅黑" panose="020B0503020204020204" pitchFamily="34" charset="-122"/>
                  <a:ea typeface="微软雅黑" panose="020B0503020204020204" pitchFamily="34" charset="-122"/>
                </a:rPr>
                <a:t>中国特色社会主义最本质的特征是中国共产党领导，中国特色社会主义制度的最大优势是中国共产党领导，党是最高政治领导力量，提出新时代党的建设总要求，突出政治建设在党的建设中的重要地位。</a:t>
              </a:r>
              <a:endParaRPr lang="en-US" altLang="zh-CN" sz="1600" dirty="0">
                <a:solidFill>
                  <a:schemeClr val="accent6">
                    <a:lumMod val="50000"/>
                  </a:schemeClr>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053" y="222593"/>
            <a:ext cx="897490" cy="897490"/>
          </a:xfrm>
          <a:prstGeom prst="rect">
            <a:avLst/>
          </a:prstGeom>
        </p:spPr>
      </p:pic>
    </p:spTree>
    <p:extLst>
      <p:ext uri="{BB962C8B-B14F-4D97-AF65-F5344CB8AC3E}">
        <p14:creationId xmlns:p14="http://schemas.microsoft.com/office/powerpoint/2010/main" val="40603167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179934"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24720"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059292"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483113"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肆</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261069036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404816" y="256725"/>
            <a:ext cx="2963984" cy="784830"/>
          </a:xfrm>
          <a:prstGeom prst="rect">
            <a:avLst/>
          </a:prstGeom>
          <a:noFill/>
        </p:spPr>
        <p:txBody>
          <a:bodyPr wrap="squar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基本方略</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748" y="197664"/>
            <a:ext cx="902951" cy="902951"/>
          </a:xfrm>
          <a:prstGeom prst="rect">
            <a:avLst/>
          </a:prstGeom>
        </p:spPr>
      </p:pic>
      <p:grpSp>
        <p:nvGrpSpPr>
          <p:cNvPr id="6" name="组合 5"/>
          <p:cNvGrpSpPr/>
          <p:nvPr/>
        </p:nvGrpSpPr>
        <p:grpSpPr>
          <a:xfrm>
            <a:off x="1386510" y="1613733"/>
            <a:ext cx="9260839" cy="3866734"/>
            <a:chOff x="1654348" y="1889487"/>
            <a:chExt cx="8277860" cy="3456305"/>
          </a:xfrm>
        </p:grpSpPr>
        <p:sp>
          <p:nvSpPr>
            <p:cNvPr id="7" name="圆角矩形 6"/>
            <p:cNvSpPr/>
            <p:nvPr/>
          </p:nvSpPr>
          <p:spPr>
            <a:xfrm>
              <a:off x="1654348" y="1889487"/>
              <a:ext cx="8277860" cy="3456305"/>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9">
              <a:hlinkClick r:id="" action="ppaction://hlinkshowjump?jump=nextslide"/>
            </p:cNvPr>
            <p:cNvSpPr txBox="1"/>
            <p:nvPr/>
          </p:nvSpPr>
          <p:spPr>
            <a:xfrm>
              <a:off x="2710776" y="2382635"/>
              <a:ext cx="2441694"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坚持党对一切工作的领导</a:t>
              </a:r>
            </a:p>
          </p:txBody>
        </p:sp>
        <p:sp>
          <p:nvSpPr>
            <p:cNvPr id="9" name="TextBox 9">
              <a:hlinkClick r:id="" action="ppaction://hlinkshowjump?jump=nextslide"/>
            </p:cNvPr>
            <p:cNvSpPr txBox="1"/>
            <p:nvPr/>
          </p:nvSpPr>
          <p:spPr>
            <a:xfrm>
              <a:off x="2710776" y="277829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坚持以人民为中心</a:t>
              </a:r>
            </a:p>
          </p:txBody>
        </p:sp>
        <p:sp>
          <p:nvSpPr>
            <p:cNvPr id="10" name="TextBox 9">
              <a:hlinkClick r:id="" action="ppaction://hlinkshowjump?jump=nextslide"/>
            </p:cNvPr>
            <p:cNvSpPr txBox="1"/>
            <p:nvPr/>
          </p:nvSpPr>
          <p:spPr>
            <a:xfrm>
              <a:off x="2710776" y="3180900"/>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坚持全面深化改革</a:t>
              </a:r>
            </a:p>
          </p:txBody>
        </p:sp>
        <p:sp>
          <p:nvSpPr>
            <p:cNvPr id="11" name="TextBox 9">
              <a:hlinkClick r:id="" action="ppaction://hlinkshowjump?jump=nextslide"/>
            </p:cNvPr>
            <p:cNvSpPr txBox="1"/>
            <p:nvPr/>
          </p:nvSpPr>
          <p:spPr>
            <a:xfrm>
              <a:off x="2710776" y="3565182"/>
              <a:ext cx="1620957"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坚持新发展理念</a:t>
              </a:r>
            </a:p>
          </p:txBody>
        </p:sp>
        <p:sp>
          <p:nvSpPr>
            <p:cNvPr id="12" name="TextBox 9">
              <a:hlinkClick r:id="" action="ppaction://hlinkshowjump?jump=nextslide"/>
            </p:cNvPr>
            <p:cNvSpPr txBox="1"/>
            <p:nvPr/>
          </p:nvSpPr>
          <p:spPr>
            <a:xfrm>
              <a:off x="2710776" y="394946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坚持人民当家作主</a:t>
              </a:r>
            </a:p>
          </p:txBody>
        </p:sp>
        <p:sp>
          <p:nvSpPr>
            <p:cNvPr id="13" name="TextBox 9">
              <a:hlinkClick r:id="" action="ppaction://hlinkshowjump?jump=nextslide"/>
            </p:cNvPr>
            <p:cNvSpPr txBox="1"/>
            <p:nvPr/>
          </p:nvSpPr>
          <p:spPr>
            <a:xfrm>
              <a:off x="2710776" y="434512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坚持全面依法治国</a:t>
              </a:r>
            </a:p>
          </p:txBody>
        </p:sp>
        <p:sp>
          <p:nvSpPr>
            <p:cNvPr id="14" name="TextBox 9">
              <a:hlinkClick r:id="" action="ppaction://hlinkshowjump?jump=nextslide"/>
            </p:cNvPr>
            <p:cNvSpPr txBox="1"/>
            <p:nvPr/>
          </p:nvSpPr>
          <p:spPr>
            <a:xfrm>
              <a:off x="2710776" y="4733745"/>
              <a:ext cx="2646878"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坚持社会主义核心价值体系</a:t>
              </a:r>
            </a:p>
          </p:txBody>
        </p:sp>
        <p:sp>
          <p:nvSpPr>
            <p:cNvPr id="15" name="TextBox 9">
              <a:hlinkClick r:id="" action="ppaction://hlinkshowjump?jump=nextslide"/>
            </p:cNvPr>
            <p:cNvSpPr txBox="1"/>
            <p:nvPr/>
          </p:nvSpPr>
          <p:spPr>
            <a:xfrm>
              <a:off x="6192544" y="2382635"/>
              <a:ext cx="2852063"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坚持在发展中保障和改善民生</a:t>
              </a:r>
            </a:p>
          </p:txBody>
        </p:sp>
        <p:sp>
          <p:nvSpPr>
            <p:cNvPr id="16" name="TextBox 9">
              <a:hlinkClick r:id="" action="ppaction://hlinkshowjump?jump=nextslide"/>
            </p:cNvPr>
            <p:cNvSpPr txBox="1"/>
            <p:nvPr/>
          </p:nvSpPr>
          <p:spPr>
            <a:xfrm>
              <a:off x="6192544" y="2778295"/>
              <a:ext cx="2236510"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坚持人与自然和谐共生</a:t>
              </a:r>
            </a:p>
          </p:txBody>
        </p:sp>
        <p:sp>
          <p:nvSpPr>
            <p:cNvPr id="17" name="TextBox 9">
              <a:hlinkClick r:id="" action="ppaction://hlinkshowjump?jump=nextslide"/>
            </p:cNvPr>
            <p:cNvSpPr txBox="1"/>
            <p:nvPr/>
          </p:nvSpPr>
          <p:spPr>
            <a:xfrm>
              <a:off x="6192544" y="3180900"/>
              <a:ext cx="2031325"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坚持总体国家安全观</a:t>
              </a:r>
            </a:p>
          </p:txBody>
        </p:sp>
        <p:sp>
          <p:nvSpPr>
            <p:cNvPr id="18" name="TextBox 9">
              <a:hlinkClick r:id="" action="ppaction://hlinkshowjump?jump=nextslide"/>
            </p:cNvPr>
            <p:cNvSpPr txBox="1"/>
            <p:nvPr/>
          </p:nvSpPr>
          <p:spPr>
            <a:xfrm>
              <a:off x="6192544" y="3565182"/>
              <a:ext cx="2852063"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坚持党对人民军队的绝对领导</a:t>
              </a:r>
            </a:p>
          </p:txBody>
        </p:sp>
        <p:sp>
          <p:nvSpPr>
            <p:cNvPr id="19" name="TextBox 9">
              <a:hlinkClick r:id="" action="ppaction://hlinkshowjump?jump=nextslide"/>
            </p:cNvPr>
            <p:cNvSpPr txBox="1"/>
            <p:nvPr/>
          </p:nvSpPr>
          <p:spPr>
            <a:xfrm>
              <a:off x="6192544" y="3949465"/>
              <a:ext cx="3262432"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坚持“一国两制”和推进祖国统一</a:t>
              </a:r>
            </a:p>
          </p:txBody>
        </p:sp>
        <p:sp>
          <p:nvSpPr>
            <p:cNvPr id="20" name="TextBox 9">
              <a:hlinkClick r:id="" action="ppaction://hlinkshowjump?jump=nextslide"/>
            </p:cNvPr>
            <p:cNvSpPr txBox="1"/>
            <p:nvPr/>
          </p:nvSpPr>
          <p:spPr>
            <a:xfrm>
              <a:off x="6192544" y="4345125"/>
              <a:ext cx="2852063"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坚持推动构建人类命运共同体</a:t>
              </a:r>
            </a:p>
          </p:txBody>
        </p:sp>
        <p:sp>
          <p:nvSpPr>
            <p:cNvPr id="21" name="TextBox 9">
              <a:hlinkClick r:id="" action="ppaction://hlinkshowjump?jump=nextslide"/>
            </p:cNvPr>
            <p:cNvSpPr txBox="1"/>
            <p:nvPr/>
          </p:nvSpPr>
          <p:spPr>
            <a:xfrm>
              <a:off x="6192544" y="4733745"/>
              <a:ext cx="1826141" cy="338554"/>
            </a:xfrm>
            <a:prstGeom prst="rect">
              <a:avLst/>
            </a:prstGeom>
          </p:spPr>
          <p:txBody>
            <a:bodyPr wrap="none">
              <a:spAutoFit/>
            </a:bodyPr>
            <a:lstStyle>
              <a:defPPr>
                <a:defRPr lang="zh-CN"/>
              </a:defPPr>
              <a:lvl3pPr lvl="2" algn="just">
                <a:lnSpc>
                  <a:spcPct val="150000"/>
                </a:lnSpc>
                <a:defRPr b="1">
                  <a:solidFill>
                    <a:schemeClr val="accent2"/>
                  </a:solidFill>
                  <a:latin typeface="微软雅黑" panose="020B0503020204020204" pitchFamily="34" charset="-122"/>
                  <a:ea typeface="微软雅黑" panose="020B0503020204020204" pitchFamily="34" charset="-122"/>
                </a:defRPr>
              </a:lvl3pPr>
            </a:lstStyle>
            <a:p>
              <a:r>
                <a:rPr lang="zh-CN" altLang="en-US" b="1" dirty="0">
                  <a:solidFill>
                    <a:srgbClr val="FF0000"/>
                  </a:solidFill>
                  <a:latin typeface="微软雅黑" panose="020B0503020204020204" pitchFamily="34" charset="-122"/>
                  <a:ea typeface="微软雅黑" panose="020B0503020204020204" pitchFamily="34" charset="-122"/>
                </a:rPr>
                <a:t>坚持全面从严治党</a:t>
              </a:r>
            </a:p>
          </p:txBody>
        </p:sp>
        <p:sp>
          <p:nvSpPr>
            <p:cNvPr id="22" name=" 184"/>
            <p:cNvSpPr/>
            <p:nvPr/>
          </p:nvSpPr>
          <p:spPr>
            <a:xfrm>
              <a:off x="2458267" y="244384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3" name=" 184"/>
            <p:cNvSpPr/>
            <p:nvPr/>
          </p:nvSpPr>
          <p:spPr>
            <a:xfrm>
              <a:off x="2458267" y="286421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4" name=" 184"/>
            <p:cNvSpPr/>
            <p:nvPr/>
          </p:nvSpPr>
          <p:spPr>
            <a:xfrm>
              <a:off x="2458267" y="326680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5" name=" 184"/>
            <p:cNvSpPr/>
            <p:nvPr/>
          </p:nvSpPr>
          <p:spPr>
            <a:xfrm>
              <a:off x="2458267" y="36509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6" name=" 184"/>
            <p:cNvSpPr/>
            <p:nvPr/>
          </p:nvSpPr>
          <p:spPr>
            <a:xfrm>
              <a:off x="2458267" y="403515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7" name=" 184"/>
            <p:cNvSpPr/>
            <p:nvPr/>
          </p:nvSpPr>
          <p:spPr>
            <a:xfrm>
              <a:off x="2458267" y="443075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8" name=" 184"/>
            <p:cNvSpPr/>
            <p:nvPr/>
          </p:nvSpPr>
          <p:spPr>
            <a:xfrm>
              <a:off x="2458267" y="48193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9" name=" 184"/>
            <p:cNvSpPr/>
            <p:nvPr/>
          </p:nvSpPr>
          <p:spPr>
            <a:xfrm>
              <a:off x="5939972" y="244384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0" name=" 184"/>
            <p:cNvSpPr/>
            <p:nvPr/>
          </p:nvSpPr>
          <p:spPr>
            <a:xfrm>
              <a:off x="5939972" y="286421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1" name=" 184"/>
            <p:cNvSpPr/>
            <p:nvPr/>
          </p:nvSpPr>
          <p:spPr>
            <a:xfrm>
              <a:off x="5939972" y="326680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 184"/>
            <p:cNvSpPr/>
            <p:nvPr/>
          </p:nvSpPr>
          <p:spPr>
            <a:xfrm>
              <a:off x="5939972" y="36509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3" name=" 184"/>
            <p:cNvSpPr/>
            <p:nvPr/>
          </p:nvSpPr>
          <p:spPr>
            <a:xfrm>
              <a:off x="5939972" y="4035152"/>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4" name=" 184"/>
            <p:cNvSpPr/>
            <p:nvPr/>
          </p:nvSpPr>
          <p:spPr>
            <a:xfrm>
              <a:off x="5939972" y="443075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5" name=" 184"/>
            <p:cNvSpPr/>
            <p:nvPr/>
          </p:nvSpPr>
          <p:spPr>
            <a:xfrm>
              <a:off x="5939972" y="4819377"/>
              <a:ext cx="252730" cy="252730"/>
            </a:xfrm>
            <a:prstGeom prst="ellipse">
              <a:avLst/>
            </a:prstGeom>
            <a:solidFill>
              <a:srgbClr val="FFC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val="4243196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5115094" y="1057303"/>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4647044" y="875804"/>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5115094" y="3285246"/>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4647044" y="3103747"/>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5115094" y="2116884"/>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7" name="椭圆 6"/>
          <p:cNvSpPr/>
          <p:nvPr/>
        </p:nvSpPr>
        <p:spPr>
          <a:xfrm>
            <a:off x="9698016" y="1946304"/>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5115094" y="4315797"/>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9" name="椭圆 8"/>
          <p:cNvSpPr/>
          <p:nvPr/>
        </p:nvSpPr>
        <p:spPr>
          <a:xfrm>
            <a:off x="9698016" y="4145217"/>
            <a:ext cx="936100" cy="936100"/>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0" name="WordArt 4"/>
          <p:cNvSpPr>
            <a:spLocks noChangeArrowheads="1" noChangeShapeType="1"/>
          </p:cNvSpPr>
          <p:nvPr/>
        </p:nvSpPr>
        <p:spPr bwMode="auto">
          <a:xfrm>
            <a:off x="1574192" y="2475275"/>
            <a:ext cx="1738014" cy="69381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目录</a:t>
            </a:r>
          </a:p>
        </p:txBody>
      </p:sp>
      <p:sp>
        <p:nvSpPr>
          <p:cNvPr id="11" name="文本框 10"/>
          <p:cNvSpPr txBox="1"/>
          <p:nvPr/>
        </p:nvSpPr>
        <p:spPr>
          <a:xfrm>
            <a:off x="6298070" y="1116246"/>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12" name="文本框 11"/>
          <p:cNvSpPr txBox="1"/>
          <p:nvPr/>
        </p:nvSpPr>
        <p:spPr>
          <a:xfrm>
            <a:off x="6046756" y="2166721"/>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13" name="文本框 12"/>
          <p:cNvSpPr txBox="1"/>
          <p:nvPr/>
        </p:nvSpPr>
        <p:spPr>
          <a:xfrm>
            <a:off x="6298070" y="3333270"/>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14" name="文本框 13"/>
          <p:cNvSpPr txBox="1"/>
          <p:nvPr/>
        </p:nvSpPr>
        <p:spPr>
          <a:xfrm>
            <a:off x="6172413" y="4399359"/>
            <a:ext cx="2901756" cy="477054"/>
          </a:xfrm>
          <a:prstGeom prst="rect">
            <a:avLst/>
          </a:prstGeom>
          <a:noFill/>
        </p:spPr>
        <p:txBody>
          <a:bodyPr wrap="none" rtlCol="0">
            <a:spAutoFit/>
          </a:bodyPr>
          <a:lstStyle/>
          <a:p>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15" name="WordArt 4"/>
          <p:cNvSpPr>
            <a:spLocks noChangeArrowheads="1" noChangeShapeType="1"/>
          </p:cNvSpPr>
          <p:nvPr/>
        </p:nvSpPr>
        <p:spPr bwMode="auto">
          <a:xfrm>
            <a:off x="4898509" y="1116390"/>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壹</a:t>
            </a:r>
          </a:p>
        </p:txBody>
      </p:sp>
      <p:sp>
        <p:nvSpPr>
          <p:cNvPr id="16" name="WordArt 4"/>
          <p:cNvSpPr>
            <a:spLocks noChangeArrowheads="1" noChangeShapeType="1"/>
          </p:cNvSpPr>
          <p:nvPr/>
        </p:nvSpPr>
        <p:spPr bwMode="auto">
          <a:xfrm>
            <a:off x="9913684" y="2166721"/>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贰</a:t>
            </a:r>
          </a:p>
        </p:txBody>
      </p:sp>
      <p:sp>
        <p:nvSpPr>
          <p:cNvPr id="17" name="WordArt 4"/>
          <p:cNvSpPr>
            <a:spLocks noChangeArrowheads="1" noChangeShapeType="1"/>
          </p:cNvSpPr>
          <p:nvPr/>
        </p:nvSpPr>
        <p:spPr bwMode="auto">
          <a:xfrm>
            <a:off x="4841580" y="3331736"/>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叁</a:t>
            </a:r>
          </a:p>
        </p:txBody>
      </p:sp>
      <p:sp>
        <p:nvSpPr>
          <p:cNvPr id="18" name="WordArt 4"/>
          <p:cNvSpPr>
            <a:spLocks noChangeArrowheads="1" noChangeShapeType="1"/>
          </p:cNvSpPr>
          <p:nvPr/>
        </p:nvSpPr>
        <p:spPr bwMode="auto">
          <a:xfrm>
            <a:off x="9928198" y="4382261"/>
            <a:ext cx="504764" cy="447882"/>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肆</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37085490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矩形 3"/>
          <p:cNvSpPr/>
          <p:nvPr/>
        </p:nvSpPr>
        <p:spPr>
          <a:xfrm>
            <a:off x="6200161" y="4631190"/>
            <a:ext cx="3335655" cy="1076325"/>
          </a:xfrm>
          <a:prstGeom prst="rect">
            <a:avLst/>
          </a:prstGeom>
        </p:spPr>
        <p:txBody>
          <a:bodyPr wrap="square">
            <a:spAutoFit/>
          </a:bodyPr>
          <a:lstStyle/>
          <a:p>
            <a:pPr algn="just" eaLnBrk="1" latinLnBrk="0" hangingPunct="1">
              <a:lnSpc>
                <a:spcPct val="100000"/>
              </a:lnSpc>
            </a:pPr>
            <a:r>
              <a:rPr lang="zh-CN" altLang="en-US" sz="1600" dirty="0">
                <a:latin typeface="微软雅黑" panose="020B0503020204020204" pitchFamily="34" charset="-122"/>
                <a:ea typeface="微软雅黑" panose="020B0503020204020204" pitchFamily="34" charset="-122"/>
              </a:rPr>
              <a:t>从二〇三五年到本世纪中叶</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在基本实现现代化的基础上</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再奋斗十五年</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把我国建成富强强民主文明和谐美丽的社会主义现代化国。</a:t>
            </a:r>
          </a:p>
        </p:txBody>
      </p:sp>
      <p:sp>
        <p:nvSpPr>
          <p:cNvPr id="5" name="文本框 4"/>
          <p:cNvSpPr txBox="1"/>
          <p:nvPr/>
        </p:nvSpPr>
        <p:spPr>
          <a:xfrm>
            <a:off x="4478041" y="1394913"/>
            <a:ext cx="2235200" cy="398780"/>
          </a:xfrm>
          <a:prstGeom prst="rect">
            <a:avLst/>
          </a:prstGeom>
          <a:noFill/>
        </p:spPr>
        <p:txBody>
          <a:bodyPr wrap="square" rtlCol="0">
            <a:spAutoFit/>
          </a:bodyPr>
          <a:lstStyle/>
          <a:p>
            <a:pPr defTabSz="967740" fontAlgn="base">
              <a:spcBef>
                <a:spcPct val="0"/>
              </a:spcBef>
              <a:spcAft>
                <a:spcPct val="0"/>
              </a:spcAft>
            </a:pPr>
            <a:r>
              <a:rPr lang="zh-CN" altLang="en-US" sz="2000" dirty="0">
                <a:solidFill>
                  <a:srgbClr val="FF0000"/>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rPr>
              <a:t>两个阶段</a:t>
            </a:r>
            <a:endParaRPr lang="zh-CN" altLang="en-US" sz="2000" b="1" dirty="0">
              <a:solidFill>
                <a:srgbClr val="FF0000"/>
              </a:solidFill>
              <a:effectLst>
                <a:outerShdw blurRad="38100" dist="25400" dir="5400000" algn="ctr" rotWithShape="0">
                  <a:srgbClr val="6E747A">
                    <a:alpha val="43000"/>
                  </a:srgbClr>
                </a:outerShdw>
              </a:effectLst>
              <a:latin typeface="汉仪大黑简" panose="02010600000101010101" charset="-122"/>
              <a:ea typeface="汉仪大黑简" panose="02010600000101010101" charset="-122"/>
              <a:sym typeface="+mn-ea"/>
            </a:endParaRPr>
          </a:p>
        </p:txBody>
      </p:sp>
      <p:sp>
        <p:nvSpPr>
          <p:cNvPr id="6" name="AutoShape 10"/>
          <p:cNvSpPr>
            <a:spLocks noChangeArrowheads="1"/>
          </p:cNvSpPr>
          <p:nvPr/>
        </p:nvSpPr>
        <p:spPr bwMode="auto">
          <a:xfrm rot="-5400000">
            <a:off x="6778646" y="985655"/>
            <a:ext cx="890270" cy="5353050"/>
          </a:xfrm>
          <a:prstGeom prst="downArrow">
            <a:avLst>
              <a:gd name="adj1" fmla="val 49065"/>
              <a:gd name="adj2" fmla="val 44849"/>
            </a:avLst>
          </a:prstGeom>
          <a:solidFill>
            <a:srgbClr val="C00000"/>
          </a:solidFill>
          <a:ln>
            <a:noFill/>
          </a:ln>
        </p:spPr>
        <p:txBody>
          <a:bodyPr vert="eaVert" lIns="96780" tIns="48390" rIns="96780" bIns="48390"/>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nvGrpSpPr>
          <p:cNvPr id="7" name="组合 64"/>
          <p:cNvGrpSpPr/>
          <p:nvPr/>
        </p:nvGrpSpPr>
        <p:grpSpPr bwMode="auto">
          <a:xfrm>
            <a:off x="4872376" y="2973840"/>
            <a:ext cx="1543050" cy="1377950"/>
            <a:chOff x="1214414" y="2786058"/>
            <a:chExt cx="1935848" cy="1751017"/>
          </a:xfrm>
        </p:grpSpPr>
        <p:grpSp>
          <p:nvGrpSpPr>
            <p:cNvPr id="8" name="Group 6"/>
            <p:cNvGrpSpPr/>
            <p:nvPr/>
          </p:nvGrpSpPr>
          <p:grpSpPr bwMode="auto">
            <a:xfrm>
              <a:off x="1295400" y="2786058"/>
              <a:ext cx="1753450" cy="1751017"/>
              <a:chOff x="1823" y="2371"/>
              <a:chExt cx="1801" cy="1801"/>
            </a:xfrm>
          </p:grpSpPr>
          <p:sp>
            <p:nvSpPr>
              <p:cNvPr id="10"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1" name="Oval 8"/>
              <p:cNvSpPr>
                <a:spLocks noChangeArrowheads="1"/>
              </p:cNvSpPr>
              <p:nvPr/>
            </p:nvSpPr>
            <p:spPr bwMode="auto">
              <a:xfrm>
                <a:off x="1946" y="2493"/>
                <a:ext cx="1556" cy="1555"/>
              </a:xfrm>
              <a:prstGeom prst="ellipse">
                <a:avLst/>
              </a:prstGeom>
              <a:solidFill>
                <a:srgbClr val="D0006D"/>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800" b="1">
                  <a:solidFill>
                    <a:schemeClr val="bg1"/>
                  </a:solidFill>
                  <a:latin typeface="微软雅黑" panose="020B0503020204020204" pitchFamily="34" charset="-122"/>
                  <a:sym typeface="+mn-ea"/>
                </a:rPr>
                <a:t>第一个阶段</a:t>
              </a:r>
              <a:endParaRPr lang="zh-CN" altLang="en-US" sz="1800" b="1">
                <a:solidFill>
                  <a:schemeClr val="bg1"/>
                </a:solidFill>
                <a:latin typeface="微软雅黑" panose="020B0503020204020204" pitchFamily="34" charset="-122"/>
              </a:endParaRPr>
            </a:p>
          </p:txBody>
        </p:sp>
      </p:grpSp>
      <p:grpSp>
        <p:nvGrpSpPr>
          <p:cNvPr id="12" name="组合 69"/>
          <p:cNvGrpSpPr/>
          <p:nvPr/>
        </p:nvGrpSpPr>
        <p:grpSpPr bwMode="auto">
          <a:xfrm>
            <a:off x="6964701" y="2973840"/>
            <a:ext cx="1543050" cy="1377950"/>
            <a:chOff x="1214414" y="2786058"/>
            <a:chExt cx="1935848" cy="1751017"/>
          </a:xfrm>
        </p:grpSpPr>
        <p:grpSp>
          <p:nvGrpSpPr>
            <p:cNvPr id="13" name="Group 6"/>
            <p:cNvGrpSpPr/>
            <p:nvPr/>
          </p:nvGrpSpPr>
          <p:grpSpPr bwMode="auto">
            <a:xfrm>
              <a:off x="1295400" y="2786058"/>
              <a:ext cx="1753450" cy="1751017"/>
              <a:chOff x="1823" y="2371"/>
              <a:chExt cx="1801" cy="1801"/>
            </a:xfrm>
          </p:grpSpPr>
          <p:sp>
            <p:nvSpPr>
              <p:cNvPr id="15"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6" name="Oval 8"/>
              <p:cNvSpPr>
                <a:spLocks noChangeArrowheads="1"/>
              </p:cNvSpPr>
              <p:nvPr/>
            </p:nvSpPr>
            <p:spPr bwMode="auto">
              <a:xfrm>
                <a:off x="1946" y="2493"/>
                <a:ext cx="1556" cy="1555"/>
              </a:xfrm>
              <a:prstGeom prst="ellipse">
                <a:avLst/>
              </a:prstGeom>
              <a:solidFill>
                <a:schemeClr val="tx2">
                  <a:lumMod val="60000"/>
                  <a:lumOff val="40000"/>
                </a:schemeClr>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lgn="ctr"/>
              <a:r>
                <a:rPr lang="zh-CN" altLang="en-US" sz="1800" b="1">
                  <a:solidFill>
                    <a:schemeClr val="bg1"/>
                  </a:solidFill>
                  <a:latin typeface="微软雅黑" panose="020B0503020204020204" pitchFamily="34" charset="-122"/>
                  <a:sym typeface="+mn-ea"/>
                </a:rPr>
                <a:t>第二个阶段</a:t>
              </a:r>
              <a:endParaRPr lang="zh-CN" altLang="en-US" sz="1800" b="1">
                <a:solidFill>
                  <a:schemeClr val="bg1"/>
                </a:solidFill>
                <a:latin typeface="微软雅黑" panose="020B0503020204020204" pitchFamily="34" charset="-122"/>
              </a:endParaRPr>
            </a:p>
          </p:txBody>
        </p:sp>
      </p:grpSp>
      <p:sp>
        <p:nvSpPr>
          <p:cNvPr id="17" name="矩形标注 16"/>
          <p:cNvSpPr/>
          <p:nvPr/>
        </p:nvSpPr>
        <p:spPr>
          <a:xfrm>
            <a:off x="5124471" y="2692535"/>
            <a:ext cx="1685925" cy="68263"/>
          </a:xfrm>
          <a:prstGeom prst="wedgeRectCallout">
            <a:avLst>
              <a:gd name="adj1" fmla="val -23398"/>
              <a:gd name="adj2" fmla="val 403291"/>
            </a:avLst>
          </a:prstGeom>
          <a:solidFill>
            <a:srgbClr val="D0006D"/>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18" name="Rectangle 28"/>
          <p:cNvSpPr>
            <a:spLocks noChangeArrowheads="1"/>
          </p:cNvSpPr>
          <p:nvPr/>
        </p:nvSpPr>
        <p:spPr bwMode="auto">
          <a:xfrm>
            <a:off x="4478041" y="1793375"/>
            <a:ext cx="3451225" cy="835025"/>
          </a:xfrm>
          <a:prstGeom prst="rect">
            <a:avLst/>
          </a:prstGeom>
          <a:noFill/>
          <a:ln>
            <a:noFill/>
          </a:ln>
        </p:spPr>
        <p:txBody>
          <a:bodyPr wrap="square" lIns="96780" tIns="48390" rIns="96780" bIns="48390">
            <a:spAutoFit/>
          </a:bodyPr>
          <a:lstStyle/>
          <a:p>
            <a:pPr algn="just" eaLnBrk="1" latinLnBrk="0" hangingPunct="1">
              <a:lnSpc>
                <a:spcPct val="100000"/>
              </a:lnSpc>
            </a:pPr>
            <a:r>
              <a:rPr lang="zh-CN" altLang="en-US" sz="1600" dirty="0">
                <a:latin typeface="微软雅黑" panose="020B0503020204020204" pitchFamily="34" charset="-122"/>
                <a:ea typeface="微软雅黑" panose="020B0503020204020204" pitchFamily="34" charset="-122"/>
                <a:sym typeface="+mn-ea"/>
              </a:rPr>
              <a:t>从二〇二〇年到二〇三五年</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在全面建成小康社会的基础上</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再奋斗十五年</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基本实现社会主义现代化。</a:t>
            </a:r>
            <a:endParaRPr lang="zh-CN" altLang="en-US" sz="1600" dirty="0">
              <a:latin typeface="微软雅黑" panose="020B0503020204020204" pitchFamily="34" charset="-122"/>
              <a:ea typeface="微软雅黑" panose="020B0503020204020204" pitchFamily="34" charset="-122"/>
            </a:endParaRPr>
          </a:p>
        </p:txBody>
      </p:sp>
      <p:sp>
        <p:nvSpPr>
          <p:cNvPr id="19" name="矩形标注 18"/>
          <p:cNvSpPr/>
          <p:nvPr/>
        </p:nvSpPr>
        <p:spPr>
          <a:xfrm>
            <a:off x="7245054" y="4533400"/>
            <a:ext cx="1571625" cy="47625"/>
          </a:xfrm>
          <a:prstGeom prst="wedgeRectCallout">
            <a:avLst>
              <a:gd name="adj1" fmla="val -17526"/>
              <a:gd name="adj2" fmla="val -50946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20" name="椭圆 19"/>
          <p:cNvSpPr/>
          <p:nvPr/>
        </p:nvSpPr>
        <p:spPr>
          <a:xfrm>
            <a:off x="1706901" y="2206125"/>
            <a:ext cx="2881630" cy="2881630"/>
          </a:xfrm>
          <a:prstGeom prst="ellipse">
            <a:avLst/>
          </a:prstGeom>
          <a:solidFill>
            <a:srgbClr val="FF0000"/>
          </a:solidFill>
        </p:spPr>
        <p:style>
          <a:lnRef idx="0">
            <a:schemeClr val="accent1"/>
          </a:lnRef>
          <a:fillRef idx="3">
            <a:schemeClr val="accent1"/>
          </a:fillRef>
          <a:effectRef idx="3">
            <a:schemeClr val="accent1"/>
          </a:effectRef>
          <a:fontRef idx="minor">
            <a:schemeClr val="lt1"/>
          </a:fontRef>
        </p:style>
        <p:txBody>
          <a:bodyPr rtlCol="0" anchor="ctr">
            <a:scene3d>
              <a:camera prst="orthographicFront"/>
              <a:lightRig rig="threePt" dir="t"/>
            </a:scene3d>
          </a:bodyPr>
          <a:lstStyle/>
          <a:p>
            <a:pPr algn="ctr"/>
            <a:endParaRPr lang="zh-CN" altLang="en-US">
              <a:ln>
                <a:noFill/>
              </a:ln>
              <a:solidFill>
                <a:schemeClr val="accent1"/>
              </a:solidFill>
              <a:effectLst>
                <a:outerShdw blurRad="38100" dist="25400" dir="5400000" algn="ctr" rotWithShape="0">
                  <a:srgbClr val="6E747A">
                    <a:alpha val="43000"/>
                  </a:srgbClr>
                </a:outerShdw>
              </a:effectLst>
            </a:endParaRPr>
          </a:p>
        </p:txBody>
      </p:sp>
      <p:sp>
        <p:nvSpPr>
          <p:cNvPr id="21" name="TextBox 9">
            <a:hlinkClick r:id="" action="ppaction://hlinkshowjump?jump=nextslide"/>
          </p:cNvPr>
          <p:cNvSpPr txBox="1"/>
          <p:nvPr/>
        </p:nvSpPr>
        <p:spPr>
          <a:xfrm>
            <a:off x="1981856" y="2831600"/>
            <a:ext cx="2317115" cy="1630045"/>
          </a:xfrm>
          <a:prstGeom prst="rect">
            <a:avLst/>
          </a:prstGeom>
          <a:noFill/>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eaLnBrk="1" fontAlgn="auto" latinLnBrk="0" hangingPunct="1">
              <a:lnSpc>
                <a:spcPct val="100000"/>
              </a:lnSpc>
              <a:spcBef>
                <a:spcPts val="0"/>
              </a:spcBef>
              <a:spcAft>
                <a:spcPts val="0"/>
              </a:spcAft>
              <a:defRPr/>
            </a:pPr>
            <a:r>
              <a:rPr lang="zh-CN" altLang="en-US" dirty="0">
                <a:solidFill>
                  <a:schemeClr val="bg1"/>
                </a:solidFill>
              </a:rPr>
              <a:t>新时代中国特色社会主义思想是全党全国人民为实现中华民族伟大复兴而奋斗的行动指南</a:t>
            </a:r>
          </a:p>
        </p:txBody>
      </p:sp>
      <p:sp>
        <p:nvSpPr>
          <p:cNvPr id="22" name="文本框 21"/>
          <p:cNvSpPr txBox="1"/>
          <p:nvPr/>
        </p:nvSpPr>
        <p:spPr>
          <a:xfrm>
            <a:off x="1404816" y="256725"/>
            <a:ext cx="2963984" cy="784830"/>
          </a:xfrm>
          <a:prstGeom prst="rect">
            <a:avLst/>
          </a:prstGeom>
          <a:noFill/>
        </p:spPr>
        <p:txBody>
          <a:bodyPr wrap="squar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两个阶段</a:t>
            </a: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748" y="215098"/>
            <a:ext cx="1060068" cy="1060068"/>
          </a:xfrm>
          <a:prstGeom prst="rect">
            <a:avLst/>
          </a:prstGeom>
        </p:spPr>
      </p:pic>
    </p:spTree>
    <p:extLst>
      <p:ext uri="{BB962C8B-B14F-4D97-AF65-F5344CB8AC3E}">
        <p14:creationId xmlns:p14="http://schemas.microsoft.com/office/powerpoint/2010/main" val="31448758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九个方面</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2" y="163324"/>
            <a:ext cx="1088569" cy="1088569"/>
          </a:xfrm>
          <a:prstGeom prst="rect">
            <a:avLst/>
          </a:prstGeom>
        </p:spPr>
      </p:pic>
      <p:grpSp>
        <p:nvGrpSpPr>
          <p:cNvPr id="6" name="组合 5"/>
          <p:cNvGrpSpPr/>
          <p:nvPr/>
        </p:nvGrpSpPr>
        <p:grpSpPr>
          <a:xfrm>
            <a:off x="1958087" y="1655596"/>
            <a:ext cx="8947020" cy="3506598"/>
            <a:chOff x="2708714" y="1764779"/>
            <a:chExt cx="6933875" cy="2717588"/>
          </a:xfrm>
        </p:grpSpPr>
        <p:grpSp>
          <p:nvGrpSpPr>
            <p:cNvPr id="7" name="组合 6"/>
            <p:cNvGrpSpPr/>
            <p:nvPr/>
          </p:nvGrpSpPr>
          <p:grpSpPr>
            <a:xfrm>
              <a:off x="2708714" y="1908602"/>
              <a:ext cx="6933875" cy="607449"/>
              <a:chOff x="336324" y="1958817"/>
              <a:chExt cx="6933875" cy="607449"/>
            </a:xfrm>
          </p:grpSpPr>
          <p:sp>
            <p:nvSpPr>
              <p:cNvPr id="17" name="圆角矩形 16"/>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9">
                <a:hlinkClick r:id="" action="ppaction://hlinkshowjump?jump=nextslide"/>
              </p:cNvPr>
              <p:cNvSpPr txBox="1"/>
              <p:nvPr/>
            </p:nvSpPr>
            <p:spPr>
              <a:xfrm>
                <a:off x="1869599" y="2075479"/>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贯彻新发展理念</a:t>
                </a:r>
                <a:r>
                  <a:rPr lang="en-US" altLang="zh-CN" dirty="0">
                    <a:solidFill>
                      <a:srgbClr val="FF0000"/>
                    </a:solidFill>
                  </a:rPr>
                  <a:t>,</a:t>
                </a:r>
                <a:r>
                  <a:rPr lang="zh-CN" altLang="en-US" dirty="0">
                    <a:solidFill>
                      <a:srgbClr val="FF0000"/>
                    </a:solidFill>
                  </a:rPr>
                  <a:t>建设现代化经济体系</a:t>
                </a:r>
              </a:p>
            </p:txBody>
          </p:sp>
        </p:grpSp>
        <p:sp>
          <p:nvSpPr>
            <p:cNvPr id="8" name="TextBox 9">
              <a:hlinkClick r:id="" action="ppaction://hlinkshowjump?jump=nextslide"/>
            </p:cNvPr>
            <p:cNvSpPr txBox="1"/>
            <p:nvPr/>
          </p:nvSpPr>
          <p:spPr>
            <a:xfrm>
              <a:off x="2996398" y="1764779"/>
              <a:ext cx="985726" cy="712529"/>
            </a:xfrm>
            <a:prstGeom prst="roundRect">
              <a:avLst/>
            </a:prstGeom>
            <a:solidFill>
              <a:srgbClr val="FF0000"/>
            </a:solidFill>
          </p:spPr>
          <p:txBody>
            <a:bodyPr wrap="square">
              <a:spAutoFit/>
              <a:scene3d>
                <a:camera prst="orthographicFront"/>
                <a:lightRig rig="threePt" dir="t"/>
              </a:scene3d>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经济</a:t>
              </a:r>
            </a:p>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方面</a:t>
              </a:r>
            </a:p>
          </p:txBody>
        </p:sp>
        <p:grpSp>
          <p:nvGrpSpPr>
            <p:cNvPr id="9" name="组合 8"/>
            <p:cNvGrpSpPr/>
            <p:nvPr/>
          </p:nvGrpSpPr>
          <p:grpSpPr>
            <a:xfrm>
              <a:off x="2708714" y="2898532"/>
              <a:ext cx="6933875" cy="607449"/>
              <a:chOff x="336324" y="1958817"/>
              <a:chExt cx="6933875" cy="607449"/>
            </a:xfrm>
          </p:grpSpPr>
          <p:sp>
            <p:nvSpPr>
              <p:cNvPr id="15" name="圆角矩形 14"/>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a:hlinkClick r:id="" action="ppaction://hlinkshowjump?jump=nextslide"/>
              </p:cNvPr>
              <p:cNvSpPr txBox="1"/>
              <p:nvPr/>
            </p:nvSpPr>
            <p:spPr>
              <a:xfrm>
                <a:off x="1869599" y="2083300"/>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健全人民当家作主制度体系</a:t>
                </a:r>
                <a:r>
                  <a:rPr lang="en-US" altLang="zh-CN" dirty="0">
                    <a:solidFill>
                      <a:srgbClr val="FF0000"/>
                    </a:solidFill>
                  </a:rPr>
                  <a:t>,</a:t>
                </a:r>
                <a:r>
                  <a:rPr lang="zh-CN" altLang="en-US" dirty="0">
                    <a:solidFill>
                      <a:srgbClr val="FF0000"/>
                    </a:solidFill>
                  </a:rPr>
                  <a:t>发展社会主义民主政治</a:t>
                </a:r>
              </a:p>
            </p:txBody>
          </p:sp>
        </p:grpSp>
        <p:sp>
          <p:nvSpPr>
            <p:cNvPr id="10" name="TextBox 9">
              <a:hlinkClick r:id="" action="ppaction://hlinkshowjump?jump=nextslide"/>
            </p:cNvPr>
            <p:cNvSpPr txBox="1"/>
            <p:nvPr/>
          </p:nvSpPr>
          <p:spPr>
            <a:xfrm>
              <a:off x="3006975" y="2728228"/>
              <a:ext cx="975149"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政治</a:t>
              </a:r>
              <a:endParaRPr lang="en-US" altLang="zh-CN" sz="2400" dirty="0">
                <a:solidFill>
                  <a:schemeClr val="bg1"/>
                </a:solidFill>
                <a:effectLst>
                  <a:outerShdw blurRad="38100" dist="38100" dir="2700000" algn="tl">
                    <a:srgbClr val="000000">
                      <a:alpha val="43137"/>
                    </a:srgbClr>
                  </a:outerShdw>
                </a:effectLst>
              </a:endParaRPr>
            </a:p>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方面</a:t>
              </a:r>
            </a:p>
          </p:txBody>
        </p:sp>
        <p:grpSp>
          <p:nvGrpSpPr>
            <p:cNvPr id="11" name="组合 10"/>
            <p:cNvGrpSpPr/>
            <p:nvPr/>
          </p:nvGrpSpPr>
          <p:grpSpPr>
            <a:xfrm>
              <a:off x="2708714" y="3874918"/>
              <a:ext cx="6933875" cy="607449"/>
              <a:chOff x="336324" y="1958817"/>
              <a:chExt cx="6933875" cy="607449"/>
            </a:xfrm>
          </p:grpSpPr>
          <p:sp>
            <p:nvSpPr>
              <p:cNvPr id="13" name="圆角矩形 12"/>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a:hlinkClick r:id="" action="ppaction://hlinkshowjump?jump=nextslide"/>
              </p:cNvPr>
              <p:cNvSpPr txBox="1"/>
              <p:nvPr/>
            </p:nvSpPr>
            <p:spPr>
              <a:xfrm>
                <a:off x="1869599" y="2077875"/>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坚定文化自信</a:t>
                </a:r>
                <a:r>
                  <a:rPr lang="en-US" altLang="zh-CN" dirty="0">
                    <a:solidFill>
                      <a:srgbClr val="FF0000"/>
                    </a:solidFill>
                  </a:rPr>
                  <a:t>,</a:t>
                </a:r>
                <a:r>
                  <a:rPr lang="zh-CN" altLang="en-US" dirty="0">
                    <a:solidFill>
                      <a:srgbClr val="FF0000"/>
                    </a:solidFill>
                  </a:rPr>
                  <a:t>推动社会主义文化繁荣兴盛</a:t>
                </a:r>
              </a:p>
            </p:txBody>
          </p:sp>
        </p:grpSp>
        <p:sp>
          <p:nvSpPr>
            <p:cNvPr id="12" name="TextBox 9">
              <a:hlinkClick r:id="" action="ppaction://hlinkshowjump?jump=nextslide"/>
            </p:cNvPr>
            <p:cNvSpPr txBox="1"/>
            <p:nvPr/>
          </p:nvSpPr>
          <p:spPr>
            <a:xfrm>
              <a:off x="2996398" y="3719030"/>
              <a:ext cx="985726"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文化</a:t>
              </a:r>
              <a:endParaRPr lang="en-US" altLang="zh-CN" sz="2400" dirty="0">
                <a:solidFill>
                  <a:schemeClr val="bg1"/>
                </a:solidFill>
                <a:effectLst>
                  <a:outerShdw blurRad="38100" dist="38100" dir="2700000" algn="tl">
                    <a:srgbClr val="000000">
                      <a:alpha val="43137"/>
                    </a:srgbClr>
                  </a:outerShdw>
                </a:effectLst>
              </a:endParaRPr>
            </a:p>
            <a:p>
              <a:pPr algn="ctr" fontAlgn="auto">
                <a:spcBef>
                  <a:spcPts val="0"/>
                </a:spcBef>
                <a:spcAft>
                  <a:spcPts val="0"/>
                </a:spcAft>
                <a:defRPr/>
              </a:pPr>
              <a:r>
                <a:rPr lang="zh-CN" altLang="en-US" sz="2400" dirty="0">
                  <a:solidFill>
                    <a:schemeClr val="bg1"/>
                  </a:solidFill>
                  <a:effectLst>
                    <a:outerShdw blurRad="38100" dist="38100" dir="2700000" algn="tl">
                      <a:srgbClr val="000000">
                        <a:alpha val="43137"/>
                      </a:srgbClr>
                    </a:outerShdw>
                  </a:effectLst>
                </a:rPr>
                <a:t>方面</a:t>
              </a:r>
            </a:p>
          </p:txBody>
        </p:sp>
      </p:grpSp>
    </p:spTree>
    <p:extLst>
      <p:ext uri="{BB962C8B-B14F-4D97-AF65-F5344CB8AC3E}">
        <p14:creationId xmlns:p14="http://schemas.microsoft.com/office/powerpoint/2010/main" val="39535629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九个方面</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2" y="163324"/>
            <a:ext cx="1088569" cy="1088569"/>
          </a:xfrm>
          <a:prstGeom prst="rect">
            <a:avLst/>
          </a:prstGeom>
        </p:spPr>
      </p:pic>
      <p:grpSp>
        <p:nvGrpSpPr>
          <p:cNvPr id="6" name="组合 5"/>
          <p:cNvGrpSpPr/>
          <p:nvPr/>
        </p:nvGrpSpPr>
        <p:grpSpPr>
          <a:xfrm>
            <a:off x="1958087" y="1655596"/>
            <a:ext cx="8947020" cy="3543193"/>
            <a:chOff x="2708714" y="1764779"/>
            <a:chExt cx="6933875" cy="2745949"/>
          </a:xfrm>
        </p:grpSpPr>
        <p:grpSp>
          <p:nvGrpSpPr>
            <p:cNvPr id="7" name="组合 6"/>
            <p:cNvGrpSpPr/>
            <p:nvPr/>
          </p:nvGrpSpPr>
          <p:grpSpPr>
            <a:xfrm>
              <a:off x="2708714" y="1908602"/>
              <a:ext cx="6933875" cy="607449"/>
              <a:chOff x="336324" y="1958817"/>
              <a:chExt cx="6933875" cy="607449"/>
            </a:xfrm>
          </p:grpSpPr>
          <p:sp>
            <p:nvSpPr>
              <p:cNvPr id="17" name="圆角矩形 16"/>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9">
                <a:hlinkClick r:id="" action="ppaction://hlinkshowjump?jump=nextslide"/>
              </p:cNvPr>
              <p:cNvSpPr txBox="1"/>
              <p:nvPr/>
            </p:nvSpPr>
            <p:spPr>
              <a:xfrm>
                <a:off x="1869599" y="2075479"/>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提高保障和改善民生水平，加强和创新社会治理</a:t>
                </a:r>
              </a:p>
            </p:txBody>
          </p:sp>
        </p:grpSp>
        <p:sp>
          <p:nvSpPr>
            <p:cNvPr id="8" name="TextBox 9">
              <a:hlinkClick r:id="" action="ppaction://hlinkshowjump?jump=nextslide"/>
            </p:cNvPr>
            <p:cNvSpPr txBox="1"/>
            <p:nvPr/>
          </p:nvSpPr>
          <p:spPr>
            <a:xfrm>
              <a:off x="2996398" y="1764779"/>
              <a:ext cx="985726" cy="712529"/>
            </a:xfrm>
            <a:prstGeom prst="roundRect">
              <a:avLst/>
            </a:prstGeom>
            <a:solidFill>
              <a:srgbClr val="FF0000"/>
            </a:solidFill>
          </p:spPr>
          <p:txBody>
            <a:bodyPr wrap="square">
              <a:spAutoFit/>
              <a:scene3d>
                <a:camera prst="orthographicFront"/>
                <a:lightRig rig="threePt" dir="t"/>
              </a:scene3d>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effectLst>
                    <a:outerShdw blurRad="38100" dist="25400" dir="5400000" algn="ctr" rotWithShape="0">
                      <a:srgbClr val="6E747A">
                        <a:alpha val="43000"/>
                      </a:srgbClr>
                    </a:outerShdw>
                  </a:effectLst>
                </a:rPr>
                <a:t>社会</a:t>
              </a:r>
              <a:endParaRPr lang="en-US" altLang="zh-CN" sz="2400" dirty="0">
                <a:solidFill>
                  <a:schemeClr val="bg1"/>
                </a:solidFill>
                <a:effectLst>
                  <a:outerShdw blurRad="38100" dist="25400" dir="5400000" algn="ctr" rotWithShape="0">
                    <a:srgbClr val="6E747A">
                      <a:alpha val="43000"/>
                    </a:srgbClr>
                  </a:outerShdw>
                </a:effectLst>
              </a:endParaRPr>
            </a:p>
            <a:p>
              <a:pPr algn="ctr" fontAlgn="auto">
                <a:spcBef>
                  <a:spcPts val="0"/>
                </a:spcBef>
                <a:spcAft>
                  <a:spcPts val="0"/>
                </a:spcAft>
                <a:defRPr/>
              </a:pPr>
              <a:r>
                <a:rPr lang="zh-CN" altLang="en-US" sz="2400" dirty="0">
                  <a:solidFill>
                    <a:schemeClr val="bg1"/>
                  </a:solidFill>
                  <a:effectLst>
                    <a:outerShdw blurRad="38100" dist="25400" dir="5400000" algn="ctr" rotWithShape="0">
                      <a:srgbClr val="6E747A">
                        <a:alpha val="43000"/>
                      </a:srgbClr>
                    </a:outerShdw>
                  </a:effectLst>
                </a:rPr>
                <a:t>方面</a:t>
              </a:r>
            </a:p>
          </p:txBody>
        </p:sp>
        <p:grpSp>
          <p:nvGrpSpPr>
            <p:cNvPr id="9" name="组合 8"/>
            <p:cNvGrpSpPr/>
            <p:nvPr/>
          </p:nvGrpSpPr>
          <p:grpSpPr>
            <a:xfrm>
              <a:off x="2708714" y="2898532"/>
              <a:ext cx="6933875" cy="607449"/>
              <a:chOff x="336324" y="1958817"/>
              <a:chExt cx="6933875" cy="607449"/>
            </a:xfrm>
          </p:grpSpPr>
          <p:sp>
            <p:nvSpPr>
              <p:cNvPr id="15" name="圆角矩形 14"/>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a:hlinkClick r:id="" action="ppaction://hlinkshowjump?jump=nextslide"/>
              </p:cNvPr>
              <p:cNvSpPr txBox="1"/>
              <p:nvPr/>
            </p:nvSpPr>
            <p:spPr>
              <a:xfrm>
                <a:off x="1869599" y="2083300"/>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加快生态文明体制改革</a:t>
                </a:r>
                <a:r>
                  <a:rPr lang="en-US" altLang="zh-CN" dirty="0">
                    <a:solidFill>
                      <a:srgbClr val="FF0000"/>
                    </a:solidFill>
                  </a:rPr>
                  <a:t>,</a:t>
                </a:r>
                <a:r>
                  <a:rPr lang="zh-CN" altLang="en-US" dirty="0">
                    <a:solidFill>
                      <a:srgbClr val="FF0000"/>
                    </a:solidFill>
                  </a:rPr>
                  <a:t>建设美丽中国</a:t>
                </a:r>
              </a:p>
            </p:txBody>
          </p:sp>
        </p:grpSp>
        <p:sp>
          <p:nvSpPr>
            <p:cNvPr id="10" name="TextBox 9">
              <a:hlinkClick r:id="" action="ppaction://hlinkshowjump?jump=nextslide"/>
            </p:cNvPr>
            <p:cNvSpPr txBox="1"/>
            <p:nvPr/>
          </p:nvSpPr>
          <p:spPr>
            <a:xfrm>
              <a:off x="3006975" y="2728228"/>
              <a:ext cx="975149"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生态</a:t>
              </a:r>
              <a:endParaRPr lang="en-US" altLang="zh-CN" sz="2400" dirty="0">
                <a:solidFill>
                  <a:schemeClr val="bg1"/>
                </a:solidFill>
              </a:endParaRPr>
            </a:p>
            <a:p>
              <a:pPr algn="ctr" fontAlgn="auto">
                <a:spcBef>
                  <a:spcPts val="0"/>
                </a:spcBef>
                <a:spcAft>
                  <a:spcPts val="0"/>
                </a:spcAft>
                <a:defRPr/>
              </a:pPr>
              <a:r>
                <a:rPr lang="zh-CN" altLang="en-US" sz="2400" dirty="0">
                  <a:solidFill>
                    <a:schemeClr val="bg1"/>
                  </a:solidFill>
                </a:rPr>
                <a:t>方面</a:t>
              </a:r>
            </a:p>
          </p:txBody>
        </p:sp>
        <p:grpSp>
          <p:nvGrpSpPr>
            <p:cNvPr id="11" name="组合 10"/>
            <p:cNvGrpSpPr/>
            <p:nvPr/>
          </p:nvGrpSpPr>
          <p:grpSpPr>
            <a:xfrm>
              <a:off x="2708714" y="3874918"/>
              <a:ext cx="6933875" cy="607449"/>
              <a:chOff x="336324" y="1958817"/>
              <a:chExt cx="6933875" cy="607449"/>
            </a:xfrm>
          </p:grpSpPr>
          <p:sp>
            <p:nvSpPr>
              <p:cNvPr id="13" name="圆角矩形 12"/>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a:hlinkClick r:id="" action="ppaction://hlinkshowjump?jump=nextslide"/>
              </p:cNvPr>
              <p:cNvSpPr txBox="1"/>
              <p:nvPr/>
            </p:nvSpPr>
            <p:spPr>
              <a:xfrm>
                <a:off x="1869599" y="2077875"/>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坚持走中国特色强军之路</a:t>
                </a:r>
                <a:r>
                  <a:rPr lang="en-US" altLang="zh-CN" dirty="0">
                    <a:solidFill>
                      <a:srgbClr val="FF0000"/>
                    </a:solidFill>
                  </a:rPr>
                  <a:t>,</a:t>
                </a:r>
                <a:r>
                  <a:rPr lang="zh-CN" altLang="en-US" dirty="0">
                    <a:solidFill>
                      <a:srgbClr val="FF0000"/>
                    </a:solidFill>
                  </a:rPr>
                  <a:t>全面推进国防和军队现代化</a:t>
                </a:r>
              </a:p>
            </p:txBody>
          </p:sp>
        </p:grpSp>
        <p:sp>
          <p:nvSpPr>
            <p:cNvPr id="12" name="TextBox 9">
              <a:hlinkClick r:id="" action="ppaction://hlinkshowjump?jump=nextslide"/>
            </p:cNvPr>
            <p:cNvSpPr txBox="1"/>
            <p:nvPr/>
          </p:nvSpPr>
          <p:spPr>
            <a:xfrm>
              <a:off x="2996398" y="3719030"/>
              <a:ext cx="985726" cy="791698"/>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国防军</a:t>
              </a:r>
              <a:endParaRPr lang="en-US" altLang="zh-CN" sz="2400" dirty="0">
                <a:solidFill>
                  <a:schemeClr val="bg1"/>
                </a:solidFill>
              </a:endParaRPr>
            </a:p>
            <a:p>
              <a:pPr algn="ctr" fontAlgn="auto">
                <a:spcBef>
                  <a:spcPts val="0"/>
                </a:spcBef>
                <a:spcAft>
                  <a:spcPts val="0"/>
                </a:spcAft>
                <a:defRPr/>
              </a:pPr>
              <a:endParaRPr lang="en-US" altLang="zh-CN" sz="600" dirty="0">
                <a:solidFill>
                  <a:schemeClr val="bg1"/>
                </a:solidFill>
              </a:endParaRPr>
            </a:p>
            <a:p>
              <a:pPr algn="ctr" fontAlgn="auto">
                <a:spcBef>
                  <a:spcPts val="0"/>
                </a:spcBef>
                <a:spcAft>
                  <a:spcPts val="0"/>
                </a:spcAft>
                <a:defRPr/>
              </a:pPr>
              <a:r>
                <a:rPr lang="zh-CN" altLang="en-US" sz="2400" dirty="0">
                  <a:solidFill>
                    <a:schemeClr val="bg1"/>
                  </a:solidFill>
                </a:rPr>
                <a:t>队方面</a:t>
              </a:r>
              <a:endParaRPr lang="en-US" altLang="zh-CN" sz="2400" dirty="0">
                <a:solidFill>
                  <a:schemeClr val="bg1"/>
                </a:solidFill>
              </a:endParaRPr>
            </a:p>
          </p:txBody>
        </p:sp>
      </p:grpSp>
    </p:spTree>
    <p:extLst>
      <p:ext uri="{BB962C8B-B14F-4D97-AF65-F5344CB8AC3E}">
        <p14:creationId xmlns:p14="http://schemas.microsoft.com/office/powerpoint/2010/main" val="42070771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40030" y="256725"/>
            <a:ext cx="2499402"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九个方面</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92" y="163324"/>
            <a:ext cx="1088569" cy="1088569"/>
          </a:xfrm>
          <a:prstGeom prst="rect">
            <a:avLst/>
          </a:prstGeom>
        </p:spPr>
      </p:pic>
      <p:grpSp>
        <p:nvGrpSpPr>
          <p:cNvPr id="6" name="组合 5"/>
          <p:cNvGrpSpPr/>
          <p:nvPr/>
        </p:nvGrpSpPr>
        <p:grpSpPr>
          <a:xfrm>
            <a:off x="1958087" y="1655596"/>
            <a:ext cx="8947020" cy="3506598"/>
            <a:chOff x="2708714" y="1764779"/>
            <a:chExt cx="6933875" cy="2717588"/>
          </a:xfrm>
        </p:grpSpPr>
        <p:grpSp>
          <p:nvGrpSpPr>
            <p:cNvPr id="7" name="组合 6"/>
            <p:cNvGrpSpPr/>
            <p:nvPr/>
          </p:nvGrpSpPr>
          <p:grpSpPr>
            <a:xfrm>
              <a:off x="2708714" y="1908602"/>
              <a:ext cx="6933875" cy="607449"/>
              <a:chOff x="336324" y="1958817"/>
              <a:chExt cx="6933875" cy="607449"/>
            </a:xfrm>
          </p:grpSpPr>
          <p:sp>
            <p:nvSpPr>
              <p:cNvPr id="17" name="圆角矩形 16"/>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9">
                <a:hlinkClick r:id="" action="ppaction://hlinkshowjump?jump=nextslide"/>
              </p:cNvPr>
              <p:cNvSpPr txBox="1"/>
              <p:nvPr/>
            </p:nvSpPr>
            <p:spPr>
              <a:xfrm>
                <a:off x="1869599" y="2124692"/>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坚持“一国两制”</a:t>
                </a:r>
                <a:r>
                  <a:rPr lang="en-US" altLang="zh-CN" dirty="0">
                    <a:solidFill>
                      <a:srgbClr val="FF0000"/>
                    </a:solidFill>
                  </a:rPr>
                  <a:t>,</a:t>
                </a:r>
                <a:r>
                  <a:rPr lang="zh-CN" altLang="en-US" dirty="0">
                    <a:solidFill>
                      <a:srgbClr val="FF0000"/>
                    </a:solidFill>
                  </a:rPr>
                  <a:t>推进祖国统一</a:t>
                </a:r>
              </a:p>
            </p:txBody>
          </p:sp>
        </p:grpSp>
        <p:sp>
          <p:nvSpPr>
            <p:cNvPr id="8" name="TextBox 9">
              <a:hlinkClick r:id="" action="ppaction://hlinkshowjump?jump=nextslide"/>
            </p:cNvPr>
            <p:cNvSpPr txBox="1"/>
            <p:nvPr/>
          </p:nvSpPr>
          <p:spPr>
            <a:xfrm>
              <a:off x="2996398" y="1764779"/>
              <a:ext cx="985726" cy="818089"/>
            </a:xfrm>
            <a:prstGeom prst="roundRect">
              <a:avLst/>
            </a:prstGeom>
            <a:solidFill>
              <a:srgbClr val="FF0000"/>
            </a:solidFill>
          </p:spPr>
          <p:txBody>
            <a:bodyPr wrap="square">
              <a:spAutoFit/>
              <a:scene3d>
                <a:camera prst="orthographicFront"/>
                <a:lightRig rig="threePt" dir="t"/>
              </a:scene3d>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祖国统</a:t>
              </a:r>
              <a:endParaRPr lang="en-US" altLang="zh-CN" sz="2400" dirty="0">
                <a:solidFill>
                  <a:schemeClr val="bg1"/>
                </a:solidFill>
              </a:endParaRPr>
            </a:p>
            <a:p>
              <a:pPr algn="ctr" fontAlgn="auto">
                <a:spcBef>
                  <a:spcPts val="0"/>
                </a:spcBef>
                <a:spcAft>
                  <a:spcPts val="0"/>
                </a:spcAft>
                <a:defRPr/>
              </a:pPr>
              <a:endParaRPr lang="en-US" altLang="zh-CN" sz="800" dirty="0">
                <a:solidFill>
                  <a:schemeClr val="bg1"/>
                </a:solidFill>
              </a:endParaRPr>
            </a:p>
            <a:p>
              <a:pPr algn="ctr" fontAlgn="auto">
                <a:spcBef>
                  <a:spcPts val="0"/>
                </a:spcBef>
                <a:spcAft>
                  <a:spcPts val="0"/>
                </a:spcAft>
                <a:defRPr/>
              </a:pPr>
              <a:r>
                <a:rPr lang="zh-CN" altLang="en-US" sz="2400" dirty="0">
                  <a:solidFill>
                    <a:schemeClr val="bg1"/>
                  </a:solidFill>
                </a:rPr>
                <a:t>一方面</a:t>
              </a:r>
              <a:endParaRPr lang="en-US" altLang="zh-CN" sz="2400" dirty="0">
                <a:solidFill>
                  <a:schemeClr val="bg1"/>
                </a:solidFill>
              </a:endParaRPr>
            </a:p>
          </p:txBody>
        </p:sp>
        <p:grpSp>
          <p:nvGrpSpPr>
            <p:cNvPr id="9" name="组合 8"/>
            <p:cNvGrpSpPr/>
            <p:nvPr/>
          </p:nvGrpSpPr>
          <p:grpSpPr>
            <a:xfrm>
              <a:off x="2708714" y="2898532"/>
              <a:ext cx="6933875" cy="607449"/>
              <a:chOff x="336324" y="1958817"/>
              <a:chExt cx="6933875" cy="607449"/>
            </a:xfrm>
          </p:grpSpPr>
          <p:sp>
            <p:nvSpPr>
              <p:cNvPr id="15" name="圆角矩形 14"/>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9">
                <a:hlinkClick r:id="" action="ppaction://hlinkshowjump?jump=nextslide"/>
              </p:cNvPr>
              <p:cNvSpPr txBox="1"/>
              <p:nvPr/>
            </p:nvSpPr>
            <p:spPr>
              <a:xfrm>
                <a:off x="1869599" y="2112828"/>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坚持和平发展道路</a:t>
                </a:r>
                <a:r>
                  <a:rPr lang="en-US" altLang="zh-CN" dirty="0">
                    <a:solidFill>
                      <a:srgbClr val="FF0000"/>
                    </a:solidFill>
                  </a:rPr>
                  <a:t>,</a:t>
                </a:r>
                <a:r>
                  <a:rPr lang="zh-CN" altLang="en-US" dirty="0">
                    <a:solidFill>
                      <a:srgbClr val="FF0000"/>
                    </a:solidFill>
                  </a:rPr>
                  <a:t>推动构建人类命运共同体</a:t>
                </a:r>
              </a:p>
            </p:txBody>
          </p:sp>
        </p:grpSp>
        <p:sp>
          <p:nvSpPr>
            <p:cNvPr id="10" name="TextBox 9">
              <a:hlinkClick r:id="" action="ppaction://hlinkshowjump?jump=nextslide"/>
            </p:cNvPr>
            <p:cNvSpPr txBox="1"/>
            <p:nvPr/>
          </p:nvSpPr>
          <p:spPr>
            <a:xfrm>
              <a:off x="3006975" y="2728228"/>
              <a:ext cx="975149"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外交</a:t>
              </a:r>
              <a:endParaRPr lang="en-US" altLang="zh-CN" sz="2400" dirty="0">
                <a:solidFill>
                  <a:schemeClr val="bg1"/>
                </a:solidFill>
              </a:endParaRPr>
            </a:p>
            <a:p>
              <a:pPr algn="ctr" fontAlgn="auto">
                <a:spcBef>
                  <a:spcPts val="0"/>
                </a:spcBef>
                <a:spcAft>
                  <a:spcPts val="0"/>
                </a:spcAft>
                <a:defRPr/>
              </a:pPr>
              <a:r>
                <a:rPr lang="zh-CN" altLang="en-US" sz="2400" dirty="0">
                  <a:solidFill>
                    <a:schemeClr val="bg1"/>
                  </a:solidFill>
                </a:rPr>
                <a:t>方面</a:t>
              </a:r>
            </a:p>
          </p:txBody>
        </p:sp>
        <p:grpSp>
          <p:nvGrpSpPr>
            <p:cNvPr id="11" name="组合 10"/>
            <p:cNvGrpSpPr/>
            <p:nvPr/>
          </p:nvGrpSpPr>
          <p:grpSpPr>
            <a:xfrm>
              <a:off x="2708714" y="3874918"/>
              <a:ext cx="6933875" cy="607449"/>
              <a:chOff x="336324" y="1958817"/>
              <a:chExt cx="6933875" cy="607449"/>
            </a:xfrm>
          </p:grpSpPr>
          <p:sp>
            <p:nvSpPr>
              <p:cNvPr id="13" name="圆角矩形 12"/>
              <p:cNvSpPr/>
              <p:nvPr/>
            </p:nvSpPr>
            <p:spPr>
              <a:xfrm>
                <a:off x="336324" y="1958817"/>
                <a:ext cx="6879960" cy="607449"/>
              </a:xfrm>
              <a:prstGeom prst="roundRect">
                <a:avLst>
                  <a:gd name="adj" fmla="val 7465"/>
                </a:avLst>
              </a:prstGeom>
              <a:solidFill>
                <a:schemeClr val="accent4">
                  <a:lumMod val="20000"/>
                  <a:lumOff val="80000"/>
                </a:schemeClr>
              </a:solid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9">
                <a:hlinkClick r:id="" action="ppaction://hlinkshowjump?jump=nextslide"/>
              </p:cNvPr>
              <p:cNvSpPr txBox="1"/>
              <p:nvPr/>
            </p:nvSpPr>
            <p:spPr>
              <a:xfrm>
                <a:off x="1869599" y="2077875"/>
                <a:ext cx="5400600" cy="310082"/>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dirty="0">
                    <a:solidFill>
                      <a:srgbClr val="FF0000"/>
                    </a:solidFill>
                  </a:rPr>
                  <a:t>坚定不移全面从严治党</a:t>
                </a:r>
                <a:r>
                  <a:rPr lang="en-US" altLang="zh-CN" dirty="0">
                    <a:solidFill>
                      <a:srgbClr val="FF0000"/>
                    </a:solidFill>
                  </a:rPr>
                  <a:t>,</a:t>
                </a:r>
                <a:r>
                  <a:rPr lang="zh-CN" altLang="en-US" dirty="0">
                    <a:solidFill>
                      <a:srgbClr val="FF0000"/>
                    </a:solidFill>
                  </a:rPr>
                  <a:t>不断提高党的执政能力和领导水平</a:t>
                </a:r>
              </a:p>
            </p:txBody>
          </p:sp>
        </p:grpSp>
        <p:sp>
          <p:nvSpPr>
            <p:cNvPr id="12" name="TextBox 9">
              <a:hlinkClick r:id="" action="ppaction://hlinkshowjump?jump=nextslide"/>
            </p:cNvPr>
            <p:cNvSpPr txBox="1"/>
            <p:nvPr/>
          </p:nvSpPr>
          <p:spPr>
            <a:xfrm>
              <a:off x="2996398" y="3719030"/>
              <a:ext cx="985726" cy="712529"/>
            </a:xfrm>
            <a:prstGeom prst="roundRect">
              <a:avLst/>
            </a:prstGeom>
            <a:solidFill>
              <a:srgbClr val="FF0000"/>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400" dirty="0">
                  <a:solidFill>
                    <a:schemeClr val="bg1"/>
                  </a:solidFill>
                </a:rPr>
                <a:t>党建</a:t>
              </a:r>
              <a:endParaRPr lang="en-US" altLang="zh-CN" sz="2400" dirty="0">
                <a:solidFill>
                  <a:schemeClr val="bg1"/>
                </a:solidFill>
              </a:endParaRPr>
            </a:p>
            <a:p>
              <a:pPr algn="ctr" fontAlgn="auto">
                <a:spcBef>
                  <a:spcPts val="0"/>
                </a:spcBef>
                <a:spcAft>
                  <a:spcPts val="0"/>
                </a:spcAft>
                <a:defRPr/>
              </a:pPr>
              <a:r>
                <a:rPr lang="zh-CN" altLang="en-US" sz="2400" dirty="0">
                  <a:solidFill>
                    <a:schemeClr val="bg1"/>
                  </a:solidFill>
                </a:rPr>
                <a:t>方面</a:t>
              </a:r>
            </a:p>
          </p:txBody>
        </p:sp>
      </p:grpSp>
    </p:spTree>
    <p:extLst>
      <p:ext uri="{BB962C8B-B14F-4D97-AF65-F5344CB8AC3E}">
        <p14:creationId xmlns:p14="http://schemas.microsoft.com/office/powerpoint/2010/main" val="40949094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4"/>
          <p:cNvSpPr>
            <a:spLocks noChangeArrowheads="1" noChangeShapeType="1"/>
          </p:cNvSpPr>
          <p:nvPr/>
        </p:nvSpPr>
        <p:spPr bwMode="auto">
          <a:xfrm>
            <a:off x="1379617" y="1845040"/>
            <a:ext cx="9489517" cy="2183307"/>
          </a:xfrm>
          <a:prstGeom prst="rect">
            <a:avLst/>
          </a:prstGeom>
        </p:spPr>
        <p:txBody>
          <a:bodyPr wrap="none"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000" b="1" kern="10" spc="50" dirty="0">
                <a:ln w="11430"/>
                <a:solidFill>
                  <a:srgbClr val="FF0000"/>
                </a:solidFill>
                <a:effectLst>
                  <a:outerShdw blurRad="76200" dist="50800" dir="5400000" algn="tl" rotWithShape="0">
                    <a:srgbClr val="000000">
                      <a:alpha val="65000"/>
                    </a:srgbClr>
                  </a:outerShdw>
                </a:effectLst>
                <a:latin typeface="隶书"/>
                <a:ea typeface="隶书"/>
              </a:rPr>
              <a:t>汇报完毕</a:t>
            </a:r>
            <a:endParaRPr lang="en-US" altLang="zh-CN" sz="8000" b="1" kern="10" spc="50" dirty="0">
              <a:ln w="11430"/>
              <a:solidFill>
                <a:srgbClr val="FF0000"/>
              </a:solidFill>
              <a:effectLst>
                <a:outerShdw blurRad="76200" dist="50800" dir="5400000" algn="tl" rotWithShape="0">
                  <a:srgbClr val="000000">
                    <a:alpha val="65000"/>
                  </a:srgbClr>
                </a:outerShdw>
              </a:effectLst>
              <a:latin typeface="隶书"/>
              <a:ea typeface="隶书"/>
            </a:endParaRPr>
          </a:p>
          <a:p>
            <a:pPr algn="ctr"/>
            <a:r>
              <a:rPr lang="zh-CN" altLang="en-US" sz="8000" b="1" kern="10" spc="50" dirty="0">
                <a:ln w="11430"/>
                <a:solidFill>
                  <a:srgbClr val="FF0000"/>
                </a:solidFill>
                <a:effectLst>
                  <a:outerShdw blurRad="76200" dist="50800" dir="5400000" algn="tl" rotWithShape="0">
                    <a:srgbClr val="000000">
                      <a:alpha val="65000"/>
                    </a:srgbClr>
                  </a:outerShdw>
                </a:effectLst>
                <a:latin typeface="隶书"/>
                <a:ea typeface="隶书"/>
              </a:rPr>
              <a:t>敬请领导批评指正</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26853280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234525"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79311"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113883"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537704"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壹</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17473782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圆角矩形 3"/>
          <p:cNvSpPr/>
          <p:nvPr/>
        </p:nvSpPr>
        <p:spPr>
          <a:xfrm>
            <a:off x="1187355" y="1500685"/>
            <a:ext cx="9990161" cy="3658169"/>
          </a:xfrm>
          <a:prstGeom prst="roundRect">
            <a:avLst>
              <a:gd name="adj" fmla="val 1742"/>
            </a:avLst>
          </a:prstGeom>
          <a:noFill/>
          <a:ln w="28575"/>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5" name="文本框 4"/>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初心和使命</a:t>
            </a:r>
          </a:p>
        </p:txBody>
      </p:sp>
      <p:sp>
        <p:nvSpPr>
          <p:cNvPr id="6" name="TextBox 9">
            <a:hlinkClick r:id="" action="ppaction://hlinkshowjump?jump=nextslide"/>
          </p:cNvPr>
          <p:cNvSpPr txBox="1"/>
          <p:nvPr/>
        </p:nvSpPr>
        <p:spPr>
          <a:xfrm>
            <a:off x="1898163" y="1737418"/>
            <a:ext cx="8650624" cy="707886"/>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sz="4000" dirty="0">
                <a:solidFill>
                  <a:srgbClr val="FF0000"/>
                </a:solidFill>
              </a:rPr>
              <a:t>为中国人民谋幸福 为中华民族谋复兴</a:t>
            </a:r>
          </a:p>
        </p:txBody>
      </p:sp>
      <p:sp>
        <p:nvSpPr>
          <p:cNvPr id="7" name="矩形 6"/>
          <p:cNvSpPr/>
          <p:nvPr/>
        </p:nvSpPr>
        <p:spPr>
          <a:xfrm>
            <a:off x="1898162" y="2636249"/>
            <a:ext cx="8378603" cy="2400657"/>
          </a:xfrm>
          <a:prstGeom prst="rect">
            <a:avLst/>
          </a:prstGeom>
        </p:spPr>
        <p:txBody>
          <a:bodyPr wrap="square">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习近平强调，不忘初心，方得始终。</a:t>
            </a:r>
            <a:r>
              <a:rPr lang="zh-CN" altLang="en-US" sz="2000" dirty="0">
                <a:latin typeface="微软雅黑" panose="020B0503020204020204" pitchFamily="34" charset="-122"/>
                <a:ea typeface="微软雅黑" panose="020B0503020204020204" pitchFamily="34" charset="-122"/>
              </a:rPr>
              <a:t>这个初心和使命是激励中国共产党人不断前进的根本动力。全党同志一定要永远与人民同呼吸、共命运、心连心，永远把人民对美好生活的向往作为奋斗目标，以永不懈怠的精神状态和一往无前的奋斗姿态，继续朝着实现中华民族伟大复兴的宏伟目标奋勇前进。</a:t>
            </a:r>
          </a:p>
        </p:txBody>
      </p:sp>
      <p:cxnSp>
        <p:nvCxnSpPr>
          <p:cNvPr id="8" name="直接连接符 7"/>
          <p:cNvCxnSpPr/>
          <p:nvPr/>
        </p:nvCxnSpPr>
        <p:spPr>
          <a:xfrm>
            <a:off x="2006412" y="2502817"/>
            <a:ext cx="827035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040" y="127376"/>
            <a:ext cx="888623" cy="888623"/>
          </a:xfrm>
          <a:prstGeom prst="rect">
            <a:avLst/>
          </a:prstGeom>
        </p:spPr>
      </p:pic>
    </p:spTree>
    <p:extLst>
      <p:ext uri="{BB962C8B-B14F-4D97-AF65-F5344CB8AC3E}">
        <p14:creationId xmlns:p14="http://schemas.microsoft.com/office/powerpoint/2010/main" val="7262693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74208" y="1168452"/>
            <a:ext cx="8636001" cy="4308566"/>
            <a:chOff x="1361528" y="1101352"/>
            <a:chExt cx="8636001" cy="4308566"/>
          </a:xfrm>
        </p:grpSpPr>
        <p:sp>
          <p:nvSpPr>
            <p:cNvPr id="3" name="圆角矩形 2"/>
            <p:cNvSpPr/>
            <p:nvPr/>
          </p:nvSpPr>
          <p:spPr>
            <a:xfrm>
              <a:off x="2232385" y="2015751"/>
              <a:ext cx="7765144" cy="3180579"/>
            </a:xfrm>
            <a:prstGeom prst="roundRect">
              <a:avLst>
                <a:gd name="adj" fmla="val 1742"/>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4" name="矩形 3"/>
            <p:cNvSpPr/>
            <p:nvPr/>
          </p:nvSpPr>
          <p:spPr>
            <a:xfrm>
              <a:off x="3547198" y="2214634"/>
              <a:ext cx="5960745" cy="2977738"/>
            </a:xfrm>
            <a:prstGeom prst="rect">
              <a:avLst/>
            </a:prstGeom>
          </p:spPr>
          <p:txBody>
            <a:bodyPr wrap="square">
              <a:spAutoFit/>
            </a:bodyPr>
            <a:lstStyle/>
            <a:p>
              <a:pPr algn="just">
                <a:lnSpc>
                  <a:spcPct val="150000"/>
                </a:lnSpc>
              </a:pPr>
              <a:r>
                <a:rPr lang="zh-CN" altLang="en-US" sz="2500" b="1" dirty="0">
                  <a:solidFill>
                    <a:srgbClr val="FF0000"/>
                  </a:solidFill>
                  <a:latin typeface="微软雅黑" panose="020B0503020204020204" pitchFamily="34" charset="-122"/>
                  <a:ea typeface="微软雅黑" panose="020B0503020204020204" pitchFamily="34" charset="-122"/>
                </a:rPr>
                <a:t>过去五年，是中国砥砺奋进的五年</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是中国发生历史性变革、取得历史性成就的关键五年，我们统筹推进“五位一体”总体布局、协调推进“四个全面”战略布局，“十二五”规划胜利完成，“十三五”规划顺利实施，党和国家事业全面开创新局面</a:t>
              </a:r>
              <a:r>
                <a:rPr lang="zh-CN" altLang="en-US" dirty="0">
                  <a:latin typeface="微软雅黑" panose="020B0503020204020204" pitchFamily="34" charset="-122"/>
                  <a:ea typeface="微软雅黑" panose="020B0503020204020204" pitchFamily="34" charset="-122"/>
                </a:rPr>
                <a:t>。 </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1528" y="1101352"/>
              <a:ext cx="2186305" cy="4308566"/>
            </a:xfrm>
            <a:prstGeom prst="rect">
              <a:avLst/>
            </a:prstGeom>
          </p:spPr>
        </p:pic>
      </p:gr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7" name="椭圆 6"/>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历史性成就</a:t>
            </a: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4386" y="304227"/>
            <a:ext cx="769321" cy="769321"/>
          </a:xfrm>
          <a:prstGeom prst="rect">
            <a:avLst/>
          </a:prstGeom>
        </p:spPr>
      </p:pic>
    </p:spTree>
    <p:extLst>
      <p:ext uri="{BB962C8B-B14F-4D97-AF65-F5344CB8AC3E}">
        <p14:creationId xmlns:p14="http://schemas.microsoft.com/office/powerpoint/2010/main" val="23968923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十方面成就</a:t>
            </a:r>
          </a:p>
        </p:txBody>
      </p:sp>
      <p:grpSp>
        <p:nvGrpSpPr>
          <p:cNvPr id="7" name="组合 6"/>
          <p:cNvGrpSpPr/>
          <p:nvPr/>
        </p:nvGrpSpPr>
        <p:grpSpPr>
          <a:xfrm>
            <a:off x="579315" y="1839453"/>
            <a:ext cx="2124363" cy="2115009"/>
            <a:chOff x="2509369" y="1397462"/>
            <a:chExt cx="1492888" cy="1486234"/>
          </a:xfrm>
          <a:solidFill>
            <a:schemeClr val="bg2"/>
          </a:solidFill>
        </p:grpSpPr>
        <p:sp>
          <p:nvSpPr>
            <p:cNvPr id="8" name="Freeform 22"/>
            <p:cNvSpPr>
              <a:spLocks noEditPoints="1"/>
            </p:cNvSpPr>
            <p:nvPr/>
          </p:nvSpPr>
          <p:spPr bwMode="auto">
            <a:xfrm>
              <a:off x="2509369" y="1397462"/>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9" name="椭圆 8"/>
            <p:cNvSpPr/>
            <p:nvPr/>
          </p:nvSpPr>
          <p:spPr>
            <a:xfrm>
              <a:off x="2673051" y="1564349"/>
              <a:ext cx="1165524" cy="1165524"/>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0" name="TextBox 9">
            <a:hlinkClick r:id="" action="ppaction://hlinkshowjump?jump=nextslide"/>
          </p:cNvPr>
          <p:cNvSpPr txBox="1"/>
          <p:nvPr/>
        </p:nvSpPr>
        <p:spPr>
          <a:xfrm>
            <a:off x="713682" y="2445805"/>
            <a:ext cx="1854778" cy="755952"/>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经济建设</a:t>
            </a:r>
            <a:endParaRPr lang="en-US" altLang="zh-CN" sz="1600" dirty="0">
              <a:solidFill>
                <a:srgbClr val="FF0000"/>
              </a:solidFill>
            </a:endParaRPr>
          </a:p>
          <a:p>
            <a:pPr algn="ctr" fontAlgn="auto">
              <a:lnSpc>
                <a:spcPct val="120000"/>
              </a:lnSpc>
              <a:spcBef>
                <a:spcPts val="0"/>
              </a:spcBef>
              <a:spcAft>
                <a:spcPts val="0"/>
              </a:spcAft>
              <a:defRPr/>
            </a:pPr>
            <a:r>
              <a:rPr lang="zh-CN" altLang="en-US" sz="1600" dirty="0">
                <a:solidFill>
                  <a:srgbClr val="FF0000"/>
                </a:solidFill>
              </a:rPr>
              <a:t>取得重大成就</a:t>
            </a:r>
          </a:p>
        </p:txBody>
      </p:sp>
      <p:sp>
        <p:nvSpPr>
          <p:cNvPr id="11" name="TextBox 9">
            <a:hlinkClick r:id="" action="ppaction://hlinkshowjump?jump=nextslide"/>
          </p:cNvPr>
          <p:cNvSpPr txBox="1"/>
          <p:nvPr/>
        </p:nvSpPr>
        <p:spPr>
          <a:xfrm>
            <a:off x="1200126" y="2164315"/>
            <a:ext cx="903152" cy="374571"/>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（一）</a:t>
            </a:r>
          </a:p>
        </p:txBody>
      </p:sp>
      <p:grpSp>
        <p:nvGrpSpPr>
          <p:cNvPr id="12" name="组合 11"/>
          <p:cNvGrpSpPr/>
          <p:nvPr/>
        </p:nvGrpSpPr>
        <p:grpSpPr>
          <a:xfrm>
            <a:off x="2761043" y="2811063"/>
            <a:ext cx="2124191" cy="2114723"/>
            <a:chOff x="341627" y="1975731"/>
            <a:chExt cx="1953898" cy="1945190"/>
          </a:xfrm>
          <a:solidFill>
            <a:schemeClr val="bg2"/>
          </a:solidFill>
        </p:grpSpPr>
        <p:grpSp>
          <p:nvGrpSpPr>
            <p:cNvPr id="13" name="组合 12"/>
            <p:cNvGrpSpPr/>
            <p:nvPr/>
          </p:nvGrpSpPr>
          <p:grpSpPr>
            <a:xfrm>
              <a:off x="341627" y="1975731"/>
              <a:ext cx="1953898" cy="1945190"/>
              <a:chOff x="2509369" y="1397461"/>
              <a:chExt cx="1492888" cy="1486234"/>
            </a:xfrm>
            <a:grpFill/>
          </p:grpSpPr>
          <p:sp>
            <p:nvSpPr>
              <p:cNvPr id="16"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17" name="椭圆 16"/>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4"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全面深化改革取得重大突破</a:t>
              </a:r>
            </a:p>
          </p:txBody>
        </p:sp>
        <p:sp>
          <p:nvSpPr>
            <p:cNvPr id="15" name="TextBox 9">
              <a:hlinkClick r:id="" action="ppaction://hlinkshowjump?jump=nextslide"/>
            </p:cNvPr>
            <p:cNvSpPr txBox="1"/>
            <p:nvPr/>
          </p:nvSpPr>
          <p:spPr>
            <a:xfrm>
              <a:off x="914400"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（二）</a:t>
              </a:r>
            </a:p>
          </p:txBody>
        </p:sp>
      </p:grpSp>
      <p:grpSp>
        <p:nvGrpSpPr>
          <p:cNvPr id="18" name="组合 17"/>
          <p:cNvGrpSpPr/>
          <p:nvPr/>
        </p:nvGrpSpPr>
        <p:grpSpPr>
          <a:xfrm>
            <a:off x="4991409" y="1839804"/>
            <a:ext cx="2124191" cy="2114723"/>
            <a:chOff x="341627" y="1975731"/>
            <a:chExt cx="1953898" cy="1945190"/>
          </a:xfrm>
          <a:solidFill>
            <a:schemeClr val="bg2"/>
          </a:solidFill>
        </p:grpSpPr>
        <p:grpSp>
          <p:nvGrpSpPr>
            <p:cNvPr id="19" name="组合 18"/>
            <p:cNvGrpSpPr/>
            <p:nvPr/>
          </p:nvGrpSpPr>
          <p:grpSpPr>
            <a:xfrm>
              <a:off x="341627" y="1975731"/>
              <a:ext cx="1953898" cy="1945190"/>
              <a:chOff x="2509369" y="1397461"/>
              <a:chExt cx="1492888" cy="1486234"/>
            </a:xfrm>
            <a:grpFill/>
          </p:grpSpPr>
          <p:sp>
            <p:nvSpPr>
              <p:cNvPr id="22"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3" name="椭圆 22"/>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20"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民主法治建设迈出重大步伐</a:t>
              </a:r>
            </a:p>
          </p:txBody>
        </p:sp>
        <p:sp>
          <p:nvSpPr>
            <p:cNvPr id="21" name="TextBox 9">
              <a:hlinkClick r:id="" action="ppaction://hlinkshowjump?jump=nextslide"/>
            </p:cNvPr>
            <p:cNvSpPr txBox="1"/>
            <p:nvPr/>
          </p:nvSpPr>
          <p:spPr>
            <a:xfrm>
              <a:off x="890413"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（三）</a:t>
              </a:r>
            </a:p>
          </p:txBody>
        </p:sp>
      </p:grpSp>
      <p:grpSp>
        <p:nvGrpSpPr>
          <p:cNvPr id="24" name="组合 23"/>
          <p:cNvGrpSpPr/>
          <p:nvPr/>
        </p:nvGrpSpPr>
        <p:grpSpPr>
          <a:xfrm>
            <a:off x="7211637" y="2811063"/>
            <a:ext cx="2124191" cy="2114723"/>
            <a:chOff x="341627" y="1975731"/>
            <a:chExt cx="1953898" cy="1945190"/>
          </a:xfrm>
          <a:solidFill>
            <a:schemeClr val="bg2"/>
          </a:solidFill>
        </p:grpSpPr>
        <p:grpSp>
          <p:nvGrpSpPr>
            <p:cNvPr id="25" name="组合 24"/>
            <p:cNvGrpSpPr/>
            <p:nvPr/>
          </p:nvGrpSpPr>
          <p:grpSpPr>
            <a:xfrm>
              <a:off x="341627" y="1975731"/>
              <a:ext cx="1953898" cy="1945190"/>
              <a:chOff x="2509369" y="1397461"/>
              <a:chExt cx="1492888" cy="1486234"/>
            </a:xfrm>
            <a:grpFill/>
          </p:grpSpPr>
          <p:sp>
            <p:nvSpPr>
              <p:cNvPr id="28"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9" name="椭圆 28"/>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26"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思想文化建设取得重大进展</a:t>
              </a:r>
            </a:p>
          </p:txBody>
        </p:sp>
        <p:sp>
          <p:nvSpPr>
            <p:cNvPr id="27"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（四）</a:t>
              </a:r>
            </a:p>
          </p:txBody>
        </p:sp>
      </p:grpSp>
      <p:grpSp>
        <p:nvGrpSpPr>
          <p:cNvPr id="30" name="组合 29"/>
          <p:cNvGrpSpPr/>
          <p:nvPr/>
        </p:nvGrpSpPr>
        <p:grpSpPr>
          <a:xfrm>
            <a:off x="9414668" y="1839804"/>
            <a:ext cx="2124191" cy="2114723"/>
            <a:chOff x="341627" y="1975731"/>
            <a:chExt cx="1953898" cy="1945190"/>
          </a:xfrm>
          <a:solidFill>
            <a:schemeClr val="bg2"/>
          </a:solidFill>
        </p:grpSpPr>
        <p:grpSp>
          <p:nvGrpSpPr>
            <p:cNvPr id="31" name="组合 30"/>
            <p:cNvGrpSpPr/>
            <p:nvPr/>
          </p:nvGrpSpPr>
          <p:grpSpPr>
            <a:xfrm>
              <a:off x="341627" y="1975731"/>
              <a:ext cx="1953898" cy="1945190"/>
              <a:chOff x="2509369" y="1397461"/>
              <a:chExt cx="1492888" cy="1486234"/>
            </a:xfrm>
            <a:grpFill/>
          </p:grpSpPr>
          <p:sp>
            <p:nvSpPr>
              <p:cNvPr id="34"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35" name="椭圆 34"/>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32"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人民生活</a:t>
              </a:r>
              <a:endParaRPr lang="en-US" altLang="zh-CN" sz="1600" dirty="0">
                <a:solidFill>
                  <a:srgbClr val="FF0000"/>
                </a:solidFill>
              </a:endParaRPr>
            </a:p>
            <a:p>
              <a:pPr algn="ctr" fontAlgn="auto">
                <a:lnSpc>
                  <a:spcPct val="120000"/>
                </a:lnSpc>
                <a:spcBef>
                  <a:spcPts val="0"/>
                </a:spcBef>
                <a:spcAft>
                  <a:spcPts val="0"/>
                </a:spcAft>
                <a:defRPr/>
              </a:pPr>
              <a:r>
                <a:rPr lang="zh-CN" altLang="en-US" sz="1600" dirty="0">
                  <a:solidFill>
                    <a:srgbClr val="FF0000"/>
                  </a:solidFill>
                </a:rPr>
                <a:t>不断改善</a:t>
              </a:r>
            </a:p>
          </p:txBody>
        </p:sp>
        <p:sp>
          <p:nvSpPr>
            <p:cNvPr id="33"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（五）</a:t>
              </a:r>
            </a:p>
          </p:txBody>
        </p:sp>
      </p:grpSp>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30" y="256725"/>
            <a:ext cx="780006" cy="780006"/>
          </a:xfrm>
          <a:prstGeom prst="rect">
            <a:avLst/>
          </a:prstGeom>
        </p:spPr>
      </p:pic>
    </p:spTree>
    <p:extLst>
      <p:ext uri="{BB962C8B-B14F-4D97-AF65-F5344CB8AC3E}">
        <p14:creationId xmlns:p14="http://schemas.microsoft.com/office/powerpoint/2010/main" val="11038114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550688" y="256725"/>
            <a:ext cx="3078087"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十方面成就</a:t>
            </a:r>
          </a:p>
        </p:txBody>
      </p:sp>
      <p:grpSp>
        <p:nvGrpSpPr>
          <p:cNvPr id="5" name="组合 4"/>
          <p:cNvGrpSpPr/>
          <p:nvPr/>
        </p:nvGrpSpPr>
        <p:grpSpPr>
          <a:xfrm>
            <a:off x="579315" y="1750553"/>
            <a:ext cx="2124363" cy="2115009"/>
            <a:chOff x="2509369" y="1397462"/>
            <a:chExt cx="1492888" cy="1486234"/>
          </a:xfrm>
          <a:solidFill>
            <a:schemeClr val="bg2"/>
          </a:solidFill>
        </p:grpSpPr>
        <p:sp>
          <p:nvSpPr>
            <p:cNvPr id="6" name="Freeform 22"/>
            <p:cNvSpPr>
              <a:spLocks noEditPoints="1"/>
            </p:cNvSpPr>
            <p:nvPr/>
          </p:nvSpPr>
          <p:spPr bwMode="auto">
            <a:xfrm>
              <a:off x="2509369" y="1397462"/>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7" name="椭圆 6"/>
            <p:cNvSpPr/>
            <p:nvPr/>
          </p:nvSpPr>
          <p:spPr>
            <a:xfrm>
              <a:off x="2673051" y="1564349"/>
              <a:ext cx="1165524" cy="1165524"/>
            </a:xfrm>
            <a:prstGeom prst="ellipse">
              <a:avLst/>
            </a:prstGeom>
            <a:solidFill>
              <a:schemeClr val="accent2">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8" name="TextBox 9">
            <a:hlinkClick r:id="" action="ppaction://hlinkshowjump?jump=nextslide"/>
          </p:cNvPr>
          <p:cNvSpPr txBox="1"/>
          <p:nvPr/>
        </p:nvSpPr>
        <p:spPr>
          <a:xfrm>
            <a:off x="713682" y="2356905"/>
            <a:ext cx="1854778" cy="728284"/>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生态文明</a:t>
            </a:r>
          </a:p>
          <a:p>
            <a:pPr algn="ctr" fontAlgn="auto">
              <a:lnSpc>
                <a:spcPct val="120000"/>
              </a:lnSpc>
              <a:spcBef>
                <a:spcPts val="0"/>
              </a:spcBef>
              <a:spcAft>
                <a:spcPts val="0"/>
              </a:spcAft>
              <a:defRPr/>
            </a:pPr>
            <a:r>
              <a:rPr lang="zh-CN" altLang="en-US" sz="1600" dirty="0">
                <a:solidFill>
                  <a:srgbClr val="FF0000"/>
                </a:solidFill>
              </a:rPr>
              <a:t>建设成效显著</a:t>
            </a:r>
          </a:p>
        </p:txBody>
      </p:sp>
      <p:sp>
        <p:nvSpPr>
          <p:cNvPr id="9" name="TextBox 9">
            <a:hlinkClick r:id="" action="ppaction://hlinkshowjump?jump=nextslide"/>
          </p:cNvPr>
          <p:cNvSpPr txBox="1"/>
          <p:nvPr/>
        </p:nvSpPr>
        <p:spPr>
          <a:xfrm>
            <a:off x="1200126" y="2075415"/>
            <a:ext cx="903152" cy="374571"/>
          </a:xfrm>
          <a:prstGeom prst="roundRect">
            <a:avLst/>
          </a:prstGeom>
          <a:noFill/>
          <a:ln w="9525">
            <a:noFill/>
            <a:prstDash val="dash"/>
          </a:ln>
          <a:extLst>
            <a:ext uri="{909E8E84-426E-40DD-AFC4-6F175D3DCCD1}">
              <a14:hiddenFill xmlns:a14="http://schemas.microsoft.com/office/drawing/2010/main">
                <a:solidFill>
                  <a:schemeClr val="bg2"/>
                </a:solid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（六）</a:t>
            </a:r>
          </a:p>
        </p:txBody>
      </p:sp>
      <p:grpSp>
        <p:nvGrpSpPr>
          <p:cNvPr id="10" name="组合 9"/>
          <p:cNvGrpSpPr/>
          <p:nvPr/>
        </p:nvGrpSpPr>
        <p:grpSpPr>
          <a:xfrm>
            <a:off x="2761043" y="2722163"/>
            <a:ext cx="2124191" cy="2114723"/>
            <a:chOff x="341627" y="1975731"/>
            <a:chExt cx="1953898" cy="1945190"/>
          </a:xfrm>
          <a:solidFill>
            <a:schemeClr val="bg2"/>
          </a:solidFill>
        </p:grpSpPr>
        <p:grpSp>
          <p:nvGrpSpPr>
            <p:cNvPr id="11" name="组合 10"/>
            <p:cNvGrpSpPr/>
            <p:nvPr/>
          </p:nvGrpSpPr>
          <p:grpSpPr>
            <a:xfrm>
              <a:off x="341627" y="1975731"/>
              <a:ext cx="1953898" cy="1945190"/>
              <a:chOff x="2509369" y="1397461"/>
              <a:chExt cx="1492888" cy="1486234"/>
            </a:xfrm>
            <a:grpFill/>
          </p:grpSpPr>
          <p:sp>
            <p:nvSpPr>
              <p:cNvPr id="14"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15" name="椭圆 14"/>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2"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强军兴军</a:t>
              </a:r>
            </a:p>
            <a:p>
              <a:pPr algn="ctr" fontAlgn="auto">
                <a:lnSpc>
                  <a:spcPct val="120000"/>
                </a:lnSpc>
                <a:spcBef>
                  <a:spcPts val="0"/>
                </a:spcBef>
                <a:spcAft>
                  <a:spcPts val="0"/>
                </a:spcAft>
                <a:defRPr/>
              </a:pPr>
              <a:r>
                <a:rPr lang="zh-CN" altLang="en-US" sz="1600" dirty="0">
                  <a:solidFill>
                    <a:srgbClr val="FF0000"/>
                  </a:solidFill>
                </a:rPr>
                <a:t>开创新局面</a:t>
              </a:r>
            </a:p>
          </p:txBody>
        </p:sp>
        <p:sp>
          <p:nvSpPr>
            <p:cNvPr id="13" name="TextBox 9">
              <a:hlinkClick r:id="" action="ppaction://hlinkshowjump?jump=nextslide"/>
            </p:cNvPr>
            <p:cNvSpPr txBox="1"/>
            <p:nvPr/>
          </p:nvSpPr>
          <p:spPr>
            <a:xfrm>
              <a:off x="914400"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（七）</a:t>
              </a:r>
            </a:p>
          </p:txBody>
        </p:sp>
      </p:grpSp>
      <p:grpSp>
        <p:nvGrpSpPr>
          <p:cNvPr id="16" name="组合 15"/>
          <p:cNvGrpSpPr/>
          <p:nvPr/>
        </p:nvGrpSpPr>
        <p:grpSpPr>
          <a:xfrm>
            <a:off x="4991409" y="1750904"/>
            <a:ext cx="2124191" cy="2114723"/>
            <a:chOff x="341627" y="1975731"/>
            <a:chExt cx="1953898" cy="1945190"/>
          </a:xfrm>
          <a:solidFill>
            <a:schemeClr val="bg2"/>
          </a:solidFill>
        </p:grpSpPr>
        <p:grpSp>
          <p:nvGrpSpPr>
            <p:cNvPr id="17" name="组合 16"/>
            <p:cNvGrpSpPr/>
            <p:nvPr/>
          </p:nvGrpSpPr>
          <p:grpSpPr>
            <a:xfrm>
              <a:off x="341627" y="1975731"/>
              <a:ext cx="1953898" cy="1945190"/>
              <a:chOff x="2509369" y="1397461"/>
              <a:chExt cx="1492888" cy="1486234"/>
            </a:xfrm>
            <a:grpFill/>
          </p:grpSpPr>
          <p:sp>
            <p:nvSpPr>
              <p:cNvPr id="20"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1" name="椭圆 20"/>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18"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港澳台工作</a:t>
              </a:r>
            </a:p>
            <a:p>
              <a:pPr algn="ctr" fontAlgn="auto">
                <a:lnSpc>
                  <a:spcPct val="120000"/>
                </a:lnSpc>
                <a:spcBef>
                  <a:spcPts val="0"/>
                </a:spcBef>
                <a:spcAft>
                  <a:spcPts val="0"/>
                </a:spcAft>
                <a:defRPr/>
              </a:pPr>
              <a:r>
                <a:rPr lang="zh-CN" altLang="en-US" sz="1600" dirty="0">
                  <a:solidFill>
                    <a:srgbClr val="FF0000"/>
                  </a:solidFill>
                </a:rPr>
                <a:t>取得新进展</a:t>
              </a:r>
            </a:p>
          </p:txBody>
        </p:sp>
        <p:sp>
          <p:nvSpPr>
            <p:cNvPr id="19" name="TextBox 9">
              <a:hlinkClick r:id="" action="ppaction://hlinkshowjump?jump=nextslide"/>
            </p:cNvPr>
            <p:cNvSpPr txBox="1"/>
            <p:nvPr/>
          </p:nvSpPr>
          <p:spPr>
            <a:xfrm>
              <a:off x="890413"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（八）</a:t>
              </a:r>
            </a:p>
          </p:txBody>
        </p:sp>
      </p:grpSp>
      <p:grpSp>
        <p:nvGrpSpPr>
          <p:cNvPr id="22" name="组合 21"/>
          <p:cNvGrpSpPr/>
          <p:nvPr/>
        </p:nvGrpSpPr>
        <p:grpSpPr>
          <a:xfrm>
            <a:off x="7211637" y="2722163"/>
            <a:ext cx="2124191" cy="2114723"/>
            <a:chOff x="341627" y="1975731"/>
            <a:chExt cx="1953898" cy="1945190"/>
          </a:xfrm>
          <a:solidFill>
            <a:schemeClr val="bg2"/>
          </a:solidFill>
        </p:grpSpPr>
        <p:grpSp>
          <p:nvGrpSpPr>
            <p:cNvPr id="23" name="组合 22"/>
            <p:cNvGrpSpPr/>
            <p:nvPr/>
          </p:nvGrpSpPr>
          <p:grpSpPr>
            <a:xfrm>
              <a:off x="341627" y="1975731"/>
              <a:ext cx="1953898" cy="1945190"/>
              <a:chOff x="2509369" y="1397461"/>
              <a:chExt cx="1492888" cy="1486234"/>
            </a:xfrm>
            <a:grpFill/>
          </p:grpSpPr>
          <p:sp>
            <p:nvSpPr>
              <p:cNvPr id="26"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27" name="椭圆 26"/>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24"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全方位外交</a:t>
              </a:r>
            </a:p>
            <a:p>
              <a:pPr algn="ctr" fontAlgn="auto">
                <a:lnSpc>
                  <a:spcPct val="120000"/>
                </a:lnSpc>
                <a:spcBef>
                  <a:spcPts val="0"/>
                </a:spcBef>
                <a:spcAft>
                  <a:spcPts val="0"/>
                </a:spcAft>
                <a:defRPr/>
              </a:pPr>
              <a:r>
                <a:rPr lang="zh-CN" altLang="en-US" sz="1600" dirty="0">
                  <a:solidFill>
                    <a:srgbClr val="FF0000"/>
                  </a:solidFill>
                </a:rPr>
                <a:t>布局深入展开</a:t>
              </a:r>
            </a:p>
          </p:txBody>
        </p:sp>
        <p:sp>
          <p:nvSpPr>
            <p:cNvPr id="25"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（九）</a:t>
              </a:r>
            </a:p>
          </p:txBody>
        </p:sp>
      </p:grpSp>
      <p:grpSp>
        <p:nvGrpSpPr>
          <p:cNvPr id="28" name="组合 27"/>
          <p:cNvGrpSpPr/>
          <p:nvPr/>
        </p:nvGrpSpPr>
        <p:grpSpPr>
          <a:xfrm>
            <a:off x="9414668" y="1750904"/>
            <a:ext cx="2124191" cy="2114723"/>
            <a:chOff x="341627" y="1975731"/>
            <a:chExt cx="1953898" cy="1945190"/>
          </a:xfrm>
          <a:solidFill>
            <a:schemeClr val="bg2"/>
          </a:solidFill>
        </p:grpSpPr>
        <p:grpSp>
          <p:nvGrpSpPr>
            <p:cNvPr id="29" name="组合 28"/>
            <p:cNvGrpSpPr/>
            <p:nvPr/>
          </p:nvGrpSpPr>
          <p:grpSpPr>
            <a:xfrm>
              <a:off x="341627" y="1975731"/>
              <a:ext cx="1953898" cy="1945190"/>
              <a:chOff x="2509369" y="1397461"/>
              <a:chExt cx="1492888" cy="1486234"/>
            </a:xfrm>
            <a:grpFill/>
          </p:grpSpPr>
          <p:sp>
            <p:nvSpPr>
              <p:cNvPr id="32" name="Freeform 22"/>
              <p:cNvSpPr>
                <a:spLocks noEditPoints="1"/>
              </p:cNvSpPr>
              <p:nvPr/>
            </p:nvSpPr>
            <p:spPr bwMode="auto">
              <a:xfrm>
                <a:off x="2509369" y="1397461"/>
                <a:ext cx="1492888" cy="1486234"/>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600">
                  <a:solidFill>
                    <a:srgbClr val="FF0000"/>
                  </a:solidFill>
                </a:endParaRPr>
              </a:p>
            </p:txBody>
          </p:sp>
          <p:sp>
            <p:nvSpPr>
              <p:cNvPr id="33" name="椭圆 32"/>
              <p:cNvSpPr/>
              <p:nvPr/>
            </p:nvSpPr>
            <p:spPr>
              <a:xfrm>
                <a:off x="2673051" y="1564349"/>
                <a:ext cx="1165524" cy="1165524"/>
              </a:xfrm>
              <a:prstGeom prst="ellipse">
                <a:avLst/>
              </a:prstGeom>
              <a:solidFill>
                <a:schemeClr val="accent4">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solidFill>
                    <a:srgbClr val="FF0000"/>
                  </a:solidFill>
                </a:endParaRPr>
              </a:p>
            </p:txBody>
          </p:sp>
        </p:grpSp>
        <p:sp>
          <p:nvSpPr>
            <p:cNvPr id="30" name="TextBox 9">
              <a:hlinkClick r:id="" action="ppaction://hlinkshowjump?jump=nextslide"/>
            </p:cNvPr>
            <p:cNvSpPr txBox="1"/>
            <p:nvPr/>
          </p:nvSpPr>
          <p:spPr>
            <a:xfrm>
              <a:off x="465451" y="2556533"/>
              <a:ext cx="1706248" cy="695349"/>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lnSpc>
                  <a:spcPct val="120000"/>
                </a:lnSpc>
                <a:spcBef>
                  <a:spcPts val="0"/>
                </a:spcBef>
                <a:spcAft>
                  <a:spcPts val="0"/>
                </a:spcAft>
                <a:defRPr/>
              </a:pPr>
              <a:r>
                <a:rPr lang="zh-CN" altLang="en-US" sz="1600" dirty="0">
                  <a:solidFill>
                    <a:srgbClr val="FF0000"/>
                  </a:solidFill>
                </a:rPr>
                <a:t>全面从严治党成效卓著</a:t>
              </a:r>
            </a:p>
          </p:txBody>
        </p:sp>
        <p:sp>
          <p:nvSpPr>
            <p:cNvPr id="31" name="TextBox 9">
              <a:hlinkClick r:id="" action="ppaction://hlinkshowjump?jump=nextslide"/>
            </p:cNvPr>
            <p:cNvSpPr txBox="1"/>
            <p:nvPr/>
          </p:nvSpPr>
          <p:spPr>
            <a:xfrm>
              <a:off x="903017" y="2249793"/>
              <a:ext cx="831116" cy="344542"/>
            </a:xfrm>
            <a:prstGeom prst="roundRect">
              <a:avLst/>
            </a:prstGeom>
            <a:noFill/>
            <a:ln w="9525">
              <a:noFill/>
              <a:prstDash val="dash"/>
            </a:ln>
            <a:extLst>
              <a:ext uri="{909E8E84-426E-40DD-AFC4-6F175D3DCCD1}">
                <a14:hiddenFill xmlns:a14="http://schemas.microsoft.com/office/drawing/2010/main">
                  <a:grpFill/>
                </a14:hiddenFill>
              </a:ext>
            </a:extLst>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1600" dirty="0">
                  <a:solidFill>
                    <a:srgbClr val="FF0000"/>
                  </a:solidFill>
                </a:rPr>
                <a:t>（十）</a:t>
              </a:r>
            </a:p>
          </p:txBody>
        </p:sp>
      </p:gr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30" y="256725"/>
            <a:ext cx="780006" cy="780006"/>
          </a:xfrm>
          <a:prstGeom prst="rect">
            <a:avLst/>
          </a:prstGeom>
        </p:spPr>
      </p:pic>
    </p:spTree>
    <p:extLst>
      <p:ext uri="{BB962C8B-B14F-4D97-AF65-F5344CB8AC3E}">
        <p14:creationId xmlns:p14="http://schemas.microsoft.com/office/powerpoint/2010/main" val="7064079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3234525" y="3198274"/>
            <a:ext cx="5745706" cy="936999"/>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5" name="椭圆 4"/>
          <p:cNvSpPr/>
          <p:nvPr/>
        </p:nvSpPr>
        <p:spPr>
          <a:xfrm>
            <a:off x="5179311" y="1322487"/>
            <a:ext cx="1685517" cy="1685517"/>
          </a:xfrm>
          <a:prstGeom prst="ellipse">
            <a:avLst/>
          </a:prstGeom>
          <a:solidFill>
            <a:srgbClr val="FFC000"/>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文本框 5"/>
          <p:cNvSpPr txBox="1"/>
          <p:nvPr/>
        </p:nvSpPr>
        <p:spPr>
          <a:xfrm>
            <a:off x="4113883" y="3351302"/>
            <a:ext cx="3986989" cy="630942"/>
          </a:xfrm>
          <a:prstGeom prst="rect">
            <a:avLst/>
          </a:prstGeom>
          <a:noFill/>
        </p:spPr>
        <p:txBody>
          <a:bodyPr wrap="none" rtlCol="0">
            <a:spAutoFit/>
          </a:bodyPr>
          <a:lstStyle/>
          <a:p>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r>
              <a:rPr lang="en-US" altLang="zh-CN"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5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文字内容</a:t>
            </a:r>
          </a:p>
        </p:txBody>
      </p:sp>
      <p:sp>
        <p:nvSpPr>
          <p:cNvPr id="7" name="WordArt 4"/>
          <p:cNvSpPr>
            <a:spLocks noChangeArrowheads="1" noChangeShapeType="1"/>
          </p:cNvSpPr>
          <p:nvPr/>
        </p:nvSpPr>
        <p:spPr bwMode="auto">
          <a:xfrm>
            <a:off x="5537704" y="1784369"/>
            <a:ext cx="996025" cy="883783"/>
          </a:xfrm>
          <a:prstGeom prst="rect">
            <a:avLst/>
          </a:prstGeom>
        </p:spPr>
        <p:txBody>
          <a:bodyPr wrap="none" fromWordArt="1">
            <a:prstTxWarp prst="textPlain">
              <a:avLst>
                <a:gd name="adj" fmla="val 50000"/>
              </a:avLst>
            </a:prstTxWarp>
          </a:bodyPr>
          <a:lstStyle/>
          <a:p>
            <a:pPr algn="ctr"/>
            <a:r>
              <a:rPr lang="zh-CN" altLang="en-US" sz="8000" b="1" kern="10" dirty="0">
                <a:ln w="17780" cmpd="sng">
                  <a:solidFill>
                    <a:schemeClr val="accent1">
                      <a:tint val="3000"/>
                    </a:schemeClr>
                  </a:solidFill>
                  <a:prstDash val="solid"/>
                  <a:miter lim="800000"/>
                </a:ln>
                <a:solidFill>
                  <a:srgbClr val="FF0000"/>
                </a:solidFill>
                <a:effectLst>
                  <a:outerShdw blurRad="55000" dist="50800" dir="5400000" algn="tl">
                    <a:srgbClr val="000000">
                      <a:alpha val="33000"/>
                    </a:srgbClr>
                  </a:outerShdw>
                </a:effectLst>
                <a:latin typeface="隶书"/>
                <a:ea typeface="隶书"/>
              </a:rPr>
              <a:t>贰</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897" y="635161"/>
            <a:ext cx="3082099" cy="1149208"/>
          </a:xfrm>
          <a:prstGeom prst="rect">
            <a:avLst/>
          </a:prstGeom>
        </p:spPr>
      </p:pic>
    </p:spTree>
    <p:extLst>
      <p:ext uri="{BB962C8B-B14F-4D97-AF65-F5344CB8AC3E}">
        <p14:creationId xmlns:p14="http://schemas.microsoft.com/office/powerpoint/2010/main" val="3578589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47595"/>
          <a:stretch/>
        </p:blipFill>
        <p:spPr>
          <a:xfrm>
            <a:off x="812798" y="421058"/>
            <a:ext cx="5050972" cy="594941"/>
          </a:xfrm>
          <a:prstGeom prst="roundRect">
            <a:avLst>
              <a:gd name="adj" fmla="val 32990"/>
            </a:avLst>
          </a:prstGeom>
          <a:solidFill>
            <a:srgbClr val="FFFFFF">
              <a:shade val="85000"/>
            </a:srgbClr>
          </a:solidFill>
          <a:ln w="38100">
            <a:solidFill>
              <a:schemeClr val="accent2">
                <a:lumMod val="20000"/>
                <a:lumOff val="80000"/>
              </a:schemeClr>
            </a:solidFill>
          </a:ln>
          <a:effectLst>
            <a:reflection blurRad="12700" stA="38000" endPos="28000" dist="5000" dir="5400000" sy="-100000" algn="bl" rotWithShape="0"/>
          </a:effectLst>
        </p:spPr>
      </p:pic>
      <p:sp>
        <p:nvSpPr>
          <p:cNvPr id="3" name="椭圆 2"/>
          <p:cNvSpPr/>
          <p:nvPr/>
        </p:nvSpPr>
        <p:spPr>
          <a:xfrm>
            <a:off x="344748" y="239559"/>
            <a:ext cx="936100" cy="936100"/>
          </a:xfrm>
          <a:prstGeom prst="ellipse">
            <a:avLst/>
          </a:prstGeom>
          <a:solidFill>
            <a:schemeClr val="accent2">
              <a:lumMod val="60000"/>
              <a:lumOff val="40000"/>
            </a:schemeClr>
          </a:solidFill>
          <a:ln w="28575">
            <a:solidFill>
              <a:schemeClr val="accent4">
                <a:lumMod val="20000"/>
                <a:lumOff val="8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4" name="文本框 3"/>
          <p:cNvSpPr txBox="1"/>
          <p:nvPr/>
        </p:nvSpPr>
        <p:spPr>
          <a:xfrm>
            <a:off x="1839229" y="256725"/>
            <a:ext cx="2501005" cy="784830"/>
          </a:xfrm>
          <a:prstGeom prst="rect">
            <a:avLst/>
          </a:prstGeom>
          <a:noFill/>
        </p:spPr>
        <p:txBody>
          <a:bodyPr wrap="none" rtlCol="0" anchor="t">
            <a:spAutoFit/>
          </a:bodyPr>
          <a:lstStyle/>
          <a:p>
            <a:pPr algn="ctr" fontAlgn="auto">
              <a:spcBef>
                <a:spcPts val="0"/>
              </a:spcBef>
              <a:spcAft>
                <a:spcPts val="0"/>
              </a:spcAft>
              <a:defRPr/>
            </a:pPr>
            <a:r>
              <a:rPr lang="zh-CN" altLang="en-US" sz="4500" b="1" dirty="0">
                <a:solidFill>
                  <a:srgbClr val="FFFF00"/>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sym typeface="+mn-ea"/>
              </a:rPr>
              <a:t>新 时 代</a:t>
            </a: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r="17632"/>
          <a:stretch/>
        </p:blipFill>
        <p:spPr>
          <a:xfrm>
            <a:off x="8676922" y="4365702"/>
            <a:ext cx="2570864" cy="15121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圆角矩形 5"/>
          <p:cNvSpPr/>
          <p:nvPr/>
        </p:nvSpPr>
        <p:spPr>
          <a:xfrm>
            <a:off x="782188" y="1573539"/>
            <a:ext cx="7360920" cy="3548232"/>
          </a:xfrm>
          <a:prstGeom prst="roundRect">
            <a:avLst>
              <a:gd name="adj" fmla="val 7465"/>
            </a:avLst>
          </a:prstGeom>
          <a:solidFill>
            <a:schemeClr val="lt1">
              <a:alpha val="79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sp>
        <p:nvSpPr>
          <p:cNvPr id="7" name="TextBox 9">
            <a:hlinkClick r:id="" action="ppaction://hlinkshowjump?jump=nextslide"/>
          </p:cNvPr>
          <p:cNvSpPr txBox="1"/>
          <p:nvPr/>
        </p:nvSpPr>
        <p:spPr>
          <a:xfrm>
            <a:off x="943399" y="2294968"/>
            <a:ext cx="6912768" cy="430887"/>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zh-CN" altLang="en-US" sz="2200" dirty="0">
                <a:solidFill>
                  <a:srgbClr val="FF0000"/>
                </a:solidFill>
              </a:rPr>
              <a:t>中国特色社会主义进入新时代是我国发展新的历史方位</a:t>
            </a:r>
          </a:p>
        </p:txBody>
      </p:sp>
      <p:sp>
        <p:nvSpPr>
          <p:cNvPr id="8" name="矩形 7"/>
          <p:cNvSpPr/>
          <p:nvPr/>
        </p:nvSpPr>
        <p:spPr>
          <a:xfrm>
            <a:off x="943399" y="2763013"/>
            <a:ext cx="4751070" cy="874407"/>
          </a:xfrm>
          <a:prstGeom prst="rect">
            <a:avLst/>
          </a:prstGeom>
        </p:spPr>
        <p:txBody>
          <a:bodyPr wrap="square">
            <a:spAutoFit/>
          </a:bodyPr>
          <a:lstStyle/>
          <a:p>
            <a:pPr algn="just">
              <a:lnSpc>
                <a:spcPct val="150000"/>
              </a:lnSpc>
            </a:pPr>
            <a:r>
              <a:rPr lang="zh-CN" altLang="en-US" sz="1800" dirty="0">
                <a:latin typeface="微软雅黑" panose="020B0503020204020204" pitchFamily="34" charset="-122"/>
                <a:ea typeface="微软雅黑" panose="020B0503020204020204" pitchFamily="34" charset="-122"/>
              </a:rPr>
              <a:t>经过长期努力，中国特色社会主义进入了新时代，这是我国发展新的历史方位。</a:t>
            </a:r>
          </a:p>
        </p:txBody>
      </p:sp>
      <p:sp>
        <p:nvSpPr>
          <p:cNvPr id="9" name="矩形 8"/>
          <p:cNvSpPr/>
          <p:nvPr/>
        </p:nvSpPr>
        <p:spPr>
          <a:xfrm>
            <a:off x="943399" y="3718390"/>
            <a:ext cx="4751070" cy="874407"/>
          </a:xfrm>
          <a:prstGeom prst="rect">
            <a:avLst/>
          </a:prstGeom>
        </p:spPr>
        <p:txBody>
          <a:bodyPr wrap="square">
            <a:spAutoFit/>
          </a:bodyPr>
          <a:lstStyle/>
          <a:p>
            <a:pPr algn="just">
              <a:lnSpc>
                <a:spcPct val="150000"/>
              </a:lnSpc>
            </a:pPr>
            <a:r>
              <a:rPr lang="zh-CN" altLang="en-US" sz="1800" dirty="0">
                <a:latin typeface="微软雅黑" panose="020B0503020204020204" pitchFamily="34" charset="-122"/>
                <a:ea typeface="微软雅黑" panose="020B0503020204020204" pitchFamily="34" charset="-122"/>
              </a:rPr>
              <a:t>经过长期努力，中国特色社会主义进入了新时代，这是我国发展新的历史方位。</a:t>
            </a:r>
          </a:p>
        </p:txBody>
      </p:sp>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r="17632"/>
          <a:stretch/>
        </p:blipFill>
        <p:spPr>
          <a:xfrm>
            <a:off x="8805283" y="2713308"/>
            <a:ext cx="2576467" cy="15154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r="17632"/>
          <a:stretch/>
        </p:blipFill>
        <p:spPr>
          <a:xfrm>
            <a:off x="8721377" y="1027033"/>
            <a:ext cx="2634069" cy="154931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8150" y="203301"/>
            <a:ext cx="812698" cy="812698"/>
          </a:xfrm>
          <a:prstGeom prst="rect">
            <a:avLst/>
          </a:prstGeom>
        </p:spPr>
      </p:pic>
    </p:spTree>
    <p:extLst>
      <p:ext uri="{BB962C8B-B14F-4D97-AF65-F5344CB8AC3E}">
        <p14:creationId xmlns:p14="http://schemas.microsoft.com/office/powerpoint/2010/main" val="22437321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7)"/>
</p:tagLst>
</file>

<file path=ppt/theme/theme1.xml><?xml version="1.0" encoding="utf-8"?>
<a:theme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1295</Words>
  <Application>Microsoft Office PowerPoint</Application>
  <PresentationFormat>宽屏</PresentationFormat>
  <Paragraphs>190</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Segoe</vt:lpstr>
      <vt:lpstr>等线</vt:lpstr>
      <vt:lpstr>方正粗倩简体</vt:lpstr>
      <vt:lpstr>方正粗宋简体</vt:lpstr>
      <vt:lpstr>汉仪大黑简</vt:lpstr>
      <vt:lpstr>隶书</vt:lpstr>
      <vt:lpstr>宋体</vt:lpstr>
      <vt:lpstr>微软雅黑</vt:lpstr>
      <vt:lpstr>Arial</vt:lpstr>
      <vt:lpstr>Calibri</vt:lpstr>
      <vt:lpstr>Calibri Light</vt:lpstr>
      <vt:lpstr>Wingdings</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(7)</dc:title>
  <dc:creator>梦想稀饭设计出品;我是小河北</dc:creator>
  <cp:lastModifiedBy>hgfhfhg</cp:lastModifiedBy>
  <cp:revision>21</cp:revision>
  <dcterms:created xsi:type="dcterms:W3CDTF">2018-03-01T13:32:24Z</dcterms:created>
  <dcterms:modified xsi:type="dcterms:W3CDTF">2018-03-14T07:33:59Z</dcterms:modified>
</cp:coreProperties>
</file>