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5"/>
  </p:notesMasterIdLst>
  <p:sldIdLst>
    <p:sldId id="470" r:id="rId11"/>
    <p:sldId id="353" r:id="rId12"/>
    <p:sldId id="471" r:id="rId13"/>
    <p:sldId id="352" r:id="rId14"/>
    <p:sldId id="491" r:id="rId15"/>
    <p:sldId id="492" r:id="rId16"/>
    <p:sldId id="493" r:id="rId17"/>
    <p:sldId id="494" r:id="rId18"/>
    <p:sldId id="496" r:id="rId19"/>
    <p:sldId id="497" r:id="rId20"/>
    <p:sldId id="495" r:id="rId21"/>
    <p:sldId id="498" r:id="rId22"/>
    <p:sldId id="499" r:id="rId23"/>
    <p:sldId id="500" r:id="rId24"/>
    <p:sldId id="501" r:id="rId25"/>
    <p:sldId id="502" r:id="rId26"/>
    <p:sldId id="503" r:id="rId27"/>
    <p:sldId id="504" r:id="rId28"/>
    <p:sldId id="505" r:id="rId29"/>
    <p:sldId id="506" r:id="rId30"/>
    <p:sldId id="508" r:id="rId31"/>
    <p:sldId id="509" r:id="rId32"/>
    <p:sldId id="507" r:id="rId33"/>
    <p:sldId id="297" r:id="rId34"/>
  </p:sldIdLst>
  <p:sldSz cx="12190413" cy="6859588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D91"/>
    <a:srgbClr val="F3FFF5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7778" autoAdjust="0"/>
  </p:normalViewPr>
  <p:slideViewPr>
    <p:cSldViewPr snapToGrid="0" showGuides="1">
      <p:cViewPr varScale="1">
        <p:scale>
          <a:sx n="112" d="100"/>
          <a:sy n="112" d="100"/>
        </p:scale>
        <p:origin x="474" y="10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358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36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248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037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06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570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322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5094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9017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86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62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885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8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0854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457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534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32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782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515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3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15/12/2017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F7BA368-89C1-4511-8E41-81EA0E67D8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TextBox 7">
            <a:extLst>
              <a:ext uri="{FF2B5EF4-FFF2-40B4-BE49-F238E27FC236}">
                <a16:creationId xmlns:a16="http://schemas.microsoft.com/office/drawing/2014/main" xmlns="" id="{1527521D-8211-4536-B5C4-09E88A208F02}"/>
              </a:ext>
            </a:extLst>
          </p:cNvPr>
          <p:cNvSpPr txBox="1"/>
          <p:nvPr/>
        </p:nvSpPr>
        <p:spPr>
          <a:xfrm>
            <a:off x="3555444" y="1255038"/>
            <a:ext cx="5371874" cy="1283030"/>
          </a:xfrm>
          <a:prstGeom prst="rect">
            <a:avLst/>
          </a:prstGeom>
          <a:noFill/>
        </p:spPr>
        <p:txBody>
          <a:bodyPr wrap="square" lIns="51423" tIns="25711" rIns="51423" bIns="25711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8000" spc="20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我上学了</a:t>
            </a:r>
            <a:endParaRPr lang="zh-CN" altLang="zh-CN" sz="8000" spc="20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xmlns="" id="{587C219F-7878-414B-AA55-766BA5E87550}"/>
              </a:ext>
            </a:extLst>
          </p:cNvPr>
          <p:cNvSpPr txBox="1"/>
          <p:nvPr/>
        </p:nvSpPr>
        <p:spPr>
          <a:xfrm>
            <a:off x="3584471" y="2509040"/>
            <a:ext cx="5032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一年级二班课件</a:t>
            </a:r>
            <a:endParaRPr lang="en-US" sz="4800" spc="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  <a:cs typeface="Lato Black" charset="0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xmlns="" id="{ED92BEB2-FD28-4B47-A501-BC94F02E42AF}"/>
              </a:ext>
            </a:extLst>
          </p:cNvPr>
          <p:cNvSpPr txBox="1"/>
          <p:nvPr/>
        </p:nvSpPr>
        <p:spPr>
          <a:xfrm>
            <a:off x="4889725" y="3588202"/>
            <a:ext cx="2469018" cy="369332"/>
          </a:xfrm>
          <a:prstGeom prst="rect">
            <a:avLst/>
          </a:prstGeom>
          <a:noFill/>
          <a:ln>
            <a:solidFill>
              <a:srgbClr val="64BD9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教师</a:t>
            </a:r>
            <a:r>
              <a:rPr lang="en-US" altLang="zh-CN" spc="600" dirty="0" smtClean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:</a:t>
            </a:r>
            <a:r>
              <a:rPr lang="zh-CN" altLang="en-US" spc="600" dirty="0" smtClean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金老师</a:t>
            </a:r>
            <a:endParaRPr lang="en-US" spc="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  <a:cs typeface="Lato Black" charset="0"/>
            </a:endParaRPr>
          </a:p>
        </p:txBody>
      </p:sp>
      <p:pic>
        <p:nvPicPr>
          <p:cNvPr id="12" name="Joy Gruttmann-Schnappi">
            <a:hlinkClick r:id="" action="ppaction://media"/>
            <a:extLst>
              <a:ext uri="{FF2B5EF4-FFF2-40B4-BE49-F238E27FC236}">
                <a16:creationId xmlns:a16="http://schemas.microsoft.com/office/drawing/2014/main" xmlns="" id="{5AE277BC-357F-478A-8D82-AD092398ED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84313" y="-13906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8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Picture 9" descr="汉字">
            <a:extLst>
              <a:ext uri="{FF2B5EF4-FFF2-40B4-BE49-F238E27FC236}">
                <a16:creationId xmlns:a16="http://schemas.microsoft.com/office/drawing/2014/main" xmlns="" id="{8509A333-26CC-4517-905F-C630A5462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54276" y="1170190"/>
            <a:ext cx="4041774" cy="3482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xmlns="" id="{1294F655-E1E1-4814-8B4E-2DDBC9BC5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4396" y="2126456"/>
            <a:ext cx="34686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读书、讲故事 、听故事、猜谜语</a:t>
            </a:r>
            <a:endParaRPr lang="en-US" altLang="zh-CN" sz="3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背古诗、说儿歌</a:t>
            </a:r>
          </a:p>
        </p:txBody>
      </p:sp>
    </p:spTree>
    <p:extLst>
      <p:ext uri="{BB962C8B-B14F-4D97-AF65-F5344CB8AC3E}">
        <p14:creationId xmlns:p14="http://schemas.microsoft.com/office/powerpoint/2010/main" val="309940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E82E7C3-5E61-45B0-B89E-BADC49DF0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3512" y="1809750"/>
            <a:ext cx="75834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小朋友们，轻轻地翻看我们的语文书，看看语文书上都有些什么？</a:t>
            </a:r>
            <a:endParaRPr lang="en-US" altLang="zh-CN" sz="3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答：儿歌 </a:t>
            </a:r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轻轻跳</a:t>
            </a:r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》27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26527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 descr="目录1.jpg">
            <a:extLst>
              <a:ext uri="{FF2B5EF4-FFF2-40B4-BE49-F238E27FC236}">
                <a16:creationId xmlns:a16="http://schemas.microsoft.com/office/drawing/2014/main" xmlns="" id="{248FDE78-B57F-4DA9-96A1-E1C5D13850B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0325" y="766763"/>
            <a:ext cx="3765550" cy="48577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EB92DD7-B9DB-4E19-80DF-C7B8A2A6E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1669" y="1672144"/>
            <a:ext cx="39290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  <a:endParaRPr lang="en-US" altLang="zh-CN" sz="32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目录就是我们学习这本书的一张地图，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告诉我们这本书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都有哪些内容，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每一课在第几页。</a:t>
            </a:r>
          </a:p>
        </p:txBody>
      </p:sp>
    </p:spTree>
    <p:extLst>
      <p:ext uri="{BB962C8B-B14F-4D97-AF65-F5344CB8AC3E}">
        <p14:creationId xmlns:p14="http://schemas.microsoft.com/office/powerpoint/2010/main" val="91207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6 -0.18768 L -0.00196 -0.521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 descr="目录二.jpg">
            <a:extLst>
              <a:ext uri="{FF2B5EF4-FFF2-40B4-BE49-F238E27FC236}">
                <a16:creationId xmlns:a16="http://schemas.microsoft.com/office/drawing/2014/main" xmlns="" id="{DB967B8D-7233-4DE3-AC1F-9B85205A17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1462" y="1295400"/>
            <a:ext cx="2625373" cy="34874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图片 3" descr="目录4.jpg">
            <a:extLst>
              <a:ext uri="{FF2B5EF4-FFF2-40B4-BE49-F238E27FC236}">
                <a16:creationId xmlns:a16="http://schemas.microsoft.com/office/drawing/2014/main" xmlns="" id="{968989DC-6E74-45F0-A2AC-9AEA07AE3B1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4946" y="1295402"/>
            <a:ext cx="2468633" cy="34874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xmlns="" id="{66691ACD-F363-489B-9389-4B63F5573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3024" y="2386013"/>
            <a:ext cx="37536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课本每一页左下角和右下角的数字就是页码</a:t>
            </a:r>
          </a:p>
        </p:txBody>
      </p:sp>
    </p:spTree>
    <p:extLst>
      <p:ext uri="{BB962C8B-B14F-4D97-AF65-F5344CB8AC3E}">
        <p14:creationId xmlns:p14="http://schemas.microsoft.com/office/powerpoint/2010/main" val="267971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xmlns="" id="{8B84C0D6-F0E4-4124-A6BB-4544D07D349B}"/>
              </a:ext>
            </a:extLst>
          </p:cNvPr>
          <p:cNvSpPr txBox="1">
            <a:spLocks/>
          </p:cNvSpPr>
          <p:nvPr/>
        </p:nvSpPr>
        <p:spPr>
          <a:xfrm>
            <a:off x="3829050" y="1836738"/>
            <a:ext cx="5071212" cy="2239961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考一考：</a:t>
            </a:r>
            <a:r>
              <a:rPr lang="zh-CN" altLang="en-US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试着找到识字第</a:t>
            </a:r>
            <a:r>
              <a:rPr lang="en-US" altLang="zh-CN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</a:p>
        </p:txBody>
      </p:sp>
    </p:spTree>
    <p:extLst>
      <p:ext uri="{BB962C8B-B14F-4D97-AF65-F5344CB8AC3E}">
        <p14:creationId xmlns:p14="http://schemas.microsoft.com/office/powerpoint/2010/main" val="370166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标题 6">
            <a:extLst>
              <a:ext uri="{FF2B5EF4-FFF2-40B4-BE49-F238E27FC236}">
                <a16:creationId xmlns:a16="http://schemas.microsoft.com/office/drawing/2014/main" xmlns="" id="{DCECF98D-A4B4-4FC2-96CF-A4FE6BEC38C6}"/>
              </a:ext>
            </a:extLst>
          </p:cNvPr>
          <p:cNvSpPr txBox="1">
            <a:spLocks/>
          </p:cNvSpPr>
          <p:nvPr/>
        </p:nvSpPr>
        <p:spPr>
          <a:xfrm>
            <a:off x="2171700" y="94138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4" name="内容占位符 7">
            <a:extLst>
              <a:ext uri="{FF2B5EF4-FFF2-40B4-BE49-F238E27FC236}">
                <a16:creationId xmlns:a16="http://schemas.microsoft.com/office/drawing/2014/main" xmlns="" id="{8BFDC4F1-E2D1-4701-8EC5-931A0D224959}"/>
              </a:ext>
            </a:extLst>
          </p:cNvPr>
          <p:cNvSpPr txBox="1">
            <a:spLocks/>
          </p:cNvSpPr>
          <p:nvPr/>
        </p:nvSpPr>
        <p:spPr>
          <a:xfrm>
            <a:off x="2838450" y="2369070"/>
            <a:ext cx="8229600" cy="452596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打开课本第</a:t>
            </a:r>
            <a:r>
              <a:rPr lang="en-US" altLang="zh-CN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页，看第一幅图回答问题：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、这是什么地方？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、画面上有什么人？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、他们在做什么？</a:t>
            </a:r>
          </a:p>
        </p:txBody>
      </p:sp>
    </p:spTree>
    <p:extLst>
      <p:ext uri="{BB962C8B-B14F-4D97-AF65-F5344CB8AC3E}">
        <p14:creationId xmlns:p14="http://schemas.microsoft.com/office/powerpoint/2010/main" val="2954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 descr="1472269497515.jpg">
            <a:extLst>
              <a:ext uri="{FF2B5EF4-FFF2-40B4-BE49-F238E27FC236}">
                <a16:creationId xmlns:a16="http://schemas.microsoft.com/office/drawing/2014/main" xmlns="" id="{C70D51A4-3F6C-481D-B16F-890F6926E2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2562" y="636731"/>
            <a:ext cx="7050088" cy="51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3">
            <a:extLst>
              <a:ext uri="{FF2B5EF4-FFF2-40B4-BE49-F238E27FC236}">
                <a16:creationId xmlns:a16="http://schemas.microsoft.com/office/drawing/2014/main" xmlns="" id="{A5ED9B13-6A1F-40F9-9EB1-E2AEACA2114D}"/>
              </a:ext>
            </a:extLst>
          </p:cNvPr>
          <p:cNvSpPr/>
          <p:nvPr/>
        </p:nvSpPr>
        <p:spPr>
          <a:xfrm>
            <a:off x="3051969" y="1095519"/>
            <a:ext cx="914400" cy="612775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天安门</a:t>
            </a:r>
          </a:p>
        </p:txBody>
      </p:sp>
      <p:sp>
        <p:nvSpPr>
          <p:cNvPr id="7" name="椭圆形标注 4">
            <a:extLst>
              <a:ext uri="{FF2B5EF4-FFF2-40B4-BE49-F238E27FC236}">
                <a16:creationId xmlns:a16="http://schemas.microsoft.com/office/drawing/2014/main" xmlns="" id="{2E8A8AAB-997F-4522-9F80-70B45BA20870}"/>
              </a:ext>
            </a:extLst>
          </p:cNvPr>
          <p:cNvSpPr/>
          <p:nvPr/>
        </p:nvSpPr>
        <p:spPr>
          <a:xfrm>
            <a:off x="5368131" y="1249507"/>
            <a:ext cx="1143000" cy="612775"/>
          </a:xfrm>
          <a:prstGeom prst="wedgeEllipseCallout">
            <a:avLst>
              <a:gd name="adj1" fmla="val -49865"/>
              <a:gd name="adj2" fmla="val -90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五星红旗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9CCA384-8CF8-4B11-AECD-AEF14A86C924}"/>
              </a:ext>
            </a:extLst>
          </p:cNvPr>
          <p:cNvCxnSpPr>
            <a:cxnSpLocks/>
          </p:cNvCxnSpPr>
          <p:nvPr/>
        </p:nvCxnSpPr>
        <p:spPr>
          <a:xfrm>
            <a:off x="7195344" y="1738457"/>
            <a:ext cx="17145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2975482-9701-4442-93D3-85229E830A66}"/>
              </a:ext>
            </a:extLst>
          </p:cNvPr>
          <p:cNvSpPr/>
          <p:nvPr/>
        </p:nvSpPr>
        <p:spPr>
          <a:xfrm>
            <a:off x="7442200" y="1555894"/>
            <a:ext cx="1714500" cy="6429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我是中国人</a:t>
            </a:r>
          </a:p>
        </p:txBody>
      </p:sp>
    </p:spTree>
    <p:extLst>
      <p:ext uri="{BB962C8B-B14F-4D97-AF65-F5344CB8AC3E}">
        <p14:creationId xmlns:p14="http://schemas.microsoft.com/office/powerpoint/2010/main" val="31073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 descr="1472269497515.jpg">
            <a:extLst>
              <a:ext uri="{FF2B5EF4-FFF2-40B4-BE49-F238E27FC236}">
                <a16:creationId xmlns:a16="http://schemas.microsoft.com/office/drawing/2014/main" xmlns="" id="{858DA17E-3742-46E1-820F-3CB47BC4A2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8691" y="1535199"/>
            <a:ext cx="4199194" cy="30539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矩形标注 6">
            <a:extLst>
              <a:ext uri="{FF2B5EF4-FFF2-40B4-BE49-F238E27FC236}">
                <a16:creationId xmlns:a16="http://schemas.microsoft.com/office/drawing/2014/main" xmlns="" id="{7BDD4BA5-3F4F-4DBD-878E-C0591CFD5746}"/>
              </a:ext>
            </a:extLst>
          </p:cNvPr>
          <p:cNvSpPr/>
          <p:nvPr/>
        </p:nvSpPr>
        <p:spPr>
          <a:xfrm>
            <a:off x="6965043" y="2215356"/>
            <a:ext cx="3857625" cy="1214437"/>
          </a:xfrm>
          <a:prstGeom prst="wedgeRectCallout">
            <a:avLst>
              <a:gd name="adj1" fmla="val 33106"/>
              <a:gd name="adj2" fmla="val 95779"/>
            </a:avLst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</a:rPr>
              <a:t>我们国家有</a:t>
            </a:r>
            <a:r>
              <a:rPr lang="en-US" altLang="zh-CN" sz="2000" b="1" dirty="0">
                <a:solidFill>
                  <a:schemeClr val="bg1"/>
                </a:solidFill>
              </a:rPr>
              <a:t>56</a:t>
            </a:r>
            <a:r>
              <a:rPr lang="zh-CN" altLang="en-US" sz="2000" b="1" dirty="0">
                <a:solidFill>
                  <a:schemeClr val="bg1"/>
                </a:solidFill>
              </a:rPr>
              <a:t>个民族，各民族一家亲，我们都是中国人</a:t>
            </a:r>
          </a:p>
        </p:txBody>
      </p:sp>
    </p:spTree>
    <p:extLst>
      <p:ext uri="{BB962C8B-B14F-4D97-AF65-F5344CB8AC3E}">
        <p14:creationId xmlns:p14="http://schemas.microsoft.com/office/powerpoint/2010/main" val="128670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 descr="709fb19c18bb8bdb484f9f6541de10b2.jpg">
            <a:extLst>
              <a:ext uri="{FF2B5EF4-FFF2-40B4-BE49-F238E27FC236}">
                <a16:creationId xmlns:a16="http://schemas.microsoft.com/office/drawing/2014/main" xmlns="" id="{14774FBE-AC62-410D-A9FC-55E743C7446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9368" y="1276123"/>
            <a:ext cx="3735890" cy="290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370EF34-E3D5-4129-AC58-C04CB5C3F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5154" y="4407354"/>
            <a:ext cx="1004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64BD91"/>
                </a:solidFill>
                <a:latin typeface="Calibri" pitchFamily="34" charset="0"/>
              </a:rPr>
              <a:t>苗族</a:t>
            </a:r>
          </a:p>
        </p:txBody>
      </p:sp>
      <p:pic>
        <p:nvPicPr>
          <p:cNvPr id="6" name="图片 2" descr="53ddd31acb474f8af84c713e65ae1dba.jpg">
            <a:extLst>
              <a:ext uri="{FF2B5EF4-FFF2-40B4-BE49-F238E27FC236}">
                <a16:creationId xmlns:a16="http://schemas.microsoft.com/office/drawing/2014/main" xmlns="" id="{758A0A06-40F2-4DBB-BC0A-F6BB5DAC7F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7263" b="8058"/>
          <a:stretch/>
        </p:blipFill>
        <p:spPr bwMode="auto">
          <a:xfrm>
            <a:off x="6602732" y="1276123"/>
            <a:ext cx="3063788" cy="290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DA8AF5D6-57E8-4406-B038-14084ECED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2783" y="4291240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64BD91"/>
                </a:solidFill>
                <a:latin typeface="Calibri" pitchFamily="34" charset="0"/>
              </a:rPr>
              <a:t>哈尼族</a:t>
            </a:r>
          </a:p>
        </p:txBody>
      </p:sp>
    </p:spTree>
    <p:extLst>
      <p:ext uri="{BB962C8B-B14F-4D97-AF65-F5344CB8AC3E}">
        <p14:creationId xmlns:p14="http://schemas.microsoft.com/office/powerpoint/2010/main" val="281604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xmlns="" id="{5D197FAE-7F24-49BF-A43F-3698AC3F3D4A}"/>
              </a:ext>
            </a:extLst>
          </p:cNvPr>
          <p:cNvSpPr txBox="1">
            <a:spLocks/>
          </p:cNvSpPr>
          <p:nvPr/>
        </p:nvSpPr>
        <p:spPr>
          <a:xfrm>
            <a:off x="745899" y="100874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我会说：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31BB655-6230-4927-8D52-DDCAC52C445B}"/>
              </a:ext>
            </a:extLst>
          </p:cNvPr>
          <p:cNvSpPr txBox="1">
            <a:spLocks/>
          </p:cNvSpPr>
          <p:nvPr/>
        </p:nvSpPr>
        <p:spPr>
          <a:xfrm>
            <a:off x="3214914" y="2151743"/>
            <a:ext cx="8229600" cy="452596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 </a:t>
            </a:r>
            <a:r>
              <a:rPr lang="zh-CN" altLang="en-US" sz="3200" u="sng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中国人。</a:t>
            </a:r>
            <a:endParaRPr lang="en-US" altLang="zh-CN" sz="3200" u="sng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我的国家 是</a:t>
            </a:r>
            <a:r>
              <a:rPr lang="zh-CN" altLang="en-US" sz="3200" u="sng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中国。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我国有</a:t>
            </a:r>
            <a:r>
              <a:rPr lang="en-US" altLang="zh-CN" sz="3200" u="sng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3200" u="sng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民族。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我国的国旗是</a:t>
            </a:r>
            <a:r>
              <a:rPr lang="zh-CN" altLang="en-US" sz="3200" u="sng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五星红旗。</a:t>
            </a:r>
            <a:endParaRPr lang="zh-CN" altLang="en-US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3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36494BF-9280-4EFB-900F-B56466AFB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5" name="内容占位符 3">
            <a:extLst>
              <a:ext uri="{FF2B5EF4-FFF2-40B4-BE49-F238E27FC236}">
                <a16:creationId xmlns:a16="http://schemas.microsoft.com/office/drawing/2014/main" xmlns="" id="{8FA6B1D3-C61D-4D63-8FC2-BD3DB8401597}"/>
              </a:ext>
            </a:extLst>
          </p:cNvPr>
          <p:cNvSpPr txBox="1">
            <a:spLocks/>
          </p:cNvSpPr>
          <p:nvPr/>
        </p:nvSpPr>
        <p:spPr>
          <a:xfrm>
            <a:off x="2459908" y="1146968"/>
            <a:ext cx="9065342" cy="456565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你是哪个国家的人？</a:t>
            </a:r>
            <a:endParaRPr lang="en-US" altLang="zh-CN" sz="36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--------</a:t>
            </a:r>
            <a:r>
              <a:rPr lang="zh-CN" altLang="en-US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我是中国人</a:t>
            </a:r>
            <a:endParaRPr lang="en-US" altLang="zh-CN" sz="3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你长大后想干什么？</a:t>
            </a:r>
            <a:endParaRPr lang="en-US" altLang="zh-CN" sz="36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--------</a:t>
            </a:r>
            <a:r>
              <a:rPr lang="zh-CN" altLang="en-US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我想当一名画家、医生、警察、运动员、歌手、舞蹈演员</a:t>
            </a:r>
            <a:r>
              <a:rPr lang="en-US" altLang="zh-CN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…………..</a:t>
            </a:r>
          </a:p>
          <a:p>
            <a:endParaRPr lang="zh-CN" altLang="en-US" sz="3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0F482C-9C5D-4DDD-8F42-A850003D5AA2}"/>
              </a:ext>
            </a:extLst>
          </p:cNvPr>
          <p:cNvSpPr/>
          <p:nvPr/>
        </p:nvSpPr>
        <p:spPr>
          <a:xfrm>
            <a:off x="1659504" y="2693971"/>
            <a:ext cx="4435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我爱学语文</a:t>
            </a:r>
          </a:p>
        </p:txBody>
      </p:sp>
      <p:pic>
        <p:nvPicPr>
          <p:cNvPr id="4" name="图片 3" descr="1472274505085.jpg">
            <a:extLst>
              <a:ext uri="{FF2B5EF4-FFF2-40B4-BE49-F238E27FC236}">
                <a16:creationId xmlns:a16="http://schemas.microsoft.com/office/drawing/2014/main" xmlns="" id="{8F118506-9995-4097-9434-1F0C67B779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7363" y="3645621"/>
            <a:ext cx="2860364" cy="1787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 descr="1472274505085.jpg">
            <a:extLst>
              <a:ext uri="{FF2B5EF4-FFF2-40B4-BE49-F238E27FC236}">
                <a16:creationId xmlns:a16="http://schemas.microsoft.com/office/drawing/2014/main" xmlns="" id="{54762BEB-1E05-4A34-91E6-7A4D1556AC9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6468" y="1110209"/>
            <a:ext cx="2009703" cy="21320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 descr="1472274505085.jpg">
            <a:extLst>
              <a:ext uri="{FF2B5EF4-FFF2-40B4-BE49-F238E27FC236}">
                <a16:creationId xmlns:a16="http://schemas.microsoft.com/office/drawing/2014/main" xmlns="" id="{15295A0E-C8C4-47FC-9404-894D8A1DE25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5797" y="1442581"/>
            <a:ext cx="2223860" cy="1931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3595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0F482C-9C5D-4DDD-8F42-A850003D5AA2}"/>
              </a:ext>
            </a:extLst>
          </p:cNvPr>
          <p:cNvSpPr/>
          <p:nvPr/>
        </p:nvSpPr>
        <p:spPr>
          <a:xfrm>
            <a:off x="6268017" y="2091486"/>
            <a:ext cx="6092825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头正身直脚放平。</a:t>
            </a:r>
            <a:r>
              <a:rPr lang="zh-CN" altLang="en-US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</a:p>
          <a:p>
            <a:r>
              <a:rPr lang="en-US" altLang="zh-CN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、拇指食指捏住铅笔距离笔尖一寸的距离</a:t>
            </a:r>
          </a:p>
          <a:p>
            <a:r>
              <a:rPr lang="en-US" altLang="zh-CN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、中指在内侧抵住笔杆</a:t>
            </a:r>
          </a:p>
          <a:p>
            <a:r>
              <a:rPr lang="en-US" altLang="zh-CN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、无名指和小指托住中指</a:t>
            </a:r>
          </a:p>
          <a:p>
            <a:r>
              <a:rPr lang="en-US" altLang="zh-CN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、笔杆向右倾斜，紧贴虎口上</a:t>
            </a:r>
          </a:p>
        </p:txBody>
      </p:sp>
      <p:pic>
        <p:nvPicPr>
          <p:cNvPr id="4" name="图片 23553" descr="入学4">
            <a:extLst>
              <a:ext uri="{FF2B5EF4-FFF2-40B4-BE49-F238E27FC236}">
                <a16:creationId xmlns:a16="http://schemas.microsoft.com/office/drawing/2014/main" xmlns="" id="{931E6A9E-6041-4FA1-A764-1F0546E230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451" y="1755156"/>
            <a:ext cx="4059692" cy="3029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075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50F482C-9C5D-4DDD-8F42-A850003D5AA2}"/>
              </a:ext>
            </a:extLst>
          </p:cNvPr>
          <p:cNvSpPr/>
          <p:nvPr/>
        </p:nvSpPr>
        <p:spPr>
          <a:xfrm>
            <a:off x="1821541" y="2246718"/>
            <a:ext cx="46373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手离笔尖一寸，</a:t>
            </a: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胸离桌子一拳，</a:t>
            </a:r>
          </a:p>
          <a:p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两脚放平，脚踏实地。 </a:t>
            </a:r>
            <a:endParaRPr lang="zh-CN" altLang="en-US" sz="3200" b="0" i="0" dirty="0">
              <a:solidFill>
                <a:srgbClr val="64BD9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23554" descr="入学4">
            <a:extLst>
              <a:ext uri="{FF2B5EF4-FFF2-40B4-BE49-F238E27FC236}">
                <a16:creationId xmlns:a16="http://schemas.microsoft.com/office/drawing/2014/main" xmlns="" id="{9F8D6E01-2CCA-4BD6-90F3-5C77674232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7787" y="1677311"/>
            <a:ext cx="4025220" cy="29073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65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CC5AC2C-4166-4EA6-9085-578568A59A4B}"/>
              </a:ext>
            </a:extLst>
          </p:cNvPr>
          <p:cNvSpPr/>
          <p:nvPr/>
        </p:nvSpPr>
        <p:spPr>
          <a:xfrm>
            <a:off x="3367315" y="1799549"/>
            <a:ext cx="60928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作业：</a:t>
            </a:r>
            <a:r>
              <a:rPr lang="zh-CN" altLang="en-US" sz="3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回家搜集一个有趣的故事，先讲给家人听，明天到学校课讲给同学听，比比谁的故事最有趣！</a:t>
            </a:r>
          </a:p>
        </p:txBody>
      </p:sp>
    </p:spTree>
    <p:extLst>
      <p:ext uri="{BB962C8B-B14F-4D97-AF65-F5344CB8AC3E}">
        <p14:creationId xmlns:p14="http://schemas.microsoft.com/office/powerpoint/2010/main" val="250724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8016595-8040-4379-A000-8B740512D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TextBox 7">
            <a:extLst>
              <a:ext uri="{FF2B5EF4-FFF2-40B4-BE49-F238E27FC236}">
                <a16:creationId xmlns:a16="http://schemas.microsoft.com/office/drawing/2014/main" xmlns="" id="{E35BCB3A-E069-4F4C-AA7B-0C8342CA6B97}"/>
              </a:ext>
            </a:extLst>
          </p:cNvPr>
          <p:cNvSpPr txBox="1"/>
          <p:nvPr/>
        </p:nvSpPr>
        <p:spPr>
          <a:xfrm>
            <a:off x="3555444" y="1255038"/>
            <a:ext cx="5371874" cy="1283030"/>
          </a:xfrm>
          <a:prstGeom prst="rect">
            <a:avLst/>
          </a:prstGeom>
          <a:noFill/>
        </p:spPr>
        <p:txBody>
          <a:bodyPr wrap="square" lIns="51423" tIns="25711" rIns="51423" bIns="25711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8000" spc="20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下课啦</a:t>
            </a:r>
            <a:endParaRPr lang="zh-CN" altLang="zh-CN" sz="8000" spc="20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xmlns="" id="{CC5EB629-B1C3-41C1-9A0C-645928DFB4C2}"/>
              </a:ext>
            </a:extLst>
          </p:cNvPr>
          <p:cNvSpPr txBox="1"/>
          <p:nvPr/>
        </p:nvSpPr>
        <p:spPr>
          <a:xfrm>
            <a:off x="3584471" y="2509040"/>
            <a:ext cx="5032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一年级二班课件</a:t>
            </a:r>
            <a:endParaRPr lang="en-US" sz="4800" spc="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  <a:cs typeface="Lato Black" charset="0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xmlns="" id="{0B7EDF5A-5E15-449A-A2AA-4C1E4D5FC6EA}"/>
              </a:ext>
            </a:extLst>
          </p:cNvPr>
          <p:cNvSpPr txBox="1"/>
          <p:nvPr/>
        </p:nvSpPr>
        <p:spPr>
          <a:xfrm>
            <a:off x="4889725" y="3588202"/>
            <a:ext cx="2469018" cy="369332"/>
          </a:xfrm>
          <a:prstGeom prst="rect">
            <a:avLst/>
          </a:prstGeom>
          <a:noFill/>
          <a:ln>
            <a:solidFill>
              <a:srgbClr val="64BD9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教师</a:t>
            </a:r>
            <a:r>
              <a:rPr lang="en-US" altLang="zh-CN" spc="600" dirty="0" smtClean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:</a:t>
            </a:r>
            <a:r>
              <a:rPr lang="zh-CN" altLang="en-US" spc="600" dirty="0" smtClean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ato Black" charset="0"/>
              </a:rPr>
              <a:t>金老师</a:t>
            </a:r>
            <a:endParaRPr lang="en-US" spc="6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  <a:cs typeface="Lato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AD53AED-51B5-48F9-9E7B-4724129D3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TextBox 2">
            <a:extLst>
              <a:ext uri="{FF2B5EF4-FFF2-40B4-BE49-F238E27FC236}">
                <a16:creationId xmlns:a16="http://schemas.microsoft.com/office/drawing/2014/main" xmlns="" id="{63B1669D-4F95-4352-ABEA-159031819E66}"/>
              </a:ext>
            </a:extLst>
          </p:cNvPr>
          <p:cNvSpPr txBox="1"/>
          <p:nvPr/>
        </p:nvSpPr>
        <p:spPr>
          <a:xfrm>
            <a:off x="3130549" y="1562100"/>
            <a:ext cx="5929313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同学们要实现理想，现在就要开始学习本领了，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学校就是一个学习的乐园，小朋友们看一看我们都有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哪些课程。</a:t>
            </a: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3DDB628-EADC-4DAA-8BB2-0A65AF8C6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89E5E48-AEB5-4545-B73A-ACB41E34CF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38"/>
          <a:stretch/>
        </p:blipFill>
        <p:spPr>
          <a:xfrm>
            <a:off x="2442698" y="1127819"/>
            <a:ext cx="2699657" cy="3592838"/>
          </a:xfrm>
          <a:prstGeom prst="rect">
            <a:avLst/>
          </a:prstGeom>
        </p:spPr>
      </p:pic>
      <p:sp>
        <p:nvSpPr>
          <p:cNvPr id="4" name="云形 3">
            <a:extLst>
              <a:ext uri="{FF2B5EF4-FFF2-40B4-BE49-F238E27FC236}">
                <a16:creationId xmlns:a16="http://schemas.microsoft.com/office/drawing/2014/main" xmlns="" id="{EB5692F7-A05F-4ADA-A04B-CF7E036FDB5C}"/>
              </a:ext>
            </a:extLst>
          </p:cNvPr>
          <p:cNvSpPr/>
          <p:nvPr/>
        </p:nvSpPr>
        <p:spPr>
          <a:xfrm>
            <a:off x="2746354" y="2185907"/>
            <a:ext cx="2092343" cy="1476662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数学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59BA6BC-AEB8-4579-8FBF-535E692979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130" y="1959632"/>
            <a:ext cx="5071620" cy="2224966"/>
          </a:xfrm>
          <a:prstGeom prst="rect">
            <a:avLst/>
          </a:prstGeom>
        </p:spPr>
      </p:pic>
      <p:sp>
        <p:nvSpPr>
          <p:cNvPr id="14" name="云形 13">
            <a:extLst>
              <a:ext uri="{FF2B5EF4-FFF2-40B4-BE49-F238E27FC236}">
                <a16:creationId xmlns:a16="http://schemas.microsoft.com/office/drawing/2014/main" xmlns="" id="{AE48CA83-59EE-4CAB-B0D6-1ABC1E10FE0E}"/>
              </a:ext>
            </a:extLst>
          </p:cNvPr>
          <p:cNvSpPr/>
          <p:nvPr/>
        </p:nvSpPr>
        <p:spPr>
          <a:xfrm>
            <a:off x="7051654" y="2338307"/>
            <a:ext cx="2092343" cy="1476662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音乐</a:t>
            </a: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0C99A7B-B23F-4C9E-AC9D-273B5AB589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88" y="849868"/>
            <a:ext cx="2641062" cy="4054950"/>
          </a:xfrm>
          <a:prstGeom prst="rect">
            <a:avLst/>
          </a:prstGeom>
        </p:spPr>
      </p:pic>
      <p:sp>
        <p:nvSpPr>
          <p:cNvPr id="8" name="云形 7">
            <a:extLst>
              <a:ext uri="{FF2B5EF4-FFF2-40B4-BE49-F238E27FC236}">
                <a16:creationId xmlns:a16="http://schemas.microsoft.com/office/drawing/2014/main" xmlns="" id="{06E74B48-A1CE-4CCB-BC15-1EFAE9ACEF6D}"/>
              </a:ext>
            </a:extLst>
          </p:cNvPr>
          <p:cNvSpPr/>
          <p:nvPr/>
        </p:nvSpPr>
        <p:spPr>
          <a:xfrm>
            <a:off x="3138747" y="2329512"/>
            <a:ext cx="2092343" cy="1476662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体育</a:t>
            </a:r>
          </a:p>
        </p:txBody>
      </p:sp>
      <p:pic>
        <p:nvPicPr>
          <p:cNvPr id="10" name="图片 9" descr="图片包含 户外艺术系列, 烟火&#10;&#10;已生成高可信度的说明">
            <a:extLst>
              <a:ext uri="{FF2B5EF4-FFF2-40B4-BE49-F238E27FC236}">
                <a16:creationId xmlns:a16="http://schemas.microsoft.com/office/drawing/2014/main" xmlns="" id="{582D6ABA-1C00-47AE-B7E5-ACA68FF499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652" y="655360"/>
            <a:ext cx="4443966" cy="4443966"/>
          </a:xfrm>
          <a:prstGeom prst="rect">
            <a:avLst/>
          </a:prstGeom>
        </p:spPr>
      </p:pic>
      <p:sp>
        <p:nvSpPr>
          <p:cNvPr id="11" name="云形 10">
            <a:extLst>
              <a:ext uri="{FF2B5EF4-FFF2-40B4-BE49-F238E27FC236}">
                <a16:creationId xmlns:a16="http://schemas.microsoft.com/office/drawing/2014/main" xmlns="" id="{53F958F8-76C1-430B-A216-2B3B6403AACC}"/>
              </a:ext>
            </a:extLst>
          </p:cNvPr>
          <p:cNvSpPr/>
          <p:nvPr/>
        </p:nvSpPr>
        <p:spPr>
          <a:xfrm>
            <a:off x="7125463" y="2329512"/>
            <a:ext cx="2092343" cy="1476662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美术</a:t>
            </a:r>
          </a:p>
        </p:txBody>
      </p:sp>
    </p:spTree>
    <p:extLst>
      <p:ext uri="{BB962C8B-B14F-4D97-AF65-F5344CB8AC3E}">
        <p14:creationId xmlns:p14="http://schemas.microsoft.com/office/powerpoint/2010/main" val="17890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172361-641F-4895-9B97-7965D9F67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1228892"/>
            <a:ext cx="7753350" cy="3176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36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课前准备</a:t>
            </a:r>
            <a:r>
              <a:rPr lang="en-US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      </a:t>
            </a:r>
            <a:r>
              <a:rPr lang="en-US" altLang="en-US" sz="3200" dirty="0" err="1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上课前必须准备好学习用品，书本统一放在桌面的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右</a:t>
            </a:r>
            <a:r>
              <a:rPr lang="en-US" altLang="en-US" sz="3200" dirty="0" err="1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上角，文具盒放在</a:t>
            </a: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书上。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       趴下休息，静静等待老师上课。</a:t>
            </a:r>
          </a:p>
        </p:txBody>
      </p:sp>
    </p:spTree>
    <p:extLst>
      <p:ext uri="{BB962C8B-B14F-4D97-AF65-F5344CB8AC3E}">
        <p14:creationId xmlns:p14="http://schemas.microsoft.com/office/powerpoint/2010/main" val="148360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6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77C016-AC5B-484A-A963-BE9EE527B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0850" y="1628888"/>
            <a:ext cx="7696200" cy="241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36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举手发言</a:t>
            </a:r>
            <a:r>
              <a:rPr lang="en-US" altLang="en-US" sz="36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：</a:t>
            </a:r>
          </a:p>
          <a:p>
            <a:pPr>
              <a:lnSpc>
                <a:spcPct val="140000"/>
              </a:lnSpc>
            </a:pP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      </a:t>
            </a:r>
            <a:r>
              <a:rPr lang="en-US" altLang="en-US" sz="3200" dirty="0" err="1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右手自然举起，五指并拢向上举直，肘部不离开桌面</a:t>
            </a:r>
            <a:r>
              <a:rPr lang="en-US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</a:rPr>
              <a:t>。</a:t>
            </a:r>
            <a:endParaRPr lang="zh-CN" altLang="en-US" sz="40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  <a:cs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val="42993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F1135D8-0C2E-4DDE-9DB5-FBE62A065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0075" y="247650"/>
            <a:ext cx="546576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  <a:cs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上课铃声响，快快进课堂。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书和文具盒， 摆在桌子上 </a:t>
            </a:r>
            <a:b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起立要站直， 坐下不乱晃 </a:t>
            </a:r>
            <a:endParaRPr lang="en-US" altLang="zh-CN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发言先举手，回答要响亮 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64BD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学会守纪律，比比谁最棒。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rgbClr val="64BD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0241">
            <a:extLst>
              <a:ext uri="{FF2B5EF4-FFF2-40B4-BE49-F238E27FC236}">
                <a16:creationId xmlns:a16="http://schemas.microsoft.com/office/drawing/2014/main" xmlns="" id="{FE15FFFF-0F75-4B85-94CB-BA3A7A17E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3606" y="1238251"/>
            <a:ext cx="800219" cy="337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课堂纪律歌：</a:t>
            </a:r>
          </a:p>
        </p:txBody>
      </p:sp>
    </p:spTree>
    <p:extLst>
      <p:ext uri="{BB962C8B-B14F-4D97-AF65-F5344CB8AC3E}">
        <p14:creationId xmlns:p14="http://schemas.microsoft.com/office/powerpoint/2010/main" val="37815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5CB0AB-2501-4C84-A717-02C52DB24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pic>
        <p:nvPicPr>
          <p:cNvPr id="3" name="图片 2" descr="IMG_20160827_104739.jpg">
            <a:extLst>
              <a:ext uri="{FF2B5EF4-FFF2-40B4-BE49-F238E27FC236}">
                <a16:creationId xmlns:a16="http://schemas.microsoft.com/office/drawing/2014/main" xmlns="" id="{591F3899-89BE-4108-B39B-B886EF26E5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1810" y="532459"/>
            <a:ext cx="3283396" cy="459675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云形 3">
            <a:extLst>
              <a:ext uri="{FF2B5EF4-FFF2-40B4-BE49-F238E27FC236}">
                <a16:creationId xmlns:a16="http://schemas.microsoft.com/office/drawing/2014/main" xmlns="" id="{8259DD3B-973A-4FE9-808C-1E37CABFA5C4}"/>
              </a:ext>
            </a:extLst>
          </p:cNvPr>
          <p:cNvSpPr/>
          <p:nvPr/>
        </p:nvSpPr>
        <p:spPr>
          <a:xfrm>
            <a:off x="7125463" y="2329512"/>
            <a:ext cx="2092343" cy="1476662"/>
          </a:xfrm>
          <a:prstGeom prst="cloud">
            <a:avLst/>
          </a:prstGeom>
          <a:solidFill>
            <a:srgbClr val="64B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语文</a:t>
            </a:r>
          </a:p>
        </p:txBody>
      </p:sp>
    </p:spTree>
    <p:extLst>
      <p:ext uri="{BB962C8B-B14F-4D97-AF65-F5344CB8AC3E}">
        <p14:creationId xmlns:p14="http://schemas.microsoft.com/office/powerpoint/2010/main" val="201149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小学入学教育教师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5125</TotalTime>
  <Words>407</Words>
  <Application>Microsoft Office PowerPoint</Application>
  <PresentationFormat>自定义</PresentationFormat>
  <Paragraphs>91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ITC Avant Garde Std Bk</vt:lpstr>
      <vt:lpstr>Lato Black</vt:lpstr>
      <vt:lpstr>LiHei Pro</vt:lpstr>
      <vt:lpstr>Signika</vt:lpstr>
      <vt:lpstr>等线</vt:lpstr>
      <vt:lpstr>等线 Light</vt:lpstr>
      <vt:lpstr>黑体</vt:lpstr>
      <vt:lpstr>楷体_GB2312</vt:lpstr>
      <vt:lpstr>迷你简汉真广标</vt:lpstr>
      <vt:lpstr>宋体</vt:lpstr>
      <vt:lpstr>Arial</vt:lpstr>
      <vt:lpstr>Calibri</vt:lpstr>
      <vt:lpstr>Impact</vt:lpstr>
      <vt:lpstr>Open Sans Extrabold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绿色卡通小学入学教育教师课件PPT模板</dc:title>
  <dc:creator>lzj</dc:creator>
  <cp:lastModifiedBy>user</cp:lastModifiedBy>
  <cp:revision>3204</cp:revision>
  <dcterms:created xsi:type="dcterms:W3CDTF">2015-12-01T09:06:39Z</dcterms:created>
  <dcterms:modified xsi:type="dcterms:W3CDTF">2017-12-15T13:33:15Z</dcterms:modified>
</cp:coreProperties>
</file>