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52" r:id="rId1"/>
  </p:sldMasterIdLst>
  <p:notesMasterIdLst>
    <p:notesMasterId r:id="rId33"/>
  </p:notesMasterIdLst>
  <p:sldIdLst>
    <p:sldId id="884" r:id="rId2"/>
    <p:sldId id="993" r:id="rId3"/>
    <p:sldId id="1066" r:id="rId4"/>
    <p:sldId id="1022" r:id="rId5"/>
    <p:sldId id="1000" r:id="rId6"/>
    <p:sldId id="1023" r:id="rId7"/>
    <p:sldId id="1024" r:id="rId8"/>
    <p:sldId id="1025" r:id="rId9"/>
    <p:sldId id="1026" r:id="rId10"/>
    <p:sldId id="1067" r:id="rId11"/>
    <p:sldId id="1027" r:id="rId12"/>
    <p:sldId id="1029" r:id="rId13"/>
    <p:sldId id="1030" r:id="rId14"/>
    <p:sldId id="1031" r:id="rId15"/>
    <p:sldId id="1032" r:id="rId16"/>
    <p:sldId id="1033" r:id="rId17"/>
    <p:sldId id="1068" r:id="rId18"/>
    <p:sldId id="1035" r:id="rId19"/>
    <p:sldId id="1036" r:id="rId20"/>
    <p:sldId id="1037" r:id="rId21"/>
    <p:sldId id="1069" r:id="rId22"/>
    <p:sldId id="1051" r:id="rId23"/>
    <p:sldId id="1047" r:id="rId24"/>
    <p:sldId id="1048" r:id="rId25"/>
    <p:sldId id="1049" r:id="rId26"/>
    <p:sldId id="1050" r:id="rId27"/>
    <p:sldId id="1070" r:id="rId28"/>
    <p:sldId id="1071" r:id="rId29"/>
    <p:sldId id="1055" r:id="rId30"/>
    <p:sldId id="1060" r:id="rId31"/>
    <p:sldId id="1072" r:id="rId32"/>
  </p:sldIdLst>
  <p:sldSz cx="9144000" cy="5143500" type="screen16x9"/>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72" userDrawn="1">
          <p15:clr>
            <a:srgbClr val="A4A3A4"/>
          </p15:clr>
        </p15:guide>
        <p15:guide id="3" orient="horz" pos="32" userDrawn="1">
          <p15:clr>
            <a:srgbClr val="A4A3A4"/>
          </p15:clr>
        </p15:guide>
        <p15:guide id="4" orient="horz" pos="3239">
          <p15:clr>
            <a:srgbClr val="A4A3A4"/>
          </p15:clr>
        </p15:guide>
        <p15:guide id="5">
          <p15:clr>
            <a:srgbClr val="A4A3A4"/>
          </p15:clr>
        </p15:guide>
        <p15:guide id="6" pos="5692" userDrawn="1">
          <p15:clr>
            <a:srgbClr val="A4A3A4"/>
          </p15:clr>
        </p15:guide>
        <p15:guide id="7" orient="horz" pos="305" userDrawn="1">
          <p15:clr>
            <a:srgbClr val="A4A3A4"/>
          </p15:clr>
        </p15:guide>
        <p15:guide id="8" pos="1066" userDrawn="1">
          <p15:clr>
            <a:srgbClr val="A4A3A4"/>
          </p15:clr>
        </p15:guide>
        <p15:guide id="9" pos="2517"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微软用户" initials="微软用户"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1515"/>
    <a:srgbClr val="FFDDDD"/>
    <a:srgbClr val="FFFFFF"/>
    <a:srgbClr val="FF9797"/>
    <a:srgbClr val="E70014"/>
    <a:srgbClr val="E61E11"/>
    <a:srgbClr val="E71E17"/>
    <a:srgbClr val="CC0000"/>
    <a:srgbClr val="FF9933"/>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031" autoAdjust="0"/>
    <p:restoredTop sz="96374" autoAdjust="0"/>
  </p:normalViewPr>
  <p:slideViewPr>
    <p:cSldViewPr>
      <p:cViewPr varScale="1">
        <p:scale>
          <a:sx n="108" d="100"/>
          <a:sy n="108" d="100"/>
        </p:scale>
        <p:origin x="264" y="62"/>
      </p:cViewPr>
      <p:guideLst>
        <p:guide orient="horz" pos="3072"/>
        <p:guide orient="horz" pos="32"/>
        <p:guide orient="horz" pos="3239"/>
        <p:guide/>
        <p:guide pos="5692"/>
        <p:guide orient="horz" pos="305"/>
        <p:guide pos="1066"/>
        <p:guide pos="2517"/>
      </p:guideLst>
    </p:cSldViewPr>
  </p:slideViewPr>
  <p:notesTextViewPr>
    <p:cViewPr>
      <p:scale>
        <a:sx n="100" d="100"/>
        <a:sy n="100" d="100"/>
      </p:scale>
      <p:origin x="0" y="0"/>
    </p:cViewPr>
  </p:notesTextViewPr>
  <p:sorterViewPr>
    <p:cViewPr>
      <p:scale>
        <a:sx n="125" d="100"/>
        <a:sy n="125" d="100"/>
      </p:scale>
      <p:origin x="0" y="0"/>
    </p:cViewPr>
  </p:sorterViewPr>
  <p:notesViewPr>
    <p:cSldViewPr>
      <p:cViewPr varScale="1">
        <p:scale>
          <a:sx n="68" d="100"/>
          <a:sy n="68" d="100"/>
        </p:scale>
        <p:origin x="-280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93CC7B-F96E-4B2C-992B-B794D87698E3}" type="datetimeFigureOut">
              <a:rPr lang="zh-CN" altLang="en-US" smtClean="0"/>
              <a:t>2017-7-27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B1FB53-074E-453F-8BCF-006D7CFC3CA0}" type="slidenum">
              <a:rPr lang="zh-CN" altLang="en-US" smtClean="0"/>
              <a:t>‹#›</a:t>
            </a:fld>
            <a:endParaRPr lang="zh-CN" altLang="en-US"/>
          </a:p>
        </p:txBody>
      </p:sp>
    </p:spTree>
    <p:extLst>
      <p:ext uri="{BB962C8B-B14F-4D97-AF65-F5344CB8AC3E}">
        <p14:creationId xmlns:p14="http://schemas.microsoft.com/office/powerpoint/2010/main" val="36784336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1</a:t>
            </a:fld>
            <a:endParaRPr lang="zh-CN" altLang="en-US"/>
          </a:p>
        </p:txBody>
      </p:sp>
    </p:spTree>
    <p:extLst>
      <p:ext uri="{BB962C8B-B14F-4D97-AF65-F5344CB8AC3E}">
        <p14:creationId xmlns:p14="http://schemas.microsoft.com/office/powerpoint/2010/main" val="21171323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10</a:t>
            </a:fld>
            <a:endParaRPr lang="zh-CN" altLang="en-US"/>
          </a:p>
        </p:txBody>
      </p:sp>
    </p:spTree>
    <p:extLst>
      <p:ext uri="{BB962C8B-B14F-4D97-AF65-F5344CB8AC3E}">
        <p14:creationId xmlns:p14="http://schemas.microsoft.com/office/powerpoint/2010/main" val="1271129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11</a:t>
            </a:fld>
            <a:endParaRPr lang="zh-CN" altLang="en-US"/>
          </a:p>
        </p:txBody>
      </p:sp>
    </p:spTree>
    <p:extLst>
      <p:ext uri="{BB962C8B-B14F-4D97-AF65-F5344CB8AC3E}">
        <p14:creationId xmlns:p14="http://schemas.microsoft.com/office/powerpoint/2010/main" val="16542855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12</a:t>
            </a:fld>
            <a:endParaRPr lang="zh-CN" altLang="en-US"/>
          </a:p>
        </p:txBody>
      </p:sp>
    </p:spTree>
    <p:extLst>
      <p:ext uri="{BB962C8B-B14F-4D97-AF65-F5344CB8AC3E}">
        <p14:creationId xmlns:p14="http://schemas.microsoft.com/office/powerpoint/2010/main" val="41702577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13</a:t>
            </a:fld>
            <a:endParaRPr lang="zh-CN" altLang="en-US"/>
          </a:p>
        </p:txBody>
      </p:sp>
    </p:spTree>
    <p:extLst>
      <p:ext uri="{BB962C8B-B14F-4D97-AF65-F5344CB8AC3E}">
        <p14:creationId xmlns:p14="http://schemas.microsoft.com/office/powerpoint/2010/main" val="22824641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14</a:t>
            </a:fld>
            <a:endParaRPr lang="zh-CN" altLang="en-US"/>
          </a:p>
        </p:txBody>
      </p:sp>
    </p:spTree>
    <p:extLst>
      <p:ext uri="{BB962C8B-B14F-4D97-AF65-F5344CB8AC3E}">
        <p14:creationId xmlns:p14="http://schemas.microsoft.com/office/powerpoint/2010/main" val="32741967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15</a:t>
            </a:fld>
            <a:endParaRPr lang="zh-CN" altLang="en-US"/>
          </a:p>
        </p:txBody>
      </p:sp>
    </p:spTree>
    <p:extLst>
      <p:ext uri="{BB962C8B-B14F-4D97-AF65-F5344CB8AC3E}">
        <p14:creationId xmlns:p14="http://schemas.microsoft.com/office/powerpoint/2010/main" val="9000033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16</a:t>
            </a:fld>
            <a:endParaRPr lang="zh-CN" altLang="en-US"/>
          </a:p>
        </p:txBody>
      </p:sp>
    </p:spTree>
    <p:extLst>
      <p:ext uri="{BB962C8B-B14F-4D97-AF65-F5344CB8AC3E}">
        <p14:creationId xmlns:p14="http://schemas.microsoft.com/office/powerpoint/2010/main" val="29727731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17</a:t>
            </a:fld>
            <a:endParaRPr lang="zh-CN" altLang="en-US"/>
          </a:p>
        </p:txBody>
      </p:sp>
    </p:spTree>
    <p:extLst>
      <p:ext uri="{BB962C8B-B14F-4D97-AF65-F5344CB8AC3E}">
        <p14:creationId xmlns:p14="http://schemas.microsoft.com/office/powerpoint/2010/main" val="41611133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18</a:t>
            </a:fld>
            <a:endParaRPr lang="zh-CN" altLang="en-US"/>
          </a:p>
        </p:txBody>
      </p:sp>
    </p:spTree>
    <p:extLst>
      <p:ext uri="{BB962C8B-B14F-4D97-AF65-F5344CB8AC3E}">
        <p14:creationId xmlns:p14="http://schemas.microsoft.com/office/powerpoint/2010/main" val="4081088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19</a:t>
            </a:fld>
            <a:endParaRPr lang="zh-CN" altLang="en-US"/>
          </a:p>
        </p:txBody>
      </p:sp>
    </p:spTree>
    <p:extLst>
      <p:ext uri="{BB962C8B-B14F-4D97-AF65-F5344CB8AC3E}">
        <p14:creationId xmlns:p14="http://schemas.microsoft.com/office/powerpoint/2010/main" val="31464224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2</a:t>
            </a:fld>
            <a:endParaRPr lang="zh-CN" altLang="en-US"/>
          </a:p>
        </p:txBody>
      </p:sp>
    </p:spTree>
    <p:extLst>
      <p:ext uri="{BB962C8B-B14F-4D97-AF65-F5344CB8AC3E}">
        <p14:creationId xmlns:p14="http://schemas.microsoft.com/office/powerpoint/2010/main" val="40852982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20</a:t>
            </a:fld>
            <a:endParaRPr lang="zh-CN" altLang="en-US"/>
          </a:p>
        </p:txBody>
      </p:sp>
    </p:spTree>
    <p:extLst>
      <p:ext uri="{BB962C8B-B14F-4D97-AF65-F5344CB8AC3E}">
        <p14:creationId xmlns:p14="http://schemas.microsoft.com/office/powerpoint/2010/main" val="30515010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21</a:t>
            </a:fld>
            <a:endParaRPr lang="zh-CN" altLang="en-US"/>
          </a:p>
        </p:txBody>
      </p:sp>
    </p:spTree>
    <p:extLst>
      <p:ext uri="{BB962C8B-B14F-4D97-AF65-F5344CB8AC3E}">
        <p14:creationId xmlns:p14="http://schemas.microsoft.com/office/powerpoint/2010/main" val="30834875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22</a:t>
            </a:fld>
            <a:endParaRPr lang="zh-CN" altLang="en-US"/>
          </a:p>
        </p:txBody>
      </p:sp>
    </p:spTree>
    <p:extLst>
      <p:ext uri="{BB962C8B-B14F-4D97-AF65-F5344CB8AC3E}">
        <p14:creationId xmlns:p14="http://schemas.microsoft.com/office/powerpoint/2010/main" val="19760759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23</a:t>
            </a:fld>
            <a:endParaRPr lang="zh-CN" altLang="en-US"/>
          </a:p>
        </p:txBody>
      </p:sp>
    </p:spTree>
    <p:extLst>
      <p:ext uri="{BB962C8B-B14F-4D97-AF65-F5344CB8AC3E}">
        <p14:creationId xmlns:p14="http://schemas.microsoft.com/office/powerpoint/2010/main" val="21225617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24</a:t>
            </a:fld>
            <a:endParaRPr lang="zh-CN" altLang="en-US"/>
          </a:p>
        </p:txBody>
      </p:sp>
    </p:spTree>
    <p:extLst>
      <p:ext uri="{BB962C8B-B14F-4D97-AF65-F5344CB8AC3E}">
        <p14:creationId xmlns:p14="http://schemas.microsoft.com/office/powerpoint/2010/main" val="8714044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25</a:t>
            </a:fld>
            <a:endParaRPr lang="zh-CN" altLang="en-US"/>
          </a:p>
        </p:txBody>
      </p:sp>
    </p:spTree>
    <p:extLst>
      <p:ext uri="{BB962C8B-B14F-4D97-AF65-F5344CB8AC3E}">
        <p14:creationId xmlns:p14="http://schemas.microsoft.com/office/powerpoint/2010/main" val="2041580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26</a:t>
            </a:fld>
            <a:endParaRPr lang="zh-CN" altLang="en-US"/>
          </a:p>
        </p:txBody>
      </p:sp>
    </p:spTree>
    <p:extLst>
      <p:ext uri="{BB962C8B-B14F-4D97-AF65-F5344CB8AC3E}">
        <p14:creationId xmlns:p14="http://schemas.microsoft.com/office/powerpoint/2010/main" val="39689155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27</a:t>
            </a:fld>
            <a:endParaRPr lang="zh-CN" altLang="en-US"/>
          </a:p>
        </p:txBody>
      </p:sp>
    </p:spTree>
    <p:extLst>
      <p:ext uri="{BB962C8B-B14F-4D97-AF65-F5344CB8AC3E}">
        <p14:creationId xmlns:p14="http://schemas.microsoft.com/office/powerpoint/2010/main" val="36210336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28</a:t>
            </a:fld>
            <a:endParaRPr lang="zh-CN" altLang="en-US"/>
          </a:p>
        </p:txBody>
      </p:sp>
    </p:spTree>
    <p:extLst>
      <p:ext uri="{BB962C8B-B14F-4D97-AF65-F5344CB8AC3E}">
        <p14:creationId xmlns:p14="http://schemas.microsoft.com/office/powerpoint/2010/main" val="36802491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29</a:t>
            </a:fld>
            <a:endParaRPr lang="zh-CN" altLang="en-US"/>
          </a:p>
        </p:txBody>
      </p:sp>
    </p:spTree>
    <p:extLst>
      <p:ext uri="{BB962C8B-B14F-4D97-AF65-F5344CB8AC3E}">
        <p14:creationId xmlns:p14="http://schemas.microsoft.com/office/powerpoint/2010/main" val="2091032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3</a:t>
            </a:fld>
            <a:endParaRPr lang="zh-CN" altLang="en-US"/>
          </a:p>
        </p:txBody>
      </p:sp>
    </p:spTree>
    <p:extLst>
      <p:ext uri="{BB962C8B-B14F-4D97-AF65-F5344CB8AC3E}">
        <p14:creationId xmlns:p14="http://schemas.microsoft.com/office/powerpoint/2010/main" val="38503884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30</a:t>
            </a:fld>
            <a:endParaRPr lang="zh-CN" altLang="en-US"/>
          </a:p>
        </p:txBody>
      </p:sp>
    </p:spTree>
    <p:extLst>
      <p:ext uri="{BB962C8B-B14F-4D97-AF65-F5344CB8AC3E}">
        <p14:creationId xmlns:p14="http://schemas.microsoft.com/office/powerpoint/2010/main" val="16262225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31</a:t>
            </a:fld>
            <a:endParaRPr lang="zh-CN" altLang="en-US"/>
          </a:p>
        </p:txBody>
      </p:sp>
    </p:spTree>
    <p:extLst>
      <p:ext uri="{BB962C8B-B14F-4D97-AF65-F5344CB8AC3E}">
        <p14:creationId xmlns:p14="http://schemas.microsoft.com/office/powerpoint/2010/main" val="35391455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4</a:t>
            </a:fld>
            <a:endParaRPr lang="zh-CN" altLang="en-US"/>
          </a:p>
        </p:txBody>
      </p:sp>
    </p:spTree>
    <p:extLst>
      <p:ext uri="{BB962C8B-B14F-4D97-AF65-F5344CB8AC3E}">
        <p14:creationId xmlns:p14="http://schemas.microsoft.com/office/powerpoint/2010/main" val="34277136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5</a:t>
            </a:fld>
            <a:endParaRPr lang="zh-CN" altLang="en-US"/>
          </a:p>
        </p:txBody>
      </p:sp>
    </p:spTree>
    <p:extLst>
      <p:ext uri="{BB962C8B-B14F-4D97-AF65-F5344CB8AC3E}">
        <p14:creationId xmlns:p14="http://schemas.microsoft.com/office/powerpoint/2010/main" val="1183059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6</a:t>
            </a:fld>
            <a:endParaRPr lang="zh-CN" altLang="en-US"/>
          </a:p>
        </p:txBody>
      </p:sp>
    </p:spTree>
    <p:extLst>
      <p:ext uri="{BB962C8B-B14F-4D97-AF65-F5344CB8AC3E}">
        <p14:creationId xmlns:p14="http://schemas.microsoft.com/office/powerpoint/2010/main" val="9820434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7</a:t>
            </a:fld>
            <a:endParaRPr lang="zh-CN" altLang="en-US"/>
          </a:p>
        </p:txBody>
      </p:sp>
    </p:spTree>
    <p:extLst>
      <p:ext uri="{BB962C8B-B14F-4D97-AF65-F5344CB8AC3E}">
        <p14:creationId xmlns:p14="http://schemas.microsoft.com/office/powerpoint/2010/main" val="10277998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8</a:t>
            </a:fld>
            <a:endParaRPr lang="zh-CN" altLang="en-US"/>
          </a:p>
        </p:txBody>
      </p:sp>
    </p:spTree>
    <p:extLst>
      <p:ext uri="{BB962C8B-B14F-4D97-AF65-F5344CB8AC3E}">
        <p14:creationId xmlns:p14="http://schemas.microsoft.com/office/powerpoint/2010/main" val="18374041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9</a:t>
            </a:fld>
            <a:endParaRPr lang="zh-CN" altLang="en-US"/>
          </a:p>
        </p:txBody>
      </p:sp>
    </p:spTree>
    <p:extLst>
      <p:ext uri="{BB962C8B-B14F-4D97-AF65-F5344CB8AC3E}">
        <p14:creationId xmlns:p14="http://schemas.microsoft.com/office/powerpoint/2010/main" val="14543670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3864299"/>
      </p:ext>
    </p:extLst>
  </p:cSld>
  <p:clrMapOvr>
    <a:masterClrMapping/>
  </p:clrMapOvr>
  <mc:AlternateContent xmlns:mc="http://schemas.openxmlformats.org/markup-compatibility/2006" xmlns:p14="http://schemas.microsoft.com/office/powerpoint/2010/main">
    <mc:Choice Requires="p14">
      <p:transition spd="slow" p14:dur="1500" advClick="0" advTm="0">
        <p:pull/>
      </p:transition>
    </mc:Choice>
    <mc:Fallback xmlns="">
      <p:transition spd="slow" advClick="0" advTm="0">
        <p:pull/>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953173032"/>
      </p:ext>
    </p:extLst>
  </p:cSld>
  <p:clrMapOvr>
    <a:masterClrMapping/>
  </p:clrMapOvr>
  <mc:AlternateContent xmlns:mc="http://schemas.openxmlformats.org/markup-compatibility/2006" xmlns:p14="http://schemas.microsoft.com/office/powerpoint/2010/main">
    <mc:Choice Requires="p14">
      <p:transition spd="slow" p14:dur="1500" advClick="0" advTm="0">
        <p:pull/>
      </p:transition>
    </mc:Choice>
    <mc:Fallback xmlns="">
      <p:transition spd="slow" advClick="0" advTm="0">
        <p:pull/>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heme" Target="../theme/theme1.xml"/><Relationship Id="rId7" Type="http://schemas.openxmlformats.org/officeDocument/2006/relationships/image" Target="../media/image4.sv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8.svg"/><Relationship Id="rId5" Type="http://schemas.openxmlformats.org/officeDocument/2006/relationships/image" Target="../media/image2.svg"/><Relationship Id="rId10" Type="http://schemas.openxmlformats.org/officeDocument/2006/relationships/image" Target="../media/image7.png"/><Relationship Id="rId4" Type="http://schemas.openxmlformats.org/officeDocument/2006/relationships/image" Target="../media/image1.png"/><Relationship Id="rId9" Type="http://schemas.openxmlformats.org/officeDocument/2006/relationships/image" Target="../media/image6.sv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pattFill prst="shingle">
          <a:fgClr>
            <a:srgbClr val="FFDDDD"/>
          </a:fgClr>
          <a:bgClr>
            <a:schemeClr val="accent1"/>
          </a:bgClr>
        </a:pattFill>
        <a:effectLst/>
      </p:bgPr>
    </p:bg>
    <p:spTree>
      <p:nvGrpSpPr>
        <p:cNvPr id="1" name=""/>
        <p:cNvGrpSpPr/>
        <p:nvPr/>
      </p:nvGrpSpPr>
      <p:grpSpPr>
        <a:xfrm>
          <a:off x="0" y="0"/>
          <a:ext cx="0" cy="0"/>
          <a:chOff x="0" y="0"/>
          <a:chExt cx="0" cy="0"/>
        </a:xfrm>
      </p:grpSpPr>
      <p:pic>
        <p:nvPicPr>
          <p:cNvPr id="4" name="图形 3">
            <a:extLst>
              <a:ext uri="{FF2B5EF4-FFF2-40B4-BE49-F238E27FC236}">
                <a16:creationId xmlns:a16="http://schemas.microsoft.com/office/drawing/2014/main" id="{072B7DA1-ACE1-4FC8-BB52-28D6325134BF}"/>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8169" y="30089"/>
            <a:ext cx="769496" cy="769496"/>
          </a:xfrm>
          <a:prstGeom prst="rect">
            <a:avLst/>
          </a:prstGeom>
        </p:spPr>
      </p:pic>
      <p:pic>
        <p:nvPicPr>
          <p:cNvPr id="7" name="图形 6">
            <a:extLst>
              <a:ext uri="{FF2B5EF4-FFF2-40B4-BE49-F238E27FC236}">
                <a16:creationId xmlns:a16="http://schemas.microsoft.com/office/drawing/2014/main" id="{847AB8F1-BE46-473F-9CE0-0DA7C0AF2022}"/>
              </a:ext>
            </a:extLst>
          </p:cNvPr>
          <p:cNvPicPr>
            <a:picLocks noChangeAspect="1"/>
          </p:cNvPicPr>
          <p:nvPr userDrawn="1"/>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353062" y="0"/>
            <a:ext cx="792088" cy="792088"/>
          </a:xfrm>
          <a:prstGeom prst="rect">
            <a:avLst/>
          </a:prstGeom>
        </p:spPr>
      </p:pic>
      <p:pic>
        <p:nvPicPr>
          <p:cNvPr id="8" name="图形 7">
            <a:extLst>
              <a:ext uri="{FF2B5EF4-FFF2-40B4-BE49-F238E27FC236}">
                <a16:creationId xmlns:a16="http://schemas.microsoft.com/office/drawing/2014/main" id="{F4A202A9-BC89-4172-9D37-CB16BF9CE09B}"/>
              </a:ext>
            </a:extLst>
          </p:cNvPr>
          <p:cNvPicPr>
            <a:picLocks noChangeAspect="1"/>
          </p:cNvPicPr>
          <p:nvPr userDrawn="1"/>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flipV="1">
            <a:off x="8353062" y="4351412"/>
            <a:ext cx="792088" cy="792088"/>
          </a:xfrm>
          <a:prstGeom prst="rect">
            <a:avLst/>
          </a:prstGeom>
        </p:spPr>
      </p:pic>
      <p:pic>
        <p:nvPicPr>
          <p:cNvPr id="11" name="图形 10">
            <a:extLst>
              <a:ext uri="{FF2B5EF4-FFF2-40B4-BE49-F238E27FC236}">
                <a16:creationId xmlns:a16="http://schemas.microsoft.com/office/drawing/2014/main" id="{DA5F4F09-63B0-46ED-BD68-0989D4540BF5}"/>
              </a:ext>
            </a:extLst>
          </p:cNvPr>
          <p:cNvPicPr>
            <a:picLocks noChangeAspect="1"/>
          </p:cNvPicPr>
          <p:nvPr userDrawn="1"/>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10800000" flipV="1">
            <a:off x="0" y="0"/>
            <a:ext cx="792088" cy="792088"/>
          </a:xfrm>
          <a:prstGeom prst="rect">
            <a:avLst/>
          </a:prstGeom>
        </p:spPr>
      </p:pic>
      <p:pic>
        <p:nvPicPr>
          <p:cNvPr id="23" name="图形 22">
            <a:extLst>
              <a:ext uri="{FF2B5EF4-FFF2-40B4-BE49-F238E27FC236}">
                <a16:creationId xmlns:a16="http://schemas.microsoft.com/office/drawing/2014/main" id="{51E4A0FD-525B-4D52-803E-B1432FAB1CFB}"/>
              </a:ext>
            </a:extLst>
          </p:cNvPr>
          <p:cNvPicPr>
            <a:picLocks noChangeAspect="1"/>
          </p:cNvPicPr>
          <p:nvPr userDrawn="1"/>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17642" b="60774"/>
          <a:stretch/>
        </p:blipFill>
        <p:spPr>
          <a:xfrm rot="783868">
            <a:off x="-350376" y="3428822"/>
            <a:ext cx="4651265" cy="2215348"/>
          </a:xfrm>
          <a:custGeom>
            <a:avLst/>
            <a:gdLst>
              <a:gd name="connsiteX0" fmla="*/ 0 w 4651265"/>
              <a:gd name="connsiteY0" fmla="*/ 0 h 2215348"/>
              <a:gd name="connsiteX1" fmla="*/ 4651265 w 4651265"/>
              <a:gd name="connsiteY1" fmla="*/ 0 h 2215348"/>
              <a:gd name="connsiteX2" fmla="*/ 4651265 w 4651265"/>
              <a:gd name="connsiteY2" fmla="*/ 1255299 h 2215348"/>
              <a:gd name="connsiteX3" fmla="*/ 514079 w 4651265"/>
              <a:gd name="connsiteY3" fmla="*/ 2215348 h 2215348"/>
              <a:gd name="connsiteX4" fmla="*/ 0 w 4651265"/>
              <a:gd name="connsiteY4" fmla="*/ 0 h 22153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1265" h="2215348">
                <a:moveTo>
                  <a:pt x="0" y="0"/>
                </a:moveTo>
                <a:lnTo>
                  <a:pt x="4651265" y="0"/>
                </a:lnTo>
                <a:lnTo>
                  <a:pt x="4651265" y="1255299"/>
                </a:lnTo>
                <a:lnTo>
                  <a:pt x="514079" y="2215348"/>
                </a:lnTo>
                <a:lnTo>
                  <a:pt x="0" y="0"/>
                </a:lnTo>
                <a:close/>
              </a:path>
            </a:pathLst>
          </a:custGeom>
        </p:spPr>
      </p:pic>
      <p:pic>
        <p:nvPicPr>
          <p:cNvPr id="29" name="图形 28">
            <a:extLst>
              <a:ext uri="{FF2B5EF4-FFF2-40B4-BE49-F238E27FC236}">
                <a16:creationId xmlns:a16="http://schemas.microsoft.com/office/drawing/2014/main" id="{32B36738-F4D5-4474-9EDD-E2FBBD153EB4}"/>
              </a:ext>
            </a:extLst>
          </p:cNvPr>
          <p:cNvPicPr>
            <a:picLocks noChangeAspect="1"/>
          </p:cNvPicPr>
          <p:nvPr userDrawn="1"/>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flipH="1">
            <a:off x="539552" y="2941919"/>
            <a:ext cx="3312368" cy="3312368"/>
          </a:xfrm>
          <a:prstGeom prst="rect">
            <a:avLst/>
          </a:prstGeom>
        </p:spPr>
      </p:pic>
      <p:sp>
        <p:nvSpPr>
          <p:cNvPr id="30" name="矩形 29">
            <a:extLst>
              <a:ext uri="{FF2B5EF4-FFF2-40B4-BE49-F238E27FC236}">
                <a16:creationId xmlns:a16="http://schemas.microsoft.com/office/drawing/2014/main" id="{78C83543-26CA-49A2-A418-F4FC938605C7}"/>
              </a:ext>
            </a:extLst>
          </p:cNvPr>
          <p:cNvSpPr/>
          <p:nvPr userDrawn="1"/>
        </p:nvSpPr>
        <p:spPr>
          <a:xfrm>
            <a:off x="-612576" y="5143500"/>
            <a:ext cx="5904656" cy="308570"/>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03464674"/>
      </p:ext>
    </p:extLst>
  </p:cSld>
  <p:clrMap bg1="lt1" tx1="dk1" bg2="lt2" tx2="dk2" accent1="accent1" accent2="accent2" accent3="accent3" accent4="accent4" accent5="accent5" accent6="accent6" hlink="hlink" folHlink="folHlink"/>
  <p:sldLayoutIdLst>
    <p:sldLayoutId id="2147483653" r:id="rId1"/>
    <p:sldLayoutId id="2147483667" r:id="rId2"/>
  </p:sldLayoutIdLst>
  <mc:AlternateContent xmlns:mc="http://schemas.openxmlformats.org/markup-compatibility/2006" xmlns:p14="http://schemas.microsoft.com/office/powerpoint/2010/main">
    <mc:Choice Requires="p14">
      <p:transition spd="slow" p14:dur="1500" advClick="0" advTm="0">
        <p:pull/>
      </p:transition>
    </mc:Choice>
    <mc:Fallback xmlns="">
      <p:transition spd="slow" advClick="0" advTm="0">
        <p:pull/>
      </p:transition>
    </mc:Fallback>
  </mc:AlternateContent>
  <p:txStyles>
    <p:title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微软雅黑" pitchFamily="34" charset="-122"/>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微软雅黑" pitchFamily="34" charset="-122"/>
          <a:ea typeface="微软雅黑" pitchFamily="34"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sv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2267522" y="1131590"/>
            <a:ext cx="4608955" cy="1200329"/>
          </a:xfrm>
          <a:prstGeom prst="rect">
            <a:avLst/>
          </a:prstGeom>
          <a:effectLst/>
        </p:spPr>
        <p:txBody>
          <a:bodyPr wrap="none">
            <a:spAutoFit/>
          </a:bodyPr>
          <a:lstStyle/>
          <a:p>
            <a:pPr lvl="0" algn="ctr"/>
            <a:r>
              <a:rPr lang="zh-CN" altLang="en-US" sz="7200" b="1" kern="0" spc="-300" dirty="0">
                <a:solidFill>
                  <a:srgbClr val="C00000"/>
                </a:solidFill>
                <a:cs typeface="+mn-ea"/>
                <a:sym typeface="+mn-lt"/>
              </a:rPr>
              <a:t>喜迎十九大</a:t>
            </a:r>
            <a:endParaRPr lang="en-US" altLang="zh-CN" sz="7200" b="1" kern="0" spc="-300" dirty="0">
              <a:solidFill>
                <a:srgbClr val="C00000"/>
              </a:solidFill>
              <a:cs typeface="+mn-ea"/>
              <a:sym typeface="+mn-lt"/>
            </a:endParaRPr>
          </a:p>
        </p:txBody>
      </p:sp>
      <p:sp>
        <p:nvSpPr>
          <p:cNvPr id="26" name="TextBox 8"/>
          <p:cNvSpPr txBox="1"/>
          <p:nvPr/>
        </p:nvSpPr>
        <p:spPr>
          <a:xfrm>
            <a:off x="2838190" y="2371689"/>
            <a:ext cx="3467617" cy="584775"/>
          </a:xfrm>
          <a:prstGeom prst="rect">
            <a:avLst/>
          </a:prstGeom>
          <a:noFill/>
          <a:effectLst/>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rgbClr val="C00000"/>
                </a:solidFill>
                <a:effectLst/>
                <a:uLnTx/>
                <a:uFillTx/>
                <a:cs typeface="+mn-ea"/>
                <a:sym typeface="+mn-lt"/>
              </a:rPr>
              <a:t>党政军警通用模版</a:t>
            </a:r>
          </a:p>
        </p:txBody>
      </p:sp>
      <p:sp>
        <p:nvSpPr>
          <p:cNvPr id="6" name="TextBox 8">
            <a:extLst>
              <a:ext uri="{FF2B5EF4-FFF2-40B4-BE49-F238E27FC236}">
                <a16:creationId xmlns:a16="http://schemas.microsoft.com/office/drawing/2014/main" id="{4279BFE1-83CA-4381-A27C-C456F4DF4C12}"/>
              </a:ext>
            </a:extLst>
          </p:cNvPr>
          <p:cNvSpPr txBox="1"/>
          <p:nvPr/>
        </p:nvSpPr>
        <p:spPr>
          <a:xfrm>
            <a:off x="3709424" y="2996234"/>
            <a:ext cx="1725151" cy="400110"/>
          </a:xfrm>
          <a:prstGeom prst="rect">
            <a:avLst/>
          </a:prstGeom>
          <a:noFill/>
          <a:effectLst/>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C00000"/>
                </a:solidFill>
                <a:effectLst/>
                <a:uLnTx/>
                <a:uFillTx/>
                <a:cs typeface="+mn-ea"/>
                <a:sym typeface="+mn-lt"/>
              </a:rPr>
              <a:t>汇报人：</a:t>
            </a:r>
            <a:r>
              <a:rPr kumimoji="0" lang="en-US" altLang="zh-CN" sz="2000" b="1" i="0" u="none" strike="noStrike" kern="0" cap="none" spc="0" normalizeH="0" baseline="0" noProof="0" dirty="0">
                <a:ln>
                  <a:noFill/>
                </a:ln>
                <a:solidFill>
                  <a:srgbClr val="C00000"/>
                </a:solidFill>
                <a:effectLst/>
                <a:uLnTx/>
                <a:uFillTx/>
                <a:cs typeface="+mn-ea"/>
                <a:sym typeface="+mn-lt"/>
              </a:rPr>
              <a:t>XXX</a:t>
            </a:r>
            <a:endParaRPr kumimoji="0" lang="zh-CN" altLang="en-US" sz="2000" b="1" i="0" u="none" strike="noStrike" kern="0" cap="none" spc="0" normalizeH="0" baseline="0" noProof="0" dirty="0">
              <a:ln>
                <a:noFill/>
              </a:ln>
              <a:solidFill>
                <a:srgbClr val="C00000"/>
              </a:solidFill>
              <a:effectLst/>
              <a:uLnTx/>
              <a:uFillTx/>
              <a:cs typeface="+mn-ea"/>
              <a:sym typeface="+mn-lt"/>
            </a:endParaRPr>
          </a:p>
        </p:txBody>
      </p:sp>
    </p:spTree>
    <p:extLst>
      <p:ext uri="{BB962C8B-B14F-4D97-AF65-F5344CB8AC3E}">
        <p14:creationId xmlns:p14="http://schemas.microsoft.com/office/powerpoint/2010/main" val="554813261"/>
      </p:ext>
    </p:extLst>
  </p:cSld>
  <p:clrMapOvr>
    <a:masterClrMapping/>
  </p:clrMapOvr>
  <mc:AlternateContent xmlns:mc="http://schemas.openxmlformats.org/markup-compatibility/2006">
    <mc:Choice xmlns:p14="http://schemas.microsoft.com/office/powerpoint/2010/main" Requires="p14">
      <p:transition spd="slow" p14:dur="1500" advTm="2250">
        <p14:warp dir="in"/>
      </p:transition>
    </mc:Choice>
    <mc:Fallback>
      <p:transition spd="slow" advTm="225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3203848" y="1689978"/>
            <a:ext cx="5663937" cy="1115690"/>
          </a:xfrm>
          <a:prstGeom prst="rect">
            <a:avLst/>
          </a:prstGeom>
        </p:spPr>
        <p:txBody>
          <a:bodyPr wrap="square" lIns="68580" tIns="34290" rIns="68580" bIns="34290">
            <a:spAutoFit/>
          </a:bodyPr>
          <a:lstStyle/>
          <a:p>
            <a:r>
              <a:rPr lang="zh-CN" altLang="en-US" sz="3400" b="1" dirty="0">
                <a:solidFill>
                  <a:srgbClr val="C00000"/>
                </a:solidFill>
                <a:cs typeface="+mn-ea"/>
                <a:sym typeface="+mn-lt"/>
              </a:rPr>
              <a:t>精准扶贫 攻坚克难</a:t>
            </a:r>
            <a:endParaRPr lang="en-US" altLang="zh-CN" sz="3400" b="1" dirty="0">
              <a:solidFill>
                <a:srgbClr val="C00000"/>
              </a:solidFill>
              <a:cs typeface="+mn-ea"/>
              <a:sym typeface="+mn-lt"/>
            </a:endParaRPr>
          </a:p>
          <a:p>
            <a:r>
              <a:rPr lang="zh-CN" altLang="en-US" sz="3400" b="1" dirty="0">
                <a:solidFill>
                  <a:srgbClr val="C00000"/>
                </a:solidFill>
                <a:cs typeface="+mn-ea"/>
                <a:sym typeface="+mn-lt"/>
              </a:rPr>
              <a:t>践行庄严承诺</a:t>
            </a:r>
          </a:p>
        </p:txBody>
      </p:sp>
      <p:sp>
        <p:nvSpPr>
          <p:cNvPr id="5" name="矩形 4">
            <a:extLst>
              <a:ext uri="{FF2B5EF4-FFF2-40B4-BE49-F238E27FC236}">
                <a16:creationId xmlns:a16="http://schemas.microsoft.com/office/drawing/2014/main" id="{2B60BB54-F425-4D81-A267-6AF5412BBF68}"/>
              </a:ext>
            </a:extLst>
          </p:cNvPr>
          <p:cNvSpPr/>
          <p:nvPr/>
        </p:nvSpPr>
        <p:spPr>
          <a:xfrm>
            <a:off x="1547664" y="1707654"/>
            <a:ext cx="547040" cy="1084912"/>
          </a:xfrm>
          <a:prstGeom prst="rect">
            <a:avLst/>
          </a:prstGeom>
        </p:spPr>
        <p:txBody>
          <a:bodyPr wrap="square" lIns="68580" tIns="34290" rIns="68580" bIns="34290">
            <a:spAutoFit/>
          </a:bodyPr>
          <a:lstStyle/>
          <a:p>
            <a:r>
              <a:rPr lang="zh-CN" altLang="en-US" sz="6600" b="1" dirty="0">
                <a:solidFill>
                  <a:srgbClr val="C00000"/>
                </a:solidFill>
                <a:cs typeface="+mn-ea"/>
                <a:sym typeface="+mn-lt"/>
              </a:rPr>
              <a:t>贰</a:t>
            </a:r>
          </a:p>
        </p:txBody>
      </p:sp>
    </p:spTree>
    <p:extLst>
      <p:ext uri="{BB962C8B-B14F-4D97-AF65-F5344CB8AC3E}">
        <p14:creationId xmlns:p14="http://schemas.microsoft.com/office/powerpoint/2010/main" val="3812179598"/>
      </p:ext>
    </p:extLst>
  </p:cSld>
  <p:clrMapOvr>
    <a:masterClrMapping/>
  </p:clrMapOvr>
  <mc:AlternateContent xmlns:mc="http://schemas.openxmlformats.org/markup-compatibility/2006">
    <mc:Choice xmlns:p14="http://schemas.microsoft.com/office/powerpoint/2010/main" Requires="p14">
      <p:transition spd="slow" p14:dur="1500" advTm="2250">
        <p14:switch dir="r"/>
      </p:transition>
    </mc:Choice>
    <mc:Fallback>
      <p:transition spd="slow" advTm="225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1619672" y="218778"/>
            <a:ext cx="4248472" cy="353943"/>
          </a:xfrm>
          <a:prstGeom prst="rect">
            <a:avLst/>
          </a:prstGeom>
          <a:effectLst/>
        </p:spPr>
        <p:txBody>
          <a:bodyPr vert="horz" wrap="square">
            <a:spAutoFit/>
          </a:bodyPr>
          <a:lstStyle/>
          <a:p>
            <a:r>
              <a:rPr lang="zh-CN" altLang="en-US" sz="1700" b="1" dirty="0">
                <a:solidFill>
                  <a:srgbClr val="C00000"/>
                </a:solidFill>
                <a:cs typeface="+mn-ea"/>
                <a:sym typeface="+mn-lt"/>
              </a:rPr>
              <a:t>精准扶贫 攻坚克难 践行庄严承诺</a:t>
            </a:r>
          </a:p>
        </p:txBody>
      </p:sp>
      <p:sp>
        <p:nvSpPr>
          <p:cNvPr id="36" name="椭圆 35"/>
          <p:cNvSpPr/>
          <p:nvPr/>
        </p:nvSpPr>
        <p:spPr>
          <a:xfrm>
            <a:off x="1603234" y="956700"/>
            <a:ext cx="1521280" cy="1521280"/>
          </a:xfrm>
          <a:prstGeom prst="ellipse">
            <a:avLst/>
          </a:prstGeom>
          <a:solidFill>
            <a:schemeClr val="accent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C00000"/>
              </a:solidFill>
              <a:cs typeface="+mn-ea"/>
              <a:sym typeface="+mn-lt"/>
            </a:endParaRPr>
          </a:p>
        </p:txBody>
      </p:sp>
      <p:sp>
        <p:nvSpPr>
          <p:cNvPr id="37" name="矩形 36"/>
          <p:cNvSpPr/>
          <p:nvPr/>
        </p:nvSpPr>
        <p:spPr>
          <a:xfrm>
            <a:off x="1754576" y="1187034"/>
            <a:ext cx="1218597" cy="1077218"/>
          </a:xfrm>
          <a:prstGeom prst="rect">
            <a:avLst/>
          </a:prstGeom>
        </p:spPr>
        <p:txBody>
          <a:bodyPr wrap="square">
            <a:spAutoFit/>
          </a:bodyPr>
          <a:lstStyle/>
          <a:p>
            <a:pPr algn="ctr"/>
            <a:r>
              <a:rPr lang="zh-CN" altLang="en-US" sz="3200" b="1" dirty="0">
                <a:solidFill>
                  <a:srgbClr val="C00000"/>
                </a:solidFill>
                <a:cs typeface="+mn-ea"/>
                <a:sym typeface="+mn-lt"/>
              </a:rPr>
              <a:t>脱贫</a:t>
            </a:r>
            <a:endParaRPr lang="en-US" altLang="zh-CN" sz="3200" b="1" dirty="0">
              <a:solidFill>
                <a:srgbClr val="C00000"/>
              </a:solidFill>
              <a:cs typeface="+mn-ea"/>
              <a:sym typeface="+mn-lt"/>
            </a:endParaRPr>
          </a:p>
          <a:p>
            <a:pPr algn="ctr"/>
            <a:r>
              <a:rPr lang="zh-CN" altLang="en-US" sz="3200" b="1" dirty="0">
                <a:solidFill>
                  <a:srgbClr val="C00000"/>
                </a:solidFill>
                <a:cs typeface="+mn-ea"/>
                <a:sym typeface="+mn-lt"/>
              </a:rPr>
              <a:t>攻坚</a:t>
            </a:r>
          </a:p>
        </p:txBody>
      </p:sp>
      <p:sp>
        <p:nvSpPr>
          <p:cNvPr id="39" name="文本框 38"/>
          <p:cNvSpPr txBox="1"/>
          <p:nvPr/>
        </p:nvSpPr>
        <p:spPr>
          <a:xfrm>
            <a:off x="1233409" y="2648231"/>
            <a:ext cx="2260930" cy="615553"/>
          </a:xfrm>
          <a:prstGeom prst="rect">
            <a:avLst/>
          </a:prstGeom>
          <a:noFill/>
        </p:spPr>
        <p:txBody>
          <a:bodyPr wrap="square" rtlCol="0">
            <a:spAutoFit/>
          </a:bodyPr>
          <a:lstStyle/>
          <a:p>
            <a:pPr algn="ctr"/>
            <a:r>
              <a:rPr lang="zh-CN" altLang="en-US" sz="1700" dirty="0">
                <a:solidFill>
                  <a:srgbClr val="C00000"/>
                </a:solidFill>
                <a:cs typeface="+mn-ea"/>
                <a:sym typeface="+mn-lt"/>
              </a:rPr>
              <a:t>是全面建成小康社会最艰巨的任务</a:t>
            </a:r>
          </a:p>
        </p:txBody>
      </p:sp>
      <p:sp>
        <p:nvSpPr>
          <p:cNvPr id="40" name="矩形 39"/>
          <p:cNvSpPr/>
          <p:nvPr/>
        </p:nvSpPr>
        <p:spPr>
          <a:xfrm>
            <a:off x="3923928" y="1275606"/>
            <a:ext cx="4272776" cy="674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500" b="1" dirty="0">
                <a:solidFill>
                  <a:srgbClr val="C00000"/>
                </a:solidFill>
                <a:cs typeface="+mn-ea"/>
                <a:sym typeface="+mn-lt"/>
              </a:rPr>
              <a:t>习近平总书记指出</a:t>
            </a:r>
          </a:p>
        </p:txBody>
      </p:sp>
      <p:sp>
        <p:nvSpPr>
          <p:cNvPr id="41" name="MH_Desc_1"/>
          <p:cNvSpPr/>
          <p:nvPr/>
        </p:nvSpPr>
        <p:spPr>
          <a:xfrm>
            <a:off x="3923928" y="1959101"/>
            <a:ext cx="4963737" cy="832221"/>
          </a:xfrm>
          <a:prstGeom prst="rect">
            <a:avLst/>
          </a:prstGeom>
        </p:spPr>
        <p:txBody>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lvl="0" eaLnBrk="1" fontAlgn="auto" hangingPunct="1">
              <a:lnSpc>
                <a:spcPct val="150000"/>
              </a:lnSpc>
              <a:spcBef>
                <a:spcPts val="0"/>
              </a:spcBef>
              <a:spcAft>
                <a:spcPts val="0"/>
              </a:spcAft>
              <a:defRPr/>
            </a:pPr>
            <a:r>
              <a:rPr lang="zh-CN" altLang="en-US" sz="1200" kern="0" dirty="0">
                <a:solidFill>
                  <a:srgbClr val="C00000"/>
                </a:solidFill>
                <a:latin typeface="+mn-lt"/>
                <a:ea typeface="+mn-ea"/>
                <a:cs typeface="+mn-ea"/>
                <a:sym typeface="+mn-lt"/>
              </a:rPr>
              <a:t>我们要立下愚公移山志，咬定目标、实干苦干，坚决打赢脱贫攻坚战，确保到</a:t>
            </a:r>
            <a:r>
              <a:rPr lang="en-US" altLang="zh-CN" sz="1200" kern="0" dirty="0">
                <a:solidFill>
                  <a:srgbClr val="C00000"/>
                </a:solidFill>
                <a:latin typeface="+mn-lt"/>
                <a:ea typeface="+mn-ea"/>
                <a:cs typeface="+mn-ea"/>
                <a:sym typeface="+mn-lt"/>
              </a:rPr>
              <a:t>2020</a:t>
            </a:r>
            <a:r>
              <a:rPr lang="zh-CN" altLang="en-US" sz="1200" kern="0" dirty="0">
                <a:solidFill>
                  <a:srgbClr val="C00000"/>
                </a:solidFill>
                <a:latin typeface="+mn-lt"/>
                <a:ea typeface="+mn-ea"/>
                <a:cs typeface="+mn-ea"/>
                <a:sym typeface="+mn-lt"/>
              </a:rPr>
              <a:t>年所有贫困地区和贫困人口一道迈入全面小康社会。</a:t>
            </a:r>
          </a:p>
        </p:txBody>
      </p:sp>
      <p:sp>
        <p:nvSpPr>
          <p:cNvPr id="42" name="矩形 41"/>
          <p:cNvSpPr/>
          <p:nvPr/>
        </p:nvSpPr>
        <p:spPr>
          <a:xfrm>
            <a:off x="3923928" y="2648231"/>
            <a:ext cx="4572000" cy="613694"/>
          </a:xfrm>
          <a:prstGeom prst="rect">
            <a:avLst/>
          </a:prstGeom>
        </p:spPr>
        <p:txBody>
          <a:bodyPr/>
          <a:lstStyle/>
          <a:p>
            <a:pPr>
              <a:lnSpc>
                <a:spcPct val="150000"/>
              </a:lnSpc>
            </a:pPr>
            <a:r>
              <a:rPr lang="zh-CN" altLang="en-US" sz="1200" kern="0" dirty="0">
                <a:solidFill>
                  <a:srgbClr val="C00000"/>
                </a:solidFill>
                <a:cs typeface="+mn-ea"/>
                <a:sym typeface="+mn-lt"/>
              </a:rPr>
              <a:t>五年来，党中央作出新部署，各级政府立下军令状，攻坚克难、砥砺奋进，通过精准扶贫，使数千万人摆脱了贫困。</a:t>
            </a:r>
            <a:endParaRPr lang="zh-CN" altLang="zh-CN" sz="1200" kern="0" dirty="0">
              <a:solidFill>
                <a:srgbClr val="C00000"/>
              </a:solidFill>
              <a:cs typeface="+mn-ea"/>
              <a:sym typeface="+mn-lt"/>
            </a:endParaRPr>
          </a:p>
        </p:txBody>
      </p:sp>
    </p:spTree>
    <p:extLst>
      <p:ext uri="{BB962C8B-B14F-4D97-AF65-F5344CB8AC3E}">
        <p14:creationId xmlns:p14="http://schemas.microsoft.com/office/powerpoint/2010/main" val="673919004"/>
      </p:ext>
    </p:extLst>
  </p:cSld>
  <p:clrMapOvr>
    <a:masterClrMapping/>
  </p:clrMapOvr>
  <mc:AlternateContent xmlns:mc="http://schemas.openxmlformats.org/markup-compatibility/2006">
    <mc:Choice xmlns:p14="http://schemas.microsoft.com/office/powerpoint/2010/main" Requires="p14">
      <p:transition spd="slow" p14:dur="1500" advTm="2250">
        <p:fade/>
      </p:transition>
    </mc:Choice>
    <mc:Fallback>
      <p:transition spd="slow" advTm="225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fade">
                                      <p:cBhvr>
                                        <p:cTn id="15" dur="500"/>
                                        <p:tgtEl>
                                          <p:spTgt spid="3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left)">
                                      <p:cBhvr>
                                        <p:cTn id="19" dur="500"/>
                                        <p:tgtEl>
                                          <p:spTgt spid="4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left)">
                                      <p:cBhvr>
                                        <p:cTn id="23" dur="500"/>
                                        <p:tgtEl>
                                          <p:spTgt spid="4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wipe(left)">
                                      <p:cBhvr>
                                        <p:cTn id="2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P spid="39" grpId="0"/>
      <p:bldP spid="40" grpId="0"/>
      <p:bldP spid="41" grpId="0"/>
      <p:bldP spid="4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椭圆 14">
            <a:extLst>
              <a:ext uri="{FF2B5EF4-FFF2-40B4-BE49-F238E27FC236}">
                <a16:creationId xmlns:a16="http://schemas.microsoft.com/office/drawing/2014/main" id="{E52F739A-3F22-45F0-8108-80036DF0A2C9}"/>
              </a:ext>
            </a:extLst>
          </p:cNvPr>
          <p:cNvSpPr/>
          <p:nvPr/>
        </p:nvSpPr>
        <p:spPr>
          <a:xfrm>
            <a:off x="1603234" y="956700"/>
            <a:ext cx="1521280" cy="1521280"/>
          </a:xfrm>
          <a:prstGeom prst="ellipse">
            <a:avLst/>
          </a:prstGeom>
          <a:solidFill>
            <a:schemeClr val="accent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C00000"/>
              </a:solidFill>
              <a:cs typeface="+mn-ea"/>
              <a:sym typeface="+mn-lt"/>
            </a:endParaRPr>
          </a:p>
        </p:txBody>
      </p:sp>
      <p:sp>
        <p:nvSpPr>
          <p:cNvPr id="6" name="矩形 5"/>
          <p:cNvSpPr/>
          <p:nvPr/>
        </p:nvSpPr>
        <p:spPr>
          <a:xfrm>
            <a:off x="1724733" y="1178731"/>
            <a:ext cx="1278282" cy="1077218"/>
          </a:xfrm>
          <a:prstGeom prst="rect">
            <a:avLst/>
          </a:prstGeom>
        </p:spPr>
        <p:txBody>
          <a:bodyPr wrap="square">
            <a:spAutoFit/>
          </a:bodyPr>
          <a:lstStyle/>
          <a:p>
            <a:pPr algn="ctr"/>
            <a:r>
              <a:rPr lang="zh-CN" altLang="en-US" sz="3200" b="1" dirty="0">
                <a:solidFill>
                  <a:srgbClr val="C00000"/>
                </a:solidFill>
                <a:cs typeface="+mn-ea"/>
                <a:sym typeface="+mn-lt"/>
              </a:rPr>
              <a:t>精准扶贫</a:t>
            </a:r>
          </a:p>
        </p:txBody>
      </p:sp>
      <p:sp>
        <p:nvSpPr>
          <p:cNvPr id="7" name="文本框 6"/>
          <p:cNvSpPr txBox="1"/>
          <p:nvPr/>
        </p:nvSpPr>
        <p:spPr>
          <a:xfrm>
            <a:off x="1233409" y="2642828"/>
            <a:ext cx="2260930" cy="615553"/>
          </a:xfrm>
          <a:prstGeom prst="rect">
            <a:avLst/>
          </a:prstGeom>
          <a:noFill/>
        </p:spPr>
        <p:txBody>
          <a:bodyPr wrap="square" rtlCol="0">
            <a:spAutoFit/>
          </a:bodyPr>
          <a:lstStyle/>
          <a:p>
            <a:pPr algn="ctr"/>
            <a:r>
              <a:rPr lang="zh-CN" altLang="en-US" sz="1700" dirty="0">
                <a:solidFill>
                  <a:srgbClr val="C00000"/>
                </a:solidFill>
                <a:cs typeface="+mn-ea"/>
                <a:sym typeface="+mn-lt"/>
              </a:rPr>
              <a:t>新时期中国扶贫工作的重要指导思想</a:t>
            </a:r>
          </a:p>
        </p:txBody>
      </p:sp>
      <p:sp>
        <p:nvSpPr>
          <p:cNvPr id="11" name="MH_Desc_1"/>
          <p:cNvSpPr/>
          <p:nvPr/>
        </p:nvSpPr>
        <p:spPr>
          <a:xfrm>
            <a:off x="3907317" y="1302129"/>
            <a:ext cx="4963737" cy="832221"/>
          </a:xfrm>
          <a:prstGeom prst="rect">
            <a:avLst/>
          </a:prstGeom>
        </p:spPr>
        <p:txBody>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lvl="0" algn="just" eaLnBrk="1" fontAlgn="auto" hangingPunct="1">
              <a:lnSpc>
                <a:spcPct val="150000"/>
              </a:lnSpc>
              <a:spcBef>
                <a:spcPts val="0"/>
              </a:spcBef>
              <a:spcAft>
                <a:spcPts val="0"/>
              </a:spcAft>
              <a:defRPr/>
            </a:pPr>
            <a:r>
              <a:rPr lang="en-US" altLang="zh-CN" sz="1200" kern="0" dirty="0">
                <a:solidFill>
                  <a:srgbClr val="C00000"/>
                </a:solidFill>
                <a:latin typeface="+mn-lt"/>
                <a:ea typeface="+mn-ea"/>
                <a:cs typeface="+mn-ea"/>
                <a:sym typeface="+mn-lt"/>
              </a:rPr>
              <a:t>2013</a:t>
            </a:r>
            <a:r>
              <a:rPr lang="zh-CN" altLang="en-US" sz="1200" kern="0" dirty="0">
                <a:solidFill>
                  <a:srgbClr val="C00000"/>
                </a:solidFill>
                <a:latin typeface="+mn-lt"/>
                <a:ea typeface="+mn-ea"/>
                <a:cs typeface="+mn-ea"/>
                <a:sym typeface="+mn-lt"/>
              </a:rPr>
              <a:t>年，习近平总书记在湖南省十八洞村考察时，提出了“精准扶贫”理念，成为新时期中国扶贫工作的重要指导思想。</a:t>
            </a:r>
          </a:p>
        </p:txBody>
      </p:sp>
      <p:sp>
        <p:nvSpPr>
          <p:cNvPr id="13" name="矩形 12"/>
          <p:cNvSpPr/>
          <p:nvPr/>
        </p:nvSpPr>
        <p:spPr>
          <a:xfrm>
            <a:off x="3901531" y="1969698"/>
            <a:ext cx="1646743" cy="674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500" b="1" dirty="0">
                <a:solidFill>
                  <a:srgbClr val="C00000"/>
                </a:solidFill>
                <a:cs typeface="+mn-ea"/>
                <a:sym typeface="+mn-lt"/>
              </a:rPr>
              <a:t>习近平说</a:t>
            </a:r>
          </a:p>
        </p:txBody>
      </p:sp>
      <p:sp>
        <p:nvSpPr>
          <p:cNvPr id="14" name="矩形 13"/>
          <p:cNvSpPr/>
          <p:nvPr/>
        </p:nvSpPr>
        <p:spPr>
          <a:xfrm>
            <a:off x="3923928" y="2643758"/>
            <a:ext cx="4947126" cy="613694"/>
          </a:xfrm>
          <a:prstGeom prst="rect">
            <a:avLst/>
          </a:prstGeom>
        </p:spPr>
        <p:txBody>
          <a:bodyPr/>
          <a:lstStyle/>
          <a:p>
            <a:pPr algn="just">
              <a:lnSpc>
                <a:spcPct val="150000"/>
              </a:lnSpc>
            </a:pPr>
            <a:r>
              <a:rPr lang="zh-CN" altLang="en-US" sz="1200" kern="0" dirty="0">
                <a:solidFill>
                  <a:srgbClr val="C00000"/>
                </a:solidFill>
                <a:cs typeface="+mn-ea"/>
                <a:sym typeface="+mn-lt"/>
              </a:rPr>
              <a:t>我们在抓扶贫的时候，切忌喊大口号，也不要定那些好高骛远的目标，扶贫攻坚就是要实事求是，因地制宜，分类指导，精准扶贫。</a:t>
            </a:r>
          </a:p>
        </p:txBody>
      </p:sp>
      <p:sp>
        <p:nvSpPr>
          <p:cNvPr id="10" name="矩形 9">
            <a:extLst>
              <a:ext uri="{FF2B5EF4-FFF2-40B4-BE49-F238E27FC236}">
                <a16:creationId xmlns:a16="http://schemas.microsoft.com/office/drawing/2014/main" id="{CC494710-0F8E-42C2-A3A0-62E416A31953}"/>
              </a:ext>
            </a:extLst>
          </p:cNvPr>
          <p:cNvSpPr/>
          <p:nvPr/>
        </p:nvSpPr>
        <p:spPr>
          <a:xfrm>
            <a:off x="1619672" y="218778"/>
            <a:ext cx="4248472" cy="353943"/>
          </a:xfrm>
          <a:prstGeom prst="rect">
            <a:avLst/>
          </a:prstGeom>
          <a:effectLst/>
        </p:spPr>
        <p:txBody>
          <a:bodyPr vert="horz" wrap="square">
            <a:spAutoFit/>
          </a:bodyPr>
          <a:lstStyle/>
          <a:p>
            <a:r>
              <a:rPr lang="zh-CN" altLang="en-US" sz="1700" b="1" dirty="0">
                <a:solidFill>
                  <a:srgbClr val="C00000"/>
                </a:solidFill>
                <a:cs typeface="+mn-ea"/>
                <a:sym typeface="+mn-lt"/>
              </a:rPr>
              <a:t>精准扶贫 攻坚克难 践行庄严承诺</a:t>
            </a:r>
          </a:p>
        </p:txBody>
      </p:sp>
    </p:spTree>
    <p:extLst>
      <p:ext uri="{BB962C8B-B14F-4D97-AF65-F5344CB8AC3E}">
        <p14:creationId xmlns:p14="http://schemas.microsoft.com/office/powerpoint/2010/main" val="2505553568"/>
      </p:ext>
    </p:extLst>
  </p:cSld>
  <p:clrMapOvr>
    <a:masterClrMapping/>
  </p:clrMapOvr>
  <mc:AlternateContent xmlns:mc="http://schemas.openxmlformats.org/markup-compatibility/2006">
    <mc:Choice xmlns:p14="http://schemas.microsoft.com/office/powerpoint/2010/main" Requires="p14">
      <p:transition spd="slow" p14:dur="1500" advTm="2250">
        <p:fade/>
      </p:transition>
    </mc:Choice>
    <mc:Fallback>
      <p:transition spd="slow" advTm="225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6" grpId="0"/>
      <p:bldP spid="7" grpId="0"/>
      <p:bldP spid="11" grpId="0"/>
      <p:bldP spid="13"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矩形 92"/>
          <p:cNvSpPr/>
          <p:nvPr/>
        </p:nvSpPr>
        <p:spPr>
          <a:xfrm>
            <a:off x="4716016" y="1203598"/>
            <a:ext cx="3456384" cy="2095002"/>
          </a:xfrm>
          <a:prstGeom prst="rect">
            <a:avLst/>
          </a:prstGeom>
          <a:solidFill>
            <a:srgbClr val="C515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899592" y="1203598"/>
            <a:ext cx="3416320" cy="1655453"/>
          </a:xfrm>
          <a:prstGeom prst="rect">
            <a:avLst/>
          </a:prstGeom>
        </p:spPr>
        <p:txBody>
          <a:bodyPr wrap="none">
            <a:spAutoFit/>
          </a:bodyPr>
          <a:lstStyle/>
          <a:p>
            <a:pPr fontAlgn="auto">
              <a:lnSpc>
                <a:spcPct val="150000"/>
              </a:lnSpc>
              <a:spcBef>
                <a:spcPts val="0"/>
              </a:spcBef>
              <a:spcAft>
                <a:spcPts val="0"/>
              </a:spcAft>
              <a:defRPr/>
            </a:pPr>
            <a:r>
              <a:rPr lang="zh-CN" altLang="en-US" sz="3600" b="1" dirty="0">
                <a:solidFill>
                  <a:srgbClr val="C00000"/>
                </a:solidFill>
                <a:cs typeface="+mn-ea"/>
                <a:sym typeface="+mn-lt"/>
              </a:rPr>
              <a:t>精准扶贫 </a:t>
            </a:r>
            <a:endParaRPr lang="en-US" altLang="zh-CN" sz="3600" b="1" dirty="0">
              <a:solidFill>
                <a:srgbClr val="C00000"/>
              </a:solidFill>
              <a:cs typeface="+mn-ea"/>
              <a:sym typeface="+mn-lt"/>
            </a:endParaRPr>
          </a:p>
          <a:p>
            <a:pPr fontAlgn="auto">
              <a:lnSpc>
                <a:spcPct val="150000"/>
              </a:lnSpc>
              <a:spcBef>
                <a:spcPts val="0"/>
              </a:spcBef>
              <a:spcAft>
                <a:spcPts val="0"/>
              </a:spcAft>
              <a:defRPr/>
            </a:pPr>
            <a:r>
              <a:rPr lang="zh-CN" altLang="en-US" sz="3600" b="1" dirty="0">
                <a:solidFill>
                  <a:srgbClr val="C00000"/>
                </a:solidFill>
                <a:cs typeface="+mn-ea"/>
                <a:sym typeface="+mn-lt"/>
              </a:rPr>
              <a:t>首先要找到贫根</a:t>
            </a:r>
          </a:p>
        </p:txBody>
      </p:sp>
      <p:sp>
        <p:nvSpPr>
          <p:cNvPr id="6" name="矩形 5"/>
          <p:cNvSpPr/>
          <p:nvPr/>
        </p:nvSpPr>
        <p:spPr>
          <a:xfrm>
            <a:off x="4932040" y="1368530"/>
            <a:ext cx="3096344" cy="1754326"/>
          </a:xfrm>
          <a:prstGeom prst="rect">
            <a:avLst/>
          </a:prstGeom>
        </p:spPr>
        <p:txBody>
          <a:bodyPr wrap="square">
            <a:spAutoFit/>
          </a:bodyPr>
          <a:lstStyle/>
          <a:p>
            <a:pPr algn="just" fontAlgn="base">
              <a:lnSpc>
                <a:spcPct val="150000"/>
              </a:lnSpc>
              <a:spcBef>
                <a:spcPct val="0"/>
              </a:spcBef>
              <a:spcAft>
                <a:spcPct val="0"/>
              </a:spcAft>
            </a:pPr>
            <a:r>
              <a:rPr lang="en-US" altLang="zh-CN" sz="1200" dirty="0">
                <a:solidFill>
                  <a:schemeClr val="accent1"/>
                </a:solidFill>
                <a:cs typeface="+mn-ea"/>
                <a:sym typeface="+mn-lt"/>
              </a:rPr>
              <a:t>     2014</a:t>
            </a:r>
            <a:r>
              <a:rPr lang="zh-CN" altLang="en-US" sz="1200" dirty="0">
                <a:solidFill>
                  <a:schemeClr val="accent1"/>
                </a:solidFill>
                <a:cs typeface="+mn-ea"/>
                <a:sym typeface="+mn-lt"/>
              </a:rPr>
              <a:t>年，中央对贫困户进行了摸底调查，建档立卡。摸底显示，全国因病致贫的有</a:t>
            </a:r>
            <a:r>
              <a:rPr lang="en-US" altLang="zh-CN" sz="1200" dirty="0">
                <a:solidFill>
                  <a:schemeClr val="accent1"/>
                </a:solidFill>
                <a:cs typeface="+mn-ea"/>
                <a:sym typeface="+mn-lt"/>
              </a:rPr>
              <a:t>42%</a:t>
            </a:r>
            <a:r>
              <a:rPr lang="zh-CN" altLang="en-US" sz="1200" dirty="0">
                <a:solidFill>
                  <a:schemeClr val="accent1"/>
                </a:solidFill>
                <a:cs typeface="+mn-ea"/>
                <a:sym typeface="+mn-lt"/>
              </a:rPr>
              <a:t>；因灾致贫的有</a:t>
            </a:r>
            <a:r>
              <a:rPr lang="en-US" altLang="zh-CN" sz="1200" dirty="0">
                <a:solidFill>
                  <a:schemeClr val="accent1"/>
                </a:solidFill>
                <a:cs typeface="+mn-ea"/>
                <a:sym typeface="+mn-lt"/>
              </a:rPr>
              <a:t>20%</a:t>
            </a:r>
            <a:r>
              <a:rPr lang="zh-CN" altLang="en-US" sz="1200" dirty="0">
                <a:solidFill>
                  <a:schemeClr val="accent1"/>
                </a:solidFill>
                <a:cs typeface="+mn-ea"/>
                <a:sym typeface="+mn-lt"/>
              </a:rPr>
              <a:t>；因学致贫的有</a:t>
            </a:r>
            <a:r>
              <a:rPr lang="en-US" altLang="zh-CN" sz="1200" dirty="0">
                <a:solidFill>
                  <a:schemeClr val="accent1"/>
                </a:solidFill>
                <a:cs typeface="+mn-ea"/>
                <a:sym typeface="+mn-lt"/>
              </a:rPr>
              <a:t>10%</a:t>
            </a:r>
            <a:r>
              <a:rPr lang="zh-CN" altLang="en-US" sz="1200" dirty="0">
                <a:solidFill>
                  <a:schemeClr val="accent1"/>
                </a:solidFill>
                <a:cs typeface="+mn-ea"/>
                <a:sym typeface="+mn-lt"/>
              </a:rPr>
              <a:t>；因劳动能力弱致贫的有</a:t>
            </a:r>
            <a:r>
              <a:rPr lang="en-US" altLang="zh-CN" sz="1200" dirty="0">
                <a:solidFill>
                  <a:schemeClr val="accent1"/>
                </a:solidFill>
                <a:cs typeface="+mn-ea"/>
                <a:sym typeface="+mn-lt"/>
              </a:rPr>
              <a:t>8%</a:t>
            </a:r>
            <a:r>
              <a:rPr lang="zh-CN" altLang="en-US" sz="1200" dirty="0">
                <a:solidFill>
                  <a:schemeClr val="accent1"/>
                </a:solidFill>
                <a:cs typeface="+mn-ea"/>
                <a:sym typeface="+mn-lt"/>
              </a:rPr>
              <a:t>；其他原因致贫的有</a:t>
            </a:r>
            <a:r>
              <a:rPr lang="en-US" altLang="zh-CN" sz="1200" dirty="0">
                <a:solidFill>
                  <a:schemeClr val="accent1"/>
                </a:solidFill>
                <a:cs typeface="+mn-ea"/>
                <a:sym typeface="+mn-lt"/>
              </a:rPr>
              <a:t>20%</a:t>
            </a:r>
            <a:r>
              <a:rPr lang="zh-CN" altLang="en-US" sz="1200" dirty="0">
                <a:solidFill>
                  <a:schemeClr val="accent1"/>
                </a:solidFill>
                <a:cs typeface="+mn-ea"/>
                <a:sym typeface="+mn-lt"/>
              </a:rPr>
              <a:t>。而这些贫困农民绝大多数都没有增收的产业。</a:t>
            </a:r>
            <a:endParaRPr lang="zh-CN" altLang="zh-CN" sz="1200" dirty="0">
              <a:solidFill>
                <a:schemeClr val="accent1"/>
              </a:solidFill>
              <a:cs typeface="+mn-ea"/>
              <a:sym typeface="+mn-lt"/>
            </a:endParaRPr>
          </a:p>
        </p:txBody>
      </p:sp>
      <p:sp>
        <p:nvSpPr>
          <p:cNvPr id="31" name="矩形 30">
            <a:extLst>
              <a:ext uri="{FF2B5EF4-FFF2-40B4-BE49-F238E27FC236}">
                <a16:creationId xmlns:a16="http://schemas.microsoft.com/office/drawing/2014/main" id="{EF04B18E-8036-45C6-B637-F2FF19102486}"/>
              </a:ext>
            </a:extLst>
          </p:cNvPr>
          <p:cNvSpPr/>
          <p:nvPr/>
        </p:nvSpPr>
        <p:spPr>
          <a:xfrm>
            <a:off x="1619672" y="218778"/>
            <a:ext cx="4248472" cy="353943"/>
          </a:xfrm>
          <a:prstGeom prst="rect">
            <a:avLst/>
          </a:prstGeom>
          <a:effectLst/>
        </p:spPr>
        <p:txBody>
          <a:bodyPr vert="horz" wrap="square">
            <a:spAutoFit/>
          </a:bodyPr>
          <a:lstStyle/>
          <a:p>
            <a:r>
              <a:rPr lang="zh-CN" altLang="en-US" sz="1700" b="1" dirty="0">
                <a:solidFill>
                  <a:srgbClr val="C00000"/>
                </a:solidFill>
                <a:cs typeface="+mn-ea"/>
                <a:sym typeface="+mn-lt"/>
              </a:rPr>
              <a:t>精准扶贫 攻坚克难 践行庄严承诺</a:t>
            </a:r>
          </a:p>
        </p:txBody>
      </p:sp>
    </p:spTree>
    <p:extLst>
      <p:ext uri="{BB962C8B-B14F-4D97-AF65-F5344CB8AC3E}">
        <p14:creationId xmlns:p14="http://schemas.microsoft.com/office/powerpoint/2010/main" val="3008082378"/>
      </p:ext>
    </p:extLst>
  </p:cSld>
  <p:clrMapOvr>
    <a:masterClrMapping/>
  </p:clrMapOvr>
  <mc:AlternateContent xmlns:mc="http://schemas.openxmlformats.org/markup-compatibility/2006">
    <mc:Choice xmlns:p14="http://schemas.microsoft.com/office/powerpoint/2010/main" Requires="p14">
      <p:transition spd="slow" p14:dur="1500" advClick="0" advTm="2250">
        <p:fade/>
      </p:transition>
    </mc:Choice>
    <mc:Fallback>
      <p:transition spd="slow" advClick="0" advTm="225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4" presetClass="entr" presetSubtype="3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ox(out)">
                                      <p:cBhvr>
                                        <p:cTn id="11" dur="500"/>
                                        <p:tgtEl>
                                          <p:spTgt spid="6"/>
                                        </p:tgtEl>
                                      </p:cBhvr>
                                    </p:animEffect>
                                  </p:childTnLst>
                                </p:cTn>
                              </p:par>
                              <p:par>
                                <p:cTn id="12" presetID="4" presetClass="entr" presetSubtype="32" fill="hold" grpId="0" nodeType="withEffect">
                                  <p:stCondLst>
                                    <p:cond delay="0"/>
                                  </p:stCondLst>
                                  <p:childTnLst>
                                    <p:set>
                                      <p:cBhvr>
                                        <p:cTn id="13" dur="1" fill="hold">
                                          <p:stCondLst>
                                            <p:cond delay="0"/>
                                          </p:stCondLst>
                                        </p:cTn>
                                        <p:tgtEl>
                                          <p:spTgt spid="93"/>
                                        </p:tgtEl>
                                        <p:attrNameLst>
                                          <p:attrName>style.visibility</p:attrName>
                                        </p:attrNameLst>
                                      </p:cBhvr>
                                      <p:to>
                                        <p:strVal val="visible"/>
                                      </p:to>
                                    </p:set>
                                    <p:animEffect transition="in" filter="box(out)">
                                      <p:cBhvr>
                                        <p:cTn id="14"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4"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3347864" y="1195038"/>
            <a:ext cx="5327908" cy="2217332"/>
          </a:xfrm>
          <a:prstGeom prst="rect">
            <a:avLst/>
          </a:prstGeom>
          <a:solidFill>
            <a:schemeClr val="accent1"/>
          </a:solidFill>
          <a:ln>
            <a:solidFill>
              <a:srgbClr val="E71E17"/>
            </a:soli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cs typeface="+mn-ea"/>
              <a:sym typeface="+mn-lt"/>
            </a:endParaRPr>
          </a:p>
        </p:txBody>
      </p:sp>
      <p:sp>
        <p:nvSpPr>
          <p:cNvPr id="4" name="矩形 3"/>
          <p:cNvSpPr/>
          <p:nvPr/>
        </p:nvSpPr>
        <p:spPr>
          <a:xfrm>
            <a:off x="954846" y="1059582"/>
            <a:ext cx="1915909" cy="1887953"/>
          </a:xfrm>
          <a:prstGeom prst="rect">
            <a:avLst/>
          </a:prstGeom>
        </p:spPr>
        <p:txBody>
          <a:bodyPr wrap="none">
            <a:spAutoFit/>
          </a:bodyPr>
          <a:lstStyle/>
          <a:p>
            <a:pPr fontAlgn="auto">
              <a:lnSpc>
                <a:spcPct val="150000"/>
              </a:lnSpc>
              <a:spcBef>
                <a:spcPts val="0"/>
              </a:spcBef>
              <a:spcAft>
                <a:spcPts val="0"/>
              </a:spcAft>
              <a:defRPr/>
            </a:pPr>
            <a:r>
              <a:rPr lang="zh-CN" altLang="en-US" sz="2700" b="1" dirty="0">
                <a:solidFill>
                  <a:srgbClr val="C00000"/>
                </a:solidFill>
                <a:cs typeface="+mn-ea"/>
                <a:sym typeface="+mn-lt"/>
              </a:rPr>
              <a:t>精准扶贫</a:t>
            </a:r>
            <a:endParaRPr lang="en-US" altLang="zh-CN" sz="2700" b="1" dirty="0">
              <a:solidFill>
                <a:srgbClr val="C00000"/>
              </a:solidFill>
              <a:cs typeface="+mn-ea"/>
              <a:sym typeface="+mn-lt"/>
            </a:endParaRPr>
          </a:p>
          <a:p>
            <a:pPr fontAlgn="auto">
              <a:lnSpc>
                <a:spcPct val="150000"/>
              </a:lnSpc>
              <a:spcBef>
                <a:spcPts val="0"/>
              </a:spcBef>
              <a:spcAft>
                <a:spcPts val="0"/>
              </a:spcAft>
              <a:defRPr/>
            </a:pPr>
            <a:r>
              <a:rPr lang="zh-CN" altLang="en-US" sz="2700" b="1" dirty="0">
                <a:solidFill>
                  <a:srgbClr val="C00000"/>
                </a:solidFill>
                <a:cs typeface="+mn-ea"/>
                <a:sym typeface="+mn-lt"/>
              </a:rPr>
              <a:t>就是要实现</a:t>
            </a:r>
            <a:endParaRPr lang="en-US" altLang="zh-CN" sz="2700" b="1" dirty="0">
              <a:solidFill>
                <a:srgbClr val="C00000"/>
              </a:solidFill>
              <a:cs typeface="+mn-ea"/>
              <a:sym typeface="+mn-lt"/>
            </a:endParaRPr>
          </a:p>
          <a:p>
            <a:pPr fontAlgn="auto">
              <a:lnSpc>
                <a:spcPct val="150000"/>
              </a:lnSpc>
              <a:spcBef>
                <a:spcPts val="0"/>
              </a:spcBef>
              <a:spcAft>
                <a:spcPts val="0"/>
              </a:spcAft>
              <a:defRPr/>
            </a:pPr>
            <a:r>
              <a:rPr lang="zh-CN" altLang="en-US" sz="2700" b="1" dirty="0">
                <a:solidFill>
                  <a:srgbClr val="C00000"/>
                </a:solidFill>
                <a:cs typeface="+mn-ea"/>
                <a:sym typeface="+mn-lt"/>
              </a:rPr>
              <a:t>精准脱贫</a:t>
            </a:r>
          </a:p>
        </p:txBody>
      </p:sp>
      <p:grpSp>
        <p:nvGrpSpPr>
          <p:cNvPr id="22" name="组合 21"/>
          <p:cNvGrpSpPr/>
          <p:nvPr/>
        </p:nvGrpSpPr>
        <p:grpSpPr>
          <a:xfrm>
            <a:off x="3723638" y="1367580"/>
            <a:ext cx="4647470" cy="1172629"/>
            <a:chOff x="1411541" y="2996952"/>
            <a:chExt cx="6196627" cy="1563508"/>
          </a:xfrm>
        </p:grpSpPr>
        <p:sp>
          <p:nvSpPr>
            <p:cNvPr id="23" name="矩形 22"/>
            <p:cNvSpPr/>
            <p:nvPr/>
          </p:nvSpPr>
          <p:spPr>
            <a:xfrm>
              <a:off x="1703510" y="2996952"/>
              <a:ext cx="5904658" cy="1563508"/>
            </a:xfrm>
            <a:prstGeom prst="rect">
              <a:avLst/>
            </a:prstGeom>
          </p:spPr>
          <p:txBody>
            <a:bodyPr wrap="square">
              <a:spAutoFit/>
            </a:bodyPr>
            <a:lstStyle/>
            <a:p>
              <a:pPr algn="just" fontAlgn="base">
                <a:lnSpc>
                  <a:spcPct val="130000"/>
                </a:lnSpc>
                <a:spcBef>
                  <a:spcPct val="0"/>
                </a:spcBef>
                <a:spcAft>
                  <a:spcPct val="0"/>
                </a:spcAft>
              </a:pPr>
              <a:r>
                <a:rPr lang="en-US" altLang="zh-CN" sz="1350" dirty="0">
                  <a:solidFill>
                    <a:srgbClr val="C00000"/>
                  </a:solidFill>
                  <a:cs typeface="+mn-ea"/>
                  <a:sym typeface="+mn-lt"/>
                </a:rPr>
                <a:t>2015</a:t>
              </a:r>
              <a:r>
                <a:rPr lang="zh-CN" altLang="en-US" sz="1350" dirty="0">
                  <a:solidFill>
                    <a:srgbClr val="C00000"/>
                  </a:solidFill>
                  <a:cs typeface="+mn-ea"/>
                  <a:sym typeface="+mn-lt"/>
                </a:rPr>
                <a:t>年，在中央扶贫开发工作会议上，习近平总书记强调，要立下愚公移山志，咬定目标，苦干实干，坚决打赢脱贫攻坚战。中西部</a:t>
              </a:r>
              <a:r>
                <a:rPr lang="en-US" altLang="zh-CN" sz="1350" dirty="0">
                  <a:solidFill>
                    <a:srgbClr val="C00000"/>
                  </a:solidFill>
                  <a:cs typeface="+mn-ea"/>
                  <a:sym typeface="+mn-lt"/>
                </a:rPr>
                <a:t>22</a:t>
              </a:r>
              <a:r>
                <a:rPr lang="zh-CN" altLang="en-US" sz="1350" dirty="0">
                  <a:solidFill>
                    <a:srgbClr val="C00000"/>
                  </a:solidFill>
                  <a:cs typeface="+mn-ea"/>
                  <a:sym typeface="+mn-lt"/>
                </a:rPr>
                <a:t>个省区市的党政主要负责同志向中央签署了脱贫攻坚责任书。</a:t>
              </a:r>
              <a:endParaRPr lang="zh-CN" altLang="zh-CN" sz="1350" dirty="0">
                <a:solidFill>
                  <a:srgbClr val="C00000"/>
                </a:solidFill>
                <a:cs typeface="+mn-ea"/>
                <a:sym typeface="+mn-lt"/>
              </a:endParaRPr>
            </a:p>
          </p:txBody>
        </p:sp>
        <p:sp>
          <p:nvSpPr>
            <p:cNvPr id="24" name="圆角矩形​​ 10"/>
            <p:cNvSpPr>
              <a:spLocks noChangeArrowheads="1"/>
            </p:cNvSpPr>
            <p:nvPr/>
          </p:nvSpPr>
          <p:spPr bwMode="auto">
            <a:xfrm>
              <a:off x="1411541" y="3068960"/>
              <a:ext cx="295908" cy="333574"/>
            </a:xfrm>
            <a:prstGeom prst="roundRect">
              <a:avLst>
                <a:gd name="adj" fmla="val 16667"/>
              </a:avLst>
            </a:prstGeom>
            <a:solidFill>
              <a:srgbClr val="CC0000"/>
            </a:solidFill>
            <a:ln w="9525" algn="ctr">
              <a:solidFill>
                <a:srgbClr val="FF6600"/>
              </a:solidFill>
              <a:round/>
              <a:headEnd/>
              <a:tailEnd/>
            </a:ln>
          </p:spPr>
          <p:txBody>
            <a:bodyPr anchor="ctr"/>
            <a:lstStyle/>
            <a:p>
              <a:pPr algn="ctr">
                <a:defRPr/>
              </a:pPr>
              <a:r>
                <a:rPr lang="en-US" altLang="zh-CN" sz="1650" dirty="0">
                  <a:solidFill>
                    <a:schemeClr val="accent1"/>
                  </a:solidFill>
                  <a:cs typeface="+mn-ea"/>
                  <a:sym typeface="+mn-lt"/>
                </a:rPr>
                <a:t>1</a:t>
              </a:r>
              <a:endParaRPr lang="zh-CN" altLang="en-US" sz="1650" dirty="0">
                <a:solidFill>
                  <a:schemeClr val="accent1"/>
                </a:solidFill>
                <a:cs typeface="+mn-ea"/>
                <a:sym typeface="+mn-lt"/>
              </a:endParaRPr>
            </a:p>
          </p:txBody>
        </p:sp>
      </p:grpSp>
      <p:grpSp>
        <p:nvGrpSpPr>
          <p:cNvPr id="25" name="组合 24"/>
          <p:cNvGrpSpPr/>
          <p:nvPr/>
        </p:nvGrpSpPr>
        <p:grpSpPr>
          <a:xfrm>
            <a:off x="3714802" y="2589321"/>
            <a:ext cx="4651889" cy="605807"/>
            <a:chOff x="1399759" y="4913976"/>
            <a:chExt cx="6202518" cy="807743"/>
          </a:xfrm>
        </p:grpSpPr>
        <p:sp>
          <p:nvSpPr>
            <p:cNvPr id="26" name="矩形 25"/>
            <p:cNvSpPr/>
            <p:nvPr/>
          </p:nvSpPr>
          <p:spPr>
            <a:xfrm>
              <a:off x="1697620" y="4913976"/>
              <a:ext cx="5904657" cy="807743"/>
            </a:xfrm>
            <a:prstGeom prst="rect">
              <a:avLst/>
            </a:prstGeom>
          </p:spPr>
          <p:txBody>
            <a:bodyPr wrap="square">
              <a:spAutoFit/>
            </a:bodyPr>
            <a:lstStyle/>
            <a:p>
              <a:pPr algn="just" fontAlgn="base">
                <a:lnSpc>
                  <a:spcPct val="130000"/>
                </a:lnSpc>
                <a:spcBef>
                  <a:spcPct val="0"/>
                </a:spcBef>
                <a:spcAft>
                  <a:spcPct val="0"/>
                </a:spcAft>
              </a:pPr>
              <a:r>
                <a:rPr lang="zh-CN" altLang="en-US" sz="1350" dirty="0">
                  <a:solidFill>
                    <a:srgbClr val="C00000"/>
                  </a:solidFill>
                  <a:cs typeface="+mn-ea"/>
                  <a:sym typeface="+mn-lt"/>
                </a:rPr>
                <a:t>在以习近平同志为核心的党中央坚强领导下，全党全社会广泛动员、合力攻坚的局面迅速形成。</a:t>
              </a:r>
              <a:endParaRPr lang="zh-CN" altLang="zh-CN" sz="1350" dirty="0">
                <a:solidFill>
                  <a:srgbClr val="C00000"/>
                </a:solidFill>
                <a:cs typeface="+mn-ea"/>
                <a:sym typeface="+mn-lt"/>
              </a:endParaRPr>
            </a:p>
          </p:txBody>
        </p:sp>
        <p:sp>
          <p:nvSpPr>
            <p:cNvPr id="27" name="圆角矩形​​ 10"/>
            <p:cNvSpPr>
              <a:spLocks noChangeArrowheads="1"/>
            </p:cNvSpPr>
            <p:nvPr/>
          </p:nvSpPr>
          <p:spPr bwMode="auto">
            <a:xfrm>
              <a:off x="1399759" y="4966377"/>
              <a:ext cx="295908" cy="333574"/>
            </a:xfrm>
            <a:prstGeom prst="roundRect">
              <a:avLst>
                <a:gd name="adj" fmla="val 16667"/>
              </a:avLst>
            </a:prstGeom>
            <a:solidFill>
              <a:srgbClr val="CC0000"/>
            </a:solidFill>
            <a:ln w="9525" algn="ctr">
              <a:solidFill>
                <a:srgbClr val="FF6600"/>
              </a:solidFill>
              <a:round/>
              <a:headEnd/>
              <a:tailEnd/>
            </a:ln>
          </p:spPr>
          <p:txBody>
            <a:bodyPr anchor="ctr"/>
            <a:lstStyle/>
            <a:p>
              <a:pPr algn="ctr">
                <a:defRPr/>
              </a:pPr>
              <a:r>
                <a:rPr lang="en-US" altLang="zh-CN" sz="1650" dirty="0">
                  <a:solidFill>
                    <a:schemeClr val="accent1"/>
                  </a:solidFill>
                  <a:cs typeface="+mn-ea"/>
                  <a:sym typeface="+mn-lt"/>
                </a:rPr>
                <a:t>2</a:t>
              </a:r>
              <a:endParaRPr lang="zh-CN" altLang="en-US" sz="1650" dirty="0">
                <a:solidFill>
                  <a:schemeClr val="accent1"/>
                </a:solidFill>
                <a:cs typeface="+mn-ea"/>
                <a:sym typeface="+mn-lt"/>
              </a:endParaRPr>
            </a:p>
          </p:txBody>
        </p:sp>
      </p:grpSp>
      <p:sp>
        <p:nvSpPr>
          <p:cNvPr id="14" name="矩形 13">
            <a:extLst>
              <a:ext uri="{FF2B5EF4-FFF2-40B4-BE49-F238E27FC236}">
                <a16:creationId xmlns:a16="http://schemas.microsoft.com/office/drawing/2014/main" id="{3B79CF2B-07E7-4DC4-A425-B193104FB9FC}"/>
              </a:ext>
            </a:extLst>
          </p:cNvPr>
          <p:cNvSpPr/>
          <p:nvPr/>
        </p:nvSpPr>
        <p:spPr>
          <a:xfrm>
            <a:off x="1619672" y="218778"/>
            <a:ext cx="4248472" cy="353943"/>
          </a:xfrm>
          <a:prstGeom prst="rect">
            <a:avLst/>
          </a:prstGeom>
          <a:effectLst/>
        </p:spPr>
        <p:txBody>
          <a:bodyPr vert="horz" wrap="square">
            <a:spAutoFit/>
          </a:bodyPr>
          <a:lstStyle/>
          <a:p>
            <a:r>
              <a:rPr lang="zh-CN" altLang="en-US" sz="1700" b="1" dirty="0">
                <a:solidFill>
                  <a:srgbClr val="C00000"/>
                </a:solidFill>
                <a:cs typeface="+mn-ea"/>
                <a:sym typeface="+mn-lt"/>
              </a:rPr>
              <a:t>精准扶贫 攻坚克难 践行庄严承诺</a:t>
            </a:r>
          </a:p>
        </p:txBody>
      </p:sp>
    </p:spTree>
    <p:extLst>
      <p:ext uri="{BB962C8B-B14F-4D97-AF65-F5344CB8AC3E}">
        <p14:creationId xmlns:p14="http://schemas.microsoft.com/office/powerpoint/2010/main" val="784877084"/>
      </p:ext>
    </p:extLst>
  </p:cSld>
  <p:clrMapOvr>
    <a:masterClrMapping/>
  </p:clrMapOvr>
  <mc:AlternateContent xmlns:mc="http://schemas.openxmlformats.org/markup-compatibility/2006">
    <mc:Choice xmlns:p14="http://schemas.microsoft.com/office/powerpoint/2010/main" Requires="p14">
      <p:transition spd="slow" p14:dur="1500" advClick="0" advTm="2250">
        <p:fade/>
      </p:transition>
    </mc:Choice>
    <mc:Fallback>
      <p:transition spd="slow" advClick="0" advTm="225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par>
                                <p:cTn id="14" presetID="22" presetClass="entr" presetSubtype="8"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500"/>
                                        <p:tgtEl>
                                          <p:spTgt spid="22"/>
                                        </p:tgtEl>
                                      </p:cBhvr>
                                    </p:animEffect>
                                  </p:childTnLst>
                                </p:cTn>
                              </p:par>
                              <p:par>
                                <p:cTn id="17" presetID="22" presetClass="entr" presetSubtype="8"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99592" y="1329492"/>
            <a:ext cx="2664296" cy="1602298"/>
          </a:xfrm>
          <a:prstGeom prst="rect">
            <a:avLst/>
          </a:prstGeom>
          <a:noFill/>
        </p:spPr>
        <p:txBody>
          <a:bodyPr wrap="square" rtlCol="0">
            <a:spAutoFit/>
          </a:bodyPr>
          <a:lstStyle/>
          <a:p>
            <a:pPr>
              <a:lnSpc>
                <a:spcPct val="125000"/>
              </a:lnSpc>
            </a:pPr>
            <a:r>
              <a:rPr lang="zh-CN" altLang="en-US" sz="2700" b="1" dirty="0">
                <a:solidFill>
                  <a:srgbClr val="C51515"/>
                </a:solidFill>
                <a:cs typeface="+mn-ea"/>
                <a:sym typeface="+mn-lt"/>
              </a:rPr>
              <a:t>中共中央国务院</a:t>
            </a:r>
            <a:endParaRPr lang="en-US" altLang="zh-CN" sz="2700" b="1" dirty="0">
              <a:solidFill>
                <a:srgbClr val="C51515"/>
              </a:solidFill>
              <a:cs typeface="+mn-ea"/>
              <a:sym typeface="+mn-lt"/>
            </a:endParaRPr>
          </a:p>
          <a:p>
            <a:pPr>
              <a:lnSpc>
                <a:spcPct val="125000"/>
              </a:lnSpc>
            </a:pPr>
            <a:r>
              <a:rPr lang="zh-CN" altLang="en-US" sz="2700" b="1" dirty="0">
                <a:solidFill>
                  <a:srgbClr val="C51515"/>
                </a:solidFill>
                <a:cs typeface="+mn-ea"/>
                <a:sym typeface="+mn-lt"/>
              </a:rPr>
              <a:t>关于打赢脱贫攻坚战的决定</a:t>
            </a:r>
            <a:endParaRPr lang="zh-CN" altLang="en-US" sz="2700" dirty="0">
              <a:solidFill>
                <a:srgbClr val="C51515"/>
              </a:solidFill>
              <a:cs typeface="+mn-ea"/>
              <a:sym typeface="+mn-lt"/>
            </a:endParaRPr>
          </a:p>
        </p:txBody>
      </p:sp>
      <p:sp>
        <p:nvSpPr>
          <p:cNvPr id="7" name="文本框 6"/>
          <p:cNvSpPr txBox="1"/>
          <p:nvPr/>
        </p:nvSpPr>
        <p:spPr>
          <a:xfrm>
            <a:off x="4270793" y="2149989"/>
            <a:ext cx="4343284" cy="572464"/>
          </a:xfrm>
          <a:prstGeom prst="rect">
            <a:avLst/>
          </a:prstGeom>
          <a:noFill/>
        </p:spPr>
        <p:txBody>
          <a:bodyPr wrap="square" rtlCol="0">
            <a:spAutoFit/>
          </a:bodyPr>
          <a:lstStyle/>
          <a:p>
            <a:pPr algn="just">
              <a:lnSpc>
                <a:spcPct val="120000"/>
              </a:lnSpc>
            </a:pPr>
            <a:r>
              <a:rPr lang="zh-CN" altLang="en-US" sz="1300" dirty="0">
                <a:solidFill>
                  <a:srgbClr val="C51515"/>
                </a:solidFill>
                <a:cs typeface="+mn-ea"/>
                <a:sym typeface="+mn-lt"/>
              </a:rPr>
              <a:t>国家各部门出台</a:t>
            </a:r>
            <a:r>
              <a:rPr lang="en-US" altLang="zh-CN" sz="1300" b="1" dirty="0">
                <a:solidFill>
                  <a:srgbClr val="C51515"/>
                </a:solidFill>
                <a:cs typeface="+mn-ea"/>
                <a:sym typeface="+mn-lt"/>
              </a:rPr>
              <a:t>118</a:t>
            </a:r>
            <a:r>
              <a:rPr lang="zh-CN" altLang="en-US" sz="1300" b="1" dirty="0">
                <a:solidFill>
                  <a:srgbClr val="C51515"/>
                </a:solidFill>
                <a:cs typeface="+mn-ea"/>
                <a:sym typeface="+mn-lt"/>
              </a:rPr>
              <a:t>个政策文件</a:t>
            </a:r>
            <a:r>
              <a:rPr lang="zh-CN" altLang="en-US" sz="1300" dirty="0">
                <a:solidFill>
                  <a:srgbClr val="C51515"/>
                </a:solidFill>
                <a:cs typeface="+mn-ea"/>
                <a:sym typeface="+mn-lt"/>
              </a:rPr>
              <a:t>或实施方案。各地也因地制宜，相继出台和完善脱贫攻坚系列举措。</a:t>
            </a:r>
          </a:p>
        </p:txBody>
      </p:sp>
      <p:sp>
        <p:nvSpPr>
          <p:cNvPr id="9" name="文本框 8"/>
          <p:cNvSpPr txBox="1"/>
          <p:nvPr/>
        </p:nvSpPr>
        <p:spPr>
          <a:xfrm>
            <a:off x="4279203" y="3079523"/>
            <a:ext cx="4190098" cy="332399"/>
          </a:xfrm>
          <a:prstGeom prst="rect">
            <a:avLst/>
          </a:prstGeom>
          <a:noFill/>
        </p:spPr>
        <p:txBody>
          <a:bodyPr wrap="square" rtlCol="0">
            <a:spAutoFit/>
          </a:bodyPr>
          <a:lstStyle/>
          <a:p>
            <a:pPr algn="just">
              <a:lnSpc>
                <a:spcPct val="120000"/>
              </a:lnSpc>
            </a:pPr>
            <a:r>
              <a:rPr lang="zh-CN" altLang="en-US" sz="1300" dirty="0">
                <a:solidFill>
                  <a:srgbClr val="C51515"/>
                </a:solidFill>
                <a:cs typeface="+mn-ea"/>
                <a:sym typeface="+mn-lt"/>
              </a:rPr>
              <a:t>建章立制，保障了</a:t>
            </a:r>
            <a:r>
              <a:rPr lang="zh-CN" altLang="en-US" sz="1300" b="1" dirty="0">
                <a:solidFill>
                  <a:srgbClr val="C51515"/>
                </a:solidFill>
                <a:cs typeface="+mn-ea"/>
                <a:sym typeface="+mn-lt"/>
              </a:rPr>
              <a:t>五年来脱贫攻坚不断向纵深推进。</a:t>
            </a:r>
          </a:p>
        </p:txBody>
      </p:sp>
      <p:sp>
        <p:nvSpPr>
          <p:cNvPr id="11" name="矩形 10"/>
          <p:cNvSpPr>
            <a:spLocks noChangeArrowheads="1"/>
          </p:cNvSpPr>
          <p:nvPr/>
        </p:nvSpPr>
        <p:spPr bwMode="auto">
          <a:xfrm>
            <a:off x="4139952" y="1230137"/>
            <a:ext cx="4670891" cy="648330"/>
          </a:xfrm>
          <a:prstGeom prst="rect">
            <a:avLst/>
          </a:prstGeom>
          <a:noFill/>
          <a:ln w="3175">
            <a:solidFill>
              <a:srgbClr val="E71E17"/>
            </a:solidFill>
            <a:miter lim="800000"/>
            <a:headEnd/>
            <a:tailEnd/>
          </a:ln>
        </p:spPr>
        <p:txBody>
          <a:bodyPr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endParaRPr lang="zh-CN" altLang="zh-CN" sz="2000" dirty="0">
              <a:solidFill>
                <a:srgbClr val="C51515"/>
              </a:solidFill>
              <a:latin typeface="+mn-lt"/>
              <a:ea typeface="+mn-ea"/>
              <a:cs typeface="+mn-ea"/>
              <a:sym typeface="+mn-lt"/>
            </a:endParaRPr>
          </a:p>
        </p:txBody>
      </p:sp>
      <p:sp>
        <p:nvSpPr>
          <p:cNvPr id="15" name="矩形 14"/>
          <p:cNvSpPr>
            <a:spLocks noChangeArrowheads="1"/>
          </p:cNvSpPr>
          <p:nvPr/>
        </p:nvSpPr>
        <p:spPr bwMode="auto">
          <a:xfrm>
            <a:off x="4139952" y="2093590"/>
            <a:ext cx="4670892" cy="648330"/>
          </a:xfrm>
          <a:prstGeom prst="rect">
            <a:avLst/>
          </a:prstGeom>
          <a:noFill/>
          <a:ln w="3175">
            <a:solidFill>
              <a:srgbClr val="E71E17"/>
            </a:solidFill>
            <a:miter lim="800000"/>
            <a:headEnd/>
            <a:tailEnd/>
          </a:ln>
        </p:spPr>
        <p:txBody>
          <a:bodyPr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endParaRPr lang="zh-CN" altLang="zh-CN" sz="2000">
              <a:solidFill>
                <a:srgbClr val="C51515"/>
              </a:solidFill>
              <a:latin typeface="+mn-lt"/>
              <a:ea typeface="+mn-ea"/>
              <a:cs typeface="+mn-ea"/>
              <a:sym typeface="+mn-lt"/>
            </a:endParaRPr>
          </a:p>
        </p:txBody>
      </p:sp>
      <p:sp>
        <p:nvSpPr>
          <p:cNvPr id="19" name="矩形 18"/>
          <p:cNvSpPr>
            <a:spLocks noChangeArrowheads="1"/>
          </p:cNvSpPr>
          <p:nvPr/>
        </p:nvSpPr>
        <p:spPr bwMode="auto">
          <a:xfrm>
            <a:off x="4139952" y="2931790"/>
            <a:ext cx="4670892" cy="648330"/>
          </a:xfrm>
          <a:prstGeom prst="rect">
            <a:avLst/>
          </a:prstGeom>
          <a:noFill/>
          <a:ln w="3175">
            <a:solidFill>
              <a:srgbClr val="E71E17"/>
            </a:solidFill>
            <a:miter lim="800000"/>
            <a:headEnd/>
            <a:tailEnd/>
          </a:ln>
        </p:spPr>
        <p:txBody>
          <a:bodyPr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endParaRPr lang="zh-CN" altLang="zh-CN" sz="2000">
              <a:solidFill>
                <a:srgbClr val="C51515"/>
              </a:solidFill>
              <a:latin typeface="+mn-lt"/>
              <a:ea typeface="+mn-ea"/>
              <a:cs typeface="+mn-ea"/>
              <a:sym typeface="+mn-lt"/>
            </a:endParaRPr>
          </a:p>
        </p:txBody>
      </p:sp>
      <p:sp>
        <p:nvSpPr>
          <p:cNvPr id="25" name="文本框 24"/>
          <p:cNvSpPr txBox="1"/>
          <p:nvPr/>
        </p:nvSpPr>
        <p:spPr>
          <a:xfrm>
            <a:off x="4270793" y="1293735"/>
            <a:ext cx="4343284" cy="572464"/>
          </a:xfrm>
          <a:prstGeom prst="rect">
            <a:avLst/>
          </a:prstGeom>
          <a:noFill/>
        </p:spPr>
        <p:txBody>
          <a:bodyPr wrap="square" rtlCol="0">
            <a:spAutoFit/>
          </a:bodyPr>
          <a:lstStyle/>
          <a:p>
            <a:pPr algn="just">
              <a:lnSpc>
                <a:spcPct val="120000"/>
              </a:lnSpc>
            </a:pPr>
            <a:r>
              <a:rPr lang="en-US" altLang="zh-CN" sz="1300" b="1" dirty="0">
                <a:solidFill>
                  <a:srgbClr val="C51515"/>
                </a:solidFill>
                <a:cs typeface="+mn-ea"/>
                <a:sym typeface="+mn-lt"/>
              </a:rPr>
              <a:t>《</a:t>
            </a:r>
            <a:r>
              <a:rPr lang="zh-CN" altLang="en-US" sz="1300" b="1" dirty="0">
                <a:solidFill>
                  <a:srgbClr val="C51515"/>
                </a:solidFill>
                <a:cs typeface="+mn-ea"/>
                <a:sym typeface="+mn-lt"/>
              </a:rPr>
              <a:t>中共中央国务院关于打赢脱贫攻坚战的决定</a:t>
            </a:r>
            <a:r>
              <a:rPr lang="en-US" altLang="zh-CN" sz="1300" b="1" dirty="0">
                <a:solidFill>
                  <a:srgbClr val="C51515"/>
                </a:solidFill>
                <a:cs typeface="+mn-ea"/>
                <a:sym typeface="+mn-lt"/>
              </a:rPr>
              <a:t>》</a:t>
            </a:r>
            <a:r>
              <a:rPr lang="zh-CN" altLang="en-US" sz="1300" dirty="0">
                <a:solidFill>
                  <a:srgbClr val="C51515"/>
                </a:solidFill>
                <a:cs typeface="+mn-ea"/>
                <a:sym typeface="+mn-lt"/>
              </a:rPr>
              <a:t>发布，成为指导脱贫攻坚的纲领性文件。中央出台</a:t>
            </a:r>
            <a:r>
              <a:rPr lang="en-US" altLang="zh-CN" sz="1300" dirty="0">
                <a:solidFill>
                  <a:srgbClr val="C51515"/>
                </a:solidFill>
                <a:cs typeface="+mn-ea"/>
                <a:sym typeface="+mn-lt"/>
              </a:rPr>
              <a:t>11</a:t>
            </a:r>
            <a:r>
              <a:rPr lang="zh-CN" altLang="en-US" sz="1300" dirty="0">
                <a:solidFill>
                  <a:srgbClr val="C51515"/>
                </a:solidFill>
                <a:cs typeface="+mn-ea"/>
                <a:sym typeface="+mn-lt"/>
              </a:rPr>
              <a:t>个配套文件。</a:t>
            </a:r>
          </a:p>
        </p:txBody>
      </p:sp>
      <p:sp>
        <p:nvSpPr>
          <p:cNvPr id="16" name="矩形 15">
            <a:extLst>
              <a:ext uri="{FF2B5EF4-FFF2-40B4-BE49-F238E27FC236}">
                <a16:creationId xmlns:a16="http://schemas.microsoft.com/office/drawing/2014/main" id="{332770B5-DEE9-4BFF-9423-03843FBF5246}"/>
              </a:ext>
            </a:extLst>
          </p:cNvPr>
          <p:cNvSpPr/>
          <p:nvPr/>
        </p:nvSpPr>
        <p:spPr>
          <a:xfrm>
            <a:off x="1619672" y="218778"/>
            <a:ext cx="4248472" cy="353943"/>
          </a:xfrm>
          <a:prstGeom prst="rect">
            <a:avLst/>
          </a:prstGeom>
          <a:effectLst/>
        </p:spPr>
        <p:txBody>
          <a:bodyPr vert="horz" wrap="square">
            <a:spAutoFit/>
          </a:bodyPr>
          <a:lstStyle/>
          <a:p>
            <a:r>
              <a:rPr lang="zh-CN" altLang="en-US" sz="1700" b="1" dirty="0">
                <a:solidFill>
                  <a:srgbClr val="C00000"/>
                </a:solidFill>
                <a:cs typeface="+mn-ea"/>
                <a:sym typeface="+mn-lt"/>
              </a:rPr>
              <a:t>精准扶贫 攻坚克难 践行庄严承诺</a:t>
            </a:r>
          </a:p>
        </p:txBody>
      </p:sp>
    </p:spTree>
    <p:extLst>
      <p:ext uri="{BB962C8B-B14F-4D97-AF65-F5344CB8AC3E}">
        <p14:creationId xmlns:p14="http://schemas.microsoft.com/office/powerpoint/2010/main" val="824213671"/>
      </p:ext>
    </p:extLst>
  </p:cSld>
  <p:clrMapOvr>
    <a:masterClrMapping/>
  </p:clrMapOvr>
  <mc:AlternateContent xmlns:mc="http://schemas.openxmlformats.org/markup-compatibility/2006">
    <mc:Choice xmlns:p14="http://schemas.microsoft.com/office/powerpoint/2010/main" Requires="p14">
      <p:transition spd="slow" p14:dur="1500" advClick="0" advTm="2250">
        <p:fade/>
      </p:transition>
    </mc:Choice>
    <mc:Fallback>
      <p:transition spd="slow" advClick="0" advTm="225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ipe(left)">
                                      <p:cBhvr>
                                        <p:cTn id="12" dur="500"/>
                                        <p:tgtEl>
                                          <p:spTgt spid="25"/>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500"/>
                                        <p:tgtEl>
                                          <p:spTgt spid="15"/>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9" grpId="0"/>
      <p:bldP spid="11" grpId="0" animBg="1"/>
      <p:bldP spid="15" grpId="0" animBg="1"/>
      <p:bldP spid="19" grpId="0" animBg="1"/>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5064323" y="572721"/>
            <a:ext cx="3294366" cy="1474569"/>
          </a:xfrm>
          <a:prstGeom prst="rect">
            <a:avLst/>
          </a:prstGeom>
        </p:spPr>
        <p:txBody>
          <a:bodyPr wrap="square" lIns="88709" tIns="44354" rIns="88709" bIns="44354">
            <a:spAutoFit/>
          </a:bodyPr>
          <a:lstStyle/>
          <a:p>
            <a:pPr algn="ctr" fontAlgn="base">
              <a:spcBef>
                <a:spcPct val="0"/>
              </a:spcBef>
              <a:spcAft>
                <a:spcPct val="0"/>
              </a:spcAft>
            </a:pPr>
            <a:r>
              <a:rPr lang="en-US" altLang="zh-CN" sz="9000" b="1" dirty="0">
                <a:solidFill>
                  <a:srgbClr val="C51515"/>
                </a:solidFill>
                <a:cs typeface="+mn-ea"/>
                <a:sym typeface="+mn-lt"/>
              </a:rPr>
              <a:t>5564</a:t>
            </a:r>
            <a:r>
              <a:rPr lang="zh-CN" altLang="en-US" sz="2250" b="1" dirty="0">
                <a:solidFill>
                  <a:srgbClr val="C51515"/>
                </a:solidFill>
                <a:cs typeface="+mn-ea"/>
                <a:sym typeface="+mn-lt"/>
              </a:rPr>
              <a:t>万</a:t>
            </a:r>
            <a:endParaRPr lang="en-US" altLang="zh-CN" sz="2250" dirty="0">
              <a:solidFill>
                <a:srgbClr val="C51515"/>
              </a:solidFill>
              <a:cs typeface="+mn-ea"/>
              <a:sym typeface="+mn-lt"/>
            </a:endParaRPr>
          </a:p>
        </p:txBody>
      </p:sp>
      <p:sp>
        <p:nvSpPr>
          <p:cNvPr id="21" name="矩形 20"/>
          <p:cNvSpPr/>
          <p:nvPr/>
        </p:nvSpPr>
        <p:spPr>
          <a:xfrm>
            <a:off x="4932040" y="1868865"/>
            <a:ext cx="3516659" cy="556756"/>
          </a:xfrm>
          <a:prstGeom prst="rect">
            <a:avLst/>
          </a:prstGeom>
          <a:solidFill>
            <a:schemeClr val="accent1"/>
          </a:solidFill>
          <a:ln w="31750" cap="flat" cmpd="sng" algn="ctr">
            <a:solidFill>
              <a:srgbClr val="C51515"/>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200" b="0" i="0" u="none" strike="noStrike" kern="0" cap="none" spc="0" normalizeH="0" baseline="0" noProof="0">
              <a:ln>
                <a:noFill/>
              </a:ln>
              <a:solidFill>
                <a:srgbClr val="C51515"/>
              </a:solidFill>
              <a:effectLst/>
              <a:uLnTx/>
              <a:uFillTx/>
              <a:cs typeface="+mn-ea"/>
              <a:sym typeface="+mn-lt"/>
            </a:endParaRPr>
          </a:p>
        </p:txBody>
      </p:sp>
      <p:sp>
        <p:nvSpPr>
          <p:cNvPr id="22" name="矩形 21"/>
          <p:cNvSpPr/>
          <p:nvPr/>
        </p:nvSpPr>
        <p:spPr>
          <a:xfrm>
            <a:off x="5004908" y="1940872"/>
            <a:ext cx="3294366" cy="412740"/>
          </a:xfrm>
          <a:prstGeom prst="rect">
            <a:avLst/>
          </a:prstGeom>
        </p:spPr>
        <p:txBody>
          <a:bodyPr wrap="square" lIns="88709" tIns="44354" rIns="88709" bIns="44354">
            <a:spAutoFit/>
          </a:bodyPr>
          <a:lstStyle/>
          <a:p>
            <a:pPr algn="ctr" fontAlgn="base">
              <a:spcBef>
                <a:spcPct val="0"/>
              </a:spcBef>
              <a:spcAft>
                <a:spcPct val="0"/>
              </a:spcAft>
            </a:pPr>
            <a:r>
              <a:rPr lang="zh-CN" altLang="en-US" sz="2100" dirty="0">
                <a:solidFill>
                  <a:srgbClr val="C51515"/>
                </a:solidFill>
                <a:cs typeface="+mn-ea"/>
                <a:sym typeface="+mn-lt"/>
              </a:rPr>
              <a:t>中国人摆脱贫困</a:t>
            </a:r>
            <a:endParaRPr lang="en-US" altLang="zh-CN" sz="2100" dirty="0">
              <a:solidFill>
                <a:srgbClr val="C51515"/>
              </a:solidFill>
              <a:cs typeface="+mn-ea"/>
              <a:sym typeface="+mn-lt"/>
            </a:endParaRPr>
          </a:p>
        </p:txBody>
      </p:sp>
      <p:sp>
        <p:nvSpPr>
          <p:cNvPr id="23" name="矩形 22"/>
          <p:cNvSpPr/>
          <p:nvPr/>
        </p:nvSpPr>
        <p:spPr>
          <a:xfrm>
            <a:off x="5043185" y="2283718"/>
            <a:ext cx="3294366" cy="1474569"/>
          </a:xfrm>
          <a:prstGeom prst="rect">
            <a:avLst/>
          </a:prstGeom>
        </p:spPr>
        <p:txBody>
          <a:bodyPr wrap="square" lIns="88709" tIns="44354" rIns="88709" bIns="44354">
            <a:spAutoFit/>
          </a:bodyPr>
          <a:lstStyle/>
          <a:p>
            <a:pPr algn="ctr" fontAlgn="base">
              <a:spcBef>
                <a:spcPct val="0"/>
              </a:spcBef>
              <a:spcAft>
                <a:spcPct val="0"/>
              </a:spcAft>
            </a:pPr>
            <a:r>
              <a:rPr lang="en-US" altLang="zh-CN" sz="9000" b="1" dirty="0">
                <a:solidFill>
                  <a:srgbClr val="C51515"/>
                </a:solidFill>
                <a:cs typeface="+mn-ea"/>
                <a:sym typeface="+mn-lt"/>
              </a:rPr>
              <a:t>1000</a:t>
            </a:r>
            <a:r>
              <a:rPr lang="zh-CN" altLang="en-US" sz="2250" b="1" dirty="0">
                <a:solidFill>
                  <a:srgbClr val="C51515"/>
                </a:solidFill>
                <a:cs typeface="+mn-ea"/>
                <a:sym typeface="+mn-lt"/>
              </a:rPr>
              <a:t>万</a:t>
            </a:r>
            <a:endParaRPr lang="en-US" altLang="zh-CN" sz="2250" dirty="0">
              <a:solidFill>
                <a:srgbClr val="C51515"/>
              </a:solidFill>
              <a:cs typeface="+mn-ea"/>
              <a:sym typeface="+mn-lt"/>
            </a:endParaRPr>
          </a:p>
        </p:txBody>
      </p:sp>
      <p:sp>
        <p:nvSpPr>
          <p:cNvPr id="24" name="矩形 23"/>
          <p:cNvSpPr/>
          <p:nvPr/>
        </p:nvSpPr>
        <p:spPr>
          <a:xfrm>
            <a:off x="4932040" y="3579862"/>
            <a:ext cx="3516659" cy="556756"/>
          </a:xfrm>
          <a:prstGeom prst="rect">
            <a:avLst/>
          </a:prstGeom>
          <a:solidFill>
            <a:schemeClr val="accent1"/>
          </a:solidFill>
          <a:ln w="31750" cap="flat" cmpd="sng" algn="ctr">
            <a:solidFill>
              <a:srgbClr val="C51515"/>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200" b="0" i="0" u="none" strike="noStrike" kern="0" cap="none" spc="0" normalizeH="0" baseline="0" noProof="0">
              <a:ln>
                <a:noFill/>
              </a:ln>
              <a:solidFill>
                <a:srgbClr val="C51515"/>
              </a:solidFill>
              <a:effectLst/>
              <a:uLnTx/>
              <a:uFillTx/>
              <a:cs typeface="+mn-ea"/>
              <a:sym typeface="+mn-lt"/>
            </a:endParaRPr>
          </a:p>
        </p:txBody>
      </p:sp>
      <p:sp>
        <p:nvSpPr>
          <p:cNvPr id="25" name="矩形 24"/>
          <p:cNvSpPr/>
          <p:nvPr/>
        </p:nvSpPr>
        <p:spPr>
          <a:xfrm>
            <a:off x="5040050" y="3651871"/>
            <a:ext cx="3294366" cy="389656"/>
          </a:xfrm>
          <a:prstGeom prst="rect">
            <a:avLst/>
          </a:prstGeom>
        </p:spPr>
        <p:txBody>
          <a:bodyPr wrap="square" lIns="88709" tIns="44354" rIns="88709" bIns="44354">
            <a:spAutoFit/>
          </a:bodyPr>
          <a:lstStyle/>
          <a:p>
            <a:pPr algn="ctr" fontAlgn="base">
              <a:spcBef>
                <a:spcPct val="0"/>
              </a:spcBef>
              <a:spcAft>
                <a:spcPct val="0"/>
              </a:spcAft>
            </a:pPr>
            <a:r>
              <a:rPr lang="zh-CN" altLang="en-US" sz="1950" dirty="0">
                <a:solidFill>
                  <a:srgbClr val="C51515"/>
                </a:solidFill>
                <a:cs typeface="+mn-ea"/>
                <a:sym typeface="+mn-lt"/>
              </a:rPr>
              <a:t>农村贫困人口每年都减少</a:t>
            </a:r>
            <a:endParaRPr lang="en-US" altLang="zh-CN" sz="1950" dirty="0">
              <a:solidFill>
                <a:srgbClr val="C51515"/>
              </a:solidFill>
              <a:cs typeface="+mn-ea"/>
              <a:sym typeface="+mn-lt"/>
            </a:endParaRPr>
          </a:p>
        </p:txBody>
      </p:sp>
      <p:sp>
        <p:nvSpPr>
          <p:cNvPr id="26" name="矩形 25"/>
          <p:cNvSpPr/>
          <p:nvPr/>
        </p:nvSpPr>
        <p:spPr>
          <a:xfrm>
            <a:off x="1022554" y="1057267"/>
            <a:ext cx="2973184" cy="2012859"/>
          </a:xfrm>
          <a:prstGeom prst="rect">
            <a:avLst/>
          </a:prstGeom>
        </p:spPr>
        <p:txBody>
          <a:bodyPr wrap="square">
            <a:spAutoFit/>
          </a:bodyPr>
          <a:lstStyle/>
          <a:p>
            <a:pPr fontAlgn="base">
              <a:lnSpc>
                <a:spcPct val="130000"/>
              </a:lnSpc>
              <a:spcBef>
                <a:spcPct val="0"/>
              </a:spcBef>
              <a:spcAft>
                <a:spcPct val="0"/>
              </a:spcAft>
            </a:pPr>
            <a:r>
              <a:rPr lang="zh-CN" altLang="en-US" sz="1600" dirty="0">
                <a:solidFill>
                  <a:srgbClr val="C51515"/>
                </a:solidFill>
                <a:cs typeface="+mn-ea"/>
                <a:sym typeface="+mn-lt"/>
              </a:rPr>
              <a:t>从精准扶贫，到精准脱贫，这五年，</a:t>
            </a:r>
            <a:r>
              <a:rPr lang="en-US" altLang="zh-CN" sz="1600" dirty="0">
                <a:solidFill>
                  <a:srgbClr val="C51515"/>
                </a:solidFill>
                <a:cs typeface="+mn-ea"/>
                <a:sym typeface="+mn-lt"/>
              </a:rPr>
              <a:t>5564</a:t>
            </a:r>
            <a:r>
              <a:rPr lang="zh-CN" altLang="en-US" sz="1600" dirty="0">
                <a:solidFill>
                  <a:srgbClr val="C51515"/>
                </a:solidFill>
                <a:cs typeface="+mn-ea"/>
                <a:sym typeface="+mn-lt"/>
              </a:rPr>
              <a:t>万中国人摆脱贫困，农村贫困人口每年都减少超过</a:t>
            </a:r>
            <a:r>
              <a:rPr lang="en-US" altLang="zh-CN" sz="1600" dirty="0">
                <a:solidFill>
                  <a:srgbClr val="C51515"/>
                </a:solidFill>
                <a:cs typeface="+mn-ea"/>
                <a:sym typeface="+mn-lt"/>
              </a:rPr>
              <a:t>1000</a:t>
            </a:r>
            <a:r>
              <a:rPr lang="zh-CN" altLang="en-US" sz="1600" dirty="0">
                <a:solidFill>
                  <a:srgbClr val="C51515"/>
                </a:solidFill>
                <a:cs typeface="+mn-ea"/>
                <a:sym typeface="+mn-lt"/>
              </a:rPr>
              <a:t>万人。全国贫困发生率从</a:t>
            </a:r>
            <a:r>
              <a:rPr lang="en-US" altLang="zh-CN" sz="1600" dirty="0">
                <a:solidFill>
                  <a:srgbClr val="C51515"/>
                </a:solidFill>
                <a:cs typeface="+mn-ea"/>
                <a:sym typeface="+mn-lt"/>
              </a:rPr>
              <a:t>2012</a:t>
            </a:r>
            <a:r>
              <a:rPr lang="zh-CN" altLang="en-US" sz="1600" dirty="0">
                <a:solidFill>
                  <a:srgbClr val="C51515"/>
                </a:solidFill>
                <a:cs typeface="+mn-ea"/>
                <a:sym typeface="+mn-lt"/>
              </a:rPr>
              <a:t>年底的</a:t>
            </a:r>
            <a:r>
              <a:rPr lang="en-US" altLang="zh-CN" sz="1600" dirty="0">
                <a:solidFill>
                  <a:srgbClr val="C51515"/>
                </a:solidFill>
                <a:cs typeface="+mn-ea"/>
                <a:sym typeface="+mn-lt"/>
              </a:rPr>
              <a:t>10.2%</a:t>
            </a:r>
            <a:r>
              <a:rPr lang="zh-CN" altLang="en-US" sz="1600" dirty="0">
                <a:solidFill>
                  <a:srgbClr val="C51515"/>
                </a:solidFill>
                <a:cs typeface="+mn-ea"/>
                <a:sym typeface="+mn-lt"/>
              </a:rPr>
              <a:t>下降到</a:t>
            </a:r>
            <a:r>
              <a:rPr lang="en-US" altLang="zh-CN" sz="1600" dirty="0">
                <a:solidFill>
                  <a:srgbClr val="C51515"/>
                </a:solidFill>
                <a:cs typeface="+mn-ea"/>
                <a:sym typeface="+mn-lt"/>
              </a:rPr>
              <a:t>2016</a:t>
            </a:r>
            <a:r>
              <a:rPr lang="zh-CN" altLang="en-US" sz="1600" dirty="0">
                <a:solidFill>
                  <a:srgbClr val="C51515"/>
                </a:solidFill>
                <a:cs typeface="+mn-ea"/>
                <a:sym typeface="+mn-lt"/>
              </a:rPr>
              <a:t>年底的</a:t>
            </a:r>
            <a:r>
              <a:rPr lang="en-US" altLang="zh-CN" sz="1600" dirty="0">
                <a:solidFill>
                  <a:srgbClr val="C51515"/>
                </a:solidFill>
                <a:cs typeface="+mn-ea"/>
                <a:sym typeface="+mn-lt"/>
              </a:rPr>
              <a:t>4.5%</a:t>
            </a:r>
            <a:r>
              <a:rPr lang="zh-CN" altLang="en-US" sz="1600" dirty="0">
                <a:solidFill>
                  <a:srgbClr val="C51515"/>
                </a:solidFill>
                <a:cs typeface="+mn-ea"/>
                <a:sym typeface="+mn-lt"/>
              </a:rPr>
              <a:t>，下降</a:t>
            </a:r>
            <a:r>
              <a:rPr lang="en-US" altLang="zh-CN" sz="1600" dirty="0">
                <a:solidFill>
                  <a:srgbClr val="C51515"/>
                </a:solidFill>
                <a:cs typeface="+mn-ea"/>
                <a:sym typeface="+mn-lt"/>
              </a:rPr>
              <a:t>5.7</a:t>
            </a:r>
            <a:r>
              <a:rPr lang="zh-CN" altLang="en-US" sz="1600" dirty="0">
                <a:solidFill>
                  <a:srgbClr val="C51515"/>
                </a:solidFill>
                <a:cs typeface="+mn-ea"/>
                <a:sym typeface="+mn-lt"/>
              </a:rPr>
              <a:t>个百分点。</a:t>
            </a:r>
            <a:endParaRPr lang="zh-CN" altLang="zh-CN" sz="1600" dirty="0">
              <a:solidFill>
                <a:srgbClr val="C51515"/>
              </a:solidFill>
              <a:cs typeface="+mn-ea"/>
              <a:sym typeface="+mn-lt"/>
            </a:endParaRPr>
          </a:p>
        </p:txBody>
      </p:sp>
      <p:sp>
        <p:nvSpPr>
          <p:cNvPr id="10" name="矩形 9">
            <a:extLst>
              <a:ext uri="{FF2B5EF4-FFF2-40B4-BE49-F238E27FC236}">
                <a16:creationId xmlns:a16="http://schemas.microsoft.com/office/drawing/2014/main" id="{990AE719-DF59-409C-A5F9-E7A39EB5FC9A}"/>
              </a:ext>
            </a:extLst>
          </p:cNvPr>
          <p:cNvSpPr/>
          <p:nvPr/>
        </p:nvSpPr>
        <p:spPr>
          <a:xfrm>
            <a:off x="1619672" y="218778"/>
            <a:ext cx="4248472" cy="353943"/>
          </a:xfrm>
          <a:prstGeom prst="rect">
            <a:avLst/>
          </a:prstGeom>
          <a:effectLst/>
        </p:spPr>
        <p:txBody>
          <a:bodyPr vert="horz" wrap="square">
            <a:spAutoFit/>
          </a:bodyPr>
          <a:lstStyle/>
          <a:p>
            <a:r>
              <a:rPr lang="zh-CN" altLang="en-US" sz="1700" b="1" dirty="0">
                <a:solidFill>
                  <a:srgbClr val="C00000"/>
                </a:solidFill>
                <a:cs typeface="+mn-ea"/>
                <a:sym typeface="+mn-lt"/>
              </a:rPr>
              <a:t>精准扶贫 攻坚克难 践行庄严承诺</a:t>
            </a:r>
          </a:p>
        </p:txBody>
      </p:sp>
    </p:spTree>
    <p:extLst>
      <p:ext uri="{BB962C8B-B14F-4D97-AF65-F5344CB8AC3E}">
        <p14:creationId xmlns:p14="http://schemas.microsoft.com/office/powerpoint/2010/main" val="432063852"/>
      </p:ext>
    </p:extLst>
  </p:cSld>
  <p:clrMapOvr>
    <a:masterClrMapping/>
  </p:clrMapOvr>
  <mc:AlternateContent xmlns:mc="http://schemas.openxmlformats.org/markup-compatibility/2006">
    <mc:Choice xmlns:p14="http://schemas.microsoft.com/office/powerpoint/2010/main" Requires="p14">
      <p:transition spd="slow" p14:dur="1500" advClick="0" advTm="2250">
        <p:fade/>
      </p:transition>
    </mc:Choice>
    <mc:Fallback>
      <p:transition spd="slow" advClick="0" advTm="225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Effect transition="in" filter="fade">
                                      <p:cBhvr>
                                        <p:cTn id="13" dur="500"/>
                                        <p:tgtEl>
                                          <p:spTgt spid="20"/>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500" fill="hold"/>
                                        <p:tgtEl>
                                          <p:spTgt spid="22"/>
                                        </p:tgtEl>
                                        <p:attrNameLst>
                                          <p:attrName>ppt_w</p:attrName>
                                        </p:attrNameLst>
                                      </p:cBhvr>
                                      <p:tavLst>
                                        <p:tav tm="0">
                                          <p:val>
                                            <p:fltVal val="0"/>
                                          </p:val>
                                        </p:tav>
                                        <p:tav tm="100000">
                                          <p:val>
                                            <p:strVal val="#ppt_w"/>
                                          </p:val>
                                        </p:tav>
                                      </p:tavLst>
                                    </p:anim>
                                    <p:anim calcmode="lin" valueType="num">
                                      <p:cBhvr>
                                        <p:cTn id="24" dur="500" fill="hold"/>
                                        <p:tgtEl>
                                          <p:spTgt spid="22"/>
                                        </p:tgtEl>
                                        <p:attrNameLst>
                                          <p:attrName>ppt_h</p:attrName>
                                        </p:attrNameLst>
                                      </p:cBhvr>
                                      <p:tavLst>
                                        <p:tav tm="0">
                                          <p:val>
                                            <p:fltVal val="0"/>
                                          </p:val>
                                        </p:tav>
                                        <p:tav tm="100000">
                                          <p:val>
                                            <p:strVal val="#ppt_h"/>
                                          </p:val>
                                        </p:tav>
                                      </p:tavLst>
                                    </p:anim>
                                    <p:animEffect transition="in" filter="fade">
                                      <p:cBhvr>
                                        <p:cTn id="25" dur="500"/>
                                        <p:tgtEl>
                                          <p:spTgt spid="22"/>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3">
                                            <p:txEl>
                                              <p:pRg st="0" end="0"/>
                                            </p:txEl>
                                          </p:spTgt>
                                        </p:tgtEl>
                                        <p:attrNameLst>
                                          <p:attrName>style.visibility</p:attrName>
                                        </p:attrNameLst>
                                      </p:cBhvr>
                                      <p:to>
                                        <p:strVal val="visible"/>
                                      </p:to>
                                    </p:set>
                                    <p:anim calcmode="lin" valueType="num">
                                      <p:cBhvr>
                                        <p:cTn id="29"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30"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31" dur="500"/>
                                        <p:tgtEl>
                                          <p:spTgt spid="23">
                                            <p:txEl>
                                              <p:pRg st="0" end="0"/>
                                            </p:txEl>
                                          </p:spTgt>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p:cTn id="41" dur="500" fill="hold"/>
                                        <p:tgtEl>
                                          <p:spTgt spid="25"/>
                                        </p:tgtEl>
                                        <p:attrNameLst>
                                          <p:attrName>ppt_w</p:attrName>
                                        </p:attrNameLst>
                                      </p:cBhvr>
                                      <p:tavLst>
                                        <p:tav tm="0">
                                          <p:val>
                                            <p:fltVal val="0"/>
                                          </p:val>
                                        </p:tav>
                                        <p:tav tm="100000">
                                          <p:val>
                                            <p:strVal val="#ppt_w"/>
                                          </p:val>
                                        </p:tav>
                                      </p:tavLst>
                                    </p:anim>
                                    <p:anim calcmode="lin" valueType="num">
                                      <p:cBhvr>
                                        <p:cTn id="42" dur="500" fill="hold"/>
                                        <p:tgtEl>
                                          <p:spTgt spid="25"/>
                                        </p:tgtEl>
                                        <p:attrNameLst>
                                          <p:attrName>ppt_h</p:attrName>
                                        </p:attrNameLst>
                                      </p:cBhvr>
                                      <p:tavLst>
                                        <p:tav tm="0">
                                          <p:val>
                                            <p:fltVal val="0"/>
                                          </p:val>
                                        </p:tav>
                                        <p:tav tm="100000">
                                          <p:val>
                                            <p:strVal val="#ppt_h"/>
                                          </p:val>
                                        </p:tav>
                                      </p:tavLst>
                                    </p:anim>
                                    <p:animEffect transition="in" filter="fade">
                                      <p:cBhvr>
                                        <p:cTn id="4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p:bldP spid="24" grpId="0" animBg="1"/>
      <p:bldP spid="25" grpId="0"/>
      <p:bldP spid="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3203848" y="1689978"/>
            <a:ext cx="5663937" cy="1115690"/>
          </a:xfrm>
          <a:prstGeom prst="rect">
            <a:avLst/>
          </a:prstGeom>
        </p:spPr>
        <p:txBody>
          <a:bodyPr wrap="square" lIns="68580" tIns="34290" rIns="68580" bIns="34290">
            <a:spAutoFit/>
          </a:bodyPr>
          <a:lstStyle/>
          <a:p>
            <a:r>
              <a:rPr lang="zh-CN" altLang="en-US" sz="3400" b="1" dirty="0">
                <a:solidFill>
                  <a:srgbClr val="C00000"/>
                </a:solidFill>
                <a:cs typeface="+mn-ea"/>
                <a:sym typeface="+mn-lt"/>
              </a:rPr>
              <a:t>五年以来经济发展</a:t>
            </a:r>
            <a:endParaRPr lang="en-US" altLang="zh-CN" sz="3400" b="1" dirty="0">
              <a:solidFill>
                <a:srgbClr val="C00000"/>
              </a:solidFill>
              <a:cs typeface="+mn-ea"/>
              <a:sym typeface="+mn-lt"/>
            </a:endParaRPr>
          </a:p>
          <a:p>
            <a:r>
              <a:rPr lang="zh-CN" altLang="en-US" sz="3400" b="1" dirty="0">
                <a:solidFill>
                  <a:srgbClr val="C00000"/>
                </a:solidFill>
                <a:cs typeface="+mn-ea"/>
                <a:sym typeface="+mn-lt"/>
              </a:rPr>
              <a:t>取得辉煌成就</a:t>
            </a:r>
          </a:p>
        </p:txBody>
      </p:sp>
      <p:sp>
        <p:nvSpPr>
          <p:cNvPr id="5" name="矩形 4">
            <a:extLst>
              <a:ext uri="{FF2B5EF4-FFF2-40B4-BE49-F238E27FC236}">
                <a16:creationId xmlns:a16="http://schemas.microsoft.com/office/drawing/2014/main" id="{2B60BB54-F425-4D81-A267-6AF5412BBF68}"/>
              </a:ext>
            </a:extLst>
          </p:cNvPr>
          <p:cNvSpPr/>
          <p:nvPr/>
        </p:nvSpPr>
        <p:spPr>
          <a:xfrm>
            <a:off x="1547664" y="1707654"/>
            <a:ext cx="547040" cy="1084912"/>
          </a:xfrm>
          <a:prstGeom prst="rect">
            <a:avLst/>
          </a:prstGeom>
        </p:spPr>
        <p:txBody>
          <a:bodyPr wrap="square" lIns="68580" tIns="34290" rIns="68580" bIns="34290">
            <a:spAutoFit/>
          </a:bodyPr>
          <a:lstStyle/>
          <a:p>
            <a:r>
              <a:rPr lang="zh-CN" altLang="en-US" sz="6600" b="1" dirty="0">
                <a:solidFill>
                  <a:srgbClr val="C00000"/>
                </a:solidFill>
                <a:cs typeface="+mn-ea"/>
                <a:sym typeface="+mn-lt"/>
              </a:rPr>
              <a:t>叁</a:t>
            </a:r>
          </a:p>
        </p:txBody>
      </p:sp>
    </p:spTree>
    <p:extLst>
      <p:ext uri="{BB962C8B-B14F-4D97-AF65-F5344CB8AC3E}">
        <p14:creationId xmlns:p14="http://schemas.microsoft.com/office/powerpoint/2010/main" val="2749097286"/>
      </p:ext>
    </p:extLst>
  </p:cSld>
  <p:clrMapOvr>
    <a:masterClrMapping/>
  </p:clrMapOvr>
  <mc:AlternateContent xmlns:mc="http://schemas.openxmlformats.org/markup-compatibility/2006">
    <mc:Choice xmlns:p14="http://schemas.microsoft.com/office/powerpoint/2010/main" Requires="p14">
      <p:transition spd="slow" p14:dur="1500" advTm="2250">
        <p14:switch dir="r"/>
      </p:transition>
    </mc:Choice>
    <mc:Fallback>
      <p:transition spd="slow" advTm="225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文本框 144"/>
          <p:cNvSpPr txBox="1"/>
          <p:nvPr/>
        </p:nvSpPr>
        <p:spPr>
          <a:xfrm>
            <a:off x="688518" y="1056104"/>
            <a:ext cx="3211640" cy="1915909"/>
          </a:xfrm>
          <a:prstGeom prst="rect">
            <a:avLst/>
          </a:prstGeom>
          <a:noFill/>
        </p:spPr>
        <p:txBody>
          <a:bodyPr wrap="square" rtlCol="0">
            <a:spAutoFit/>
          </a:bodyPr>
          <a:lstStyle/>
          <a:p>
            <a:pPr algn="just">
              <a:lnSpc>
                <a:spcPct val="150000"/>
              </a:lnSpc>
            </a:pPr>
            <a:r>
              <a:rPr lang="zh-CN" altLang="en-US" sz="1300" b="1" dirty="0">
                <a:solidFill>
                  <a:srgbClr val="C51515"/>
                </a:solidFill>
                <a:cs typeface="+mn-ea"/>
                <a:sym typeface="+mn-lt"/>
              </a:rPr>
              <a:t>十八大以来，</a:t>
            </a:r>
            <a:r>
              <a:rPr lang="zh-CN" altLang="en-US" sz="1100" b="1" dirty="0">
                <a:solidFill>
                  <a:srgbClr val="C51515"/>
                </a:solidFill>
                <a:cs typeface="+mn-ea"/>
                <a:sym typeface="+mn-lt"/>
              </a:rPr>
              <a:t>以习近平同志为核心的党中央先后提出“一带一路”建设、“新常态”、以及供给侧改革等重要论述，为我国经济改革和发展明确了目标，指明了方向。为全面建成小康社会，实现中华民族伟大复兴的中国梦打下了坚实的基础，让我们回顾下十八大以来中国经济</a:t>
            </a:r>
            <a:r>
              <a:rPr lang="en-US" altLang="zh-CN" sz="1100" b="1" dirty="0">
                <a:solidFill>
                  <a:srgbClr val="C51515"/>
                </a:solidFill>
                <a:cs typeface="+mn-ea"/>
                <a:sym typeface="+mn-lt"/>
              </a:rPr>
              <a:t>10</a:t>
            </a:r>
            <a:r>
              <a:rPr lang="zh-CN" altLang="en-US" sz="1100" b="1" dirty="0">
                <a:solidFill>
                  <a:srgbClr val="C51515"/>
                </a:solidFill>
                <a:cs typeface="+mn-ea"/>
                <a:sym typeface="+mn-lt"/>
              </a:rPr>
              <a:t>大关键词，盘点收获的喜悦，迎接十九大的到来。</a:t>
            </a:r>
          </a:p>
        </p:txBody>
      </p:sp>
      <p:grpSp>
        <p:nvGrpSpPr>
          <p:cNvPr id="14" name="组合 13"/>
          <p:cNvGrpSpPr/>
          <p:nvPr/>
        </p:nvGrpSpPr>
        <p:grpSpPr>
          <a:xfrm>
            <a:off x="4139952" y="1421248"/>
            <a:ext cx="4392488" cy="2221770"/>
            <a:chOff x="3840007" y="1686452"/>
            <a:chExt cx="6034625" cy="3112291"/>
          </a:xfrm>
        </p:grpSpPr>
        <p:cxnSp>
          <p:nvCxnSpPr>
            <p:cNvPr id="190" name="直接连接符 189"/>
            <p:cNvCxnSpPr/>
            <p:nvPr/>
          </p:nvCxnSpPr>
          <p:spPr bwMode="auto">
            <a:xfrm>
              <a:off x="3840007" y="1686452"/>
              <a:ext cx="6034625"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直接连接符 192"/>
            <p:cNvCxnSpPr/>
            <p:nvPr/>
          </p:nvCxnSpPr>
          <p:spPr bwMode="auto">
            <a:xfrm>
              <a:off x="3840007" y="2473852"/>
              <a:ext cx="6034625"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6" name="直接连接符 195"/>
            <p:cNvCxnSpPr/>
            <p:nvPr/>
          </p:nvCxnSpPr>
          <p:spPr bwMode="auto">
            <a:xfrm>
              <a:off x="3840007" y="3261252"/>
              <a:ext cx="6034625"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9" name="直接连接符 198"/>
            <p:cNvCxnSpPr/>
            <p:nvPr/>
          </p:nvCxnSpPr>
          <p:spPr bwMode="auto">
            <a:xfrm>
              <a:off x="3840007" y="4038205"/>
              <a:ext cx="6034625"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9" name="直接连接符 238"/>
            <p:cNvCxnSpPr/>
            <p:nvPr/>
          </p:nvCxnSpPr>
          <p:spPr bwMode="auto">
            <a:xfrm>
              <a:off x="3840007" y="4798743"/>
              <a:ext cx="6034625"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40" name="组合 239"/>
          <p:cNvGrpSpPr/>
          <p:nvPr/>
        </p:nvGrpSpPr>
        <p:grpSpPr>
          <a:xfrm>
            <a:off x="4525881" y="988351"/>
            <a:ext cx="2180151" cy="393356"/>
            <a:chOff x="3566923" y="1173623"/>
            <a:chExt cx="2180151" cy="393356"/>
          </a:xfrm>
        </p:grpSpPr>
        <p:sp>
          <p:nvSpPr>
            <p:cNvPr id="191" name="矩形 190"/>
            <p:cNvSpPr/>
            <p:nvPr/>
          </p:nvSpPr>
          <p:spPr>
            <a:xfrm>
              <a:off x="3872428" y="1266442"/>
              <a:ext cx="327333" cy="292388"/>
            </a:xfrm>
            <a:prstGeom prst="rect">
              <a:avLst/>
            </a:prstGeom>
          </p:spPr>
          <p:txBody>
            <a:bodyPr wrap="square">
              <a:spAutoFit/>
            </a:bodyPr>
            <a:lstStyle/>
            <a:p>
              <a:pPr algn="ctr" eaLnBrk="1" hangingPunct="1">
                <a:buFont typeface="Arial" pitchFamily="34" charset="0"/>
                <a:buNone/>
              </a:pPr>
              <a:r>
                <a:rPr lang="en-US" altLang="zh-CN" sz="1300" dirty="0">
                  <a:solidFill>
                    <a:srgbClr val="E71E17"/>
                  </a:solidFill>
                  <a:cs typeface="+mn-ea"/>
                  <a:sym typeface="+mn-lt"/>
                </a:rPr>
                <a:t>1</a:t>
              </a:r>
              <a:endParaRPr lang="zh-CN" altLang="en-US" sz="1300" dirty="0">
                <a:solidFill>
                  <a:srgbClr val="E71E17"/>
                </a:solidFill>
                <a:cs typeface="+mn-ea"/>
                <a:sym typeface="+mn-lt"/>
              </a:endParaRPr>
            </a:p>
          </p:txBody>
        </p:sp>
        <p:grpSp>
          <p:nvGrpSpPr>
            <p:cNvPr id="202" name="组合 201"/>
            <p:cNvGrpSpPr/>
            <p:nvPr/>
          </p:nvGrpSpPr>
          <p:grpSpPr>
            <a:xfrm>
              <a:off x="3566923" y="1173623"/>
              <a:ext cx="393044" cy="393356"/>
              <a:chOff x="1277938" y="2465388"/>
              <a:chExt cx="1045331" cy="1046162"/>
            </a:xfrm>
          </p:grpSpPr>
          <p:sp>
            <p:nvSpPr>
              <p:cNvPr id="203" name="椭圆 9"/>
              <p:cNvSpPr>
                <a:spLocks noChangeArrowheads="1"/>
              </p:cNvSpPr>
              <p:nvPr/>
            </p:nvSpPr>
            <p:spPr bwMode="auto">
              <a:xfrm>
                <a:off x="1277938" y="2465388"/>
                <a:ext cx="1045331" cy="1046162"/>
              </a:xfrm>
              <a:prstGeom prst="ellipse">
                <a:avLst/>
              </a:prstGeom>
              <a:solidFill>
                <a:srgbClr val="D10000"/>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chemeClr val="accent5"/>
                  </a:solidFill>
                  <a:latin typeface="+mn-lt"/>
                  <a:ea typeface="+mn-ea"/>
                  <a:cs typeface="+mn-ea"/>
                  <a:sym typeface="+mn-lt"/>
                </a:endParaRPr>
              </a:p>
            </p:txBody>
          </p:sp>
          <p:sp>
            <p:nvSpPr>
              <p:cNvPr id="204" name="Freeform 5"/>
              <p:cNvSpPr>
                <a:spLocks/>
              </p:cNvSpPr>
              <p:nvPr/>
            </p:nvSpPr>
            <p:spPr bwMode="auto">
              <a:xfrm>
                <a:off x="1480406" y="2641600"/>
                <a:ext cx="726649" cy="635000"/>
              </a:xfrm>
              <a:custGeom>
                <a:avLst/>
                <a:gdLst>
                  <a:gd name="T0" fmla="*/ 778 w 7797"/>
                  <a:gd name="T1" fmla="*/ 2674 h 6810"/>
                  <a:gd name="T2" fmla="*/ 2420 w 7797"/>
                  <a:gd name="T3" fmla="*/ 1093 h 6810"/>
                  <a:gd name="T4" fmla="*/ 3519 w 7797"/>
                  <a:gd name="T5" fmla="*/ 922 h 6810"/>
                  <a:gd name="T6" fmla="*/ 4020 w 7797"/>
                  <a:gd name="T7" fmla="*/ 1416 h 6810"/>
                  <a:gd name="T8" fmla="*/ 3165 w 7797"/>
                  <a:gd name="T9" fmla="*/ 2191 h 6810"/>
                  <a:gd name="T10" fmla="*/ 5509 w 7797"/>
                  <a:gd name="T11" fmla="*/ 4407 h 6810"/>
                  <a:gd name="T12" fmla="*/ 3550 w 7797"/>
                  <a:gd name="T13" fmla="*/ 153 h 6810"/>
                  <a:gd name="T14" fmla="*/ 6272 w 7797"/>
                  <a:gd name="T15" fmla="*/ 5152 h 6810"/>
                  <a:gd name="T16" fmla="*/ 6872 w 7797"/>
                  <a:gd name="T17" fmla="*/ 5727 h 6810"/>
                  <a:gd name="T18" fmla="*/ 6034 w 7797"/>
                  <a:gd name="T19" fmla="*/ 6575 h 6810"/>
                  <a:gd name="T20" fmla="*/ 5461 w 7797"/>
                  <a:gd name="T21" fmla="*/ 6025 h 6810"/>
                  <a:gd name="T22" fmla="*/ 1462 w 7797"/>
                  <a:gd name="T23" fmla="*/ 5940 h 6810"/>
                  <a:gd name="T24" fmla="*/ 1187 w 7797"/>
                  <a:gd name="T25" fmla="*/ 5903 h 6810"/>
                  <a:gd name="T26" fmla="*/ 412 w 7797"/>
                  <a:gd name="T27" fmla="*/ 6465 h 6810"/>
                  <a:gd name="T28" fmla="*/ 753 w 7797"/>
                  <a:gd name="T29" fmla="*/ 5561 h 6810"/>
                  <a:gd name="T30" fmla="*/ 815 w 7797"/>
                  <a:gd name="T31" fmla="*/ 5409 h 6810"/>
                  <a:gd name="T32" fmla="*/ 430 w 7797"/>
                  <a:gd name="T33" fmla="*/ 4908 h 6810"/>
                  <a:gd name="T34" fmla="*/ 888 w 7797"/>
                  <a:gd name="T35" fmla="*/ 4481 h 6810"/>
                  <a:gd name="T36" fmla="*/ 4636 w 7797"/>
                  <a:gd name="T37" fmla="*/ 5225 h 6810"/>
                  <a:gd name="T38" fmla="*/ 2311 w 7797"/>
                  <a:gd name="T39" fmla="*/ 3016 h 6810"/>
                  <a:gd name="T40" fmla="*/ 1712 w 7797"/>
                  <a:gd name="T41" fmla="*/ 3620 h 6810"/>
                  <a:gd name="T42" fmla="*/ 778 w 7797"/>
                  <a:gd name="T43" fmla="*/ 2674 h 6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97" h="6810">
                    <a:moveTo>
                      <a:pt x="778" y="2674"/>
                    </a:moveTo>
                    <a:lnTo>
                      <a:pt x="2420" y="1093"/>
                    </a:lnTo>
                    <a:cubicBezTo>
                      <a:pt x="2790" y="1302"/>
                      <a:pt x="3156" y="1199"/>
                      <a:pt x="3519" y="922"/>
                    </a:cubicBezTo>
                    <a:lnTo>
                      <a:pt x="4020" y="1416"/>
                    </a:lnTo>
                    <a:lnTo>
                      <a:pt x="3165" y="2191"/>
                    </a:lnTo>
                    <a:lnTo>
                      <a:pt x="5509" y="4407"/>
                    </a:lnTo>
                    <a:cubicBezTo>
                      <a:pt x="6394" y="2408"/>
                      <a:pt x="5407" y="884"/>
                      <a:pt x="3550" y="153"/>
                    </a:cubicBezTo>
                    <a:cubicBezTo>
                      <a:pt x="6161" y="0"/>
                      <a:pt x="7797" y="3094"/>
                      <a:pt x="6272" y="5152"/>
                    </a:cubicBezTo>
                    <a:lnTo>
                      <a:pt x="6872" y="5727"/>
                    </a:lnTo>
                    <a:lnTo>
                      <a:pt x="6034" y="6575"/>
                    </a:lnTo>
                    <a:lnTo>
                      <a:pt x="5461" y="6025"/>
                    </a:lnTo>
                    <a:cubicBezTo>
                      <a:pt x="4004" y="6810"/>
                      <a:pt x="2676" y="6755"/>
                      <a:pt x="1462" y="5940"/>
                    </a:cubicBezTo>
                    <a:cubicBezTo>
                      <a:pt x="1304" y="5839"/>
                      <a:pt x="1213" y="5827"/>
                      <a:pt x="1187" y="5903"/>
                    </a:cubicBezTo>
                    <a:cubicBezTo>
                      <a:pt x="1286" y="6472"/>
                      <a:pt x="749" y="6704"/>
                      <a:pt x="412" y="6465"/>
                    </a:cubicBezTo>
                    <a:cubicBezTo>
                      <a:pt x="0" y="6132"/>
                      <a:pt x="250" y="5504"/>
                      <a:pt x="753" y="5561"/>
                    </a:cubicBezTo>
                    <a:cubicBezTo>
                      <a:pt x="831" y="5565"/>
                      <a:pt x="884" y="5530"/>
                      <a:pt x="815" y="5409"/>
                    </a:cubicBezTo>
                    <a:cubicBezTo>
                      <a:pt x="712" y="5245"/>
                      <a:pt x="569" y="5076"/>
                      <a:pt x="430" y="4908"/>
                    </a:cubicBezTo>
                    <a:lnTo>
                      <a:pt x="888" y="4481"/>
                    </a:lnTo>
                    <a:cubicBezTo>
                      <a:pt x="2054" y="5440"/>
                      <a:pt x="3296" y="5758"/>
                      <a:pt x="4636" y="5225"/>
                    </a:cubicBezTo>
                    <a:lnTo>
                      <a:pt x="2311" y="3016"/>
                    </a:lnTo>
                    <a:lnTo>
                      <a:pt x="1712" y="3620"/>
                    </a:lnTo>
                    <a:lnTo>
                      <a:pt x="778" y="2674"/>
                    </a:lnTo>
                    <a:close/>
                  </a:path>
                </a:pathLst>
              </a:custGeom>
              <a:solidFill>
                <a:srgbClr val="FFF6EB"/>
              </a:solidFill>
              <a:ln>
                <a:noFill/>
              </a:ln>
            </p:spPr>
            <p:txBody>
              <a:bodyPr vert="horz" wrap="square" lIns="68580" tIns="34290" rIns="68580" bIns="34290" numCol="1" anchor="t" anchorCtr="0" compatLnSpc="1">
                <a:prstTxWarp prst="textNoShape">
                  <a:avLst/>
                </a:prstTxWarp>
              </a:bodyPr>
              <a:lstStyle/>
              <a:p>
                <a:endParaRPr lang="zh-CN" altLang="en-US" sz="1013">
                  <a:solidFill>
                    <a:schemeClr val="accent5"/>
                  </a:solidFill>
                  <a:cs typeface="+mn-ea"/>
                  <a:sym typeface="+mn-lt"/>
                </a:endParaRPr>
              </a:p>
            </p:txBody>
          </p:sp>
        </p:grpSp>
        <p:sp>
          <p:nvSpPr>
            <p:cNvPr id="226" name="矩形 225"/>
            <p:cNvSpPr/>
            <p:nvPr/>
          </p:nvSpPr>
          <p:spPr>
            <a:xfrm>
              <a:off x="4151865" y="1245409"/>
              <a:ext cx="1595209" cy="292388"/>
            </a:xfrm>
            <a:prstGeom prst="rect">
              <a:avLst/>
            </a:prstGeom>
            <a:noFill/>
          </p:spPr>
          <p:txBody>
            <a:bodyPr wrap="square" rtlCol="0">
              <a:spAutoFit/>
            </a:bodyPr>
            <a:lstStyle/>
            <a:p>
              <a:r>
                <a:rPr lang="zh-CN" altLang="en-US" sz="1300" b="1" dirty="0">
                  <a:solidFill>
                    <a:schemeClr val="accent5"/>
                  </a:solidFill>
                  <a:cs typeface="+mn-ea"/>
                  <a:sym typeface="+mn-lt"/>
                </a:rPr>
                <a:t>一带一路</a:t>
              </a:r>
            </a:p>
          </p:txBody>
        </p:sp>
      </p:grpSp>
      <p:grpSp>
        <p:nvGrpSpPr>
          <p:cNvPr id="295" name="组合 294"/>
          <p:cNvGrpSpPr/>
          <p:nvPr/>
        </p:nvGrpSpPr>
        <p:grpSpPr>
          <a:xfrm>
            <a:off x="6640321" y="980427"/>
            <a:ext cx="2180151" cy="393356"/>
            <a:chOff x="3566923" y="1173623"/>
            <a:chExt cx="2180151" cy="393356"/>
          </a:xfrm>
        </p:grpSpPr>
        <p:sp>
          <p:nvSpPr>
            <p:cNvPr id="296" name="矩形 295"/>
            <p:cNvSpPr/>
            <p:nvPr/>
          </p:nvSpPr>
          <p:spPr>
            <a:xfrm>
              <a:off x="3872428" y="1266442"/>
              <a:ext cx="327333" cy="292388"/>
            </a:xfrm>
            <a:prstGeom prst="rect">
              <a:avLst/>
            </a:prstGeom>
          </p:spPr>
          <p:txBody>
            <a:bodyPr wrap="square">
              <a:spAutoFit/>
            </a:bodyPr>
            <a:lstStyle/>
            <a:p>
              <a:pPr algn="ctr">
                <a:buFont typeface="Arial" pitchFamily="34" charset="0"/>
                <a:buNone/>
              </a:pPr>
              <a:r>
                <a:rPr lang="en-US" altLang="zh-CN" sz="1300" dirty="0">
                  <a:solidFill>
                    <a:srgbClr val="E71E17"/>
                  </a:solidFill>
                  <a:cs typeface="+mn-ea"/>
                  <a:sym typeface="+mn-lt"/>
                </a:rPr>
                <a:t>2</a:t>
              </a:r>
              <a:endParaRPr lang="zh-CN" altLang="en-US" sz="1300" dirty="0">
                <a:solidFill>
                  <a:srgbClr val="E71E17"/>
                </a:solidFill>
                <a:cs typeface="+mn-ea"/>
                <a:sym typeface="+mn-lt"/>
              </a:endParaRPr>
            </a:p>
          </p:txBody>
        </p:sp>
        <p:grpSp>
          <p:nvGrpSpPr>
            <p:cNvPr id="297" name="组合 296"/>
            <p:cNvGrpSpPr/>
            <p:nvPr/>
          </p:nvGrpSpPr>
          <p:grpSpPr>
            <a:xfrm>
              <a:off x="3566923" y="1173623"/>
              <a:ext cx="393044" cy="393356"/>
              <a:chOff x="1277938" y="2465388"/>
              <a:chExt cx="1045331" cy="1046162"/>
            </a:xfrm>
          </p:grpSpPr>
          <p:sp>
            <p:nvSpPr>
              <p:cNvPr id="299" name="椭圆 9"/>
              <p:cNvSpPr>
                <a:spLocks noChangeArrowheads="1"/>
              </p:cNvSpPr>
              <p:nvPr/>
            </p:nvSpPr>
            <p:spPr bwMode="auto">
              <a:xfrm>
                <a:off x="1277938" y="2465388"/>
                <a:ext cx="1045331" cy="1046162"/>
              </a:xfrm>
              <a:prstGeom prst="ellipse">
                <a:avLst/>
              </a:prstGeom>
              <a:solidFill>
                <a:srgbClr val="D10000"/>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chemeClr val="accent5"/>
                  </a:solidFill>
                  <a:latin typeface="+mn-lt"/>
                  <a:ea typeface="+mn-ea"/>
                  <a:cs typeface="+mn-ea"/>
                  <a:sym typeface="+mn-lt"/>
                </a:endParaRPr>
              </a:p>
            </p:txBody>
          </p:sp>
          <p:sp>
            <p:nvSpPr>
              <p:cNvPr id="300" name="Freeform 5"/>
              <p:cNvSpPr>
                <a:spLocks/>
              </p:cNvSpPr>
              <p:nvPr/>
            </p:nvSpPr>
            <p:spPr bwMode="auto">
              <a:xfrm>
                <a:off x="1480406" y="2641600"/>
                <a:ext cx="726649" cy="635000"/>
              </a:xfrm>
              <a:custGeom>
                <a:avLst/>
                <a:gdLst>
                  <a:gd name="T0" fmla="*/ 778 w 7797"/>
                  <a:gd name="T1" fmla="*/ 2674 h 6810"/>
                  <a:gd name="T2" fmla="*/ 2420 w 7797"/>
                  <a:gd name="T3" fmla="*/ 1093 h 6810"/>
                  <a:gd name="T4" fmla="*/ 3519 w 7797"/>
                  <a:gd name="T5" fmla="*/ 922 h 6810"/>
                  <a:gd name="T6" fmla="*/ 4020 w 7797"/>
                  <a:gd name="T7" fmla="*/ 1416 h 6810"/>
                  <a:gd name="T8" fmla="*/ 3165 w 7797"/>
                  <a:gd name="T9" fmla="*/ 2191 h 6810"/>
                  <a:gd name="T10" fmla="*/ 5509 w 7797"/>
                  <a:gd name="T11" fmla="*/ 4407 h 6810"/>
                  <a:gd name="T12" fmla="*/ 3550 w 7797"/>
                  <a:gd name="T13" fmla="*/ 153 h 6810"/>
                  <a:gd name="T14" fmla="*/ 6272 w 7797"/>
                  <a:gd name="T15" fmla="*/ 5152 h 6810"/>
                  <a:gd name="T16" fmla="*/ 6872 w 7797"/>
                  <a:gd name="T17" fmla="*/ 5727 h 6810"/>
                  <a:gd name="T18" fmla="*/ 6034 w 7797"/>
                  <a:gd name="T19" fmla="*/ 6575 h 6810"/>
                  <a:gd name="T20" fmla="*/ 5461 w 7797"/>
                  <a:gd name="T21" fmla="*/ 6025 h 6810"/>
                  <a:gd name="T22" fmla="*/ 1462 w 7797"/>
                  <a:gd name="T23" fmla="*/ 5940 h 6810"/>
                  <a:gd name="T24" fmla="*/ 1187 w 7797"/>
                  <a:gd name="T25" fmla="*/ 5903 h 6810"/>
                  <a:gd name="T26" fmla="*/ 412 w 7797"/>
                  <a:gd name="T27" fmla="*/ 6465 h 6810"/>
                  <a:gd name="T28" fmla="*/ 753 w 7797"/>
                  <a:gd name="T29" fmla="*/ 5561 h 6810"/>
                  <a:gd name="T30" fmla="*/ 815 w 7797"/>
                  <a:gd name="T31" fmla="*/ 5409 h 6810"/>
                  <a:gd name="T32" fmla="*/ 430 w 7797"/>
                  <a:gd name="T33" fmla="*/ 4908 h 6810"/>
                  <a:gd name="T34" fmla="*/ 888 w 7797"/>
                  <a:gd name="T35" fmla="*/ 4481 h 6810"/>
                  <a:gd name="T36" fmla="*/ 4636 w 7797"/>
                  <a:gd name="T37" fmla="*/ 5225 h 6810"/>
                  <a:gd name="T38" fmla="*/ 2311 w 7797"/>
                  <a:gd name="T39" fmla="*/ 3016 h 6810"/>
                  <a:gd name="T40" fmla="*/ 1712 w 7797"/>
                  <a:gd name="T41" fmla="*/ 3620 h 6810"/>
                  <a:gd name="T42" fmla="*/ 778 w 7797"/>
                  <a:gd name="T43" fmla="*/ 2674 h 6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97" h="6810">
                    <a:moveTo>
                      <a:pt x="778" y="2674"/>
                    </a:moveTo>
                    <a:lnTo>
                      <a:pt x="2420" y="1093"/>
                    </a:lnTo>
                    <a:cubicBezTo>
                      <a:pt x="2790" y="1302"/>
                      <a:pt x="3156" y="1199"/>
                      <a:pt x="3519" y="922"/>
                    </a:cubicBezTo>
                    <a:lnTo>
                      <a:pt x="4020" y="1416"/>
                    </a:lnTo>
                    <a:lnTo>
                      <a:pt x="3165" y="2191"/>
                    </a:lnTo>
                    <a:lnTo>
                      <a:pt x="5509" y="4407"/>
                    </a:lnTo>
                    <a:cubicBezTo>
                      <a:pt x="6394" y="2408"/>
                      <a:pt x="5407" y="884"/>
                      <a:pt x="3550" y="153"/>
                    </a:cubicBezTo>
                    <a:cubicBezTo>
                      <a:pt x="6161" y="0"/>
                      <a:pt x="7797" y="3094"/>
                      <a:pt x="6272" y="5152"/>
                    </a:cubicBezTo>
                    <a:lnTo>
                      <a:pt x="6872" y="5727"/>
                    </a:lnTo>
                    <a:lnTo>
                      <a:pt x="6034" y="6575"/>
                    </a:lnTo>
                    <a:lnTo>
                      <a:pt x="5461" y="6025"/>
                    </a:lnTo>
                    <a:cubicBezTo>
                      <a:pt x="4004" y="6810"/>
                      <a:pt x="2676" y="6755"/>
                      <a:pt x="1462" y="5940"/>
                    </a:cubicBezTo>
                    <a:cubicBezTo>
                      <a:pt x="1304" y="5839"/>
                      <a:pt x="1213" y="5827"/>
                      <a:pt x="1187" y="5903"/>
                    </a:cubicBezTo>
                    <a:cubicBezTo>
                      <a:pt x="1286" y="6472"/>
                      <a:pt x="749" y="6704"/>
                      <a:pt x="412" y="6465"/>
                    </a:cubicBezTo>
                    <a:cubicBezTo>
                      <a:pt x="0" y="6132"/>
                      <a:pt x="250" y="5504"/>
                      <a:pt x="753" y="5561"/>
                    </a:cubicBezTo>
                    <a:cubicBezTo>
                      <a:pt x="831" y="5565"/>
                      <a:pt x="884" y="5530"/>
                      <a:pt x="815" y="5409"/>
                    </a:cubicBezTo>
                    <a:cubicBezTo>
                      <a:pt x="712" y="5245"/>
                      <a:pt x="569" y="5076"/>
                      <a:pt x="430" y="4908"/>
                    </a:cubicBezTo>
                    <a:lnTo>
                      <a:pt x="888" y="4481"/>
                    </a:lnTo>
                    <a:cubicBezTo>
                      <a:pt x="2054" y="5440"/>
                      <a:pt x="3296" y="5758"/>
                      <a:pt x="4636" y="5225"/>
                    </a:cubicBezTo>
                    <a:lnTo>
                      <a:pt x="2311" y="3016"/>
                    </a:lnTo>
                    <a:lnTo>
                      <a:pt x="1712" y="3620"/>
                    </a:lnTo>
                    <a:lnTo>
                      <a:pt x="778" y="2674"/>
                    </a:lnTo>
                    <a:close/>
                  </a:path>
                </a:pathLst>
              </a:custGeom>
              <a:solidFill>
                <a:srgbClr val="FFF6EB"/>
              </a:solidFill>
              <a:ln>
                <a:noFill/>
              </a:ln>
            </p:spPr>
            <p:txBody>
              <a:bodyPr vert="horz" wrap="square" lIns="68580" tIns="34290" rIns="68580" bIns="34290" numCol="1" anchor="t" anchorCtr="0" compatLnSpc="1">
                <a:prstTxWarp prst="textNoShape">
                  <a:avLst/>
                </a:prstTxWarp>
              </a:bodyPr>
              <a:lstStyle/>
              <a:p>
                <a:endParaRPr lang="zh-CN" altLang="en-US" sz="1013">
                  <a:solidFill>
                    <a:schemeClr val="accent5"/>
                  </a:solidFill>
                  <a:cs typeface="+mn-ea"/>
                  <a:sym typeface="+mn-lt"/>
                </a:endParaRPr>
              </a:p>
            </p:txBody>
          </p:sp>
        </p:grpSp>
        <p:sp>
          <p:nvSpPr>
            <p:cNvPr id="298" name="矩形 297"/>
            <p:cNvSpPr/>
            <p:nvPr/>
          </p:nvSpPr>
          <p:spPr>
            <a:xfrm>
              <a:off x="4151865" y="1245409"/>
              <a:ext cx="1595209" cy="292388"/>
            </a:xfrm>
            <a:prstGeom prst="rect">
              <a:avLst/>
            </a:prstGeom>
            <a:noFill/>
          </p:spPr>
          <p:txBody>
            <a:bodyPr wrap="square" rtlCol="0">
              <a:spAutoFit/>
            </a:bodyPr>
            <a:lstStyle/>
            <a:p>
              <a:r>
                <a:rPr lang="zh-CN" altLang="en-US" sz="1300" b="1" dirty="0">
                  <a:solidFill>
                    <a:schemeClr val="accent5"/>
                  </a:solidFill>
                  <a:cs typeface="+mn-ea"/>
                  <a:sym typeface="+mn-lt"/>
                </a:rPr>
                <a:t>中国经济新常态</a:t>
              </a:r>
            </a:p>
          </p:txBody>
        </p:sp>
      </p:grpSp>
      <p:grpSp>
        <p:nvGrpSpPr>
          <p:cNvPr id="301" name="组合 300"/>
          <p:cNvGrpSpPr/>
          <p:nvPr/>
        </p:nvGrpSpPr>
        <p:grpSpPr>
          <a:xfrm>
            <a:off x="4525881" y="1540801"/>
            <a:ext cx="2180151" cy="393356"/>
            <a:chOff x="3566923" y="1173623"/>
            <a:chExt cx="2180151" cy="393356"/>
          </a:xfrm>
        </p:grpSpPr>
        <p:sp>
          <p:nvSpPr>
            <p:cNvPr id="302" name="矩形 301"/>
            <p:cNvSpPr/>
            <p:nvPr/>
          </p:nvSpPr>
          <p:spPr>
            <a:xfrm>
              <a:off x="3872428" y="1266442"/>
              <a:ext cx="327333" cy="292388"/>
            </a:xfrm>
            <a:prstGeom prst="rect">
              <a:avLst/>
            </a:prstGeom>
          </p:spPr>
          <p:txBody>
            <a:bodyPr wrap="square">
              <a:spAutoFit/>
            </a:bodyPr>
            <a:lstStyle/>
            <a:p>
              <a:pPr algn="ctr">
                <a:buFont typeface="Arial" pitchFamily="34" charset="0"/>
                <a:buNone/>
              </a:pPr>
              <a:r>
                <a:rPr lang="en-US" altLang="zh-CN" sz="1300" dirty="0">
                  <a:solidFill>
                    <a:srgbClr val="E71E17"/>
                  </a:solidFill>
                  <a:cs typeface="+mn-ea"/>
                  <a:sym typeface="+mn-lt"/>
                </a:rPr>
                <a:t>3</a:t>
              </a:r>
              <a:endParaRPr lang="zh-CN" altLang="en-US" sz="1300" dirty="0">
                <a:solidFill>
                  <a:srgbClr val="E71E17"/>
                </a:solidFill>
                <a:cs typeface="+mn-ea"/>
                <a:sym typeface="+mn-lt"/>
              </a:endParaRPr>
            </a:p>
          </p:txBody>
        </p:sp>
        <p:grpSp>
          <p:nvGrpSpPr>
            <p:cNvPr id="303" name="组合 302"/>
            <p:cNvGrpSpPr/>
            <p:nvPr/>
          </p:nvGrpSpPr>
          <p:grpSpPr>
            <a:xfrm>
              <a:off x="3566923" y="1173623"/>
              <a:ext cx="393044" cy="393356"/>
              <a:chOff x="1277938" y="2465388"/>
              <a:chExt cx="1045331" cy="1046162"/>
            </a:xfrm>
          </p:grpSpPr>
          <p:sp>
            <p:nvSpPr>
              <p:cNvPr id="305" name="椭圆 9"/>
              <p:cNvSpPr>
                <a:spLocks noChangeArrowheads="1"/>
              </p:cNvSpPr>
              <p:nvPr/>
            </p:nvSpPr>
            <p:spPr bwMode="auto">
              <a:xfrm>
                <a:off x="1277938" y="2465388"/>
                <a:ext cx="1045331" cy="1046162"/>
              </a:xfrm>
              <a:prstGeom prst="ellipse">
                <a:avLst/>
              </a:prstGeom>
              <a:solidFill>
                <a:srgbClr val="D10000"/>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chemeClr val="accent5"/>
                  </a:solidFill>
                  <a:latin typeface="+mn-lt"/>
                  <a:ea typeface="+mn-ea"/>
                  <a:cs typeface="+mn-ea"/>
                  <a:sym typeface="+mn-lt"/>
                </a:endParaRPr>
              </a:p>
            </p:txBody>
          </p:sp>
          <p:sp>
            <p:nvSpPr>
              <p:cNvPr id="306" name="Freeform 5"/>
              <p:cNvSpPr>
                <a:spLocks/>
              </p:cNvSpPr>
              <p:nvPr/>
            </p:nvSpPr>
            <p:spPr bwMode="auto">
              <a:xfrm>
                <a:off x="1480406" y="2641600"/>
                <a:ext cx="726649" cy="635000"/>
              </a:xfrm>
              <a:custGeom>
                <a:avLst/>
                <a:gdLst>
                  <a:gd name="T0" fmla="*/ 778 w 7797"/>
                  <a:gd name="T1" fmla="*/ 2674 h 6810"/>
                  <a:gd name="T2" fmla="*/ 2420 w 7797"/>
                  <a:gd name="T3" fmla="*/ 1093 h 6810"/>
                  <a:gd name="T4" fmla="*/ 3519 w 7797"/>
                  <a:gd name="T5" fmla="*/ 922 h 6810"/>
                  <a:gd name="T6" fmla="*/ 4020 w 7797"/>
                  <a:gd name="T7" fmla="*/ 1416 h 6810"/>
                  <a:gd name="T8" fmla="*/ 3165 w 7797"/>
                  <a:gd name="T9" fmla="*/ 2191 h 6810"/>
                  <a:gd name="T10" fmla="*/ 5509 w 7797"/>
                  <a:gd name="T11" fmla="*/ 4407 h 6810"/>
                  <a:gd name="T12" fmla="*/ 3550 w 7797"/>
                  <a:gd name="T13" fmla="*/ 153 h 6810"/>
                  <a:gd name="T14" fmla="*/ 6272 w 7797"/>
                  <a:gd name="T15" fmla="*/ 5152 h 6810"/>
                  <a:gd name="T16" fmla="*/ 6872 w 7797"/>
                  <a:gd name="T17" fmla="*/ 5727 h 6810"/>
                  <a:gd name="T18" fmla="*/ 6034 w 7797"/>
                  <a:gd name="T19" fmla="*/ 6575 h 6810"/>
                  <a:gd name="T20" fmla="*/ 5461 w 7797"/>
                  <a:gd name="T21" fmla="*/ 6025 h 6810"/>
                  <a:gd name="T22" fmla="*/ 1462 w 7797"/>
                  <a:gd name="T23" fmla="*/ 5940 h 6810"/>
                  <a:gd name="T24" fmla="*/ 1187 w 7797"/>
                  <a:gd name="T25" fmla="*/ 5903 h 6810"/>
                  <a:gd name="T26" fmla="*/ 412 w 7797"/>
                  <a:gd name="T27" fmla="*/ 6465 h 6810"/>
                  <a:gd name="T28" fmla="*/ 753 w 7797"/>
                  <a:gd name="T29" fmla="*/ 5561 h 6810"/>
                  <a:gd name="T30" fmla="*/ 815 w 7797"/>
                  <a:gd name="T31" fmla="*/ 5409 h 6810"/>
                  <a:gd name="T32" fmla="*/ 430 w 7797"/>
                  <a:gd name="T33" fmla="*/ 4908 h 6810"/>
                  <a:gd name="T34" fmla="*/ 888 w 7797"/>
                  <a:gd name="T35" fmla="*/ 4481 h 6810"/>
                  <a:gd name="T36" fmla="*/ 4636 w 7797"/>
                  <a:gd name="T37" fmla="*/ 5225 h 6810"/>
                  <a:gd name="T38" fmla="*/ 2311 w 7797"/>
                  <a:gd name="T39" fmla="*/ 3016 h 6810"/>
                  <a:gd name="T40" fmla="*/ 1712 w 7797"/>
                  <a:gd name="T41" fmla="*/ 3620 h 6810"/>
                  <a:gd name="T42" fmla="*/ 778 w 7797"/>
                  <a:gd name="T43" fmla="*/ 2674 h 6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97" h="6810">
                    <a:moveTo>
                      <a:pt x="778" y="2674"/>
                    </a:moveTo>
                    <a:lnTo>
                      <a:pt x="2420" y="1093"/>
                    </a:lnTo>
                    <a:cubicBezTo>
                      <a:pt x="2790" y="1302"/>
                      <a:pt x="3156" y="1199"/>
                      <a:pt x="3519" y="922"/>
                    </a:cubicBezTo>
                    <a:lnTo>
                      <a:pt x="4020" y="1416"/>
                    </a:lnTo>
                    <a:lnTo>
                      <a:pt x="3165" y="2191"/>
                    </a:lnTo>
                    <a:lnTo>
                      <a:pt x="5509" y="4407"/>
                    </a:lnTo>
                    <a:cubicBezTo>
                      <a:pt x="6394" y="2408"/>
                      <a:pt x="5407" y="884"/>
                      <a:pt x="3550" y="153"/>
                    </a:cubicBezTo>
                    <a:cubicBezTo>
                      <a:pt x="6161" y="0"/>
                      <a:pt x="7797" y="3094"/>
                      <a:pt x="6272" y="5152"/>
                    </a:cubicBezTo>
                    <a:lnTo>
                      <a:pt x="6872" y="5727"/>
                    </a:lnTo>
                    <a:lnTo>
                      <a:pt x="6034" y="6575"/>
                    </a:lnTo>
                    <a:lnTo>
                      <a:pt x="5461" y="6025"/>
                    </a:lnTo>
                    <a:cubicBezTo>
                      <a:pt x="4004" y="6810"/>
                      <a:pt x="2676" y="6755"/>
                      <a:pt x="1462" y="5940"/>
                    </a:cubicBezTo>
                    <a:cubicBezTo>
                      <a:pt x="1304" y="5839"/>
                      <a:pt x="1213" y="5827"/>
                      <a:pt x="1187" y="5903"/>
                    </a:cubicBezTo>
                    <a:cubicBezTo>
                      <a:pt x="1286" y="6472"/>
                      <a:pt x="749" y="6704"/>
                      <a:pt x="412" y="6465"/>
                    </a:cubicBezTo>
                    <a:cubicBezTo>
                      <a:pt x="0" y="6132"/>
                      <a:pt x="250" y="5504"/>
                      <a:pt x="753" y="5561"/>
                    </a:cubicBezTo>
                    <a:cubicBezTo>
                      <a:pt x="831" y="5565"/>
                      <a:pt x="884" y="5530"/>
                      <a:pt x="815" y="5409"/>
                    </a:cubicBezTo>
                    <a:cubicBezTo>
                      <a:pt x="712" y="5245"/>
                      <a:pt x="569" y="5076"/>
                      <a:pt x="430" y="4908"/>
                    </a:cubicBezTo>
                    <a:lnTo>
                      <a:pt x="888" y="4481"/>
                    </a:lnTo>
                    <a:cubicBezTo>
                      <a:pt x="2054" y="5440"/>
                      <a:pt x="3296" y="5758"/>
                      <a:pt x="4636" y="5225"/>
                    </a:cubicBezTo>
                    <a:lnTo>
                      <a:pt x="2311" y="3016"/>
                    </a:lnTo>
                    <a:lnTo>
                      <a:pt x="1712" y="3620"/>
                    </a:lnTo>
                    <a:lnTo>
                      <a:pt x="778" y="2674"/>
                    </a:lnTo>
                    <a:close/>
                  </a:path>
                </a:pathLst>
              </a:custGeom>
              <a:solidFill>
                <a:srgbClr val="FFF6EB"/>
              </a:solidFill>
              <a:ln>
                <a:noFill/>
              </a:ln>
            </p:spPr>
            <p:txBody>
              <a:bodyPr vert="horz" wrap="square" lIns="68580" tIns="34290" rIns="68580" bIns="34290" numCol="1" anchor="t" anchorCtr="0" compatLnSpc="1">
                <a:prstTxWarp prst="textNoShape">
                  <a:avLst/>
                </a:prstTxWarp>
              </a:bodyPr>
              <a:lstStyle/>
              <a:p>
                <a:endParaRPr lang="zh-CN" altLang="en-US" sz="1013">
                  <a:solidFill>
                    <a:schemeClr val="accent5"/>
                  </a:solidFill>
                  <a:cs typeface="+mn-ea"/>
                  <a:sym typeface="+mn-lt"/>
                </a:endParaRPr>
              </a:p>
            </p:txBody>
          </p:sp>
        </p:grpSp>
        <p:sp>
          <p:nvSpPr>
            <p:cNvPr id="304" name="矩形 303"/>
            <p:cNvSpPr/>
            <p:nvPr/>
          </p:nvSpPr>
          <p:spPr>
            <a:xfrm>
              <a:off x="4151865" y="1245409"/>
              <a:ext cx="1595209" cy="292388"/>
            </a:xfrm>
            <a:prstGeom prst="rect">
              <a:avLst/>
            </a:prstGeom>
            <a:noFill/>
          </p:spPr>
          <p:txBody>
            <a:bodyPr wrap="square" rtlCol="0">
              <a:spAutoFit/>
            </a:bodyPr>
            <a:lstStyle/>
            <a:p>
              <a:r>
                <a:rPr lang="zh-CN" altLang="en-US" sz="1300" b="1" dirty="0">
                  <a:solidFill>
                    <a:schemeClr val="accent5"/>
                  </a:solidFill>
                  <a:cs typeface="+mn-ea"/>
                  <a:sym typeface="+mn-lt"/>
                </a:rPr>
                <a:t>京津冀协同发展</a:t>
              </a:r>
            </a:p>
          </p:txBody>
        </p:sp>
      </p:grpSp>
      <p:grpSp>
        <p:nvGrpSpPr>
          <p:cNvPr id="307" name="组合 306"/>
          <p:cNvGrpSpPr/>
          <p:nvPr/>
        </p:nvGrpSpPr>
        <p:grpSpPr>
          <a:xfrm>
            <a:off x="6640321" y="1532877"/>
            <a:ext cx="2180151" cy="393356"/>
            <a:chOff x="3566923" y="1173623"/>
            <a:chExt cx="2180151" cy="393356"/>
          </a:xfrm>
        </p:grpSpPr>
        <p:sp>
          <p:nvSpPr>
            <p:cNvPr id="308" name="矩形 307"/>
            <p:cNvSpPr/>
            <p:nvPr/>
          </p:nvSpPr>
          <p:spPr>
            <a:xfrm>
              <a:off x="3872428" y="1266442"/>
              <a:ext cx="327333" cy="292388"/>
            </a:xfrm>
            <a:prstGeom prst="rect">
              <a:avLst/>
            </a:prstGeom>
          </p:spPr>
          <p:txBody>
            <a:bodyPr wrap="square">
              <a:spAutoFit/>
            </a:bodyPr>
            <a:lstStyle/>
            <a:p>
              <a:pPr algn="ctr">
                <a:buFont typeface="Arial" pitchFamily="34" charset="0"/>
                <a:buNone/>
              </a:pPr>
              <a:r>
                <a:rPr lang="en-US" altLang="zh-CN" sz="1300" dirty="0">
                  <a:solidFill>
                    <a:srgbClr val="E71E17"/>
                  </a:solidFill>
                  <a:cs typeface="+mn-ea"/>
                  <a:sym typeface="+mn-lt"/>
                </a:rPr>
                <a:t>4</a:t>
              </a:r>
              <a:endParaRPr lang="zh-CN" altLang="en-US" sz="1300" dirty="0">
                <a:solidFill>
                  <a:srgbClr val="E71E17"/>
                </a:solidFill>
                <a:cs typeface="+mn-ea"/>
                <a:sym typeface="+mn-lt"/>
              </a:endParaRPr>
            </a:p>
          </p:txBody>
        </p:sp>
        <p:grpSp>
          <p:nvGrpSpPr>
            <p:cNvPr id="309" name="组合 308"/>
            <p:cNvGrpSpPr/>
            <p:nvPr/>
          </p:nvGrpSpPr>
          <p:grpSpPr>
            <a:xfrm>
              <a:off x="3566923" y="1173623"/>
              <a:ext cx="393044" cy="393356"/>
              <a:chOff x="1277938" y="2465388"/>
              <a:chExt cx="1045331" cy="1046162"/>
            </a:xfrm>
          </p:grpSpPr>
          <p:sp>
            <p:nvSpPr>
              <p:cNvPr id="311" name="椭圆 9"/>
              <p:cNvSpPr>
                <a:spLocks noChangeArrowheads="1"/>
              </p:cNvSpPr>
              <p:nvPr/>
            </p:nvSpPr>
            <p:spPr bwMode="auto">
              <a:xfrm>
                <a:off x="1277938" y="2465388"/>
                <a:ext cx="1045331" cy="1046162"/>
              </a:xfrm>
              <a:prstGeom prst="ellipse">
                <a:avLst/>
              </a:prstGeom>
              <a:solidFill>
                <a:srgbClr val="D10000"/>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chemeClr val="accent5"/>
                  </a:solidFill>
                  <a:latin typeface="+mn-lt"/>
                  <a:ea typeface="+mn-ea"/>
                  <a:cs typeface="+mn-ea"/>
                  <a:sym typeface="+mn-lt"/>
                </a:endParaRPr>
              </a:p>
            </p:txBody>
          </p:sp>
          <p:sp>
            <p:nvSpPr>
              <p:cNvPr id="312" name="Freeform 5"/>
              <p:cNvSpPr>
                <a:spLocks/>
              </p:cNvSpPr>
              <p:nvPr/>
            </p:nvSpPr>
            <p:spPr bwMode="auto">
              <a:xfrm>
                <a:off x="1480406" y="2641600"/>
                <a:ext cx="726649" cy="635000"/>
              </a:xfrm>
              <a:custGeom>
                <a:avLst/>
                <a:gdLst>
                  <a:gd name="T0" fmla="*/ 778 w 7797"/>
                  <a:gd name="T1" fmla="*/ 2674 h 6810"/>
                  <a:gd name="T2" fmla="*/ 2420 w 7797"/>
                  <a:gd name="T3" fmla="*/ 1093 h 6810"/>
                  <a:gd name="T4" fmla="*/ 3519 w 7797"/>
                  <a:gd name="T5" fmla="*/ 922 h 6810"/>
                  <a:gd name="T6" fmla="*/ 4020 w 7797"/>
                  <a:gd name="T7" fmla="*/ 1416 h 6810"/>
                  <a:gd name="T8" fmla="*/ 3165 w 7797"/>
                  <a:gd name="T9" fmla="*/ 2191 h 6810"/>
                  <a:gd name="T10" fmla="*/ 5509 w 7797"/>
                  <a:gd name="T11" fmla="*/ 4407 h 6810"/>
                  <a:gd name="T12" fmla="*/ 3550 w 7797"/>
                  <a:gd name="T13" fmla="*/ 153 h 6810"/>
                  <a:gd name="T14" fmla="*/ 6272 w 7797"/>
                  <a:gd name="T15" fmla="*/ 5152 h 6810"/>
                  <a:gd name="T16" fmla="*/ 6872 w 7797"/>
                  <a:gd name="T17" fmla="*/ 5727 h 6810"/>
                  <a:gd name="T18" fmla="*/ 6034 w 7797"/>
                  <a:gd name="T19" fmla="*/ 6575 h 6810"/>
                  <a:gd name="T20" fmla="*/ 5461 w 7797"/>
                  <a:gd name="T21" fmla="*/ 6025 h 6810"/>
                  <a:gd name="T22" fmla="*/ 1462 w 7797"/>
                  <a:gd name="T23" fmla="*/ 5940 h 6810"/>
                  <a:gd name="T24" fmla="*/ 1187 w 7797"/>
                  <a:gd name="T25" fmla="*/ 5903 h 6810"/>
                  <a:gd name="T26" fmla="*/ 412 w 7797"/>
                  <a:gd name="T27" fmla="*/ 6465 h 6810"/>
                  <a:gd name="T28" fmla="*/ 753 w 7797"/>
                  <a:gd name="T29" fmla="*/ 5561 h 6810"/>
                  <a:gd name="T30" fmla="*/ 815 w 7797"/>
                  <a:gd name="T31" fmla="*/ 5409 h 6810"/>
                  <a:gd name="T32" fmla="*/ 430 w 7797"/>
                  <a:gd name="T33" fmla="*/ 4908 h 6810"/>
                  <a:gd name="T34" fmla="*/ 888 w 7797"/>
                  <a:gd name="T35" fmla="*/ 4481 h 6810"/>
                  <a:gd name="T36" fmla="*/ 4636 w 7797"/>
                  <a:gd name="T37" fmla="*/ 5225 h 6810"/>
                  <a:gd name="T38" fmla="*/ 2311 w 7797"/>
                  <a:gd name="T39" fmla="*/ 3016 h 6810"/>
                  <a:gd name="T40" fmla="*/ 1712 w 7797"/>
                  <a:gd name="T41" fmla="*/ 3620 h 6810"/>
                  <a:gd name="T42" fmla="*/ 778 w 7797"/>
                  <a:gd name="T43" fmla="*/ 2674 h 6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97" h="6810">
                    <a:moveTo>
                      <a:pt x="778" y="2674"/>
                    </a:moveTo>
                    <a:lnTo>
                      <a:pt x="2420" y="1093"/>
                    </a:lnTo>
                    <a:cubicBezTo>
                      <a:pt x="2790" y="1302"/>
                      <a:pt x="3156" y="1199"/>
                      <a:pt x="3519" y="922"/>
                    </a:cubicBezTo>
                    <a:lnTo>
                      <a:pt x="4020" y="1416"/>
                    </a:lnTo>
                    <a:lnTo>
                      <a:pt x="3165" y="2191"/>
                    </a:lnTo>
                    <a:lnTo>
                      <a:pt x="5509" y="4407"/>
                    </a:lnTo>
                    <a:cubicBezTo>
                      <a:pt x="6394" y="2408"/>
                      <a:pt x="5407" y="884"/>
                      <a:pt x="3550" y="153"/>
                    </a:cubicBezTo>
                    <a:cubicBezTo>
                      <a:pt x="6161" y="0"/>
                      <a:pt x="7797" y="3094"/>
                      <a:pt x="6272" y="5152"/>
                    </a:cubicBezTo>
                    <a:lnTo>
                      <a:pt x="6872" y="5727"/>
                    </a:lnTo>
                    <a:lnTo>
                      <a:pt x="6034" y="6575"/>
                    </a:lnTo>
                    <a:lnTo>
                      <a:pt x="5461" y="6025"/>
                    </a:lnTo>
                    <a:cubicBezTo>
                      <a:pt x="4004" y="6810"/>
                      <a:pt x="2676" y="6755"/>
                      <a:pt x="1462" y="5940"/>
                    </a:cubicBezTo>
                    <a:cubicBezTo>
                      <a:pt x="1304" y="5839"/>
                      <a:pt x="1213" y="5827"/>
                      <a:pt x="1187" y="5903"/>
                    </a:cubicBezTo>
                    <a:cubicBezTo>
                      <a:pt x="1286" y="6472"/>
                      <a:pt x="749" y="6704"/>
                      <a:pt x="412" y="6465"/>
                    </a:cubicBezTo>
                    <a:cubicBezTo>
                      <a:pt x="0" y="6132"/>
                      <a:pt x="250" y="5504"/>
                      <a:pt x="753" y="5561"/>
                    </a:cubicBezTo>
                    <a:cubicBezTo>
                      <a:pt x="831" y="5565"/>
                      <a:pt x="884" y="5530"/>
                      <a:pt x="815" y="5409"/>
                    </a:cubicBezTo>
                    <a:cubicBezTo>
                      <a:pt x="712" y="5245"/>
                      <a:pt x="569" y="5076"/>
                      <a:pt x="430" y="4908"/>
                    </a:cubicBezTo>
                    <a:lnTo>
                      <a:pt x="888" y="4481"/>
                    </a:lnTo>
                    <a:cubicBezTo>
                      <a:pt x="2054" y="5440"/>
                      <a:pt x="3296" y="5758"/>
                      <a:pt x="4636" y="5225"/>
                    </a:cubicBezTo>
                    <a:lnTo>
                      <a:pt x="2311" y="3016"/>
                    </a:lnTo>
                    <a:lnTo>
                      <a:pt x="1712" y="3620"/>
                    </a:lnTo>
                    <a:lnTo>
                      <a:pt x="778" y="2674"/>
                    </a:lnTo>
                    <a:close/>
                  </a:path>
                </a:pathLst>
              </a:custGeom>
              <a:solidFill>
                <a:srgbClr val="FFF6EB"/>
              </a:solidFill>
              <a:ln>
                <a:noFill/>
              </a:ln>
            </p:spPr>
            <p:txBody>
              <a:bodyPr vert="horz" wrap="square" lIns="68580" tIns="34290" rIns="68580" bIns="34290" numCol="1" anchor="t" anchorCtr="0" compatLnSpc="1">
                <a:prstTxWarp prst="textNoShape">
                  <a:avLst/>
                </a:prstTxWarp>
              </a:bodyPr>
              <a:lstStyle/>
              <a:p>
                <a:endParaRPr lang="zh-CN" altLang="en-US" sz="1013">
                  <a:solidFill>
                    <a:schemeClr val="accent5"/>
                  </a:solidFill>
                  <a:cs typeface="+mn-ea"/>
                  <a:sym typeface="+mn-lt"/>
                </a:endParaRPr>
              </a:p>
            </p:txBody>
          </p:sp>
        </p:grpSp>
        <p:sp>
          <p:nvSpPr>
            <p:cNvPr id="310" name="矩形 309"/>
            <p:cNvSpPr/>
            <p:nvPr/>
          </p:nvSpPr>
          <p:spPr>
            <a:xfrm>
              <a:off x="4151865" y="1245409"/>
              <a:ext cx="1595209" cy="292388"/>
            </a:xfrm>
            <a:prstGeom prst="rect">
              <a:avLst/>
            </a:prstGeom>
            <a:noFill/>
          </p:spPr>
          <p:txBody>
            <a:bodyPr wrap="square" rtlCol="0">
              <a:spAutoFit/>
            </a:bodyPr>
            <a:lstStyle/>
            <a:p>
              <a:r>
                <a:rPr lang="zh-CN" altLang="en-US" sz="1300" b="1" dirty="0">
                  <a:solidFill>
                    <a:schemeClr val="accent5"/>
                  </a:solidFill>
                  <a:cs typeface="+mn-ea"/>
                  <a:sym typeface="+mn-lt"/>
                </a:rPr>
                <a:t>供给侧结构性改革</a:t>
              </a:r>
            </a:p>
          </p:txBody>
        </p:sp>
      </p:grpSp>
      <p:grpSp>
        <p:nvGrpSpPr>
          <p:cNvPr id="313" name="组合 312"/>
          <p:cNvGrpSpPr/>
          <p:nvPr/>
        </p:nvGrpSpPr>
        <p:grpSpPr>
          <a:xfrm>
            <a:off x="4525881" y="2102776"/>
            <a:ext cx="2180151" cy="393356"/>
            <a:chOff x="3566923" y="1173623"/>
            <a:chExt cx="2180151" cy="393356"/>
          </a:xfrm>
        </p:grpSpPr>
        <p:sp>
          <p:nvSpPr>
            <p:cNvPr id="314" name="矩形 313"/>
            <p:cNvSpPr/>
            <p:nvPr/>
          </p:nvSpPr>
          <p:spPr>
            <a:xfrm>
              <a:off x="3872428" y="1266442"/>
              <a:ext cx="327333" cy="292388"/>
            </a:xfrm>
            <a:prstGeom prst="rect">
              <a:avLst/>
            </a:prstGeom>
          </p:spPr>
          <p:txBody>
            <a:bodyPr wrap="square">
              <a:spAutoFit/>
            </a:bodyPr>
            <a:lstStyle/>
            <a:p>
              <a:pPr algn="ctr">
                <a:buFont typeface="Arial" pitchFamily="34" charset="0"/>
                <a:buNone/>
              </a:pPr>
              <a:r>
                <a:rPr lang="en-US" altLang="zh-CN" sz="1300" dirty="0">
                  <a:solidFill>
                    <a:srgbClr val="E71E17"/>
                  </a:solidFill>
                  <a:cs typeface="+mn-ea"/>
                  <a:sym typeface="+mn-lt"/>
                </a:rPr>
                <a:t>5</a:t>
              </a:r>
              <a:endParaRPr lang="zh-CN" altLang="en-US" sz="1300" dirty="0">
                <a:solidFill>
                  <a:srgbClr val="E71E17"/>
                </a:solidFill>
                <a:cs typeface="+mn-ea"/>
                <a:sym typeface="+mn-lt"/>
              </a:endParaRPr>
            </a:p>
          </p:txBody>
        </p:sp>
        <p:grpSp>
          <p:nvGrpSpPr>
            <p:cNvPr id="315" name="组合 314"/>
            <p:cNvGrpSpPr/>
            <p:nvPr/>
          </p:nvGrpSpPr>
          <p:grpSpPr>
            <a:xfrm>
              <a:off x="3566923" y="1173623"/>
              <a:ext cx="393044" cy="393356"/>
              <a:chOff x="1277938" y="2465388"/>
              <a:chExt cx="1045331" cy="1046162"/>
            </a:xfrm>
          </p:grpSpPr>
          <p:sp>
            <p:nvSpPr>
              <p:cNvPr id="317" name="椭圆 9"/>
              <p:cNvSpPr>
                <a:spLocks noChangeArrowheads="1"/>
              </p:cNvSpPr>
              <p:nvPr/>
            </p:nvSpPr>
            <p:spPr bwMode="auto">
              <a:xfrm>
                <a:off x="1277938" y="2465388"/>
                <a:ext cx="1045331" cy="1046162"/>
              </a:xfrm>
              <a:prstGeom prst="ellipse">
                <a:avLst/>
              </a:prstGeom>
              <a:solidFill>
                <a:srgbClr val="D10000"/>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chemeClr val="accent5"/>
                  </a:solidFill>
                  <a:latin typeface="+mn-lt"/>
                  <a:ea typeface="+mn-ea"/>
                  <a:cs typeface="+mn-ea"/>
                  <a:sym typeface="+mn-lt"/>
                </a:endParaRPr>
              </a:p>
            </p:txBody>
          </p:sp>
          <p:sp>
            <p:nvSpPr>
              <p:cNvPr id="318" name="Freeform 5"/>
              <p:cNvSpPr>
                <a:spLocks/>
              </p:cNvSpPr>
              <p:nvPr/>
            </p:nvSpPr>
            <p:spPr bwMode="auto">
              <a:xfrm>
                <a:off x="1480406" y="2641600"/>
                <a:ext cx="726649" cy="635000"/>
              </a:xfrm>
              <a:custGeom>
                <a:avLst/>
                <a:gdLst>
                  <a:gd name="T0" fmla="*/ 778 w 7797"/>
                  <a:gd name="T1" fmla="*/ 2674 h 6810"/>
                  <a:gd name="T2" fmla="*/ 2420 w 7797"/>
                  <a:gd name="T3" fmla="*/ 1093 h 6810"/>
                  <a:gd name="T4" fmla="*/ 3519 w 7797"/>
                  <a:gd name="T5" fmla="*/ 922 h 6810"/>
                  <a:gd name="T6" fmla="*/ 4020 w 7797"/>
                  <a:gd name="T7" fmla="*/ 1416 h 6810"/>
                  <a:gd name="T8" fmla="*/ 3165 w 7797"/>
                  <a:gd name="T9" fmla="*/ 2191 h 6810"/>
                  <a:gd name="T10" fmla="*/ 5509 w 7797"/>
                  <a:gd name="T11" fmla="*/ 4407 h 6810"/>
                  <a:gd name="T12" fmla="*/ 3550 w 7797"/>
                  <a:gd name="T13" fmla="*/ 153 h 6810"/>
                  <a:gd name="T14" fmla="*/ 6272 w 7797"/>
                  <a:gd name="T15" fmla="*/ 5152 h 6810"/>
                  <a:gd name="T16" fmla="*/ 6872 w 7797"/>
                  <a:gd name="T17" fmla="*/ 5727 h 6810"/>
                  <a:gd name="T18" fmla="*/ 6034 w 7797"/>
                  <a:gd name="T19" fmla="*/ 6575 h 6810"/>
                  <a:gd name="T20" fmla="*/ 5461 w 7797"/>
                  <a:gd name="T21" fmla="*/ 6025 h 6810"/>
                  <a:gd name="T22" fmla="*/ 1462 w 7797"/>
                  <a:gd name="T23" fmla="*/ 5940 h 6810"/>
                  <a:gd name="T24" fmla="*/ 1187 w 7797"/>
                  <a:gd name="T25" fmla="*/ 5903 h 6810"/>
                  <a:gd name="T26" fmla="*/ 412 w 7797"/>
                  <a:gd name="T27" fmla="*/ 6465 h 6810"/>
                  <a:gd name="T28" fmla="*/ 753 w 7797"/>
                  <a:gd name="T29" fmla="*/ 5561 h 6810"/>
                  <a:gd name="T30" fmla="*/ 815 w 7797"/>
                  <a:gd name="T31" fmla="*/ 5409 h 6810"/>
                  <a:gd name="T32" fmla="*/ 430 w 7797"/>
                  <a:gd name="T33" fmla="*/ 4908 h 6810"/>
                  <a:gd name="T34" fmla="*/ 888 w 7797"/>
                  <a:gd name="T35" fmla="*/ 4481 h 6810"/>
                  <a:gd name="T36" fmla="*/ 4636 w 7797"/>
                  <a:gd name="T37" fmla="*/ 5225 h 6810"/>
                  <a:gd name="T38" fmla="*/ 2311 w 7797"/>
                  <a:gd name="T39" fmla="*/ 3016 h 6810"/>
                  <a:gd name="T40" fmla="*/ 1712 w 7797"/>
                  <a:gd name="T41" fmla="*/ 3620 h 6810"/>
                  <a:gd name="T42" fmla="*/ 778 w 7797"/>
                  <a:gd name="T43" fmla="*/ 2674 h 6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97" h="6810">
                    <a:moveTo>
                      <a:pt x="778" y="2674"/>
                    </a:moveTo>
                    <a:lnTo>
                      <a:pt x="2420" y="1093"/>
                    </a:lnTo>
                    <a:cubicBezTo>
                      <a:pt x="2790" y="1302"/>
                      <a:pt x="3156" y="1199"/>
                      <a:pt x="3519" y="922"/>
                    </a:cubicBezTo>
                    <a:lnTo>
                      <a:pt x="4020" y="1416"/>
                    </a:lnTo>
                    <a:lnTo>
                      <a:pt x="3165" y="2191"/>
                    </a:lnTo>
                    <a:lnTo>
                      <a:pt x="5509" y="4407"/>
                    </a:lnTo>
                    <a:cubicBezTo>
                      <a:pt x="6394" y="2408"/>
                      <a:pt x="5407" y="884"/>
                      <a:pt x="3550" y="153"/>
                    </a:cubicBezTo>
                    <a:cubicBezTo>
                      <a:pt x="6161" y="0"/>
                      <a:pt x="7797" y="3094"/>
                      <a:pt x="6272" y="5152"/>
                    </a:cubicBezTo>
                    <a:lnTo>
                      <a:pt x="6872" y="5727"/>
                    </a:lnTo>
                    <a:lnTo>
                      <a:pt x="6034" y="6575"/>
                    </a:lnTo>
                    <a:lnTo>
                      <a:pt x="5461" y="6025"/>
                    </a:lnTo>
                    <a:cubicBezTo>
                      <a:pt x="4004" y="6810"/>
                      <a:pt x="2676" y="6755"/>
                      <a:pt x="1462" y="5940"/>
                    </a:cubicBezTo>
                    <a:cubicBezTo>
                      <a:pt x="1304" y="5839"/>
                      <a:pt x="1213" y="5827"/>
                      <a:pt x="1187" y="5903"/>
                    </a:cubicBezTo>
                    <a:cubicBezTo>
                      <a:pt x="1286" y="6472"/>
                      <a:pt x="749" y="6704"/>
                      <a:pt x="412" y="6465"/>
                    </a:cubicBezTo>
                    <a:cubicBezTo>
                      <a:pt x="0" y="6132"/>
                      <a:pt x="250" y="5504"/>
                      <a:pt x="753" y="5561"/>
                    </a:cubicBezTo>
                    <a:cubicBezTo>
                      <a:pt x="831" y="5565"/>
                      <a:pt x="884" y="5530"/>
                      <a:pt x="815" y="5409"/>
                    </a:cubicBezTo>
                    <a:cubicBezTo>
                      <a:pt x="712" y="5245"/>
                      <a:pt x="569" y="5076"/>
                      <a:pt x="430" y="4908"/>
                    </a:cubicBezTo>
                    <a:lnTo>
                      <a:pt x="888" y="4481"/>
                    </a:lnTo>
                    <a:cubicBezTo>
                      <a:pt x="2054" y="5440"/>
                      <a:pt x="3296" y="5758"/>
                      <a:pt x="4636" y="5225"/>
                    </a:cubicBezTo>
                    <a:lnTo>
                      <a:pt x="2311" y="3016"/>
                    </a:lnTo>
                    <a:lnTo>
                      <a:pt x="1712" y="3620"/>
                    </a:lnTo>
                    <a:lnTo>
                      <a:pt x="778" y="2674"/>
                    </a:lnTo>
                    <a:close/>
                  </a:path>
                </a:pathLst>
              </a:custGeom>
              <a:solidFill>
                <a:srgbClr val="FFF6EB"/>
              </a:solidFill>
              <a:ln>
                <a:noFill/>
              </a:ln>
            </p:spPr>
            <p:txBody>
              <a:bodyPr vert="horz" wrap="square" lIns="68580" tIns="34290" rIns="68580" bIns="34290" numCol="1" anchor="t" anchorCtr="0" compatLnSpc="1">
                <a:prstTxWarp prst="textNoShape">
                  <a:avLst/>
                </a:prstTxWarp>
              </a:bodyPr>
              <a:lstStyle/>
              <a:p>
                <a:endParaRPr lang="zh-CN" altLang="en-US" sz="1013">
                  <a:solidFill>
                    <a:schemeClr val="accent5"/>
                  </a:solidFill>
                  <a:cs typeface="+mn-ea"/>
                  <a:sym typeface="+mn-lt"/>
                </a:endParaRPr>
              </a:p>
            </p:txBody>
          </p:sp>
        </p:grpSp>
        <p:sp>
          <p:nvSpPr>
            <p:cNvPr id="316" name="矩形 315"/>
            <p:cNvSpPr/>
            <p:nvPr/>
          </p:nvSpPr>
          <p:spPr>
            <a:xfrm>
              <a:off x="4151865" y="1245409"/>
              <a:ext cx="1595209" cy="292388"/>
            </a:xfrm>
            <a:prstGeom prst="rect">
              <a:avLst/>
            </a:prstGeom>
            <a:noFill/>
          </p:spPr>
          <p:txBody>
            <a:bodyPr wrap="square" rtlCol="0">
              <a:spAutoFit/>
            </a:bodyPr>
            <a:lstStyle/>
            <a:p>
              <a:r>
                <a:rPr lang="zh-CN" altLang="en-US" sz="1300" b="1" dirty="0">
                  <a:solidFill>
                    <a:schemeClr val="accent5"/>
                  </a:solidFill>
                  <a:cs typeface="+mn-ea"/>
                  <a:sym typeface="+mn-lt"/>
                </a:rPr>
                <a:t>三去一降一补</a:t>
              </a:r>
            </a:p>
          </p:txBody>
        </p:sp>
      </p:grpSp>
      <p:grpSp>
        <p:nvGrpSpPr>
          <p:cNvPr id="319" name="组合 318"/>
          <p:cNvGrpSpPr/>
          <p:nvPr/>
        </p:nvGrpSpPr>
        <p:grpSpPr>
          <a:xfrm>
            <a:off x="6640321" y="2094852"/>
            <a:ext cx="2180151" cy="393356"/>
            <a:chOff x="3566923" y="1173623"/>
            <a:chExt cx="2180151" cy="393356"/>
          </a:xfrm>
        </p:grpSpPr>
        <p:sp>
          <p:nvSpPr>
            <p:cNvPr id="320" name="矩形 319"/>
            <p:cNvSpPr/>
            <p:nvPr/>
          </p:nvSpPr>
          <p:spPr>
            <a:xfrm>
              <a:off x="3872428" y="1266442"/>
              <a:ext cx="327333" cy="292388"/>
            </a:xfrm>
            <a:prstGeom prst="rect">
              <a:avLst/>
            </a:prstGeom>
          </p:spPr>
          <p:txBody>
            <a:bodyPr wrap="square">
              <a:spAutoFit/>
            </a:bodyPr>
            <a:lstStyle/>
            <a:p>
              <a:pPr algn="ctr">
                <a:buFont typeface="Arial" pitchFamily="34" charset="0"/>
                <a:buNone/>
              </a:pPr>
              <a:r>
                <a:rPr lang="en-US" altLang="zh-CN" sz="1300" dirty="0">
                  <a:solidFill>
                    <a:srgbClr val="E71E17"/>
                  </a:solidFill>
                  <a:cs typeface="+mn-ea"/>
                  <a:sym typeface="+mn-lt"/>
                </a:rPr>
                <a:t>6</a:t>
              </a:r>
              <a:endParaRPr lang="zh-CN" altLang="en-US" sz="1300" dirty="0">
                <a:solidFill>
                  <a:srgbClr val="E71E17"/>
                </a:solidFill>
                <a:cs typeface="+mn-ea"/>
                <a:sym typeface="+mn-lt"/>
              </a:endParaRPr>
            </a:p>
          </p:txBody>
        </p:sp>
        <p:grpSp>
          <p:nvGrpSpPr>
            <p:cNvPr id="321" name="组合 320"/>
            <p:cNvGrpSpPr/>
            <p:nvPr/>
          </p:nvGrpSpPr>
          <p:grpSpPr>
            <a:xfrm>
              <a:off x="3566923" y="1173623"/>
              <a:ext cx="393044" cy="393356"/>
              <a:chOff x="1277938" y="2465388"/>
              <a:chExt cx="1045331" cy="1046162"/>
            </a:xfrm>
          </p:grpSpPr>
          <p:sp>
            <p:nvSpPr>
              <p:cNvPr id="323" name="椭圆 9"/>
              <p:cNvSpPr>
                <a:spLocks noChangeArrowheads="1"/>
              </p:cNvSpPr>
              <p:nvPr/>
            </p:nvSpPr>
            <p:spPr bwMode="auto">
              <a:xfrm>
                <a:off x="1277938" y="2465388"/>
                <a:ext cx="1045331" cy="1046162"/>
              </a:xfrm>
              <a:prstGeom prst="ellipse">
                <a:avLst/>
              </a:prstGeom>
              <a:solidFill>
                <a:srgbClr val="D10000"/>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chemeClr val="accent5"/>
                  </a:solidFill>
                  <a:latin typeface="+mn-lt"/>
                  <a:ea typeface="+mn-ea"/>
                  <a:cs typeface="+mn-ea"/>
                  <a:sym typeface="+mn-lt"/>
                </a:endParaRPr>
              </a:p>
            </p:txBody>
          </p:sp>
          <p:sp>
            <p:nvSpPr>
              <p:cNvPr id="324" name="Freeform 5"/>
              <p:cNvSpPr>
                <a:spLocks/>
              </p:cNvSpPr>
              <p:nvPr/>
            </p:nvSpPr>
            <p:spPr bwMode="auto">
              <a:xfrm>
                <a:off x="1480406" y="2641600"/>
                <a:ext cx="726649" cy="635000"/>
              </a:xfrm>
              <a:custGeom>
                <a:avLst/>
                <a:gdLst>
                  <a:gd name="T0" fmla="*/ 778 w 7797"/>
                  <a:gd name="T1" fmla="*/ 2674 h 6810"/>
                  <a:gd name="T2" fmla="*/ 2420 w 7797"/>
                  <a:gd name="T3" fmla="*/ 1093 h 6810"/>
                  <a:gd name="T4" fmla="*/ 3519 w 7797"/>
                  <a:gd name="T5" fmla="*/ 922 h 6810"/>
                  <a:gd name="T6" fmla="*/ 4020 w 7797"/>
                  <a:gd name="T7" fmla="*/ 1416 h 6810"/>
                  <a:gd name="T8" fmla="*/ 3165 w 7797"/>
                  <a:gd name="T9" fmla="*/ 2191 h 6810"/>
                  <a:gd name="T10" fmla="*/ 5509 w 7797"/>
                  <a:gd name="T11" fmla="*/ 4407 h 6810"/>
                  <a:gd name="T12" fmla="*/ 3550 w 7797"/>
                  <a:gd name="T13" fmla="*/ 153 h 6810"/>
                  <a:gd name="T14" fmla="*/ 6272 w 7797"/>
                  <a:gd name="T15" fmla="*/ 5152 h 6810"/>
                  <a:gd name="T16" fmla="*/ 6872 w 7797"/>
                  <a:gd name="T17" fmla="*/ 5727 h 6810"/>
                  <a:gd name="T18" fmla="*/ 6034 w 7797"/>
                  <a:gd name="T19" fmla="*/ 6575 h 6810"/>
                  <a:gd name="T20" fmla="*/ 5461 w 7797"/>
                  <a:gd name="T21" fmla="*/ 6025 h 6810"/>
                  <a:gd name="T22" fmla="*/ 1462 w 7797"/>
                  <a:gd name="T23" fmla="*/ 5940 h 6810"/>
                  <a:gd name="T24" fmla="*/ 1187 w 7797"/>
                  <a:gd name="T25" fmla="*/ 5903 h 6810"/>
                  <a:gd name="T26" fmla="*/ 412 w 7797"/>
                  <a:gd name="T27" fmla="*/ 6465 h 6810"/>
                  <a:gd name="T28" fmla="*/ 753 w 7797"/>
                  <a:gd name="T29" fmla="*/ 5561 h 6810"/>
                  <a:gd name="T30" fmla="*/ 815 w 7797"/>
                  <a:gd name="T31" fmla="*/ 5409 h 6810"/>
                  <a:gd name="T32" fmla="*/ 430 w 7797"/>
                  <a:gd name="T33" fmla="*/ 4908 h 6810"/>
                  <a:gd name="T34" fmla="*/ 888 w 7797"/>
                  <a:gd name="T35" fmla="*/ 4481 h 6810"/>
                  <a:gd name="T36" fmla="*/ 4636 w 7797"/>
                  <a:gd name="T37" fmla="*/ 5225 h 6810"/>
                  <a:gd name="T38" fmla="*/ 2311 w 7797"/>
                  <a:gd name="T39" fmla="*/ 3016 h 6810"/>
                  <a:gd name="T40" fmla="*/ 1712 w 7797"/>
                  <a:gd name="T41" fmla="*/ 3620 h 6810"/>
                  <a:gd name="T42" fmla="*/ 778 w 7797"/>
                  <a:gd name="T43" fmla="*/ 2674 h 6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97" h="6810">
                    <a:moveTo>
                      <a:pt x="778" y="2674"/>
                    </a:moveTo>
                    <a:lnTo>
                      <a:pt x="2420" y="1093"/>
                    </a:lnTo>
                    <a:cubicBezTo>
                      <a:pt x="2790" y="1302"/>
                      <a:pt x="3156" y="1199"/>
                      <a:pt x="3519" y="922"/>
                    </a:cubicBezTo>
                    <a:lnTo>
                      <a:pt x="4020" y="1416"/>
                    </a:lnTo>
                    <a:lnTo>
                      <a:pt x="3165" y="2191"/>
                    </a:lnTo>
                    <a:lnTo>
                      <a:pt x="5509" y="4407"/>
                    </a:lnTo>
                    <a:cubicBezTo>
                      <a:pt x="6394" y="2408"/>
                      <a:pt x="5407" y="884"/>
                      <a:pt x="3550" y="153"/>
                    </a:cubicBezTo>
                    <a:cubicBezTo>
                      <a:pt x="6161" y="0"/>
                      <a:pt x="7797" y="3094"/>
                      <a:pt x="6272" y="5152"/>
                    </a:cubicBezTo>
                    <a:lnTo>
                      <a:pt x="6872" y="5727"/>
                    </a:lnTo>
                    <a:lnTo>
                      <a:pt x="6034" y="6575"/>
                    </a:lnTo>
                    <a:lnTo>
                      <a:pt x="5461" y="6025"/>
                    </a:lnTo>
                    <a:cubicBezTo>
                      <a:pt x="4004" y="6810"/>
                      <a:pt x="2676" y="6755"/>
                      <a:pt x="1462" y="5940"/>
                    </a:cubicBezTo>
                    <a:cubicBezTo>
                      <a:pt x="1304" y="5839"/>
                      <a:pt x="1213" y="5827"/>
                      <a:pt x="1187" y="5903"/>
                    </a:cubicBezTo>
                    <a:cubicBezTo>
                      <a:pt x="1286" y="6472"/>
                      <a:pt x="749" y="6704"/>
                      <a:pt x="412" y="6465"/>
                    </a:cubicBezTo>
                    <a:cubicBezTo>
                      <a:pt x="0" y="6132"/>
                      <a:pt x="250" y="5504"/>
                      <a:pt x="753" y="5561"/>
                    </a:cubicBezTo>
                    <a:cubicBezTo>
                      <a:pt x="831" y="5565"/>
                      <a:pt x="884" y="5530"/>
                      <a:pt x="815" y="5409"/>
                    </a:cubicBezTo>
                    <a:cubicBezTo>
                      <a:pt x="712" y="5245"/>
                      <a:pt x="569" y="5076"/>
                      <a:pt x="430" y="4908"/>
                    </a:cubicBezTo>
                    <a:lnTo>
                      <a:pt x="888" y="4481"/>
                    </a:lnTo>
                    <a:cubicBezTo>
                      <a:pt x="2054" y="5440"/>
                      <a:pt x="3296" y="5758"/>
                      <a:pt x="4636" y="5225"/>
                    </a:cubicBezTo>
                    <a:lnTo>
                      <a:pt x="2311" y="3016"/>
                    </a:lnTo>
                    <a:lnTo>
                      <a:pt x="1712" y="3620"/>
                    </a:lnTo>
                    <a:lnTo>
                      <a:pt x="778" y="2674"/>
                    </a:lnTo>
                    <a:close/>
                  </a:path>
                </a:pathLst>
              </a:custGeom>
              <a:solidFill>
                <a:srgbClr val="FFF6EB"/>
              </a:solidFill>
              <a:ln>
                <a:noFill/>
              </a:ln>
            </p:spPr>
            <p:txBody>
              <a:bodyPr vert="horz" wrap="square" lIns="68580" tIns="34290" rIns="68580" bIns="34290" numCol="1" anchor="t" anchorCtr="0" compatLnSpc="1">
                <a:prstTxWarp prst="textNoShape">
                  <a:avLst/>
                </a:prstTxWarp>
              </a:bodyPr>
              <a:lstStyle/>
              <a:p>
                <a:endParaRPr lang="zh-CN" altLang="en-US" sz="1013">
                  <a:solidFill>
                    <a:schemeClr val="accent5"/>
                  </a:solidFill>
                  <a:cs typeface="+mn-ea"/>
                  <a:sym typeface="+mn-lt"/>
                </a:endParaRPr>
              </a:p>
            </p:txBody>
          </p:sp>
        </p:grpSp>
        <p:sp>
          <p:nvSpPr>
            <p:cNvPr id="322" name="矩形 321"/>
            <p:cNvSpPr/>
            <p:nvPr/>
          </p:nvSpPr>
          <p:spPr>
            <a:xfrm>
              <a:off x="4151865" y="1245409"/>
              <a:ext cx="1595209" cy="292388"/>
            </a:xfrm>
            <a:prstGeom prst="rect">
              <a:avLst/>
            </a:prstGeom>
            <a:noFill/>
          </p:spPr>
          <p:txBody>
            <a:bodyPr wrap="square" rtlCol="0">
              <a:spAutoFit/>
            </a:bodyPr>
            <a:lstStyle/>
            <a:p>
              <a:r>
                <a:rPr lang="zh-CN" altLang="en-US" sz="1300" b="1" dirty="0">
                  <a:solidFill>
                    <a:schemeClr val="accent5"/>
                  </a:solidFill>
                  <a:cs typeface="+mn-ea"/>
                  <a:sym typeface="+mn-lt"/>
                </a:rPr>
                <a:t>脱贫攻坚</a:t>
              </a:r>
            </a:p>
          </p:txBody>
        </p:sp>
      </p:grpSp>
      <p:grpSp>
        <p:nvGrpSpPr>
          <p:cNvPr id="325" name="组合 324"/>
          <p:cNvGrpSpPr/>
          <p:nvPr/>
        </p:nvGrpSpPr>
        <p:grpSpPr>
          <a:xfrm>
            <a:off x="4525881" y="2664751"/>
            <a:ext cx="2180151" cy="393356"/>
            <a:chOff x="3566923" y="1173623"/>
            <a:chExt cx="2180151" cy="393356"/>
          </a:xfrm>
        </p:grpSpPr>
        <p:sp>
          <p:nvSpPr>
            <p:cNvPr id="326" name="矩形 325"/>
            <p:cNvSpPr/>
            <p:nvPr/>
          </p:nvSpPr>
          <p:spPr>
            <a:xfrm>
              <a:off x="3872428" y="1266442"/>
              <a:ext cx="327333" cy="292388"/>
            </a:xfrm>
            <a:prstGeom prst="rect">
              <a:avLst/>
            </a:prstGeom>
          </p:spPr>
          <p:txBody>
            <a:bodyPr wrap="square">
              <a:spAutoFit/>
            </a:bodyPr>
            <a:lstStyle/>
            <a:p>
              <a:pPr algn="ctr">
                <a:buFont typeface="Arial" pitchFamily="34" charset="0"/>
                <a:buNone/>
              </a:pPr>
              <a:r>
                <a:rPr lang="en-US" altLang="zh-CN" sz="1300" dirty="0">
                  <a:solidFill>
                    <a:srgbClr val="E71E17"/>
                  </a:solidFill>
                  <a:cs typeface="+mn-ea"/>
                  <a:sym typeface="+mn-lt"/>
                </a:rPr>
                <a:t>7</a:t>
              </a:r>
              <a:endParaRPr lang="zh-CN" altLang="en-US" sz="1300" dirty="0">
                <a:solidFill>
                  <a:srgbClr val="E71E17"/>
                </a:solidFill>
                <a:cs typeface="+mn-ea"/>
                <a:sym typeface="+mn-lt"/>
              </a:endParaRPr>
            </a:p>
          </p:txBody>
        </p:sp>
        <p:grpSp>
          <p:nvGrpSpPr>
            <p:cNvPr id="327" name="组合 326"/>
            <p:cNvGrpSpPr/>
            <p:nvPr/>
          </p:nvGrpSpPr>
          <p:grpSpPr>
            <a:xfrm>
              <a:off x="3566923" y="1173623"/>
              <a:ext cx="393044" cy="393356"/>
              <a:chOff x="1277938" y="2465388"/>
              <a:chExt cx="1045331" cy="1046162"/>
            </a:xfrm>
          </p:grpSpPr>
          <p:sp>
            <p:nvSpPr>
              <p:cNvPr id="329" name="椭圆 9"/>
              <p:cNvSpPr>
                <a:spLocks noChangeArrowheads="1"/>
              </p:cNvSpPr>
              <p:nvPr/>
            </p:nvSpPr>
            <p:spPr bwMode="auto">
              <a:xfrm>
                <a:off x="1277938" y="2465388"/>
                <a:ext cx="1045331" cy="1046162"/>
              </a:xfrm>
              <a:prstGeom prst="ellipse">
                <a:avLst/>
              </a:prstGeom>
              <a:solidFill>
                <a:srgbClr val="D10000"/>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chemeClr val="accent5"/>
                  </a:solidFill>
                  <a:latin typeface="+mn-lt"/>
                  <a:ea typeface="+mn-ea"/>
                  <a:cs typeface="+mn-ea"/>
                  <a:sym typeface="+mn-lt"/>
                </a:endParaRPr>
              </a:p>
            </p:txBody>
          </p:sp>
          <p:sp>
            <p:nvSpPr>
              <p:cNvPr id="330" name="Freeform 5"/>
              <p:cNvSpPr>
                <a:spLocks/>
              </p:cNvSpPr>
              <p:nvPr/>
            </p:nvSpPr>
            <p:spPr bwMode="auto">
              <a:xfrm>
                <a:off x="1480406" y="2641601"/>
                <a:ext cx="726650" cy="634999"/>
              </a:xfrm>
              <a:custGeom>
                <a:avLst/>
                <a:gdLst>
                  <a:gd name="T0" fmla="*/ 778 w 7797"/>
                  <a:gd name="T1" fmla="*/ 2674 h 6810"/>
                  <a:gd name="T2" fmla="*/ 2420 w 7797"/>
                  <a:gd name="T3" fmla="*/ 1093 h 6810"/>
                  <a:gd name="T4" fmla="*/ 3519 w 7797"/>
                  <a:gd name="T5" fmla="*/ 922 h 6810"/>
                  <a:gd name="T6" fmla="*/ 4020 w 7797"/>
                  <a:gd name="T7" fmla="*/ 1416 h 6810"/>
                  <a:gd name="T8" fmla="*/ 3165 w 7797"/>
                  <a:gd name="T9" fmla="*/ 2191 h 6810"/>
                  <a:gd name="T10" fmla="*/ 5509 w 7797"/>
                  <a:gd name="T11" fmla="*/ 4407 h 6810"/>
                  <a:gd name="T12" fmla="*/ 3550 w 7797"/>
                  <a:gd name="T13" fmla="*/ 153 h 6810"/>
                  <a:gd name="T14" fmla="*/ 6272 w 7797"/>
                  <a:gd name="T15" fmla="*/ 5152 h 6810"/>
                  <a:gd name="T16" fmla="*/ 6872 w 7797"/>
                  <a:gd name="T17" fmla="*/ 5727 h 6810"/>
                  <a:gd name="T18" fmla="*/ 6034 w 7797"/>
                  <a:gd name="T19" fmla="*/ 6575 h 6810"/>
                  <a:gd name="T20" fmla="*/ 5461 w 7797"/>
                  <a:gd name="T21" fmla="*/ 6025 h 6810"/>
                  <a:gd name="T22" fmla="*/ 1462 w 7797"/>
                  <a:gd name="T23" fmla="*/ 5940 h 6810"/>
                  <a:gd name="T24" fmla="*/ 1187 w 7797"/>
                  <a:gd name="T25" fmla="*/ 5903 h 6810"/>
                  <a:gd name="T26" fmla="*/ 412 w 7797"/>
                  <a:gd name="T27" fmla="*/ 6465 h 6810"/>
                  <a:gd name="T28" fmla="*/ 753 w 7797"/>
                  <a:gd name="T29" fmla="*/ 5561 h 6810"/>
                  <a:gd name="T30" fmla="*/ 815 w 7797"/>
                  <a:gd name="T31" fmla="*/ 5409 h 6810"/>
                  <a:gd name="T32" fmla="*/ 430 w 7797"/>
                  <a:gd name="T33" fmla="*/ 4908 h 6810"/>
                  <a:gd name="T34" fmla="*/ 888 w 7797"/>
                  <a:gd name="T35" fmla="*/ 4481 h 6810"/>
                  <a:gd name="T36" fmla="*/ 4636 w 7797"/>
                  <a:gd name="T37" fmla="*/ 5225 h 6810"/>
                  <a:gd name="T38" fmla="*/ 2311 w 7797"/>
                  <a:gd name="T39" fmla="*/ 3016 h 6810"/>
                  <a:gd name="T40" fmla="*/ 1712 w 7797"/>
                  <a:gd name="T41" fmla="*/ 3620 h 6810"/>
                  <a:gd name="T42" fmla="*/ 778 w 7797"/>
                  <a:gd name="T43" fmla="*/ 2674 h 6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97" h="6810">
                    <a:moveTo>
                      <a:pt x="778" y="2674"/>
                    </a:moveTo>
                    <a:lnTo>
                      <a:pt x="2420" y="1093"/>
                    </a:lnTo>
                    <a:cubicBezTo>
                      <a:pt x="2790" y="1302"/>
                      <a:pt x="3156" y="1199"/>
                      <a:pt x="3519" y="922"/>
                    </a:cubicBezTo>
                    <a:lnTo>
                      <a:pt x="4020" y="1416"/>
                    </a:lnTo>
                    <a:lnTo>
                      <a:pt x="3165" y="2191"/>
                    </a:lnTo>
                    <a:lnTo>
                      <a:pt x="5509" y="4407"/>
                    </a:lnTo>
                    <a:cubicBezTo>
                      <a:pt x="6394" y="2408"/>
                      <a:pt x="5407" y="884"/>
                      <a:pt x="3550" y="153"/>
                    </a:cubicBezTo>
                    <a:cubicBezTo>
                      <a:pt x="6161" y="0"/>
                      <a:pt x="7797" y="3094"/>
                      <a:pt x="6272" y="5152"/>
                    </a:cubicBezTo>
                    <a:lnTo>
                      <a:pt x="6872" y="5727"/>
                    </a:lnTo>
                    <a:lnTo>
                      <a:pt x="6034" y="6575"/>
                    </a:lnTo>
                    <a:lnTo>
                      <a:pt x="5461" y="6025"/>
                    </a:lnTo>
                    <a:cubicBezTo>
                      <a:pt x="4004" y="6810"/>
                      <a:pt x="2676" y="6755"/>
                      <a:pt x="1462" y="5940"/>
                    </a:cubicBezTo>
                    <a:cubicBezTo>
                      <a:pt x="1304" y="5839"/>
                      <a:pt x="1213" y="5827"/>
                      <a:pt x="1187" y="5903"/>
                    </a:cubicBezTo>
                    <a:cubicBezTo>
                      <a:pt x="1286" y="6472"/>
                      <a:pt x="749" y="6704"/>
                      <a:pt x="412" y="6465"/>
                    </a:cubicBezTo>
                    <a:cubicBezTo>
                      <a:pt x="0" y="6132"/>
                      <a:pt x="250" y="5504"/>
                      <a:pt x="753" y="5561"/>
                    </a:cubicBezTo>
                    <a:cubicBezTo>
                      <a:pt x="831" y="5565"/>
                      <a:pt x="884" y="5530"/>
                      <a:pt x="815" y="5409"/>
                    </a:cubicBezTo>
                    <a:cubicBezTo>
                      <a:pt x="712" y="5245"/>
                      <a:pt x="569" y="5076"/>
                      <a:pt x="430" y="4908"/>
                    </a:cubicBezTo>
                    <a:lnTo>
                      <a:pt x="888" y="4481"/>
                    </a:lnTo>
                    <a:cubicBezTo>
                      <a:pt x="2054" y="5440"/>
                      <a:pt x="3296" y="5758"/>
                      <a:pt x="4636" y="5225"/>
                    </a:cubicBezTo>
                    <a:lnTo>
                      <a:pt x="2311" y="3016"/>
                    </a:lnTo>
                    <a:lnTo>
                      <a:pt x="1712" y="3620"/>
                    </a:lnTo>
                    <a:lnTo>
                      <a:pt x="778" y="2674"/>
                    </a:lnTo>
                    <a:close/>
                  </a:path>
                </a:pathLst>
              </a:custGeom>
              <a:solidFill>
                <a:srgbClr val="FFF6EB"/>
              </a:solidFill>
              <a:ln>
                <a:noFill/>
              </a:ln>
            </p:spPr>
            <p:txBody>
              <a:bodyPr vert="horz" wrap="square" lIns="68580" tIns="34290" rIns="68580" bIns="34290" numCol="1" anchor="t" anchorCtr="0" compatLnSpc="1">
                <a:prstTxWarp prst="textNoShape">
                  <a:avLst/>
                </a:prstTxWarp>
              </a:bodyPr>
              <a:lstStyle/>
              <a:p>
                <a:endParaRPr lang="zh-CN" altLang="en-US" sz="1013">
                  <a:solidFill>
                    <a:schemeClr val="accent5"/>
                  </a:solidFill>
                  <a:cs typeface="+mn-ea"/>
                  <a:sym typeface="+mn-lt"/>
                </a:endParaRPr>
              </a:p>
            </p:txBody>
          </p:sp>
        </p:grpSp>
        <p:sp>
          <p:nvSpPr>
            <p:cNvPr id="328" name="矩形 327"/>
            <p:cNvSpPr/>
            <p:nvPr/>
          </p:nvSpPr>
          <p:spPr>
            <a:xfrm>
              <a:off x="4151865" y="1245409"/>
              <a:ext cx="1595209" cy="292388"/>
            </a:xfrm>
            <a:prstGeom prst="rect">
              <a:avLst/>
            </a:prstGeom>
            <a:noFill/>
          </p:spPr>
          <p:txBody>
            <a:bodyPr wrap="square" rtlCol="0">
              <a:spAutoFit/>
            </a:bodyPr>
            <a:lstStyle/>
            <a:p>
              <a:r>
                <a:rPr lang="zh-CN" altLang="en-US" sz="1300" b="1" dirty="0">
                  <a:solidFill>
                    <a:schemeClr val="accent5"/>
                  </a:solidFill>
                  <a:cs typeface="+mn-ea"/>
                  <a:sym typeface="+mn-lt"/>
                </a:rPr>
                <a:t>深化财税改革</a:t>
              </a:r>
            </a:p>
          </p:txBody>
        </p:sp>
      </p:grpSp>
      <p:grpSp>
        <p:nvGrpSpPr>
          <p:cNvPr id="331" name="组合 330"/>
          <p:cNvGrpSpPr/>
          <p:nvPr/>
        </p:nvGrpSpPr>
        <p:grpSpPr>
          <a:xfrm>
            <a:off x="6640321" y="2656827"/>
            <a:ext cx="2180151" cy="393356"/>
            <a:chOff x="3566923" y="1173623"/>
            <a:chExt cx="2180151" cy="393356"/>
          </a:xfrm>
        </p:grpSpPr>
        <p:sp>
          <p:nvSpPr>
            <p:cNvPr id="332" name="矩形 331"/>
            <p:cNvSpPr/>
            <p:nvPr/>
          </p:nvSpPr>
          <p:spPr>
            <a:xfrm>
              <a:off x="3872428" y="1266442"/>
              <a:ext cx="327333" cy="292388"/>
            </a:xfrm>
            <a:prstGeom prst="rect">
              <a:avLst/>
            </a:prstGeom>
          </p:spPr>
          <p:txBody>
            <a:bodyPr wrap="square">
              <a:spAutoFit/>
            </a:bodyPr>
            <a:lstStyle/>
            <a:p>
              <a:pPr algn="ctr">
                <a:buFont typeface="Arial" pitchFamily="34" charset="0"/>
                <a:buNone/>
              </a:pPr>
              <a:r>
                <a:rPr lang="en-US" altLang="zh-CN" sz="1300" dirty="0">
                  <a:solidFill>
                    <a:srgbClr val="E71E17"/>
                  </a:solidFill>
                  <a:cs typeface="+mn-ea"/>
                  <a:sym typeface="+mn-lt"/>
                </a:rPr>
                <a:t>8</a:t>
              </a:r>
              <a:endParaRPr lang="zh-CN" altLang="en-US" sz="1300" dirty="0">
                <a:solidFill>
                  <a:srgbClr val="E71E17"/>
                </a:solidFill>
                <a:cs typeface="+mn-ea"/>
                <a:sym typeface="+mn-lt"/>
              </a:endParaRPr>
            </a:p>
          </p:txBody>
        </p:sp>
        <p:grpSp>
          <p:nvGrpSpPr>
            <p:cNvPr id="333" name="组合 332"/>
            <p:cNvGrpSpPr/>
            <p:nvPr/>
          </p:nvGrpSpPr>
          <p:grpSpPr>
            <a:xfrm>
              <a:off x="3566923" y="1173623"/>
              <a:ext cx="393044" cy="393356"/>
              <a:chOff x="1277938" y="2465388"/>
              <a:chExt cx="1045331" cy="1046162"/>
            </a:xfrm>
          </p:grpSpPr>
          <p:sp>
            <p:nvSpPr>
              <p:cNvPr id="335" name="椭圆 9"/>
              <p:cNvSpPr>
                <a:spLocks noChangeArrowheads="1"/>
              </p:cNvSpPr>
              <p:nvPr/>
            </p:nvSpPr>
            <p:spPr bwMode="auto">
              <a:xfrm>
                <a:off x="1277938" y="2465388"/>
                <a:ext cx="1045331" cy="1046162"/>
              </a:xfrm>
              <a:prstGeom prst="ellipse">
                <a:avLst/>
              </a:prstGeom>
              <a:solidFill>
                <a:srgbClr val="D10000"/>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chemeClr val="accent5"/>
                  </a:solidFill>
                  <a:latin typeface="+mn-lt"/>
                  <a:ea typeface="+mn-ea"/>
                  <a:cs typeface="+mn-ea"/>
                  <a:sym typeface="+mn-lt"/>
                </a:endParaRPr>
              </a:p>
            </p:txBody>
          </p:sp>
          <p:sp>
            <p:nvSpPr>
              <p:cNvPr id="336" name="Freeform 5"/>
              <p:cNvSpPr>
                <a:spLocks/>
              </p:cNvSpPr>
              <p:nvPr/>
            </p:nvSpPr>
            <p:spPr bwMode="auto">
              <a:xfrm>
                <a:off x="1480406" y="2641600"/>
                <a:ext cx="726649" cy="635000"/>
              </a:xfrm>
              <a:custGeom>
                <a:avLst/>
                <a:gdLst>
                  <a:gd name="T0" fmla="*/ 778 w 7797"/>
                  <a:gd name="T1" fmla="*/ 2674 h 6810"/>
                  <a:gd name="T2" fmla="*/ 2420 w 7797"/>
                  <a:gd name="T3" fmla="*/ 1093 h 6810"/>
                  <a:gd name="T4" fmla="*/ 3519 w 7797"/>
                  <a:gd name="T5" fmla="*/ 922 h 6810"/>
                  <a:gd name="T6" fmla="*/ 4020 w 7797"/>
                  <a:gd name="T7" fmla="*/ 1416 h 6810"/>
                  <a:gd name="T8" fmla="*/ 3165 w 7797"/>
                  <a:gd name="T9" fmla="*/ 2191 h 6810"/>
                  <a:gd name="T10" fmla="*/ 5509 w 7797"/>
                  <a:gd name="T11" fmla="*/ 4407 h 6810"/>
                  <a:gd name="T12" fmla="*/ 3550 w 7797"/>
                  <a:gd name="T13" fmla="*/ 153 h 6810"/>
                  <a:gd name="T14" fmla="*/ 6272 w 7797"/>
                  <a:gd name="T15" fmla="*/ 5152 h 6810"/>
                  <a:gd name="T16" fmla="*/ 6872 w 7797"/>
                  <a:gd name="T17" fmla="*/ 5727 h 6810"/>
                  <a:gd name="T18" fmla="*/ 6034 w 7797"/>
                  <a:gd name="T19" fmla="*/ 6575 h 6810"/>
                  <a:gd name="T20" fmla="*/ 5461 w 7797"/>
                  <a:gd name="T21" fmla="*/ 6025 h 6810"/>
                  <a:gd name="T22" fmla="*/ 1462 w 7797"/>
                  <a:gd name="T23" fmla="*/ 5940 h 6810"/>
                  <a:gd name="T24" fmla="*/ 1187 w 7797"/>
                  <a:gd name="T25" fmla="*/ 5903 h 6810"/>
                  <a:gd name="T26" fmla="*/ 412 w 7797"/>
                  <a:gd name="T27" fmla="*/ 6465 h 6810"/>
                  <a:gd name="T28" fmla="*/ 753 w 7797"/>
                  <a:gd name="T29" fmla="*/ 5561 h 6810"/>
                  <a:gd name="T30" fmla="*/ 815 w 7797"/>
                  <a:gd name="T31" fmla="*/ 5409 h 6810"/>
                  <a:gd name="T32" fmla="*/ 430 w 7797"/>
                  <a:gd name="T33" fmla="*/ 4908 h 6810"/>
                  <a:gd name="T34" fmla="*/ 888 w 7797"/>
                  <a:gd name="T35" fmla="*/ 4481 h 6810"/>
                  <a:gd name="T36" fmla="*/ 4636 w 7797"/>
                  <a:gd name="T37" fmla="*/ 5225 h 6810"/>
                  <a:gd name="T38" fmla="*/ 2311 w 7797"/>
                  <a:gd name="T39" fmla="*/ 3016 h 6810"/>
                  <a:gd name="T40" fmla="*/ 1712 w 7797"/>
                  <a:gd name="T41" fmla="*/ 3620 h 6810"/>
                  <a:gd name="T42" fmla="*/ 778 w 7797"/>
                  <a:gd name="T43" fmla="*/ 2674 h 6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97" h="6810">
                    <a:moveTo>
                      <a:pt x="778" y="2674"/>
                    </a:moveTo>
                    <a:lnTo>
                      <a:pt x="2420" y="1093"/>
                    </a:lnTo>
                    <a:cubicBezTo>
                      <a:pt x="2790" y="1302"/>
                      <a:pt x="3156" y="1199"/>
                      <a:pt x="3519" y="922"/>
                    </a:cubicBezTo>
                    <a:lnTo>
                      <a:pt x="4020" y="1416"/>
                    </a:lnTo>
                    <a:lnTo>
                      <a:pt x="3165" y="2191"/>
                    </a:lnTo>
                    <a:lnTo>
                      <a:pt x="5509" y="4407"/>
                    </a:lnTo>
                    <a:cubicBezTo>
                      <a:pt x="6394" y="2408"/>
                      <a:pt x="5407" y="884"/>
                      <a:pt x="3550" y="153"/>
                    </a:cubicBezTo>
                    <a:cubicBezTo>
                      <a:pt x="6161" y="0"/>
                      <a:pt x="7797" y="3094"/>
                      <a:pt x="6272" y="5152"/>
                    </a:cubicBezTo>
                    <a:lnTo>
                      <a:pt x="6872" y="5727"/>
                    </a:lnTo>
                    <a:lnTo>
                      <a:pt x="6034" y="6575"/>
                    </a:lnTo>
                    <a:lnTo>
                      <a:pt x="5461" y="6025"/>
                    </a:lnTo>
                    <a:cubicBezTo>
                      <a:pt x="4004" y="6810"/>
                      <a:pt x="2676" y="6755"/>
                      <a:pt x="1462" y="5940"/>
                    </a:cubicBezTo>
                    <a:cubicBezTo>
                      <a:pt x="1304" y="5839"/>
                      <a:pt x="1213" y="5827"/>
                      <a:pt x="1187" y="5903"/>
                    </a:cubicBezTo>
                    <a:cubicBezTo>
                      <a:pt x="1286" y="6472"/>
                      <a:pt x="749" y="6704"/>
                      <a:pt x="412" y="6465"/>
                    </a:cubicBezTo>
                    <a:cubicBezTo>
                      <a:pt x="0" y="6132"/>
                      <a:pt x="250" y="5504"/>
                      <a:pt x="753" y="5561"/>
                    </a:cubicBezTo>
                    <a:cubicBezTo>
                      <a:pt x="831" y="5565"/>
                      <a:pt x="884" y="5530"/>
                      <a:pt x="815" y="5409"/>
                    </a:cubicBezTo>
                    <a:cubicBezTo>
                      <a:pt x="712" y="5245"/>
                      <a:pt x="569" y="5076"/>
                      <a:pt x="430" y="4908"/>
                    </a:cubicBezTo>
                    <a:lnTo>
                      <a:pt x="888" y="4481"/>
                    </a:lnTo>
                    <a:cubicBezTo>
                      <a:pt x="2054" y="5440"/>
                      <a:pt x="3296" y="5758"/>
                      <a:pt x="4636" y="5225"/>
                    </a:cubicBezTo>
                    <a:lnTo>
                      <a:pt x="2311" y="3016"/>
                    </a:lnTo>
                    <a:lnTo>
                      <a:pt x="1712" y="3620"/>
                    </a:lnTo>
                    <a:lnTo>
                      <a:pt x="778" y="2674"/>
                    </a:lnTo>
                    <a:close/>
                  </a:path>
                </a:pathLst>
              </a:custGeom>
              <a:solidFill>
                <a:srgbClr val="FFF6EB"/>
              </a:solidFill>
              <a:ln>
                <a:noFill/>
              </a:ln>
            </p:spPr>
            <p:txBody>
              <a:bodyPr vert="horz" wrap="square" lIns="68580" tIns="34290" rIns="68580" bIns="34290" numCol="1" anchor="t" anchorCtr="0" compatLnSpc="1">
                <a:prstTxWarp prst="textNoShape">
                  <a:avLst/>
                </a:prstTxWarp>
              </a:bodyPr>
              <a:lstStyle/>
              <a:p>
                <a:endParaRPr lang="zh-CN" altLang="en-US" sz="1013">
                  <a:solidFill>
                    <a:schemeClr val="accent5"/>
                  </a:solidFill>
                  <a:cs typeface="+mn-ea"/>
                  <a:sym typeface="+mn-lt"/>
                </a:endParaRPr>
              </a:p>
            </p:txBody>
          </p:sp>
        </p:grpSp>
        <p:sp>
          <p:nvSpPr>
            <p:cNvPr id="334" name="矩形 333"/>
            <p:cNvSpPr/>
            <p:nvPr/>
          </p:nvSpPr>
          <p:spPr>
            <a:xfrm>
              <a:off x="4151865" y="1245409"/>
              <a:ext cx="1595209" cy="292388"/>
            </a:xfrm>
            <a:prstGeom prst="rect">
              <a:avLst/>
            </a:prstGeom>
            <a:noFill/>
          </p:spPr>
          <p:txBody>
            <a:bodyPr wrap="square" rtlCol="0">
              <a:spAutoFit/>
            </a:bodyPr>
            <a:lstStyle/>
            <a:p>
              <a:r>
                <a:rPr lang="zh-CN" altLang="en-US" sz="1300" b="1" dirty="0">
                  <a:solidFill>
                    <a:schemeClr val="accent5"/>
                  </a:solidFill>
                  <a:cs typeface="+mn-ea"/>
                  <a:sym typeface="+mn-lt"/>
                </a:rPr>
                <a:t>大众创业 万众创新</a:t>
              </a:r>
            </a:p>
          </p:txBody>
        </p:sp>
      </p:grpSp>
      <p:grpSp>
        <p:nvGrpSpPr>
          <p:cNvPr id="337" name="组合 336"/>
          <p:cNvGrpSpPr/>
          <p:nvPr/>
        </p:nvGrpSpPr>
        <p:grpSpPr>
          <a:xfrm>
            <a:off x="4525881" y="3217201"/>
            <a:ext cx="2180151" cy="393356"/>
            <a:chOff x="3566923" y="1173623"/>
            <a:chExt cx="2180151" cy="393356"/>
          </a:xfrm>
        </p:grpSpPr>
        <p:sp>
          <p:nvSpPr>
            <p:cNvPr id="338" name="矩形 337"/>
            <p:cNvSpPr/>
            <p:nvPr/>
          </p:nvSpPr>
          <p:spPr>
            <a:xfrm>
              <a:off x="3872428" y="1266442"/>
              <a:ext cx="327333" cy="292388"/>
            </a:xfrm>
            <a:prstGeom prst="rect">
              <a:avLst/>
            </a:prstGeom>
          </p:spPr>
          <p:txBody>
            <a:bodyPr wrap="square">
              <a:spAutoFit/>
            </a:bodyPr>
            <a:lstStyle/>
            <a:p>
              <a:pPr algn="ctr">
                <a:buFont typeface="Arial" pitchFamily="34" charset="0"/>
                <a:buNone/>
              </a:pPr>
              <a:r>
                <a:rPr lang="en-US" altLang="zh-CN" sz="1300" dirty="0">
                  <a:solidFill>
                    <a:srgbClr val="E71E17"/>
                  </a:solidFill>
                  <a:cs typeface="+mn-ea"/>
                  <a:sym typeface="+mn-lt"/>
                </a:rPr>
                <a:t>9</a:t>
              </a:r>
              <a:endParaRPr lang="zh-CN" altLang="en-US" sz="1300" dirty="0">
                <a:solidFill>
                  <a:srgbClr val="E71E17"/>
                </a:solidFill>
                <a:cs typeface="+mn-ea"/>
                <a:sym typeface="+mn-lt"/>
              </a:endParaRPr>
            </a:p>
          </p:txBody>
        </p:sp>
        <p:grpSp>
          <p:nvGrpSpPr>
            <p:cNvPr id="339" name="组合 338"/>
            <p:cNvGrpSpPr/>
            <p:nvPr/>
          </p:nvGrpSpPr>
          <p:grpSpPr>
            <a:xfrm>
              <a:off x="3566923" y="1173623"/>
              <a:ext cx="393044" cy="393356"/>
              <a:chOff x="1277938" y="2465388"/>
              <a:chExt cx="1045331" cy="1046162"/>
            </a:xfrm>
          </p:grpSpPr>
          <p:sp>
            <p:nvSpPr>
              <p:cNvPr id="341" name="椭圆 9"/>
              <p:cNvSpPr>
                <a:spLocks noChangeArrowheads="1"/>
              </p:cNvSpPr>
              <p:nvPr/>
            </p:nvSpPr>
            <p:spPr bwMode="auto">
              <a:xfrm>
                <a:off x="1277938" y="2465388"/>
                <a:ext cx="1045331" cy="1046162"/>
              </a:xfrm>
              <a:prstGeom prst="ellipse">
                <a:avLst/>
              </a:prstGeom>
              <a:solidFill>
                <a:srgbClr val="D10000"/>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chemeClr val="accent5"/>
                  </a:solidFill>
                  <a:latin typeface="+mn-lt"/>
                  <a:ea typeface="+mn-ea"/>
                  <a:cs typeface="+mn-ea"/>
                  <a:sym typeface="+mn-lt"/>
                </a:endParaRPr>
              </a:p>
            </p:txBody>
          </p:sp>
          <p:sp>
            <p:nvSpPr>
              <p:cNvPr id="342" name="Freeform 5"/>
              <p:cNvSpPr>
                <a:spLocks/>
              </p:cNvSpPr>
              <p:nvPr/>
            </p:nvSpPr>
            <p:spPr bwMode="auto">
              <a:xfrm>
                <a:off x="1480406" y="2641600"/>
                <a:ext cx="726649" cy="635000"/>
              </a:xfrm>
              <a:custGeom>
                <a:avLst/>
                <a:gdLst>
                  <a:gd name="T0" fmla="*/ 778 w 7797"/>
                  <a:gd name="T1" fmla="*/ 2674 h 6810"/>
                  <a:gd name="T2" fmla="*/ 2420 w 7797"/>
                  <a:gd name="T3" fmla="*/ 1093 h 6810"/>
                  <a:gd name="T4" fmla="*/ 3519 w 7797"/>
                  <a:gd name="T5" fmla="*/ 922 h 6810"/>
                  <a:gd name="T6" fmla="*/ 4020 w 7797"/>
                  <a:gd name="T7" fmla="*/ 1416 h 6810"/>
                  <a:gd name="T8" fmla="*/ 3165 w 7797"/>
                  <a:gd name="T9" fmla="*/ 2191 h 6810"/>
                  <a:gd name="T10" fmla="*/ 5509 w 7797"/>
                  <a:gd name="T11" fmla="*/ 4407 h 6810"/>
                  <a:gd name="T12" fmla="*/ 3550 w 7797"/>
                  <a:gd name="T13" fmla="*/ 153 h 6810"/>
                  <a:gd name="T14" fmla="*/ 6272 w 7797"/>
                  <a:gd name="T15" fmla="*/ 5152 h 6810"/>
                  <a:gd name="T16" fmla="*/ 6872 w 7797"/>
                  <a:gd name="T17" fmla="*/ 5727 h 6810"/>
                  <a:gd name="T18" fmla="*/ 6034 w 7797"/>
                  <a:gd name="T19" fmla="*/ 6575 h 6810"/>
                  <a:gd name="T20" fmla="*/ 5461 w 7797"/>
                  <a:gd name="T21" fmla="*/ 6025 h 6810"/>
                  <a:gd name="T22" fmla="*/ 1462 w 7797"/>
                  <a:gd name="T23" fmla="*/ 5940 h 6810"/>
                  <a:gd name="T24" fmla="*/ 1187 w 7797"/>
                  <a:gd name="T25" fmla="*/ 5903 h 6810"/>
                  <a:gd name="T26" fmla="*/ 412 w 7797"/>
                  <a:gd name="T27" fmla="*/ 6465 h 6810"/>
                  <a:gd name="T28" fmla="*/ 753 w 7797"/>
                  <a:gd name="T29" fmla="*/ 5561 h 6810"/>
                  <a:gd name="T30" fmla="*/ 815 w 7797"/>
                  <a:gd name="T31" fmla="*/ 5409 h 6810"/>
                  <a:gd name="T32" fmla="*/ 430 w 7797"/>
                  <a:gd name="T33" fmla="*/ 4908 h 6810"/>
                  <a:gd name="T34" fmla="*/ 888 w 7797"/>
                  <a:gd name="T35" fmla="*/ 4481 h 6810"/>
                  <a:gd name="T36" fmla="*/ 4636 w 7797"/>
                  <a:gd name="T37" fmla="*/ 5225 h 6810"/>
                  <a:gd name="T38" fmla="*/ 2311 w 7797"/>
                  <a:gd name="T39" fmla="*/ 3016 h 6810"/>
                  <a:gd name="T40" fmla="*/ 1712 w 7797"/>
                  <a:gd name="T41" fmla="*/ 3620 h 6810"/>
                  <a:gd name="T42" fmla="*/ 778 w 7797"/>
                  <a:gd name="T43" fmla="*/ 2674 h 6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97" h="6810">
                    <a:moveTo>
                      <a:pt x="778" y="2674"/>
                    </a:moveTo>
                    <a:lnTo>
                      <a:pt x="2420" y="1093"/>
                    </a:lnTo>
                    <a:cubicBezTo>
                      <a:pt x="2790" y="1302"/>
                      <a:pt x="3156" y="1199"/>
                      <a:pt x="3519" y="922"/>
                    </a:cubicBezTo>
                    <a:lnTo>
                      <a:pt x="4020" y="1416"/>
                    </a:lnTo>
                    <a:lnTo>
                      <a:pt x="3165" y="2191"/>
                    </a:lnTo>
                    <a:lnTo>
                      <a:pt x="5509" y="4407"/>
                    </a:lnTo>
                    <a:cubicBezTo>
                      <a:pt x="6394" y="2408"/>
                      <a:pt x="5407" y="884"/>
                      <a:pt x="3550" y="153"/>
                    </a:cubicBezTo>
                    <a:cubicBezTo>
                      <a:pt x="6161" y="0"/>
                      <a:pt x="7797" y="3094"/>
                      <a:pt x="6272" y="5152"/>
                    </a:cubicBezTo>
                    <a:lnTo>
                      <a:pt x="6872" y="5727"/>
                    </a:lnTo>
                    <a:lnTo>
                      <a:pt x="6034" y="6575"/>
                    </a:lnTo>
                    <a:lnTo>
                      <a:pt x="5461" y="6025"/>
                    </a:lnTo>
                    <a:cubicBezTo>
                      <a:pt x="4004" y="6810"/>
                      <a:pt x="2676" y="6755"/>
                      <a:pt x="1462" y="5940"/>
                    </a:cubicBezTo>
                    <a:cubicBezTo>
                      <a:pt x="1304" y="5839"/>
                      <a:pt x="1213" y="5827"/>
                      <a:pt x="1187" y="5903"/>
                    </a:cubicBezTo>
                    <a:cubicBezTo>
                      <a:pt x="1286" y="6472"/>
                      <a:pt x="749" y="6704"/>
                      <a:pt x="412" y="6465"/>
                    </a:cubicBezTo>
                    <a:cubicBezTo>
                      <a:pt x="0" y="6132"/>
                      <a:pt x="250" y="5504"/>
                      <a:pt x="753" y="5561"/>
                    </a:cubicBezTo>
                    <a:cubicBezTo>
                      <a:pt x="831" y="5565"/>
                      <a:pt x="884" y="5530"/>
                      <a:pt x="815" y="5409"/>
                    </a:cubicBezTo>
                    <a:cubicBezTo>
                      <a:pt x="712" y="5245"/>
                      <a:pt x="569" y="5076"/>
                      <a:pt x="430" y="4908"/>
                    </a:cubicBezTo>
                    <a:lnTo>
                      <a:pt x="888" y="4481"/>
                    </a:lnTo>
                    <a:cubicBezTo>
                      <a:pt x="2054" y="5440"/>
                      <a:pt x="3296" y="5758"/>
                      <a:pt x="4636" y="5225"/>
                    </a:cubicBezTo>
                    <a:lnTo>
                      <a:pt x="2311" y="3016"/>
                    </a:lnTo>
                    <a:lnTo>
                      <a:pt x="1712" y="3620"/>
                    </a:lnTo>
                    <a:lnTo>
                      <a:pt x="778" y="2674"/>
                    </a:lnTo>
                    <a:close/>
                  </a:path>
                </a:pathLst>
              </a:custGeom>
              <a:solidFill>
                <a:srgbClr val="FFF6EB"/>
              </a:solidFill>
              <a:ln>
                <a:noFill/>
              </a:ln>
            </p:spPr>
            <p:txBody>
              <a:bodyPr vert="horz" wrap="square" lIns="68580" tIns="34290" rIns="68580" bIns="34290" numCol="1" anchor="t" anchorCtr="0" compatLnSpc="1">
                <a:prstTxWarp prst="textNoShape">
                  <a:avLst/>
                </a:prstTxWarp>
              </a:bodyPr>
              <a:lstStyle/>
              <a:p>
                <a:endParaRPr lang="zh-CN" altLang="en-US" sz="1013">
                  <a:solidFill>
                    <a:schemeClr val="accent5"/>
                  </a:solidFill>
                  <a:cs typeface="+mn-ea"/>
                  <a:sym typeface="+mn-lt"/>
                </a:endParaRPr>
              </a:p>
            </p:txBody>
          </p:sp>
        </p:grpSp>
        <p:sp>
          <p:nvSpPr>
            <p:cNvPr id="340" name="矩形 339"/>
            <p:cNvSpPr/>
            <p:nvPr/>
          </p:nvSpPr>
          <p:spPr>
            <a:xfrm>
              <a:off x="4151865" y="1245409"/>
              <a:ext cx="1595209" cy="292388"/>
            </a:xfrm>
            <a:prstGeom prst="rect">
              <a:avLst/>
            </a:prstGeom>
            <a:noFill/>
          </p:spPr>
          <p:txBody>
            <a:bodyPr wrap="square" rtlCol="0">
              <a:spAutoFit/>
            </a:bodyPr>
            <a:lstStyle/>
            <a:p>
              <a:r>
                <a:rPr lang="zh-CN" altLang="en-US" sz="1300" b="1" dirty="0">
                  <a:solidFill>
                    <a:schemeClr val="accent5"/>
                  </a:solidFill>
                  <a:cs typeface="+mn-ea"/>
                  <a:sym typeface="+mn-lt"/>
                </a:rPr>
                <a:t>互联网</a:t>
              </a:r>
              <a:r>
                <a:rPr lang="en-US" altLang="zh-CN" sz="1300" b="1" dirty="0">
                  <a:solidFill>
                    <a:schemeClr val="accent5"/>
                  </a:solidFill>
                  <a:cs typeface="+mn-ea"/>
                  <a:sym typeface="+mn-lt"/>
                </a:rPr>
                <a:t>+</a:t>
              </a:r>
            </a:p>
          </p:txBody>
        </p:sp>
      </p:grpSp>
      <p:grpSp>
        <p:nvGrpSpPr>
          <p:cNvPr id="343" name="组合 342"/>
          <p:cNvGrpSpPr/>
          <p:nvPr/>
        </p:nvGrpSpPr>
        <p:grpSpPr>
          <a:xfrm>
            <a:off x="6640321" y="3209277"/>
            <a:ext cx="2252159" cy="393356"/>
            <a:chOff x="3566923" y="1173623"/>
            <a:chExt cx="2252159" cy="393356"/>
          </a:xfrm>
        </p:grpSpPr>
        <p:sp>
          <p:nvSpPr>
            <p:cNvPr id="344" name="矩形 343"/>
            <p:cNvSpPr/>
            <p:nvPr/>
          </p:nvSpPr>
          <p:spPr>
            <a:xfrm>
              <a:off x="3872428" y="1266442"/>
              <a:ext cx="506494" cy="292388"/>
            </a:xfrm>
            <a:prstGeom prst="rect">
              <a:avLst/>
            </a:prstGeom>
          </p:spPr>
          <p:txBody>
            <a:bodyPr wrap="square">
              <a:spAutoFit/>
            </a:bodyPr>
            <a:lstStyle/>
            <a:p>
              <a:pPr algn="ctr">
                <a:buFont typeface="Arial" pitchFamily="34" charset="0"/>
                <a:buNone/>
              </a:pPr>
              <a:r>
                <a:rPr lang="en-US" altLang="zh-CN" sz="1300" dirty="0">
                  <a:solidFill>
                    <a:srgbClr val="E71E17"/>
                  </a:solidFill>
                  <a:cs typeface="+mn-ea"/>
                  <a:sym typeface="+mn-lt"/>
                </a:rPr>
                <a:t>10</a:t>
              </a:r>
              <a:endParaRPr lang="zh-CN" altLang="en-US" sz="1300" dirty="0">
                <a:solidFill>
                  <a:srgbClr val="E71E17"/>
                </a:solidFill>
                <a:cs typeface="+mn-ea"/>
                <a:sym typeface="+mn-lt"/>
              </a:endParaRPr>
            </a:p>
          </p:txBody>
        </p:sp>
        <p:grpSp>
          <p:nvGrpSpPr>
            <p:cNvPr id="345" name="组合 344"/>
            <p:cNvGrpSpPr/>
            <p:nvPr/>
          </p:nvGrpSpPr>
          <p:grpSpPr>
            <a:xfrm>
              <a:off x="3566923" y="1173623"/>
              <a:ext cx="393044" cy="393356"/>
              <a:chOff x="1277938" y="2465388"/>
              <a:chExt cx="1045331" cy="1046162"/>
            </a:xfrm>
          </p:grpSpPr>
          <p:sp>
            <p:nvSpPr>
              <p:cNvPr id="347" name="椭圆 9"/>
              <p:cNvSpPr>
                <a:spLocks noChangeArrowheads="1"/>
              </p:cNvSpPr>
              <p:nvPr/>
            </p:nvSpPr>
            <p:spPr bwMode="auto">
              <a:xfrm>
                <a:off x="1277938" y="2465388"/>
                <a:ext cx="1045331" cy="1046162"/>
              </a:xfrm>
              <a:prstGeom prst="ellipse">
                <a:avLst/>
              </a:prstGeom>
              <a:solidFill>
                <a:srgbClr val="D10000"/>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chemeClr val="accent5"/>
                  </a:solidFill>
                  <a:latin typeface="+mn-lt"/>
                  <a:ea typeface="+mn-ea"/>
                  <a:cs typeface="+mn-ea"/>
                  <a:sym typeface="+mn-lt"/>
                </a:endParaRPr>
              </a:p>
            </p:txBody>
          </p:sp>
          <p:sp>
            <p:nvSpPr>
              <p:cNvPr id="348" name="Freeform 5"/>
              <p:cNvSpPr>
                <a:spLocks/>
              </p:cNvSpPr>
              <p:nvPr/>
            </p:nvSpPr>
            <p:spPr bwMode="auto">
              <a:xfrm>
                <a:off x="1480406" y="2641600"/>
                <a:ext cx="726649" cy="635000"/>
              </a:xfrm>
              <a:custGeom>
                <a:avLst/>
                <a:gdLst>
                  <a:gd name="T0" fmla="*/ 778 w 7797"/>
                  <a:gd name="T1" fmla="*/ 2674 h 6810"/>
                  <a:gd name="T2" fmla="*/ 2420 w 7797"/>
                  <a:gd name="T3" fmla="*/ 1093 h 6810"/>
                  <a:gd name="T4" fmla="*/ 3519 w 7797"/>
                  <a:gd name="T5" fmla="*/ 922 h 6810"/>
                  <a:gd name="T6" fmla="*/ 4020 w 7797"/>
                  <a:gd name="T7" fmla="*/ 1416 h 6810"/>
                  <a:gd name="T8" fmla="*/ 3165 w 7797"/>
                  <a:gd name="T9" fmla="*/ 2191 h 6810"/>
                  <a:gd name="T10" fmla="*/ 5509 w 7797"/>
                  <a:gd name="T11" fmla="*/ 4407 h 6810"/>
                  <a:gd name="T12" fmla="*/ 3550 w 7797"/>
                  <a:gd name="T13" fmla="*/ 153 h 6810"/>
                  <a:gd name="T14" fmla="*/ 6272 w 7797"/>
                  <a:gd name="T15" fmla="*/ 5152 h 6810"/>
                  <a:gd name="T16" fmla="*/ 6872 w 7797"/>
                  <a:gd name="T17" fmla="*/ 5727 h 6810"/>
                  <a:gd name="T18" fmla="*/ 6034 w 7797"/>
                  <a:gd name="T19" fmla="*/ 6575 h 6810"/>
                  <a:gd name="T20" fmla="*/ 5461 w 7797"/>
                  <a:gd name="T21" fmla="*/ 6025 h 6810"/>
                  <a:gd name="T22" fmla="*/ 1462 w 7797"/>
                  <a:gd name="T23" fmla="*/ 5940 h 6810"/>
                  <a:gd name="T24" fmla="*/ 1187 w 7797"/>
                  <a:gd name="T25" fmla="*/ 5903 h 6810"/>
                  <a:gd name="T26" fmla="*/ 412 w 7797"/>
                  <a:gd name="T27" fmla="*/ 6465 h 6810"/>
                  <a:gd name="T28" fmla="*/ 753 w 7797"/>
                  <a:gd name="T29" fmla="*/ 5561 h 6810"/>
                  <a:gd name="T30" fmla="*/ 815 w 7797"/>
                  <a:gd name="T31" fmla="*/ 5409 h 6810"/>
                  <a:gd name="T32" fmla="*/ 430 w 7797"/>
                  <a:gd name="T33" fmla="*/ 4908 h 6810"/>
                  <a:gd name="T34" fmla="*/ 888 w 7797"/>
                  <a:gd name="T35" fmla="*/ 4481 h 6810"/>
                  <a:gd name="T36" fmla="*/ 4636 w 7797"/>
                  <a:gd name="T37" fmla="*/ 5225 h 6810"/>
                  <a:gd name="T38" fmla="*/ 2311 w 7797"/>
                  <a:gd name="T39" fmla="*/ 3016 h 6810"/>
                  <a:gd name="T40" fmla="*/ 1712 w 7797"/>
                  <a:gd name="T41" fmla="*/ 3620 h 6810"/>
                  <a:gd name="T42" fmla="*/ 778 w 7797"/>
                  <a:gd name="T43" fmla="*/ 2674 h 6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97" h="6810">
                    <a:moveTo>
                      <a:pt x="778" y="2674"/>
                    </a:moveTo>
                    <a:lnTo>
                      <a:pt x="2420" y="1093"/>
                    </a:lnTo>
                    <a:cubicBezTo>
                      <a:pt x="2790" y="1302"/>
                      <a:pt x="3156" y="1199"/>
                      <a:pt x="3519" y="922"/>
                    </a:cubicBezTo>
                    <a:lnTo>
                      <a:pt x="4020" y="1416"/>
                    </a:lnTo>
                    <a:lnTo>
                      <a:pt x="3165" y="2191"/>
                    </a:lnTo>
                    <a:lnTo>
                      <a:pt x="5509" y="4407"/>
                    </a:lnTo>
                    <a:cubicBezTo>
                      <a:pt x="6394" y="2408"/>
                      <a:pt x="5407" y="884"/>
                      <a:pt x="3550" y="153"/>
                    </a:cubicBezTo>
                    <a:cubicBezTo>
                      <a:pt x="6161" y="0"/>
                      <a:pt x="7797" y="3094"/>
                      <a:pt x="6272" y="5152"/>
                    </a:cubicBezTo>
                    <a:lnTo>
                      <a:pt x="6872" y="5727"/>
                    </a:lnTo>
                    <a:lnTo>
                      <a:pt x="6034" y="6575"/>
                    </a:lnTo>
                    <a:lnTo>
                      <a:pt x="5461" y="6025"/>
                    </a:lnTo>
                    <a:cubicBezTo>
                      <a:pt x="4004" y="6810"/>
                      <a:pt x="2676" y="6755"/>
                      <a:pt x="1462" y="5940"/>
                    </a:cubicBezTo>
                    <a:cubicBezTo>
                      <a:pt x="1304" y="5839"/>
                      <a:pt x="1213" y="5827"/>
                      <a:pt x="1187" y="5903"/>
                    </a:cubicBezTo>
                    <a:cubicBezTo>
                      <a:pt x="1286" y="6472"/>
                      <a:pt x="749" y="6704"/>
                      <a:pt x="412" y="6465"/>
                    </a:cubicBezTo>
                    <a:cubicBezTo>
                      <a:pt x="0" y="6132"/>
                      <a:pt x="250" y="5504"/>
                      <a:pt x="753" y="5561"/>
                    </a:cubicBezTo>
                    <a:cubicBezTo>
                      <a:pt x="831" y="5565"/>
                      <a:pt x="884" y="5530"/>
                      <a:pt x="815" y="5409"/>
                    </a:cubicBezTo>
                    <a:cubicBezTo>
                      <a:pt x="712" y="5245"/>
                      <a:pt x="569" y="5076"/>
                      <a:pt x="430" y="4908"/>
                    </a:cubicBezTo>
                    <a:lnTo>
                      <a:pt x="888" y="4481"/>
                    </a:lnTo>
                    <a:cubicBezTo>
                      <a:pt x="2054" y="5440"/>
                      <a:pt x="3296" y="5758"/>
                      <a:pt x="4636" y="5225"/>
                    </a:cubicBezTo>
                    <a:lnTo>
                      <a:pt x="2311" y="3016"/>
                    </a:lnTo>
                    <a:lnTo>
                      <a:pt x="1712" y="3620"/>
                    </a:lnTo>
                    <a:lnTo>
                      <a:pt x="778" y="2674"/>
                    </a:lnTo>
                    <a:close/>
                  </a:path>
                </a:pathLst>
              </a:custGeom>
              <a:solidFill>
                <a:srgbClr val="FFF6EB"/>
              </a:solidFill>
              <a:ln>
                <a:noFill/>
              </a:ln>
            </p:spPr>
            <p:txBody>
              <a:bodyPr vert="horz" wrap="square" lIns="68580" tIns="34290" rIns="68580" bIns="34290" numCol="1" anchor="t" anchorCtr="0" compatLnSpc="1">
                <a:prstTxWarp prst="textNoShape">
                  <a:avLst/>
                </a:prstTxWarp>
              </a:bodyPr>
              <a:lstStyle/>
              <a:p>
                <a:endParaRPr lang="zh-CN" altLang="en-US" sz="1013">
                  <a:solidFill>
                    <a:schemeClr val="accent5"/>
                  </a:solidFill>
                  <a:cs typeface="+mn-ea"/>
                  <a:sym typeface="+mn-lt"/>
                </a:endParaRPr>
              </a:p>
            </p:txBody>
          </p:sp>
        </p:grpSp>
        <p:sp>
          <p:nvSpPr>
            <p:cNvPr id="346" name="矩形 345"/>
            <p:cNvSpPr/>
            <p:nvPr/>
          </p:nvSpPr>
          <p:spPr>
            <a:xfrm>
              <a:off x="4223873" y="1245409"/>
              <a:ext cx="1595209" cy="292388"/>
            </a:xfrm>
            <a:prstGeom prst="rect">
              <a:avLst/>
            </a:prstGeom>
            <a:noFill/>
          </p:spPr>
          <p:txBody>
            <a:bodyPr wrap="square" rtlCol="0">
              <a:spAutoFit/>
            </a:bodyPr>
            <a:lstStyle/>
            <a:p>
              <a:r>
                <a:rPr lang="zh-CN" altLang="en-US" sz="1300" b="1" dirty="0">
                  <a:solidFill>
                    <a:schemeClr val="accent5"/>
                  </a:solidFill>
                  <a:cs typeface="+mn-ea"/>
                  <a:sym typeface="+mn-lt"/>
                </a:rPr>
                <a:t>中国智造</a:t>
              </a:r>
              <a:r>
                <a:rPr lang="en-US" altLang="zh-CN" sz="1300" b="1" dirty="0">
                  <a:solidFill>
                    <a:schemeClr val="accent5"/>
                  </a:solidFill>
                  <a:cs typeface="+mn-ea"/>
                  <a:sym typeface="+mn-lt"/>
                </a:rPr>
                <a:t>2025</a:t>
              </a:r>
            </a:p>
          </p:txBody>
        </p:sp>
      </p:grpSp>
      <p:sp>
        <p:nvSpPr>
          <p:cNvPr id="70" name="矩形 69">
            <a:extLst>
              <a:ext uri="{FF2B5EF4-FFF2-40B4-BE49-F238E27FC236}">
                <a16:creationId xmlns:a16="http://schemas.microsoft.com/office/drawing/2014/main" id="{87CDC0C5-0E1B-4597-9B37-FFA2FDF6CEAB}"/>
              </a:ext>
            </a:extLst>
          </p:cNvPr>
          <p:cNvSpPr/>
          <p:nvPr/>
        </p:nvSpPr>
        <p:spPr>
          <a:xfrm>
            <a:off x="1589784" y="198240"/>
            <a:ext cx="4248472" cy="353943"/>
          </a:xfrm>
          <a:prstGeom prst="rect">
            <a:avLst/>
          </a:prstGeom>
          <a:effectLst/>
        </p:spPr>
        <p:txBody>
          <a:bodyPr vert="horz" wrap="square">
            <a:spAutoFit/>
          </a:bodyPr>
          <a:lstStyle/>
          <a:p>
            <a:r>
              <a:rPr lang="zh-CN" altLang="en-US" sz="1700" b="1" dirty="0">
                <a:solidFill>
                  <a:srgbClr val="C51515"/>
                </a:solidFill>
                <a:cs typeface="+mn-ea"/>
                <a:sym typeface="+mn-lt"/>
              </a:rPr>
              <a:t>五年以来经济发展取得辉煌成就</a:t>
            </a:r>
          </a:p>
        </p:txBody>
      </p:sp>
    </p:spTree>
    <p:extLst>
      <p:ext uri="{BB962C8B-B14F-4D97-AF65-F5344CB8AC3E}">
        <p14:creationId xmlns:p14="http://schemas.microsoft.com/office/powerpoint/2010/main" val="2386642953"/>
      </p:ext>
    </p:extLst>
  </p:cSld>
  <p:clrMapOvr>
    <a:masterClrMapping/>
  </p:clrMapOvr>
  <mc:AlternateContent xmlns:mc="http://schemas.openxmlformats.org/markup-compatibility/2006">
    <mc:Choice xmlns:p14="http://schemas.microsoft.com/office/powerpoint/2010/main" Requires="p14">
      <p:transition spd="slow" p14:dur="1500" advClick="0" advTm="2250">
        <p:fade/>
      </p:transition>
    </mc:Choice>
    <mc:Fallback>
      <p:transition spd="slow" advClick="0" advTm="225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5"/>
                                        </p:tgtEl>
                                        <p:attrNameLst>
                                          <p:attrName>style.visibility</p:attrName>
                                        </p:attrNameLst>
                                      </p:cBhvr>
                                      <p:to>
                                        <p:strVal val="visible"/>
                                      </p:to>
                                    </p:set>
                                    <p:anim calcmode="lin" valueType="num">
                                      <p:cBhvr additive="base">
                                        <p:cTn id="7" dur="500" fill="hold"/>
                                        <p:tgtEl>
                                          <p:spTgt spid="145"/>
                                        </p:tgtEl>
                                        <p:attrNameLst>
                                          <p:attrName>ppt_x</p:attrName>
                                        </p:attrNameLst>
                                      </p:cBhvr>
                                      <p:tavLst>
                                        <p:tav tm="0">
                                          <p:val>
                                            <p:strVal val="0-#ppt_w/2"/>
                                          </p:val>
                                        </p:tav>
                                        <p:tav tm="100000">
                                          <p:val>
                                            <p:strVal val="#ppt_x"/>
                                          </p:val>
                                        </p:tav>
                                      </p:tavLst>
                                    </p:anim>
                                    <p:anim calcmode="lin" valueType="num">
                                      <p:cBhvr additive="base">
                                        <p:cTn id="8" dur="500" fill="hold"/>
                                        <p:tgtEl>
                                          <p:spTgt spid="14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40"/>
                                        </p:tgtEl>
                                        <p:attrNameLst>
                                          <p:attrName>style.visibility</p:attrName>
                                        </p:attrNameLst>
                                      </p:cBhvr>
                                      <p:to>
                                        <p:strVal val="visible"/>
                                      </p:to>
                                    </p:set>
                                    <p:animEffect transition="in" filter="fade">
                                      <p:cBhvr>
                                        <p:cTn id="12" dur="700"/>
                                        <p:tgtEl>
                                          <p:spTgt spid="240"/>
                                        </p:tgtEl>
                                      </p:cBhvr>
                                    </p:animEffect>
                                    <p:anim calcmode="lin" valueType="num">
                                      <p:cBhvr>
                                        <p:cTn id="13" dur="700" fill="hold"/>
                                        <p:tgtEl>
                                          <p:spTgt spid="240"/>
                                        </p:tgtEl>
                                        <p:attrNameLst>
                                          <p:attrName>ppt_x</p:attrName>
                                        </p:attrNameLst>
                                      </p:cBhvr>
                                      <p:tavLst>
                                        <p:tav tm="0">
                                          <p:val>
                                            <p:strVal val="#ppt_x"/>
                                          </p:val>
                                        </p:tav>
                                        <p:tav tm="100000">
                                          <p:val>
                                            <p:strVal val="#ppt_x"/>
                                          </p:val>
                                        </p:tav>
                                      </p:tavLst>
                                    </p:anim>
                                    <p:anim calcmode="lin" valueType="num">
                                      <p:cBhvr>
                                        <p:cTn id="14" dur="700" fill="hold"/>
                                        <p:tgtEl>
                                          <p:spTgt spid="240"/>
                                        </p:tgtEl>
                                        <p:attrNameLst>
                                          <p:attrName>ppt_y</p:attrName>
                                        </p:attrNameLst>
                                      </p:cBhvr>
                                      <p:tavLst>
                                        <p:tav tm="0">
                                          <p:val>
                                            <p:strVal val="#ppt_y+.1"/>
                                          </p:val>
                                        </p:tav>
                                        <p:tav tm="100000">
                                          <p:val>
                                            <p:strVal val="#ppt_y"/>
                                          </p:val>
                                        </p:tav>
                                      </p:tavLst>
                                    </p:anim>
                                  </p:childTnLst>
                                </p:cTn>
                              </p:par>
                            </p:childTnLst>
                          </p:cTn>
                        </p:par>
                        <p:par>
                          <p:cTn id="15" fill="hold">
                            <p:stCondLst>
                              <p:cond delay="1200"/>
                            </p:stCondLst>
                            <p:childTnLst>
                              <p:par>
                                <p:cTn id="16" presetID="42" presetClass="entr" presetSubtype="0" fill="hold" nodeType="afterEffect">
                                  <p:stCondLst>
                                    <p:cond delay="0"/>
                                  </p:stCondLst>
                                  <p:childTnLst>
                                    <p:set>
                                      <p:cBhvr>
                                        <p:cTn id="17" dur="1" fill="hold">
                                          <p:stCondLst>
                                            <p:cond delay="0"/>
                                          </p:stCondLst>
                                        </p:cTn>
                                        <p:tgtEl>
                                          <p:spTgt spid="295"/>
                                        </p:tgtEl>
                                        <p:attrNameLst>
                                          <p:attrName>style.visibility</p:attrName>
                                        </p:attrNameLst>
                                      </p:cBhvr>
                                      <p:to>
                                        <p:strVal val="visible"/>
                                      </p:to>
                                    </p:set>
                                    <p:animEffect transition="in" filter="fade">
                                      <p:cBhvr>
                                        <p:cTn id="18" dur="700"/>
                                        <p:tgtEl>
                                          <p:spTgt spid="295"/>
                                        </p:tgtEl>
                                      </p:cBhvr>
                                    </p:animEffect>
                                    <p:anim calcmode="lin" valueType="num">
                                      <p:cBhvr>
                                        <p:cTn id="19" dur="700" fill="hold"/>
                                        <p:tgtEl>
                                          <p:spTgt spid="295"/>
                                        </p:tgtEl>
                                        <p:attrNameLst>
                                          <p:attrName>ppt_x</p:attrName>
                                        </p:attrNameLst>
                                      </p:cBhvr>
                                      <p:tavLst>
                                        <p:tav tm="0">
                                          <p:val>
                                            <p:strVal val="#ppt_x"/>
                                          </p:val>
                                        </p:tav>
                                        <p:tav tm="100000">
                                          <p:val>
                                            <p:strVal val="#ppt_x"/>
                                          </p:val>
                                        </p:tav>
                                      </p:tavLst>
                                    </p:anim>
                                    <p:anim calcmode="lin" valueType="num">
                                      <p:cBhvr>
                                        <p:cTn id="20" dur="700" fill="hold"/>
                                        <p:tgtEl>
                                          <p:spTgt spid="295"/>
                                        </p:tgtEl>
                                        <p:attrNameLst>
                                          <p:attrName>ppt_y</p:attrName>
                                        </p:attrNameLst>
                                      </p:cBhvr>
                                      <p:tavLst>
                                        <p:tav tm="0">
                                          <p:val>
                                            <p:strVal val="#ppt_y+.1"/>
                                          </p:val>
                                        </p:tav>
                                        <p:tav tm="100000">
                                          <p:val>
                                            <p:strVal val="#ppt_y"/>
                                          </p:val>
                                        </p:tav>
                                      </p:tavLst>
                                    </p:anim>
                                  </p:childTnLst>
                                </p:cTn>
                              </p:par>
                            </p:childTnLst>
                          </p:cTn>
                        </p:par>
                        <p:par>
                          <p:cTn id="21" fill="hold">
                            <p:stCondLst>
                              <p:cond delay="1900"/>
                            </p:stCondLst>
                            <p:childTnLst>
                              <p:par>
                                <p:cTn id="22" presetID="42" presetClass="entr" presetSubtype="0" fill="hold" nodeType="afterEffect">
                                  <p:stCondLst>
                                    <p:cond delay="0"/>
                                  </p:stCondLst>
                                  <p:childTnLst>
                                    <p:set>
                                      <p:cBhvr>
                                        <p:cTn id="23" dur="1" fill="hold">
                                          <p:stCondLst>
                                            <p:cond delay="0"/>
                                          </p:stCondLst>
                                        </p:cTn>
                                        <p:tgtEl>
                                          <p:spTgt spid="301"/>
                                        </p:tgtEl>
                                        <p:attrNameLst>
                                          <p:attrName>style.visibility</p:attrName>
                                        </p:attrNameLst>
                                      </p:cBhvr>
                                      <p:to>
                                        <p:strVal val="visible"/>
                                      </p:to>
                                    </p:set>
                                    <p:animEffect transition="in" filter="fade">
                                      <p:cBhvr>
                                        <p:cTn id="24" dur="700"/>
                                        <p:tgtEl>
                                          <p:spTgt spid="301"/>
                                        </p:tgtEl>
                                      </p:cBhvr>
                                    </p:animEffect>
                                    <p:anim calcmode="lin" valueType="num">
                                      <p:cBhvr>
                                        <p:cTn id="25" dur="700" fill="hold"/>
                                        <p:tgtEl>
                                          <p:spTgt spid="301"/>
                                        </p:tgtEl>
                                        <p:attrNameLst>
                                          <p:attrName>ppt_x</p:attrName>
                                        </p:attrNameLst>
                                      </p:cBhvr>
                                      <p:tavLst>
                                        <p:tav tm="0">
                                          <p:val>
                                            <p:strVal val="#ppt_x"/>
                                          </p:val>
                                        </p:tav>
                                        <p:tav tm="100000">
                                          <p:val>
                                            <p:strVal val="#ppt_x"/>
                                          </p:val>
                                        </p:tav>
                                      </p:tavLst>
                                    </p:anim>
                                    <p:anim calcmode="lin" valueType="num">
                                      <p:cBhvr>
                                        <p:cTn id="26" dur="700" fill="hold"/>
                                        <p:tgtEl>
                                          <p:spTgt spid="301"/>
                                        </p:tgtEl>
                                        <p:attrNameLst>
                                          <p:attrName>ppt_y</p:attrName>
                                        </p:attrNameLst>
                                      </p:cBhvr>
                                      <p:tavLst>
                                        <p:tav tm="0">
                                          <p:val>
                                            <p:strVal val="#ppt_y+.1"/>
                                          </p:val>
                                        </p:tav>
                                        <p:tav tm="100000">
                                          <p:val>
                                            <p:strVal val="#ppt_y"/>
                                          </p:val>
                                        </p:tav>
                                      </p:tavLst>
                                    </p:anim>
                                  </p:childTnLst>
                                </p:cTn>
                              </p:par>
                            </p:childTnLst>
                          </p:cTn>
                        </p:par>
                        <p:par>
                          <p:cTn id="27" fill="hold">
                            <p:stCondLst>
                              <p:cond delay="2600"/>
                            </p:stCondLst>
                            <p:childTnLst>
                              <p:par>
                                <p:cTn id="28" presetID="42" presetClass="entr" presetSubtype="0" fill="hold" nodeType="afterEffect">
                                  <p:stCondLst>
                                    <p:cond delay="0"/>
                                  </p:stCondLst>
                                  <p:childTnLst>
                                    <p:set>
                                      <p:cBhvr>
                                        <p:cTn id="29" dur="1" fill="hold">
                                          <p:stCondLst>
                                            <p:cond delay="0"/>
                                          </p:stCondLst>
                                        </p:cTn>
                                        <p:tgtEl>
                                          <p:spTgt spid="307"/>
                                        </p:tgtEl>
                                        <p:attrNameLst>
                                          <p:attrName>style.visibility</p:attrName>
                                        </p:attrNameLst>
                                      </p:cBhvr>
                                      <p:to>
                                        <p:strVal val="visible"/>
                                      </p:to>
                                    </p:set>
                                    <p:animEffect transition="in" filter="fade">
                                      <p:cBhvr>
                                        <p:cTn id="30" dur="700"/>
                                        <p:tgtEl>
                                          <p:spTgt spid="307"/>
                                        </p:tgtEl>
                                      </p:cBhvr>
                                    </p:animEffect>
                                    <p:anim calcmode="lin" valueType="num">
                                      <p:cBhvr>
                                        <p:cTn id="31" dur="700" fill="hold"/>
                                        <p:tgtEl>
                                          <p:spTgt spid="307"/>
                                        </p:tgtEl>
                                        <p:attrNameLst>
                                          <p:attrName>ppt_x</p:attrName>
                                        </p:attrNameLst>
                                      </p:cBhvr>
                                      <p:tavLst>
                                        <p:tav tm="0">
                                          <p:val>
                                            <p:strVal val="#ppt_x"/>
                                          </p:val>
                                        </p:tav>
                                        <p:tav tm="100000">
                                          <p:val>
                                            <p:strVal val="#ppt_x"/>
                                          </p:val>
                                        </p:tav>
                                      </p:tavLst>
                                    </p:anim>
                                    <p:anim calcmode="lin" valueType="num">
                                      <p:cBhvr>
                                        <p:cTn id="32" dur="700" fill="hold"/>
                                        <p:tgtEl>
                                          <p:spTgt spid="307"/>
                                        </p:tgtEl>
                                        <p:attrNameLst>
                                          <p:attrName>ppt_y</p:attrName>
                                        </p:attrNameLst>
                                      </p:cBhvr>
                                      <p:tavLst>
                                        <p:tav tm="0">
                                          <p:val>
                                            <p:strVal val="#ppt_y+.1"/>
                                          </p:val>
                                        </p:tav>
                                        <p:tav tm="100000">
                                          <p:val>
                                            <p:strVal val="#ppt_y"/>
                                          </p:val>
                                        </p:tav>
                                      </p:tavLst>
                                    </p:anim>
                                  </p:childTnLst>
                                </p:cTn>
                              </p:par>
                            </p:childTnLst>
                          </p:cTn>
                        </p:par>
                        <p:par>
                          <p:cTn id="33" fill="hold">
                            <p:stCondLst>
                              <p:cond delay="3300"/>
                            </p:stCondLst>
                            <p:childTnLst>
                              <p:par>
                                <p:cTn id="34" presetID="42" presetClass="entr" presetSubtype="0" fill="hold" nodeType="afterEffect">
                                  <p:stCondLst>
                                    <p:cond delay="0"/>
                                  </p:stCondLst>
                                  <p:childTnLst>
                                    <p:set>
                                      <p:cBhvr>
                                        <p:cTn id="35" dur="1" fill="hold">
                                          <p:stCondLst>
                                            <p:cond delay="0"/>
                                          </p:stCondLst>
                                        </p:cTn>
                                        <p:tgtEl>
                                          <p:spTgt spid="313"/>
                                        </p:tgtEl>
                                        <p:attrNameLst>
                                          <p:attrName>style.visibility</p:attrName>
                                        </p:attrNameLst>
                                      </p:cBhvr>
                                      <p:to>
                                        <p:strVal val="visible"/>
                                      </p:to>
                                    </p:set>
                                    <p:animEffect transition="in" filter="fade">
                                      <p:cBhvr>
                                        <p:cTn id="36" dur="700"/>
                                        <p:tgtEl>
                                          <p:spTgt spid="313"/>
                                        </p:tgtEl>
                                      </p:cBhvr>
                                    </p:animEffect>
                                    <p:anim calcmode="lin" valueType="num">
                                      <p:cBhvr>
                                        <p:cTn id="37" dur="700" fill="hold"/>
                                        <p:tgtEl>
                                          <p:spTgt spid="313"/>
                                        </p:tgtEl>
                                        <p:attrNameLst>
                                          <p:attrName>ppt_x</p:attrName>
                                        </p:attrNameLst>
                                      </p:cBhvr>
                                      <p:tavLst>
                                        <p:tav tm="0">
                                          <p:val>
                                            <p:strVal val="#ppt_x"/>
                                          </p:val>
                                        </p:tav>
                                        <p:tav tm="100000">
                                          <p:val>
                                            <p:strVal val="#ppt_x"/>
                                          </p:val>
                                        </p:tav>
                                      </p:tavLst>
                                    </p:anim>
                                    <p:anim calcmode="lin" valueType="num">
                                      <p:cBhvr>
                                        <p:cTn id="38" dur="700" fill="hold"/>
                                        <p:tgtEl>
                                          <p:spTgt spid="313"/>
                                        </p:tgtEl>
                                        <p:attrNameLst>
                                          <p:attrName>ppt_y</p:attrName>
                                        </p:attrNameLst>
                                      </p:cBhvr>
                                      <p:tavLst>
                                        <p:tav tm="0">
                                          <p:val>
                                            <p:strVal val="#ppt_y+.1"/>
                                          </p:val>
                                        </p:tav>
                                        <p:tav tm="100000">
                                          <p:val>
                                            <p:strVal val="#ppt_y"/>
                                          </p:val>
                                        </p:tav>
                                      </p:tavLst>
                                    </p:anim>
                                  </p:childTnLst>
                                </p:cTn>
                              </p:par>
                            </p:childTnLst>
                          </p:cTn>
                        </p:par>
                        <p:par>
                          <p:cTn id="39" fill="hold">
                            <p:stCondLst>
                              <p:cond delay="4000"/>
                            </p:stCondLst>
                            <p:childTnLst>
                              <p:par>
                                <p:cTn id="40" presetID="42" presetClass="entr" presetSubtype="0" fill="hold" nodeType="afterEffect">
                                  <p:stCondLst>
                                    <p:cond delay="0"/>
                                  </p:stCondLst>
                                  <p:childTnLst>
                                    <p:set>
                                      <p:cBhvr>
                                        <p:cTn id="41" dur="1" fill="hold">
                                          <p:stCondLst>
                                            <p:cond delay="0"/>
                                          </p:stCondLst>
                                        </p:cTn>
                                        <p:tgtEl>
                                          <p:spTgt spid="319"/>
                                        </p:tgtEl>
                                        <p:attrNameLst>
                                          <p:attrName>style.visibility</p:attrName>
                                        </p:attrNameLst>
                                      </p:cBhvr>
                                      <p:to>
                                        <p:strVal val="visible"/>
                                      </p:to>
                                    </p:set>
                                    <p:animEffect transition="in" filter="fade">
                                      <p:cBhvr>
                                        <p:cTn id="42" dur="700"/>
                                        <p:tgtEl>
                                          <p:spTgt spid="319"/>
                                        </p:tgtEl>
                                      </p:cBhvr>
                                    </p:animEffect>
                                    <p:anim calcmode="lin" valueType="num">
                                      <p:cBhvr>
                                        <p:cTn id="43" dur="700" fill="hold"/>
                                        <p:tgtEl>
                                          <p:spTgt spid="319"/>
                                        </p:tgtEl>
                                        <p:attrNameLst>
                                          <p:attrName>ppt_x</p:attrName>
                                        </p:attrNameLst>
                                      </p:cBhvr>
                                      <p:tavLst>
                                        <p:tav tm="0">
                                          <p:val>
                                            <p:strVal val="#ppt_x"/>
                                          </p:val>
                                        </p:tav>
                                        <p:tav tm="100000">
                                          <p:val>
                                            <p:strVal val="#ppt_x"/>
                                          </p:val>
                                        </p:tav>
                                      </p:tavLst>
                                    </p:anim>
                                    <p:anim calcmode="lin" valueType="num">
                                      <p:cBhvr>
                                        <p:cTn id="44" dur="700" fill="hold"/>
                                        <p:tgtEl>
                                          <p:spTgt spid="319"/>
                                        </p:tgtEl>
                                        <p:attrNameLst>
                                          <p:attrName>ppt_y</p:attrName>
                                        </p:attrNameLst>
                                      </p:cBhvr>
                                      <p:tavLst>
                                        <p:tav tm="0">
                                          <p:val>
                                            <p:strVal val="#ppt_y+.1"/>
                                          </p:val>
                                        </p:tav>
                                        <p:tav tm="100000">
                                          <p:val>
                                            <p:strVal val="#ppt_y"/>
                                          </p:val>
                                        </p:tav>
                                      </p:tavLst>
                                    </p:anim>
                                  </p:childTnLst>
                                </p:cTn>
                              </p:par>
                            </p:childTnLst>
                          </p:cTn>
                        </p:par>
                        <p:par>
                          <p:cTn id="45" fill="hold">
                            <p:stCondLst>
                              <p:cond delay="4700"/>
                            </p:stCondLst>
                            <p:childTnLst>
                              <p:par>
                                <p:cTn id="46" presetID="42" presetClass="entr" presetSubtype="0" fill="hold" nodeType="afterEffect">
                                  <p:stCondLst>
                                    <p:cond delay="0"/>
                                  </p:stCondLst>
                                  <p:childTnLst>
                                    <p:set>
                                      <p:cBhvr>
                                        <p:cTn id="47" dur="1" fill="hold">
                                          <p:stCondLst>
                                            <p:cond delay="0"/>
                                          </p:stCondLst>
                                        </p:cTn>
                                        <p:tgtEl>
                                          <p:spTgt spid="325"/>
                                        </p:tgtEl>
                                        <p:attrNameLst>
                                          <p:attrName>style.visibility</p:attrName>
                                        </p:attrNameLst>
                                      </p:cBhvr>
                                      <p:to>
                                        <p:strVal val="visible"/>
                                      </p:to>
                                    </p:set>
                                    <p:animEffect transition="in" filter="fade">
                                      <p:cBhvr>
                                        <p:cTn id="48" dur="700"/>
                                        <p:tgtEl>
                                          <p:spTgt spid="325"/>
                                        </p:tgtEl>
                                      </p:cBhvr>
                                    </p:animEffect>
                                    <p:anim calcmode="lin" valueType="num">
                                      <p:cBhvr>
                                        <p:cTn id="49" dur="700" fill="hold"/>
                                        <p:tgtEl>
                                          <p:spTgt spid="325"/>
                                        </p:tgtEl>
                                        <p:attrNameLst>
                                          <p:attrName>ppt_x</p:attrName>
                                        </p:attrNameLst>
                                      </p:cBhvr>
                                      <p:tavLst>
                                        <p:tav tm="0">
                                          <p:val>
                                            <p:strVal val="#ppt_x"/>
                                          </p:val>
                                        </p:tav>
                                        <p:tav tm="100000">
                                          <p:val>
                                            <p:strVal val="#ppt_x"/>
                                          </p:val>
                                        </p:tav>
                                      </p:tavLst>
                                    </p:anim>
                                    <p:anim calcmode="lin" valueType="num">
                                      <p:cBhvr>
                                        <p:cTn id="50" dur="700" fill="hold"/>
                                        <p:tgtEl>
                                          <p:spTgt spid="325"/>
                                        </p:tgtEl>
                                        <p:attrNameLst>
                                          <p:attrName>ppt_y</p:attrName>
                                        </p:attrNameLst>
                                      </p:cBhvr>
                                      <p:tavLst>
                                        <p:tav tm="0">
                                          <p:val>
                                            <p:strVal val="#ppt_y+.1"/>
                                          </p:val>
                                        </p:tav>
                                        <p:tav tm="100000">
                                          <p:val>
                                            <p:strVal val="#ppt_y"/>
                                          </p:val>
                                        </p:tav>
                                      </p:tavLst>
                                    </p:anim>
                                  </p:childTnLst>
                                </p:cTn>
                              </p:par>
                            </p:childTnLst>
                          </p:cTn>
                        </p:par>
                        <p:par>
                          <p:cTn id="51" fill="hold">
                            <p:stCondLst>
                              <p:cond delay="5400"/>
                            </p:stCondLst>
                            <p:childTnLst>
                              <p:par>
                                <p:cTn id="52" presetID="42" presetClass="entr" presetSubtype="0" fill="hold" nodeType="afterEffect">
                                  <p:stCondLst>
                                    <p:cond delay="0"/>
                                  </p:stCondLst>
                                  <p:childTnLst>
                                    <p:set>
                                      <p:cBhvr>
                                        <p:cTn id="53" dur="1" fill="hold">
                                          <p:stCondLst>
                                            <p:cond delay="0"/>
                                          </p:stCondLst>
                                        </p:cTn>
                                        <p:tgtEl>
                                          <p:spTgt spid="331"/>
                                        </p:tgtEl>
                                        <p:attrNameLst>
                                          <p:attrName>style.visibility</p:attrName>
                                        </p:attrNameLst>
                                      </p:cBhvr>
                                      <p:to>
                                        <p:strVal val="visible"/>
                                      </p:to>
                                    </p:set>
                                    <p:animEffect transition="in" filter="fade">
                                      <p:cBhvr>
                                        <p:cTn id="54" dur="700"/>
                                        <p:tgtEl>
                                          <p:spTgt spid="331"/>
                                        </p:tgtEl>
                                      </p:cBhvr>
                                    </p:animEffect>
                                    <p:anim calcmode="lin" valueType="num">
                                      <p:cBhvr>
                                        <p:cTn id="55" dur="700" fill="hold"/>
                                        <p:tgtEl>
                                          <p:spTgt spid="331"/>
                                        </p:tgtEl>
                                        <p:attrNameLst>
                                          <p:attrName>ppt_x</p:attrName>
                                        </p:attrNameLst>
                                      </p:cBhvr>
                                      <p:tavLst>
                                        <p:tav tm="0">
                                          <p:val>
                                            <p:strVal val="#ppt_x"/>
                                          </p:val>
                                        </p:tav>
                                        <p:tav tm="100000">
                                          <p:val>
                                            <p:strVal val="#ppt_x"/>
                                          </p:val>
                                        </p:tav>
                                      </p:tavLst>
                                    </p:anim>
                                    <p:anim calcmode="lin" valueType="num">
                                      <p:cBhvr>
                                        <p:cTn id="56" dur="700" fill="hold"/>
                                        <p:tgtEl>
                                          <p:spTgt spid="331"/>
                                        </p:tgtEl>
                                        <p:attrNameLst>
                                          <p:attrName>ppt_y</p:attrName>
                                        </p:attrNameLst>
                                      </p:cBhvr>
                                      <p:tavLst>
                                        <p:tav tm="0">
                                          <p:val>
                                            <p:strVal val="#ppt_y+.1"/>
                                          </p:val>
                                        </p:tav>
                                        <p:tav tm="100000">
                                          <p:val>
                                            <p:strVal val="#ppt_y"/>
                                          </p:val>
                                        </p:tav>
                                      </p:tavLst>
                                    </p:anim>
                                  </p:childTnLst>
                                </p:cTn>
                              </p:par>
                            </p:childTnLst>
                          </p:cTn>
                        </p:par>
                        <p:par>
                          <p:cTn id="57" fill="hold">
                            <p:stCondLst>
                              <p:cond delay="6100"/>
                            </p:stCondLst>
                            <p:childTnLst>
                              <p:par>
                                <p:cTn id="58" presetID="42" presetClass="entr" presetSubtype="0" fill="hold" nodeType="afterEffect">
                                  <p:stCondLst>
                                    <p:cond delay="0"/>
                                  </p:stCondLst>
                                  <p:childTnLst>
                                    <p:set>
                                      <p:cBhvr>
                                        <p:cTn id="59" dur="1" fill="hold">
                                          <p:stCondLst>
                                            <p:cond delay="0"/>
                                          </p:stCondLst>
                                        </p:cTn>
                                        <p:tgtEl>
                                          <p:spTgt spid="337"/>
                                        </p:tgtEl>
                                        <p:attrNameLst>
                                          <p:attrName>style.visibility</p:attrName>
                                        </p:attrNameLst>
                                      </p:cBhvr>
                                      <p:to>
                                        <p:strVal val="visible"/>
                                      </p:to>
                                    </p:set>
                                    <p:animEffect transition="in" filter="fade">
                                      <p:cBhvr>
                                        <p:cTn id="60" dur="700"/>
                                        <p:tgtEl>
                                          <p:spTgt spid="337"/>
                                        </p:tgtEl>
                                      </p:cBhvr>
                                    </p:animEffect>
                                    <p:anim calcmode="lin" valueType="num">
                                      <p:cBhvr>
                                        <p:cTn id="61" dur="700" fill="hold"/>
                                        <p:tgtEl>
                                          <p:spTgt spid="337"/>
                                        </p:tgtEl>
                                        <p:attrNameLst>
                                          <p:attrName>ppt_x</p:attrName>
                                        </p:attrNameLst>
                                      </p:cBhvr>
                                      <p:tavLst>
                                        <p:tav tm="0">
                                          <p:val>
                                            <p:strVal val="#ppt_x"/>
                                          </p:val>
                                        </p:tav>
                                        <p:tav tm="100000">
                                          <p:val>
                                            <p:strVal val="#ppt_x"/>
                                          </p:val>
                                        </p:tav>
                                      </p:tavLst>
                                    </p:anim>
                                    <p:anim calcmode="lin" valueType="num">
                                      <p:cBhvr>
                                        <p:cTn id="62" dur="700" fill="hold"/>
                                        <p:tgtEl>
                                          <p:spTgt spid="337"/>
                                        </p:tgtEl>
                                        <p:attrNameLst>
                                          <p:attrName>ppt_y</p:attrName>
                                        </p:attrNameLst>
                                      </p:cBhvr>
                                      <p:tavLst>
                                        <p:tav tm="0">
                                          <p:val>
                                            <p:strVal val="#ppt_y+.1"/>
                                          </p:val>
                                        </p:tav>
                                        <p:tav tm="100000">
                                          <p:val>
                                            <p:strVal val="#ppt_y"/>
                                          </p:val>
                                        </p:tav>
                                      </p:tavLst>
                                    </p:anim>
                                  </p:childTnLst>
                                </p:cTn>
                              </p:par>
                            </p:childTnLst>
                          </p:cTn>
                        </p:par>
                        <p:par>
                          <p:cTn id="63" fill="hold">
                            <p:stCondLst>
                              <p:cond delay="6800"/>
                            </p:stCondLst>
                            <p:childTnLst>
                              <p:par>
                                <p:cTn id="64" presetID="42" presetClass="entr" presetSubtype="0" fill="hold" nodeType="afterEffect">
                                  <p:stCondLst>
                                    <p:cond delay="0"/>
                                  </p:stCondLst>
                                  <p:childTnLst>
                                    <p:set>
                                      <p:cBhvr>
                                        <p:cTn id="65" dur="1" fill="hold">
                                          <p:stCondLst>
                                            <p:cond delay="0"/>
                                          </p:stCondLst>
                                        </p:cTn>
                                        <p:tgtEl>
                                          <p:spTgt spid="343"/>
                                        </p:tgtEl>
                                        <p:attrNameLst>
                                          <p:attrName>style.visibility</p:attrName>
                                        </p:attrNameLst>
                                      </p:cBhvr>
                                      <p:to>
                                        <p:strVal val="visible"/>
                                      </p:to>
                                    </p:set>
                                    <p:animEffect transition="in" filter="fade">
                                      <p:cBhvr>
                                        <p:cTn id="66" dur="700"/>
                                        <p:tgtEl>
                                          <p:spTgt spid="343"/>
                                        </p:tgtEl>
                                      </p:cBhvr>
                                    </p:animEffect>
                                    <p:anim calcmode="lin" valueType="num">
                                      <p:cBhvr>
                                        <p:cTn id="67" dur="700" fill="hold"/>
                                        <p:tgtEl>
                                          <p:spTgt spid="343"/>
                                        </p:tgtEl>
                                        <p:attrNameLst>
                                          <p:attrName>ppt_x</p:attrName>
                                        </p:attrNameLst>
                                      </p:cBhvr>
                                      <p:tavLst>
                                        <p:tav tm="0">
                                          <p:val>
                                            <p:strVal val="#ppt_x"/>
                                          </p:val>
                                        </p:tav>
                                        <p:tav tm="100000">
                                          <p:val>
                                            <p:strVal val="#ppt_x"/>
                                          </p:val>
                                        </p:tav>
                                      </p:tavLst>
                                    </p:anim>
                                    <p:anim calcmode="lin" valueType="num">
                                      <p:cBhvr>
                                        <p:cTn id="68" dur="700" fill="hold"/>
                                        <p:tgtEl>
                                          <p:spTgt spid="3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89822" y="1169082"/>
            <a:ext cx="1763566" cy="1258651"/>
          </a:xfrm>
          <a:prstGeom prst="rect">
            <a:avLst/>
          </a:prstGeom>
          <a:solidFill>
            <a:schemeClr val="accent1"/>
          </a:solidFill>
          <a:ln>
            <a:solidFill>
              <a:srgbClr val="C515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51515"/>
              </a:solidFill>
              <a:cs typeface="+mn-ea"/>
              <a:sym typeface="+mn-lt"/>
            </a:endParaRPr>
          </a:p>
        </p:txBody>
      </p:sp>
      <p:sp>
        <p:nvSpPr>
          <p:cNvPr id="3" name="矩形 2"/>
          <p:cNvSpPr/>
          <p:nvPr/>
        </p:nvSpPr>
        <p:spPr>
          <a:xfrm>
            <a:off x="1589784" y="198240"/>
            <a:ext cx="4248472" cy="353943"/>
          </a:xfrm>
          <a:prstGeom prst="rect">
            <a:avLst/>
          </a:prstGeom>
          <a:effectLst/>
        </p:spPr>
        <p:txBody>
          <a:bodyPr vert="horz" wrap="square">
            <a:spAutoFit/>
          </a:bodyPr>
          <a:lstStyle/>
          <a:p>
            <a:r>
              <a:rPr lang="zh-CN" altLang="en-US" sz="1700" b="1" dirty="0">
                <a:solidFill>
                  <a:srgbClr val="C51515"/>
                </a:solidFill>
                <a:cs typeface="+mn-ea"/>
                <a:sym typeface="+mn-lt"/>
              </a:rPr>
              <a:t>五年以来经济发展取得辉煌成就</a:t>
            </a:r>
          </a:p>
        </p:txBody>
      </p:sp>
      <p:grpSp>
        <p:nvGrpSpPr>
          <p:cNvPr id="6" name="组合 5"/>
          <p:cNvGrpSpPr/>
          <p:nvPr/>
        </p:nvGrpSpPr>
        <p:grpSpPr>
          <a:xfrm>
            <a:off x="316550" y="996414"/>
            <a:ext cx="789296" cy="789922"/>
            <a:chOff x="1277938" y="2465388"/>
            <a:chExt cx="1045331" cy="1046162"/>
          </a:xfrm>
        </p:grpSpPr>
        <p:sp>
          <p:nvSpPr>
            <p:cNvPr id="8" name="椭圆 9"/>
            <p:cNvSpPr>
              <a:spLocks noChangeArrowheads="1"/>
            </p:cNvSpPr>
            <p:nvPr/>
          </p:nvSpPr>
          <p:spPr bwMode="auto">
            <a:xfrm>
              <a:off x="1277938" y="2465388"/>
              <a:ext cx="1045331" cy="1046162"/>
            </a:xfrm>
            <a:prstGeom prst="ellipse">
              <a:avLst/>
            </a:prstGeom>
            <a:solidFill>
              <a:srgbClr val="D10000"/>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C51515"/>
                </a:solidFill>
                <a:latin typeface="+mn-lt"/>
                <a:ea typeface="+mn-ea"/>
                <a:cs typeface="+mn-ea"/>
                <a:sym typeface="+mn-lt"/>
              </a:endParaRPr>
            </a:p>
          </p:txBody>
        </p:sp>
        <p:sp>
          <p:nvSpPr>
            <p:cNvPr id="9" name="Freeform 5"/>
            <p:cNvSpPr>
              <a:spLocks/>
            </p:cNvSpPr>
            <p:nvPr/>
          </p:nvSpPr>
          <p:spPr bwMode="auto">
            <a:xfrm>
              <a:off x="1480406" y="2641600"/>
              <a:ext cx="726649" cy="635000"/>
            </a:xfrm>
            <a:custGeom>
              <a:avLst/>
              <a:gdLst>
                <a:gd name="T0" fmla="*/ 778 w 7797"/>
                <a:gd name="T1" fmla="*/ 2674 h 6810"/>
                <a:gd name="T2" fmla="*/ 2420 w 7797"/>
                <a:gd name="T3" fmla="*/ 1093 h 6810"/>
                <a:gd name="T4" fmla="*/ 3519 w 7797"/>
                <a:gd name="T5" fmla="*/ 922 h 6810"/>
                <a:gd name="T6" fmla="*/ 4020 w 7797"/>
                <a:gd name="T7" fmla="*/ 1416 h 6810"/>
                <a:gd name="T8" fmla="*/ 3165 w 7797"/>
                <a:gd name="T9" fmla="*/ 2191 h 6810"/>
                <a:gd name="T10" fmla="*/ 5509 w 7797"/>
                <a:gd name="T11" fmla="*/ 4407 h 6810"/>
                <a:gd name="T12" fmla="*/ 3550 w 7797"/>
                <a:gd name="T13" fmla="*/ 153 h 6810"/>
                <a:gd name="T14" fmla="*/ 6272 w 7797"/>
                <a:gd name="T15" fmla="*/ 5152 h 6810"/>
                <a:gd name="T16" fmla="*/ 6872 w 7797"/>
                <a:gd name="T17" fmla="*/ 5727 h 6810"/>
                <a:gd name="T18" fmla="*/ 6034 w 7797"/>
                <a:gd name="T19" fmla="*/ 6575 h 6810"/>
                <a:gd name="T20" fmla="*/ 5461 w 7797"/>
                <a:gd name="T21" fmla="*/ 6025 h 6810"/>
                <a:gd name="T22" fmla="*/ 1462 w 7797"/>
                <a:gd name="T23" fmla="*/ 5940 h 6810"/>
                <a:gd name="T24" fmla="*/ 1187 w 7797"/>
                <a:gd name="T25" fmla="*/ 5903 h 6810"/>
                <a:gd name="T26" fmla="*/ 412 w 7797"/>
                <a:gd name="T27" fmla="*/ 6465 h 6810"/>
                <a:gd name="T28" fmla="*/ 753 w 7797"/>
                <a:gd name="T29" fmla="*/ 5561 h 6810"/>
                <a:gd name="T30" fmla="*/ 815 w 7797"/>
                <a:gd name="T31" fmla="*/ 5409 h 6810"/>
                <a:gd name="T32" fmla="*/ 430 w 7797"/>
                <a:gd name="T33" fmla="*/ 4908 h 6810"/>
                <a:gd name="T34" fmla="*/ 888 w 7797"/>
                <a:gd name="T35" fmla="*/ 4481 h 6810"/>
                <a:gd name="T36" fmla="*/ 4636 w 7797"/>
                <a:gd name="T37" fmla="*/ 5225 h 6810"/>
                <a:gd name="T38" fmla="*/ 2311 w 7797"/>
                <a:gd name="T39" fmla="*/ 3016 h 6810"/>
                <a:gd name="T40" fmla="*/ 1712 w 7797"/>
                <a:gd name="T41" fmla="*/ 3620 h 6810"/>
                <a:gd name="T42" fmla="*/ 778 w 7797"/>
                <a:gd name="T43" fmla="*/ 2674 h 6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97" h="6810">
                  <a:moveTo>
                    <a:pt x="778" y="2674"/>
                  </a:moveTo>
                  <a:lnTo>
                    <a:pt x="2420" y="1093"/>
                  </a:lnTo>
                  <a:cubicBezTo>
                    <a:pt x="2790" y="1302"/>
                    <a:pt x="3156" y="1199"/>
                    <a:pt x="3519" y="922"/>
                  </a:cubicBezTo>
                  <a:lnTo>
                    <a:pt x="4020" y="1416"/>
                  </a:lnTo>
                  <a:lnTo>
                    <a:pt x="3165" y="2191"/>
                  </a:lnTo>
                  <a:lnTo>
                    <a:pt x="5509" y="4407"/>
                  </a:lnTo>
                  <a:cubicBezTo>
                    <a:pt x="6394" y="2408"/>
                    <a:pt x="5407" y="884"/>
                    <a:pt x="3550" y="153"/>
                  </a:cubicBezTo>
                  <a:cubicBezTo>
                    <a:pt x="6161" y="0"/>
                    <a:pt x="7797" y="3094"/>
                    <a:pt x="6272" y="5152"/>
                  </a:cubicBezTo>
                  <a:lnTo>
                    <a:pt x="6872" y="5727"/>
                  </a:lnTo>
                  <a:lnTo>
                    <a:pt x="6034" y="6575"/>
                  </a:lnTo>
                  <a:lnTo>
                    <a:pt x="5461" y="6025"/>
                  </a:lnTo>
                  <a:cubicBezTo>
                    <a:pt x="4004" y="6810"/>
                    <a:pt x="2676" y="6755"/>
                    <a:pt x="1462" y="5940"/>
                  </a:cubicBezTo>
                  <a:cubicBezTo>
                    <a:pt x="1304" y="5839"/>
                    <a:pt x="1213" y="5827"/>
                    <a:pt x="1187" y="5903"/>
                  </a:cubicBezTo>
                  <a:cubicBezTo>
                    <a:pt x="1286" y="6472"/>
                    <a:pt x="749" y="6704"/>
                    <a:pt x="412" y="6465"/>
                  </a:cubicBezTo>
                  <a:cubicBezTo>
                    <a:pt x="0" y="6132"/>
                    <a:pt x="250" y="5504"/>
                    <a:pt x="753" y="5561"/>
                  </a:cubicBezTo>
                  <a:cubicBezTo>
                    <a:pt x="831" y="5565"/>
                    <a:pt x="884" y="5530"/>
                    <a:pt x="815" y="5409"/>
                  </a:cubicBezTo>
                  <a:cubicBezTo>
                    <a:pt x="712" y="5245"/>
                    <a:pt x="569" y="5076"/>
                    <a:pt x="430" y="4908"/>
                  </a:cubicBezTo>
                  <a:lnTo>
                    <a:pt x="888" y="4481"/>
                  </a:lnTo>
                  <a:cubicBezTo>
                    <a:pt x="2054" y="5440"/>
                    <a:pt x="3296" y="5758"/>
                    <a:pt x="4636" y="5225"/>
                  </a:cubicBezTo>
                  <a:lnTo>
                    <a:pt x="2311" y="3016"/>
                  </a:lnTo>
                  <a:lnTo>
                    <a:pt x="1712" y="3620"/>
                  </a:lnTo>
                  <a:lnTo>
                    <a:pt x="778" y="2674"/>
                  </a:lnTo>
                  <a:close/>
                </a:path>
              </a:pathLst>
            </a:custGeom>
            <a:solidFill>
              <a:srgbClr val="FFF6EB"/>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C51515"/>
                </a:solidFill>
                <a:cs typeface="+mn-ea"/>
                <a:sym typeface="+mn-lt"/>
              </a:endParaRPr>
            </a:p>
          </p:txBody>
        </p:sp>
      </p:grpSp>
      <p:sp>
        <p:nvSpPr>
          <p:cNvPr id="28" name="矩形 27"/>
          <p:cNvSpPr/>
          <p:nvPr/>
        </p:nvSpPr>
        <p:spPr>
          <a:xfrm>
            <a:off x="1256236" y="1343566"/>
            <a:ext cx="964591" cy="292388"/>
          </a:xfrm>
          <a:prstGeom prst="rect">
            <a:avLst/>
          </a:prstGeom>
        </p:spPr>
        <p:txBody>
          <a:bodyPr wrap="square">
            <a:spAutoFit/>
          </a:bodyPr>
          <a:lstStyle/>
          <a:p>
            <a:pPr algn="ctr" eaLnBrk="1" hangingPunct="1">
              <a:buFont typeface="Arial" pitchFamily="34" charset="0"/>
              <a:buNone/>
            </a:pPr>
            <a:r>
              <a:rPr lang="zh-CN" altLang="en-US" sz="1300" dirty="0">
                <a:solidFill>
                  <a:srgbClr val="C51515"/>
                </a:solidFill>
                <a:cs typeface="+mn-ea"/>
                <a:sym typeface="+mn-lt"/>
              </a:rPr>
              <a:t>关键词一：</a:t>
            </a:r>
          </a:p>
        </p:txBody>
      </p:sp>
      <p:sp>
        <p:nvSpPr>
          <p:cNvPr id="29" name="矩形 28"/>
          <p:cNvSpPr/>
          <p:nvPr/>
        </p:nvSpPr>
        <p:spPr>
          <a:xfrm>
            <a:off x="1104052" y="1710656"/>
            <a:ext cx="1595209" cy="477054"/>
          </a:xfrm>
          <a:prstGeom prst="rect">
            <a:avLst/>
          </a:prstGeom>
          <a:noFill/>
        </p:spPr>
        <p:txBody>
          <a:bodyPr wrap="square" rtlCol="0">
            <a:spAutoFit/>
          </a:bodyPr>
          <a:lstStyle/>
          <a:p>
            <a:r>
              <a:rPr lang="zh-CN" altLang="en-US" sz="2500" b="1" dirty="0">
                <a:solidFill>
                  <a:srgbClr val="C51515"/>
                </a:solidFill>
                <a:cs typeface="+mn-ea"/>
                <a:sym typeface="+mn-lt"/>
              </a:rPr>
              <a:t>一带一路</a:t>
            </a:r>
          </a:p>
        </p:txBody>
      </p:sp>
      <p:sp>
        <p:nvSpPr>
          <p:cNvPr id="30" name="矩形 29"/>
          <p:cNvSpPr/>
          <p:nvPr/>
        </p:nvSpPr>
        <p:spPr>
          <a:xfrm>
            <a:off x="3635896" y="1134241"/>
            <a:ext cx="4587287" cy="1643527"/>
          </a:xfrm>
          <a:prstGeom prst="rect">
            <a:avLst/>
          </a:prstGeom>
        </p:spPr>
        <p:txBody>
          <a:bodyPr wrap="square">
            <a:spAutoFit/>
          </a:bodyPr>
          <a:lstStyle/>
          <a:p>
            <a:pPr algn="just" fontAlgn="base">
              <a:lnSpc>
                <a:spcPct val="120000"/>
              </a:lnSpc>
              <a:spcBef>
                <a:spcPct val="0"/>
              </a:spcBef>
              <a:spcAft>
                <a:spcPct val="0"/>
              </a:spcAft>
            </a:pPr>
            <a:r>
              <a:rPr lang="zh-CN" altLang="en-US" sz="1200" dirty="0">
                <a:solidFill>
                  <a:srgbClr val="C51515"/>
                </a:solidFill>
                <a:cs typeface="+mn-ea"/>
                <a:sym typeface="+mn-lt"/>
              </a:rPr>
              <a:t>习近平总书记在</a:t>
            </a:r>
            <a:r>
              <a:rPr lang="en-US" altLang="zh-CN" sz="1200" dirty="0">
                <a:solidFill>
                  <a:srgbClr val="C51515"/>
                </a:solidFill>
                <a:cs typeface="+mn-ea"/>
                <a:sym typeface="+mn-lt"/>
              </a:rPr>
              <a:t>2013</a:t>
            </a:r>
            <a:r>
              <a:rPr lang="zh-CN" altLang="en-US" sz="1200" dirty="0">
                <a:solidFill>
                  <a:srgbClr val="C51515"/>
                </a:solidFill>
                <a:cs typeface="+mn-ea"/>
                <a:sym typeface="+mn-lt"/>
              </a:rPr>
              <a:t>年９月和１０月分别提出建设“新丝绸之路经济带”和“２１世纪海上丝绸之路”的战略构想，强调相关各国要打造互利共赢的“利益共同体”和共同发展繁荣的“命运共同体”。   　　</a:t>
            </a:r>
            <a:endParaRPr lang="en-US" altLang="zh-CN" sz="1200" dirty="0">
              <a:solidFill>
                <a:srgbClr val="C51515"/>
              </a:solidFill>
              <a:cs typeface="+mn-ea"/>
              <a:sym typeface="+mn-lt"/>
            </a:endParaRPr>
          </a:p>
          <a:p>
            <a:pPr algn="just" fontAlgn="base">
              <a:lnSpc>
                <a:spcPct val="120000"/>
              </a:lnSpc>
              <a:spcBef>
                <a:spcPct val="0"/>
              </a:spcBef>
              <a:spcAft>
                <a:spcPct val="0"/>
              </a:spcAft>
            </a:pPr>
            <a:r>
              <a:rPr lang="zh-CN" altLang="en-US" sz="1200" dirty="0">
                <a:solidFill>
                  <a:srgbClr val="C51515"/>
                </a:solidFill>
                <a:cs typeface="+mn-ea"/>
                <a:sym typeface="+mn-lt"/>
              </a:rPr>
              <a:t>这一跨越时空的宏伟构想，从历史深处走来</a:t>
            </a:r>
            <a:r>
              <a:rPr lang="en-US" altLang="zh-CN" sz="1200" dirty="0">
                <a:solidFill>
                  <a:srgbClr val="C51515"/>
                </a:solidFill>
                <a:cs typeface="+mn-ea"/>
                <a:sym typeface="+mn-lt"/>
              </a:rPr>
              <a:t>,</a:t>
            </a:r>
            <a:r>
              <a:rPr lang="zh-CN" altLang="en-US" sz="1200" dirty="0">
                <a:solidFill>
                  <a:srgbClr val="C51515"/>
                </a:solidFill>
                <a:cs typeface="+mn-ea"/>
                <a:sym typeface="+mn-lt"/>
              </a:rPr>
              <a:t>融通古今、连接中外，顺应和平、发展、合作、共赢的时代潮流，承载着丝绸之路沿途各国发展繁荣的梦想，赋予古老丝绸之路以崭新的时代内涵。</a:t>
            </a:r>
            <a:endParaRPr lang="zh-CN" altLang="zh-CN" sz="1200" dirty="0">
              <a:solidFill>
                <a:srgbClr val="C51515"/>
              </a:solidFill>
              <a:cs typeface="+mn-ea"/>
              <a:sym typeface="+mn-lt"/>
            </a:endParaRPr>
          </a:p>
        </p:txBody>
      </p:sp>
      <p:sp>
        <p:nvSpPr>
          <p:cNvPr id="31" name="矩形 30"/>
          <p:cNvSpPr/>
          <p:nvPr/>
        </p:nvSpPr>
        <p:spPr>
          <a:xfrm>
            <a:off x="2915816" y="825938"/>
            <a:ext cx="1797589" cy="305481"/>
          </a:xfrm>
          <a:prstGeom prst="rect">
            <a:avLst/>
          </a:prstGeom>
          <a:noFill/>
          <a:ln w="25400" cap="flat" cmpd="sng" algn="ctr">
            <a:noFill/>
            <a:prstDash val="solid"/>
          </a:ln>
          <a:effectLst/>
        </p:spPr>
        <p:txBody>
          <a:bodyPr rtlCol="0" anchor="ctr"/>
          <a:lstStyle/>
          <a:p>
            <a:pPr marL="285750" marR="0" lvl="0" indent="-285750" algn="ctr" defTabSz="914400" eaLnBrk="1" fontAlgn="base" latinLnBrk="0" hangingPunct="1">
              <a:lnSpc>
                <a:spcPct val="100000"/>
              </a:lnSpc>
              <a:spcBef>
                <a:spcPct val="0"/>
              </a:spcBef>
              <a:spcAft>
                <a:spcPct val="0"/>
              </a:spcAft>
              <a:buClrTx/>
              <a:buSzTx/>
              <a:buFont typeface="Wingdings" panose="05000000000000000000" pitchFamily="2" charset="2"/>
              <a:buChar char="u"/>
              <a:tabLst/>
              <a:defRPr/>
            </a:pPr>
            <a:r>
              <a:rPr kumimoji="0" lang="zh-CN" altLang="en-US" sz="1650" b="1" i="0" u="none" strike="noStrike" kern="0" cap="none" spc="0" normalizeH="0" baseline="0" noProof="0" dirty="0">
                <a:ln>
                  <a:noFill/>
                </a:ln>
                <a:solidFill>
                  <a:srgbClr val="C51515"/>
                </a:solidFill>
                <a:effectLst/>
                <a:uLnTx/>
                <a:uFillTx/>
                <a:cs typeface="+mn-ea"/>
                <a:sym typeface="+mn-lt"/>
              </a:rPr>
              <a:t>背景及意义</a:t>
            </a:r>
          </a:p>
        </p:txBody>
      </p:sp>
      <p:sp>
        <p:nvSpPr>
          <p:cNvPr id="32" name="矩形 31"/>
          <p:cNvSpPr/>
          <p:nvPr/>
        </p:nvSpPr>
        <p:spPr>
          <a:xfrm>
            <a:off x="4304078" y="2882980"/>
            <a:ext cx="3888630" cy="1181221"/>
          </a:xfrm>
          <a:prstGeom prst="rect">
            <a:avLst/>
          </a:prstGeom>
        </p:spPr>
        <p:txBody>
          <a:bodyPr wrap="square">
            <a:spAutoFit/>
          </a:bodyPr>
          <a:lstStyle/>
          <a:p>
            <a:pPr algn="just" fontAlgn="base">
              <a:lnSpc>
                <a:spcPct val="120000"/>
              </a:lnSpc>
              <a:spcBef>
                <a:spcPct val="0"/>
              </a:spcBef>
              <a:spcAft>
                <a:spcPct val="0"/>
              </a:spcAft>
            </a:pPr>
            <a:r>
              <a:rPr lang="zh-CN" altLang="en-US" sz="1200" dirty="0">
                <a:solidFill>
                  <a:srgbClr val="C51515"/>
                </a:solidFill>
                <a:cs typeface="+mn-ea"/>
                <a:sym typeface="+mn-lt"/>
              </a:rPr>
              <a:t>一带一路国际峰会会达成了涵盖政策沟通、设施联通、贸易畅通、资金融通、民心相通</a:t>
            </a:r>
            <a:r>
              <a:rPr lang="en-US" altLang="zh-CN" sz="1200" dirty="0">
                <a:solidFill>
                  <a:srgbClr val="C51515"/>
                </a:solidFill>
                <a:cs typeface="+mn-ea"/>
                <a:sym typeface="+mn-lt"/>
              </a:rPr>
              <a:t>5</a:t>
            </a:r>
            <a:r>
              <a:rPr lang="zh-CN" altLang="en-US" sz="1200" dirty="0">
                <a:solidFill>
                  <a:srgbClr val="C51515"/>
                </a:solidFill>
                <a:cs typeface="+mn-ea"/>
                <a:sym typeface="+mn-lt"/>
              </a:rPr>
              <a:t>大类，共</a:t>
            </a:r>
            <a:r>
              <a:rPr lang="en-US" altLang="zh-CN" sz="1200" dirty="0">
                <a:solidFill>
                  <a:srgbClr val="C51515"/>
                </a:solidFill>
                <a:cs typeface="+mn-ea"/>
                <a:sym typeface="+mn-lt"/>
              </a:rPr>
              <a:t>76</a:t>
            </a:r>
            <a:r>
              <a:rPr lang="zh-CN" altLang="en-US" sz="1200" dirty="0">
                <a:solidFill>
                  <a:srgbClr val="C51515"/>
                </a:solidFill>
                <a:cs typeface="+mn-ea"/>
                <a:sym typeface="+mn-lt"/>
              </a:rPr>
              <a:t>大项、</a:t>
            </a:r>
            <a:r>
              <a:rPr lang="en-US" altLang="zh-CN" sz="1200" dirty="0">
                <a:solidFill>
                  <a:srgbClr val="C51515"/>
                </a:solidFill>
                <a:cs typeface="+mn-ea"/>
                <a:sym typeface="+mn-lt"/>
              </a:rPr>
              <a:t>270</a:t>
            </a:r>
            <a:r>
              <a:rPr lang="zh-CN" altLang="en-US" sz="1200" dirty="0">
                <a:solidFill>
                  <a:srgbClr val="C51515"/>
                </a:solidFill>
                <a:cs typeface="+mn-ea"/>
                <a:sym typeface="+mn-lt"/>
              </a:rPr>
              <a:t>多项具体成果，其中包括中国与</a:t>
            </a:r>
            <a:r>
              <a:rPr lang="en-US" altLang="zh-CN" sz="1200" dirty="0">
                <a:solidFill>
                  <a:srgbClr val="C51515"/>
                </a:solidFill>
                <a:cs typeface="+mn-ea"/>
                <a:sym typeface="+mn-lt"/>
              </a:rPr>
              <a:t>30</a:t>
            </a:r>
            <a:r>
              <a:rPr lang="zh-CN" altLang="en-US" sz="1200" dirty="0">
                <a:solidFill>
                  <a:srgbClr val="C51515"/>
                </a:solidFill>
                <a:cs typeface="+mn-ea"/>
                <a:sym typeface="+mn-lt"/>
              </a:rPr>
              <a:t>多个国家签署经贸合作协议；丝路基金新增资金</a:t>
            </a:r>
            <a:r>
              <a:rPr lang="en-US" altLang="zh-CN" sz="1200" dirty="0">
                <a:solidFill>
                  <a:srgbClr val="C51515"/>
                </a:solidFill>
                <a:cs typeface="+mn-ea"/>
                <a:sym typeface="+mn-lt"/>
              </a:rPr>
              <a:t>1000</a:t>
            </a:r>
            <a:r>
              <a:rPr lang="zh-CN" altLang="en-US" sz="1200" dirty="0">
                <a:solidFill>
                  <a:srgbClr val="C51515"/>
                </a:solidFill>
                <a:cs typeface="+mn-ea"/>
                <a:sym typeface="+mn-lt"/>
              </a:rPr>
              <a:t>亿元人民币；未来</a:t>
            </a:r>
            <a:r>
              <a:rPr lang="en-US" altLang="zh-CN" sz="1200" dirty="0">
                <a:solidFill>
                  <a:srgbClr val="C51515"/>
                </a:solidFill>
                <a:cs typeface="+mn-ea"/>
                <a:sym typeface="+mn-lt"/>
              </a:rPr>
              <a:t>3</a:t>
            </a:r>
            <a:r>
              <a:rPr lang="zh-CN" altLang="en-US" sz="1200" dirty="0">
                <a:solidFill>
                  <a:srgbClr val="C51515"/>
                </a:solidFill>
                <a:cs typeface="+mn-ea"/>
                <a:sym typeface="+mn-lt"/>
              </a:rPr>
              <a:t>年中国总体对外援助规模不少于</a:t>
            </a:r>
            <a:r>
              <a:rPr lang="en-US" altLang="zh-CN" sz="1200" dirty="0">
                <a:solidFill>
                  <a:srgbClr val="C51515"/>
                </a:solidFill>
                <a:cs typeface="+mn-ea"/>
                <a:sym typeface="+mn-lt"/>
              </a:rPr>
              <a:t>600</a:t>
            </a:r>
            <a:r>
              <a:rPr lang="zh-CN" altLang="en-US" sz="1200" dirty="0">
                <a:solidFill>
                  <a:srgbClr val="C51515"/>
                </a:solidFill>
                <a:cs typeface="+mn-ea"/>
                <a:sym typeface="+mn-lt"/>
              </a:rPr>
              <a:t>亿元人民币等。</a:t>
            </a:r>
            <a:endParaRPr lang="zh-CN" altLang="zh-CN" sz="1200" dirty="0">
              <a:solidFill>
                <a:srgbClr val="C51515"/>
              </a:solidFill>
              <a:cs typeface="+mn-ea"/>
              <a:sym typeface="+mn-lt"/>
            </a:endParaRPr>
          </a:p>
        </p:txBody>
      </p:sp>
      <p:sp>
        <p:nvSpPr>
          <p:cNvPr id="33" name="矩形 32"/>
          <p:cNvSpPr/>
          <p:nvPr/>
        </p:nvSpPr>
        <p:spPr>
          <a:xfrm>
            <a:off x="2922257" y="2882980"/>
            <a:ext cx="1231465" cy="305481"/>
          </a:xfrm>
          <a:prstGeom prst="rect">
            <a:avLst/>
          </a:prstGeom>
          <a:noFill/>
          <a:ln w="25400" cap="flat" cmpd="sng" algn="ctr">
            <a:noFill/>
            <a:prstDash val="solid"/>
          </a:ln>
          <a:effectLst/>
        </p:spPr>
        <p:txBody>
          <a:bodyPr rtlCol="0" anchor="ctr"/>
          <a:lstStyle/>
          <a:p>
            <a:pPr marL="285750" indent="-285750" algn="ctr" fontAlgn="base">
              <a:spcBef>
                <a:spcPct val="0"/>
              </a:spcBef>
              <a:spcAft>
                <a:spcPct val="0"/>
              </a:spcAft>
              <a:buFont typeface="Wingdings" panose="05000000000000000000" pitchFamily="2" charset="2"/>
              <a:buChar char="u"/>
            </a:pPr>
            <a:r>
              <a:rPr lang="zh-CN" altLang="en-US" sz="1650" b="1" kern="0" dirty="0">
                <a:solidFill>
                  <a:srgbClr val="C51515"/>
                </a:solidFill>
                <a:cs typeface="+mn-ea"/>
                <a:sym typeface="+mn-lt"/>
              </a:rPr>
              <a:t>成果</a:t>
            </a:r>
          </a:p>
        </p:txBody>
      </p:sp>
    </p:spTree>
    <p:extLst>
      <p:ext uri="{BB962C8B-B14F-4D97-AF65-F5344CB8AC3E}">
        <p14:creationId xmlns:p14="http://schemas.microsoft.com/office/powerpoint/2010/main" val="1583534509"/>
      </p:ext>
    </p:extLst>
  </p:cSld>
  <p:clrMapOvr>
    <a:masterClrMapping/>
  </p:clrMapOvr>
  <mc:AlternateContent xmlns:mc="http://schemas.openxmlformats.org/markup-compatibility/2006">
    <mc:Choice xmlns:p14="http://schemas.microsoft.com/office/powerpoint/2010/main" Requires="p14">
      <p:transition spd="slow" p14:dur="1500" advClick="0" advTm="2250">
        <p:fade/>
      </p:transition>
    </mc:Choice>
    <mc:Fallback>
      <p:transition spd="slow" advClick="0" advTm="225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1000"/>
                                        <p:tgtEl>
                                          <p:spTgt spid="28"/>
                                        </p:tgtEl>
                                      </p:cBhvr>
                                    </p:animEffect>
                                    <p:anim calcmode="lin" valueType="num">
                                      <p:cBhvr>
                                        <p:cTn id="20" dur="1000" fill="hold"/>
                                        <p:tgtEl>
                                          <p:spTgt spid="28"/>
                                        </p:tgtEl>
                                        <p:attrNameLst>
                                          <p:attrName>ppt_x</p:attrName>
                                        </p:attrNameLst>
                                      </p:cBhvr>
                                      <p:tavLst>
                                        <p:tav tm="0">
                                          <p:val>
                                            <p:strVal val="#ppt_x"/>
                                          </p:val>
                                        </p:tav>
                                        <p:tav tm="100000">
                                          <p:val>
                                            <p:strVal val="#ppt_x"/>
                                          </p:val>
                                        </p:tav>
                                      </p:tavLst>
                                    </p:anim>
                                    <p:anim calcmode="lin" valueType="num">
                                      <p:cBhvr>
                                        <p:cTn id="21" dur="1000" fill="hold"/>
                                        <p:tgtEl>
                                          <p:spTgt spid="2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1000"/>
                                        <p:tgtEl>
                                          <p:spTgt spid="29"/>
                                        </p:tgtEl>
                                      </p:cBhvr>
                                    </p:animEffect>
                                    <p:anim calcmode="lin" valueType="num">
                                      <p:cBhvr>
                                        <p:cTn id="26" dur="1000" fill="hold"/>
                                        <p:tgtEl>
                                          <p:spTgt spid="29"/>
                                        </p:tgtEl>
                                        <p:attrNameLst>
                                          <p:attrName>ppt_x</p:attrName>
                                        </p:attrNameLst>
                                      </p:cBhvr>
                                      <p:tavLst>
                                        <p:tav tm="0">
                                          <p:val>
                                            <p:strVal val="#ppt_x"/>
                                          </p:val>
                                        </p:tav>
                                        <p:tav tm="100000">
                                          <p:val>
                                            <p:strVal val="#ppt_x"/>
                                          </p:val>
                                        </p:tav>
                                      </p:tavLst>
                                    </p:anim>
                                    <p:anim calcmode="lin" valueType="num">
                                      <p:cBhvr>
                                        <p:cTn id="27" dur="1000" fill="hold"/>
                                        <p:tgtEl>
                                          <p:spTgt spid="29"/>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22" presetClass="entr" presetSubtype="8"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wipe(left)">
                                      <p:cBhvr>
                                        <p:cTn id="31" dur="500"/>
                                        <p:tgtEl>
                                          <p:spTgt spid="31"/>
                                        </p:tgtEl>
                                      </p:cBhvr>
                                    </p:animEffect>
                                  </p:childTnLst>
                                </p:cTn>
                              </p:par>
                            </p:childTnLst>
                          </p:cTn>
                        </p:par>
                        <p:par>
                          <p:cTn id="32" fill="hold">
                            <p:stCondLst>
                              <p:cond delay="45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5000"/>
                            </p:stCondLst>
                            <p:childTnLst>
                              <p:par>
                                <p:cTn id="37" presetID="22" presetClass="entr" presetSubtype="8"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left)">
                                      <p:cBhvr>
                                        <p:cTn id="39" dur="500"/>
                                        <p:tgtEl>
                                          <p:spTgt spid="33"/>
                                        </p:tgtEl>
                                      </p:cBhvr>
                                    </p:animEffect>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8" grpId="0"/>
      <p:bldP spid="29" grpId="0"/>
      <p:bldP spid="30" grpId="0"/>
      <p:bldP spid="31" grpId="0"/>
      <p:bldP spid="32" grpId="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187624" y="987574"/>
            <a:ext cx="748923" cy="2123658"/>
          </a:xfrm>
          <a:prstGeom prst="rect">
            <a:avLst/>
          </a:prstGeom>
          <a:noFill/>
          <a:effectLst/>
        </p:spPr>
        <p:txBody>
          <a:bodyPr wrap="non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lang="zh-CN" altLang="en-US" sz="4400" b="1" kern="0" dirty="0">
                <a:solidFill>
                  <a:srgbClr val="C00000"/>
                </a:solidFill>
                <a:cs typeface="+mn-ea"/>
                <a:sym typeface="+mn-lt"/>
              </a:rPr>
              <a:t>前</a:t>
            </a:r>
            <a:endParaRPr lang="en-US" altLang="zh-CN" sz="4400" b="1" kern="0" dirty="0">
              <a:solidFill>
                <a:srgbClr val="C00000"/>
              </a:solidFill>
              <a:cs typeface="+mn-ea"/>
              <a:sym typeface="+mn-lt"/>
            </a:endParaRPr>
          </a:p>
          <a:p>
            <a:pPr marL="0" marR="0" lvl="0" indent="0" defTabSz="914400" eaLnBrk="1" fontAlgn="auto" latinLnBrk="0" hangingPunct="1">
              <a:lnSpc>
                <a:spcPct val="150000"/>
              </a:lnSpc>
              <a:spcBef>
                <a:spcPts val="0"/>
              </a:spcBef>
              <a:spcAft>
                <a:spcPts val="0"/>
              </a:spcAft>
              <a:buClrTx/>
              <a:buSzTx/>
              <a:buFontTx/>
              <a:buNone/>
              <a:tabLst/>
              <a:defRPr/>
            </a:pPr>
            <a:r>
              <a:rPr lang="zh-CN" altLang="en-US" sz="4400" b="1" kern="0" dirty="0">
                <a:solidFill>
                  <a:srgbClr val="C00000"/>
                </a:solidFill>
                <a:cs typeface="+mn-ea"/>
                <a:sym typeface="+mn-lt"/>
              </a:rPr>
              <a:t>言</a:t>
            </a:r>
            <a:endParaRPr kumimoji="0" lang="zh-CN" altLang="en-US" sz="4400" b="1" i="0" u="none" strike="noStrike" kern="0" cap="none" spc="0" normalizeH="0" baseline="0" noProof="0" dirty="0">
              <a:ln>
                <a:noFill/>
              </a:ln>
              <a:solidFill>
                <a:srgbClr val="C00000"/>
              </a:solidFill>
              <a:effectLst/>
              <a:uLnTx/>
              <a:uFillTx/>
              <a:cs typeface="+mn-ea"/>
              <a:sym typeface="+mn-lt"/>
            </a:endParaRPr>
          </a:p>
        </p:txBody>
      </p:sp>
      <p:sp>
        <p:nvSpPr>
          <p:cNvPr id="23" name="TextBox 19"/>
          <p:cNvSpPr txBox="1"/>
          <p:nvPr/>
        </p:nvSpPr>
        <p:spPr>
          <a:xfrm>
            <a:off x="2771799" y="842737"/>
            <a:ext cx="5316689" cy="1357295"/>
          </a:xfrm>
          <a:prstGeom prst="rect">
            <a:avLst/>
          </a:prstGeom>
          <a:noFill/>
        </p:spPr>
        <p:txBody>
          <a:bodyPr wrap="square" lIns="0" tIns="0" rIns="0" bIns="0">
            <a:spAutoFit/>
          </a:bodyPr>
          <a:lstStyle/>
          <a:p>
            <a:pPr>
              <a:lnSpc>
                <a:spcPct val="140000"/>
              </a:lnSpc>
              <a:defRPr/>
            </a:pPr>
            <a:r>
              <a:rPr lang="zh-CN" altLang="en-US" sz="1050" b="1" kern="0" dirty="0">
                <a:solidFill>
                  <a:srgbClr val="C51515"/>
                </a:solidFill>
                <a:cs typeface="+mn-ea"/>
                <a:sym typeface="+mn-lt"/>
              </a:rPr>
              <a:t>中华民族从历史深处走来，五千年文明史有辉煌也有曲折，有荣耀也有苦难。历史走到了今天，面向更长远的未来，我们将如何书写中华民族新的故事，谱写新的华彩乐章，这是一个历史命题。党的十八大以来，以习近平同志为核心的党中央以强烈的历史使命感，高瞻远瞩、统揽全局、勇于担当，面对巨大的困难与挑战，创造性地提出一系列治国理政新理念新思想新战略，率领全国人民攻坚克难、砥砺奋进，开启了实现中华民族伟大复兴中国梦的新长征。</a:t>
            </a:r>
            <a:endParaRPr lang="zh-CN" altLang="en-US" sz="1050" b="1" dirty="0">
              <a:solidFill>
                <a:srgbClr val="C51515"/>
              </a:solidFill>
              <a:cs typeface="+mn-ea"/>
              <a:sym typeface="+mn-lt"/>
            </a:endParaRPr>
          </a:p>
        </p:txBody>
      </p:sp>
      <p:sp>
        <p:nvSpPr>
          <p:cNvPr id="24" name="TextBox 19"/>
          <p:cNvSpPr txBox="1"/>
          <p:nvPr/>
        </p:nvSpPr>
        <p:spPr>
          <a:xfrm>
            <a:off x="2779048" y="2304779"/>
            <a:ext cx="5316689" cy="452432"/>
          </a:xfrm>
          <a:prstGeom prst="rect">
            <a:avLst/>
          </a:prstGeom>
          <a:noFill/>
        </p:spPr>
        <p:txBody>
          <a:bodyPr wrap="square" lIns="0" tIns="0" rIns="0" bIns="0">
            <a:spAutoFit/>
          </a:bodyPr>
          <a:lstStyle/>
          <a:p>
            <a:pPr>
              <a:lnSpc>
                <a:spcPct val="140000"/>
              </a:lnSpc>
              <a:defRPr/>
            </a:pPr>
            <a:r>
              <a:rPr lang="zh-CN" altLang="en-US" sz="1050" b="1" kern="0" dirty="0">
                <a:solidFill>
                  <a:srgbClr val="C51515"/>
                </a:solidFill>
                <a:cs typeface="+mn-ea"/>
                <a:sym typeface="+mn-lt"/>
              </a:rPr>
              <a:t>回望党的十八大以来，我们前行的历史波澜壮阔，成就非凡，全面深化改革取得突破性进展，社会经济发展取得了辉煌成就。</a:t>
            </a:r>
            <a:endParaRPr lang="zh-CN" altLang="en-US" sz="1050" b="1" dirty="0">
              <a:solidFill>
                <a:srgbClr val="C51515"/>
              </a:solidFill>
              <a:cs typeface="+mn-ea"/>
              <a:sym typeface="+mn-lt"/>
            </a:endParaRPr>
          </a:p>
        </p:txBody>
      </p:sp>
      <p:sp>
        <p:nvSpPr>
          <p:cNvPr id="25" name="TextBox 19"/>
          <p:cNvSpPr txBox="1"/>
          <p:nvPr/>
        </p:nvSpPr>
        <p:spPr>
          <a:xfrm>
            <a:off x="2771799" y="2883387"/>
            <a:ext cx="5316689" cy="678647"/>
          </a:xfrm>
          <a:prstGeom prst="rect">
            <a:avLst/>
          </a:prstGeom>
          <a:noFill/>
        </p:spPr>
        <p:txBody>
          <a:bodyPr wrap="square" lIns="0" tIns="0" rIns="0" bIns="0">
            <a:spAutoFit/>
          </a:bodyPr>
          <a:lstStyle/>
          <a:p>
            <a:pPr>
              <a:lnSpc>
                <a:spcPct val="140000"/>
              </a:lnSpc>
              <a:defRPr/>
            </a:pPr>
            <a:r>
              <a:rPr lang="zh-CN" altLang="en-US" sz="1050" b="1" kern="0" dirty="0">
                <a:solidFill>
                  <a:srgbClr val="C51515"/>
                </a:solidFill>
                <a:cs typeface="+mn-ea"/>
                <a:sym typeface="+mn-lt"/>
              </a:rPr>
              <a:t>通过历史清晰标注的我们前行的坚实脚步，我们更加充满信心在以习近平同志为核心的党中央坚强领导下，团结奋进，继往开来，以更优异的成绩迎接党的十九大胜利召开，开创中华民族更加美好的未来。</a:t>
            </a:r>
            <a:endParaRPr lang="zh-CN" altLang="en-US" sz="1050" b="1" dirty="0">
              <a:solidFill>
                <a:srgbClr val="C51515"/>
              </a:solidFill>
              <a:cs typeface="+mn-ea"/>
              <a:sym typeface="+mn-lt"/>
            </a:endParaRPr>
          </a:p>
        </p:txBody>
      </p:sp>
    </p:spTree>
    <p:extLst>
      <p:ext uri="{BB962C8B-B14F-4D97-AF65-F5344CB8AC3E}">
        <p14:creationId xmlns:p14="http://schemas.microsoft.com/office/powerpoint/2010/main" val="3635925382"/>
      </p:ext>
    </p:extLst>
  </p:cSld>
  <p:clrMapOvr>
    <a:masterClrMapping/>
  </p:clrMapOvr>
  <mc:AlternateContent xmlns:mc="http://schemas.openxmlformats.org/markup-compatibility/2006">
    <mc:Choice xmlns:p14="http://schemas.microsoft.com/office/powerpoint/2010/main" Requires="p14">
      <p:transition spd="slow" p14:dur="1500" advTm="2250">
        <p14:switch dir="r"/>
      </p:transition>
    </mc:Choice>
    <mc:Fallback>
      <p:transition spd="slow" advTm="225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3" grpId="0"/>
      <p:bldP spid="24" grpId="0"/>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3530260" y="1169082"/>
            <a:ext cx="4426116" cy="1643527"/>
          </a:xfrm>
          <a:prstGeom prst="rect">
            <a:avLst/>
          </a:prstGeom>
        </p:spPr>
        <p:txBody>
          <a:bodyPr wrap="square">
            <a:spAutoFit/>
          </a:bodyPr>
          <a:lstStyle/>
          <a:p>
            <a:pPr algn="just" fontAlgn="base">
              <a:lnSpc>
                <a:spcPct val="120000"/>
              </a:lnSpc>
              <a:spcBef>
                <a:spcPct val="0"/>
              </a:spcBef>
              <a:spcAft>
                <a:spcPct val="0"/>
              </a:spcAft>
            </a:pPr>
            <a:r>
              <a:rPr lang="en-US" altLang="zh-CN" sz="1200" dirty="0">
                <a:solidFill>
                  <a:srgbClr val="C51515"/>
                </a:solidFill>
                <a:cs typeface="+mn-ea"/>
                <a:sym typeface="+mn-lt"/>
              </a:rPr>
              <a:t>2014</a:t>
            </a:r>
            <a:r>
              <a:rPr lang="zh-CN" altLang="en-US" sz="1200" dirty="0">
                <a:solidFill>
                  <a:srgbClr val="C51515"/>
                </a:solidFill>
                <a:cs typeface="+mn-ea"/>
                <a:sym typeface="+mn-lt"/>
              </a:rPr>
              <a:t>年</a:t>
            </a:r>
            <a:r>
              <a:rPr lang="en-US" altLang="zh-CN" sz="1200" dirty="0">
                <a:solidFill>
                  <a:srgbClr val="C51515"/>
                </a:solidFill>
                <a:cs typeface="+mn-ea"/>
                <a:sym typeface="+mn-lt"/>
              </a:rPr>
              <a:t>5</a:t>
            </a:r>
            <a:r>
              <a:rPr lang="zh-CN" altLang="en-US" sz="1200" dirty="0">
                <a:solidFill>
                  <a:srgbClr val="C51515"/>
                </a:solidFill>
                <a:cs typeface="+mn-ea"/>
                <a:sym typeface="+mn-lt"/>
              </a:rPr>
              <a:t>月，习近平在河南考察时指出，我国发展仍处于重要战略机遇期，我们要增强信心，从当前中国经济发展的阶段性特征出发，适应新常态，保持战略上的平常心态。这是新一代中央领导首次以新常态描述新周期中的中国经济。 </a:t>
            </a:r>
          </a:p>
          <a:p>
            <a:pPr algn="just" fontAlgn="base">
              <a:lnSpc>
                <a:spcPct val="120000"/>
              </a:lnSpc>
              <a:spcBef>
                <a:spcPct val="0"/>
              </a:spcBef>
              <a:spcAft>
                <a:spcPct val="0"/>
              </a:spcAft>
            </a:pPr>
            <a:r>
              <a:rPr lang="zh-CN" altLang="en-US" sz="1200" dirty="0">
                <a:solidFill>
                  <a:srgbClr val="C51515"/>
                </a:solidFill>
                <a:cs typeface="+mn-ea"/>
                <a:sym typeface="+mn-lt"/>
              </a:rPr>
              <a:t>随后，习近平</a:t>
            </a:r>
            <a:r>
              <a:rPr lang="en-US" altLang="zh-CN" sz="1200" dirty="0">
                <a:solidFill>
                  <a:srgbClr val="C51515"/>
                </a:solidFill>
                <a:cs typeface="+mn-ea"/>
                <a:sym typeface="+mn-lt"/>
              </a:rPr>
              <a:t>7</a:t>
            </a:r>
            <a:r>
              <a:rPr lang="zh-CN" altLang="en-US" sz="1200" dirty="0">
                <a:solidFill>
                  <a:srgbClr val="C51515"/>
                </a:solidFill>
                <a:cs typeface="+mn-ea"/>
                <a:sym typeface="+mn-lt"/>
              </a:rPr>
              <a:t>月在与党外人士的座谈会上再次提出“正确认识我国经济发展的阶段性特征，进一步增强信心，适应新常态，共同推动经济持续健康发展”。</a:t>
            </a:r>
          </a:p>
        </p:txBody>
      </p:sp>
      <p:sp>
        <p:nvSpPr>
          <p:cNvPr id="12" name="矩形 11"/>
          <p:cNvSpPr/>
          <p:nvPr/>
        </p:nvSpPr>
        <p:spPr>
          <a:xfrm>
            <a:off x="3001203" y="825938"/>
            <a:ext cx="1638370" cy="305481"/>
          </a:xfrm>
          <a:prstGeom prst="rect">
            <a:avLst/>
          </a:prstGeom>
          <a:noFill/>
          <a:ln w="25400" cap="flat" cmpd="sng" algn="ctr">
            <a:noFill/>
            <a:prstDash val="solid"/>
          </a:ln>
          <a:effectLst/>
        </p:spPr>
        <p:txBody>
          <a:bodyPr rtlCol="0" anchor="ctr"/>
          <a:lstStyle/>
          <a:p>
            <a:pPr marL="285750" marR="0" lvl="0" indent="-285750" algn="ctr" defTabSz="914400" eaLnBrk="1" fontAlgn="base" latinLnBrk="0" hangingPunct="1">
              <a:lnSpc>
                <a:spcPct val="100000"/>
              </a:lnSpc>
              <a:spcBef>
                <a:spcPct val="0"/>
              </a:spcBef>
              <a:spcAft>
                <a:spcPct val="0"/>
              </a:spcAft>
              <a:buClrTx/>
              <a:buSzTx/>
              <a:buFont typeface="Wingdings" panose="05000000000000000000" pitchFamily="2" charset="2"/>
              <a:buChar char="u"/>
              <a:tabLst/>
              <a:defRPr/>
            </a:pPr>
            <a:r>
              <a:rPr kumimoji="0" lang="zh-CN" altLang="en-US" sz="1650" b="1" i="0" u="none" strike="noStrike" kern="0" cap="none" spc="0" normalizeH="0" baseline="0" noProof="0" dirty="0">
                <a:ln>
                  <a:noFill/>
                </a:ln>
                <a:solidFill>
                  <a:srgbClr val="C51515"/>
                </a:solidFill>
                <a:effectLst/>
                <a:uLnTx/>
                <a:uFillTx/>
                <a:cs typeface="+mn-ea"/>
                <a:sym typeface="+mn-lt"/>
              </a:rPr>
              <a:t>背景及意义</a:t>
            </a:r>
          </a:p>
        </p:txBody>
      </p:sp>
      <p:sp>
        <p:nvSpPr>
          <p:cNvPr id="13" name="矩形 12"/>
          <p:cNvSpPr/>
          <p:nvPr/>
        </p:nvSpPr>
        <p:spPr>
          <a:xfrm>
            <a:off x="4064696" y="2816553"/>
            <a:ext cx="3915941" cy="959622"/>
          </a:xfrm>
          <a:prstGeom prst="rect">
            <a:avLst/>
          </a:prstGeom>
        </p:spPr>
        <p:txBody>
          <a:bodyPr wrap="square">
            <a:spAutoFit/>
          </a:bodyPr>
          <a:lstStyle/>
          <a:p>
            <a:pPr algn="just" fontAlgn="base">
              <a:lnSpc>
                <a:spcPct val="120000"/>
              </a:lnSpc>
              <a:spcBef>
                <a:spcPct val="0"/>
              </a:spcBef>
              <a:spcAft>
                <a:spcPct val="0"/>
              </a:spcAft>
            </a:pPr>
            <a:r>
              <a:rPr lang="zh-CN" altLang="en-US" sz="1200" dirty="0">
                <a:solidFill>
                  <a:srgbClr val="C51515"/>
                </a:solidFill>
                <a:cs typeface="+mn-ea"/>
                <a:sym typeface="+mn-lt"/>
              </a:rPr>
              <a:t>我国进入经济发展新常态，经济韧性好、潜力足、回旋空间大”“经济发展新常态下出现的一些趋势性变化使经济社会发展面临不少困难和挑战”“主动适应经济发展新常态，保持经济运行在合理区间。</a:t>
            </a:r>
          </a:p>
        </p:txBody>
      </p:sp>
      <p:sp>
        <p:nvSpPr>
          <p:cNvPr id="14" name="矩形 13"/>
          <p:cNvSpPr/>
          <p:nvPr/>
        </p:nvSpPr>
        <p:spPr>
          <a:xfrm>
            <a:off x="2915816" y="2816101"/>
            <a:ext cx="1139475" cy="305481"/>
          </a:xfrm>
          <a:prstGeom prst="rect">
            <a:avLst/>
          </a:prstGeom>
          <a:noFill/>
          <a:ln w="25400" cap="flat" cmpd="sng" algn="ctr">
            <a:noFill/>
            <a:prstDash val="solid"/>
          </a:ln>
          <a:effectLst/>
        </p:spPr>
        <p:txBody>
          <a:bodyPr rtlCol="0" anchor="ctr"/>
          <a:lstStyle/>
          <a:p>
            <a:pPr marL="285750" indent="-285750" algn="ctr" fontAlgn="base">
              <a:spcBef>
                <a:spcPct val="0"/>
              </a:spcBef>
              <a:spcAft>
                <a:spcPct val="0"/>
              </a:spcAft>
              <a:buFont typeface="Wingdings" panose="05000000000000000000" pitchFamily="2" charset="2"/>
              <a:buChar char="u"/>
            </a:pPr>
            <a:r>
              <a:rPr lang="zh-CN" altLang="en-US" sz="1650" b="1" kern="0" dirty="0">
                <a:solidFill>
                  <a:srgbClr val="C51515"/>
                </a:solidFill>
                <a:cs typeface="+mn-ea"/>
                <a:sym typeface="+mn-lt"/>
              </a:rPr>
              <a:t>成果</a:t>
            </a:r>
          </a:p>
        </p:txBody>
      </p:sp>
      <p:sp>
        <p:nvSpPr>
          <p:cNvPr id="15" name="矩形 14">
            <a:extLst>
              <a:ext uri="{FF2B5EF4-FFF2-40B4-BE49-F238E27FC236}">
                <a16:creationId xmlns:a16="http://schemas.microsoft.com/office/drawing/2014/main" id="{277F921F-7E75-4361-AA87-A28C3F162CC0}"/>
              </a:ext>
            </a:extLst>
          </p:cNvPr>
          <p:cNvSpPr/>
          <p:nvPr/>
        </p:nvSpPr>
        <p:spPr>
          <a:xfrm>
            <a:off x="1589784" y="198240"/>
            <a:ext cx="4248472" cy="353943"/>
          </a:xfrm>
          <a:prstGeom prst="rect">
            <a:avLst/>
          </a:prstGeom>
          <a:effectLst/>
        </p:spPr>
        <p:txBody>
          <a:bodyPr vert="horz" wrap="square">
            <a:spAutoFit/>
          </a:bodyPr>
          <a:lstStyle/>
          <a:p>
            <a:r>
              <a:rPr lang="zh-CN" altLang="en-US" sz="1700" b="1" dirty="0">
                <a:solidFill>
                  <a:srgbClr val="C51515"/>
                </a:solidFill>
                <a:cs typeface="+mn-ea"/>
                <a:sym typeface="+mn-lt"/>
              </a:rPr>
              <a:t>五年以来经济发展取得辉煌成就</a:t>
            </a:r>
          </a:p>
        </p:txBody>
      </p:sp>
      <p:sp>
        <p:nvSpPr>
          <p:cNvPr id="16" name="矩形 15">
            <a:extLst>
              <a:ext uri="{FF2B5EF4-FFF2-40B4-BE49-F238E27FC236}">
                <a16:creationId xmlns:a16="http://schemas.microsoft.com/office/drawing/2014/main" id="{569C65BD-0062-4CDF-A62E-747E33B48891}"/>
              </a:ext>
            </a:extLst>
          </p:cNvPr>
          <p:cNvSpPr/>
          <p:nvPr/>
        </p:nvSpPr>
        <p:spPr>
          <a:xfrm>
            <a:off x="889822" y="1169082"/>
            <a:ext cx="1763566" cy="1546684"/>
          </a:xfrm>
          <a:prstGeom prst="rect">
            <a:avLst/>
          </a:prstGeom>
          <a:solidFill>
            <a:schemeClr val="accent1"/>
          </a:solidFill>
          <a:ln>
            <a:solidFill>
              <a:srgbClr val="C515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51515"/>
              </a:solidFill>
              <a:cs typeface="+mn-ea"/>
              <a:sym typeface="+mn-lt"/>
            </a:endParaRPr>
          </a:p>
        </p:txBody>
      </p:sp>
      <p:grpSp>
        <p:nvGrpSpPr>
          <p:cNvPr id="17" name="组合 16">
            <a:extLst>
              <a:ext uri="{FF2B5EF4-FFF2-40B4-BE49-F238E27FC236}">
                <a16:creationId xmlns:a16="http://schemas.microsoft.com/office/drawing/2014/main" id="{A631E16D-A56D-41A6-A50F-CFA011704294}"/>
              </a:ext>
            </a:extLst>
          </p:cNvPr>
          <p:cNvGrpSpPr/>
          <p:nvPr/>
        </p:nvGrpSpPr>
        <p:grpSpPr>
          <a:xfrm>
            <a:off x="316550" y="996414"/>
            <a:ext cx="789296" cy="789922"/>
            <a:chOff x="1277938" y="2465388"/>
            <a:chExt cx="1045331" cy="1046162"/>
          </a:xfrm>
        </p:grpSpPr>
        <p:sp>
          <p:nvSpPr>
            <p:cNvPr id="18" name="椭圆 9">
              <a:extLst>
                <a:ext uri="{FF2B5EF4-FFF2-40B4-BE49-F238E27FC236}">
                  <a16:creationId xmlns:a16="http://schemas.microsoft.com/office/drawing/2014/main" id="{8F2DC20D-4BDA-4A8C-9556-30EA8CD95DAC}"/>
                </a:ext>
              </a:extLst>
            </p:cNvPr>
            <p:cNvSpPr>
              <a:spLocks noChangeArrowheads="1"/>
            </p:cNvSpPr>
            <p:nvPr/>
          </p:nvSpPr>
          <p:spPr bwMode="auto">
            <a:xfrm>
              <a:off x="1277938" y="2465388"/>
              <a:ext cx="1045331" cy="1046162"/>
            </a:xfrm>
            <a:prstGeom prst="ellipse">
              <a:avLst/>
            </a:prstGeom>
            <a:solidFill>
              <a:srgbClr val="D10000"/>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C51515"/>
                </a:solidFill>
                <a:latin typeface="+mn-lt"/>
                <a:ea typeface="+mn-ea"/>
                <a:cs typeface="+mn-ea"/>
                <a:sym typeface="+mn-lt"/>
              </a:endParaRPr>
            </a:p>
          </p:txBody>
        </p:sp>
        <p:sp>
          <p:nvSpPr>
            <p:cNvPr id="19" name="Freeform 5">
              <a:extLst>
                <a:ext uri="{FF2B5EF4-FFF2-40B4-BE49-F238E27FC236}">
                  <a16:creationId xmlns:a16="http://schemas.microsoft.com/office/drawing/2014/main" id="{573F32C1-632B-4D4B-803D-44A0B0CCA3EF}"/>
                </a:ext>
              </a:extLst>
            </p:cNvPr>
            <p:cNvSpPr>
              <a:spLocks/>
            </p:cNvSpPr>
            <p:nvPr/>
          </p:nvSpPr>
          <p:spPr bwMode="auto">
            <a:xfrm>
              <a:off x="1480406" y="2641600"/>
              <a:ext cx="726649" cy="635000"/>
            </a:xfrm>
            <a:custGeom>
              <a:avLst/>
              <a:gdLst>
                <a:gd name="T0" fmla="*/ 778 w 7797"/>
                <a:gd name="T1" fmla="*/ 2674 h 6810"/>
                <a:gd name="T2" fmla="*/ 2420 w 7797"/>
                <a:gd name="T3" fmla="*/ 1093 h 6810"/>
                <a:gd name="T4" fmla="*/ 3519 w 7797"/>
                <a:gd name="T5" fmla="*/ 922 h 6810"/>
                <a:gd name="T6" fmla="*/ 4020 w 7797"/>
                <a:gd name="T7" fmla="*/ 1416 h 6810"/>
                <a:gd name="T8" fmla="*/ 3165 w 7797"/>
                <a:gd name="T9" fmla="*/ 2191 h 6810"/>
                <a:gd name="T10" fmla="*/ 5509 w 7797"/>
                <a:gd name="T11" fmla="*/ 4407 h 6810"/>
                <a:gd name="T12" fmla="*/ 3550 w 7797"/>
                <a:gd name="T13" fmla="*/ 153 h 6810"/>
                <a:gd name="T14" fmla="*/ 6272 w 7797"/>
                <a:gd name="T15" fmla="*/ 5152 h 6810"/>
                <a:gd name="T16" fmla="*/ 6872 w 7797"/>
                <a:gd name="T17" fmla="*/ 5727 h 6810"/>
                <a:gd name="T18" fmla="*/ 6034 w 7797"/>
                <a:gd name="T19" fmla="*/ 6575 h 6810"/>
                <a:gd name="T20" fmla="*/ 5461 w 7797"/>
                <a:gd name="T21" fmla="*/ 6025 h 6810"/>
                <a:gd name="T22" fmla="*/ 1462 w 7797"/>
                <a:gd name="T23" fmla="*/ 5940 h 6810"/>
                <a:gd name="T24" fmla="*/ 1187 w 7797"/>
                <a:gd name="T25" fmla="*/ 5903 h 6810"/>
                <a:gd name="T26" fmla="*/ 412 w 7797"/>
                <a:gd name="T27" fmla="*/ 6465 h 6810"/>
                <a:gd name="T28" fmla="*/ 753 w 7797"/>
                <a:gd name="T29" fmla="*/ 5561 h 6810"/>
                <a:gd name="T30" fmla="*/ 815 w 7797"/>
                <a:gd name="T31" fmla="*/ 5409 h 6810"/>
                <a:gd name="T32" fmla="*/ 430 w 7797"/>
                <a:gd name="T33" fmla="*/ 4908 h 6810"/>
                <a:gd name="T34" fmla="*/ 888 w 7797"/>
                <a:gd name="T35" fmla="*/ 4481 h 6810"/>
                <a:gd name="T36" fmla="*/ 4636 w 7797"/>
                <a:gd name="T37" fmla="*/ 5225 h 6810"/>
                <a:gd name="T38" fmla="*/ 2311 w 7797"/>
                <a:gd name="T39" fmla="*/ 3016 h 6810"/>
                <a:gd name="T40" fmla="*/ 1712 w 7797"/>
                <a:gd name="T41" fmla="*/ 3620 h 6810"/>
                <a:gd name="T42" fmla="*/ 778 w 7797"/>
                <a:gd name="T43" fmla="*/ 2674 h 6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97" h="6810">
                  <a:moveTo>
                    <a:pt x="778" y="2674"/>
                  </a:moveTo>
                  <a:lnTo>
                    <a:pt x="2420" y="1093"/>
                  </a:lnTo>
                  <a:cubicBezTo>
                    <a:pt x="2790" y="1302"/>
                    <a:pt x="3156" y="1199"/>
                    <a:pt x="3519" y="922"/>
                  </a:cubicBezTo>
                  <a:lnTo>
                    <a:pt x="4020" y="1416"/>
                  </a:lnTo>
                  <a:lnTo>
                    <a:pt x="3165" y="2191"/>
                  </a:lnTo>
                  <a:lnTo>
                    <a:pt x="5509" y="4407"/>
                  </a:lnTo>
                  <a:cubicBezTo>
                    <a:pt x="6394" y="2408"/>
                    <a:pt x="5407" y="884"/>
                    <a:pt x="3550" y="153"/>
                  </a:cubicBezTo>
                  <a:cubicBezTo>
                    <a:pt x="6161" y="0"/>
                    <a:pt x="7797" y="3094"/>
                    <a:pt x="6272" y="5152"/>
                  </a:cubicBezTo>
                  <a:lnTo>
                    <a:pt x="6872" y="5727"/>
                  </a:lnTo>
                  <a:lnTo>
                    <a:pt x="6034" y="6575"/>
                  </a:lnTo>
                  <a:lnTo>
                    <a:pt x="5461" y="6025"/>
                  </a:lnTo>
                  <a:cubicBezTo>
                    <a:pt x="4004" y="6810"/>
                    <a:pt x="2676" y="6755"/>
                    <a:pt x="1462" y="5940"/>
                  </a:cubicBezTo>
                  <a:cubicBezTo>
                    <a:pt x="1304" y="5839"/>
                    <a:pt x="1213" y="5827"/>
                    <a:pt x="1187" y="5903"/>
                  </a:cubicBezTo>
                  <a:cubicBezTo>
                    <a:pt x="1286" y="6472"/>
                    <a:pt x="749" y="6704"/>
                    <a:pt x="412" y="6465"/>
                  </a:cubicBezTo>
                  <a:cubicBezTo>
                    <a:pt x="0" y="6132"/>
                    <a:pt x="250" y="5504"/>
                    <a:pt x="753" y="5561"/>
                  </a:cubicBezTo>
                  <a:cubicBezTo>
                    <a:pt x="831" y="5565"/>
                    <a:pt x="884" y="5530"/>
                    <a:pt x="815" y="5409"/>
                  </a:cubicBezTo>
                  <a:cubicBezTo>
                    <a:pt x="712" y="5245"/>
                    <a:pt x="569" y="5076"/>
                    <a:pt x="430" y="4908"/>
                  </a:cubicBezTo>
                  <a:lnTo>
                    <a:pt x="888" y="4481"/>
                  </a:lnTo>
                  <a:cubicBezTo>
                    <a:pt x="2054" y="5440"/>
                    <a:pt x="3296" y="5758"/>
                    <a:pt x="4636" y="5225"/>
                  </a:cubicBezTo>
                  <a:lnTo>
                    <a:pt x="2311" y="3016"/>
                  </a:lnTo>
                  <a:lnTo>
                    <a:pt x="1712" y="3620"/>
                  </a:lnTo>
                  <a:lnTo>
                    <a:pt x="778" y="2674"/>
                  </a:lnTo>
                  <a:close/>
                </a:path>
              </a:pathLst>
            </a:custGeom>
            <a:solidFill>
              <a:srgbClr val="FFF6EB"/>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C51515"/>
                </a:solidFill>
                <a:cs typeface="+mn-ea"/>
                <a:sym typeface="+mn-lt"/>
              </a:endParaRPr>
            </a:p>
          </p:txBody>
        </p:sp>
      </p:grpSp>
      <p:sp>
        <p:nvSpPr>
          <p:cNvPr id="20" name="矩形 19">
            <a:extLst>
              <a:ext uri="{FF2B5EF4-FFF2-40B4-BE49-F238E27FC236}">
                <a16:creationId xmlns:a16="http://schemas.microsoft.com/office/drawing/2014/main" id="{D323A725-DF95-4AEA-8EB7-628D650E6E99}"/>
              </a:ext>
            </a:extLst>
          </p:cNvPr>
          <p:cNvSpPr/>
          <p:nvPr/>
        </p:nvSpPr>
        <p:spPr>
          <a:xfrm>
            <a:off x="1256236" y="1343566"/>
            <a:ext cx="964591" cy="292388"/>
          </a:xfrm>
          <a:prstGeom prst="rect">
            <a:avLst/>
          </a:prstGeom>
        </p:spPr>
        <p:txBody>
          <a:bodyPr wrap="square">
            <a:spAutoFit/>
          </a:bodyPr>
          <a:lstStyle/>
          <a:p>
            <a:pPr algn="ctr" eaLnBrk="1" hangingPunct="1">
              <a:buFont typeface="Arial" pitchFamily="34" charset="0"/>
              <a:buNone/>
            </a:pPr>
            <a:r>
              <a:rPr lang="zh-CN" altLang="en-US" sz="1300" dirty="0">
                <a:solidFill>
                  <a:srgbClr val="C51515"/>
                </a:solidFill>
                <a:cs typeface="+mn-ea"/>
                <a:sym typeface="+mn-lt"/>
              </a:rPr>
              <a:t>关键词一：</a:t>
            </a:r>
          </a:p>
        </p:txBody>
      </p:sp>
      <p:sp>
        <p:nvSpPr>
          <p:cNvPr id="21" name="矩形 20">
            <a:extLst>
              <a:ext uri="{FF2B5EF4-FFF2-40B4-BE49-F238E27FC236}">
                <a16:creationId xmlns:a16="http://schemas.microsoft.com/office/drawing/2014/main" id="{F8EA201E-B18F-4C5E-B72A-8C898DD297CF}"/>
              </a:ext>
            </a:extLst>
          </p:cNvPr>
          <p:cNvSpPr/>
          <p:nvPr/>
        </p:nvSpPr>
        <p:spPr>
          <a:xfrm>
            <a:off x="1104052" y="1710656"/>
            <a:ext cx="1595209" cy="861774"/>
          </a:xfrm>
          <a:prstGeom prst="rect">
            <a:avLst/>
          </a:prstGeom>
          <a:noFill/>
        </p:spPr>
        <p:txBody>
          <a:bodyPr wrap="square" rtlCol="0">
            <a:spAutoFit/>
          </a:bodyPr>
          <a:lstStyle/>
          <a:p>
            <a:r>
              <a:rPr lang="zh-CN" altLang="en-US" sz="2500" b="1" dirty="0">
                <a:solidFill>
                  <a:srgbClr val="C51515"/>
                </a:solidFill>
                <a:cs typeface="+mn-ea"/>
                <a:sym typeface="+mn-lt"/>
              </a:rPr>
              <a:t>中国经济新常态</a:t>
            </a:r>
          </a:p>
        </p:txBody>
      </p:sp>
    </p:spTree>
    <p:extLst>
      <p:ext uri="{BB962C8B-B14F-4D97-AF65-F5344CB8AC3E}">
        <p14:creationId xmlns:p14="http://schemas.microsoft.com/office/powerpoint/2010/main" val="2240688845"/>
      </p:ext>
    </p:extLst>
  </p:cSld>
  <p:clrMapOvr>
    <a:masterClrMapping/>
  </p:clrMapOvr>
  <mc:AlternateContent xmlns:mc="http://schemas.openxmlformats.org/markup-compatibility/2006">
    <mc:Choice xmlns:p14="http://schemas.microsoft.com/office/powerpoint/2010/main" Requires="p14">
      <p:transition spd="slow" p14:dur="1500" advClick="0" advTm="2250">
        <p:fade/>
      </p:transition>
    </mc:Choice>
    <mc:Fallback>
      <p:transition spd="slow" advClick="0" advTm="225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1000"/>
                                        <p:tgtEl>
                                          <p:spTgt spid="17"/>
                                        </p:tgtEl>
                                      </p:cBhvr>
                                    </p:animEffect>
                                    <p:anim calcmode="lin" valueType="num">
                                      <p:cBhvr>
                                        <p:cTn id="14" dur="1000" fill="hold"/>
                                        <p:tgtEl>
                                          <p:spTgt spid="17"/>
                                        </p:tgtEl>
                                        <p:attrNameLst>
                                          <p:attrName>ppt_x</p:attrName>
                                        </p:attrNameLst>
                                      </p:cBhvr>
                                      <p:tavLst>
                                        <p:tav tm="0">
                                          <p:val>
                                            <p:strVal val="#ppt_x"/>
                                          </p:val>
                                        </p:tav>
                                        <p:tav tm="100000">
                                          <p:val>
                                            <p:strVal val="#ppt_x"/>
                                          </p:val>
                                        </p:tav>
                                      </p:tavLst>
                                    </p:anim>
                                    <p:anim calcmode="lin" valueType="num">
                                      <p:cBhvr>
                                        <p:cTn id="15" dur="1000" fill="hold"/>
                                        <p:tgtEl>
                                          <p:spTgt spid="1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0"/>
                                        <p:tgtEl>
                                          <p:spTgt spid="20"/>
                                        </p:tgtEl>
                                      </p:cBhvr>
                                    </p:animEffect>
                                    <p:anim calcmode="lin" valueType="num">
                                      <p:cBhvr>
                                        <p:cTn id="20" dur="1000" fill="hold"/>
                                        <p:tgtEl>
                                          <p:spTgt spid="20"/>
                                        </p:tgtEl>
                                        <p:attrNameLst>
                                          <p:attrName>ppt_x</p:attrName>
                                        </p:attrNameLst>
                                      </p:cBhvr>
                                      <p:tavLst>
                                        <p:tav tm="0">
                                          <p:val>
                                            <p:strVal val="#ppt_x"/>
                                          </p:val>
                                        </p:tav>
                                        <p:tav tm="100000">
                                          <p:val>
                                            <p:strVal val="#ppt_x"/>
                                          </p:val>
                                        </p:tav>
                                      </p:tavLst>
                                    </p:anim>
                                    <p:anim calcmode="lin" valueType="num">
                                      <p:cBhvr>
                                        <p:cTn id="21" dur="1000" fill="hold"/>
                                        <p:tgtEl>
                                          <p:spTgt spid="2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1000"/>
                                        <p:tgtEl>
                                          <p:spTgt spid="21"/>
                                        </p:tgtEl>
                                      </p:cBhvr>
                                    </p:animEffect>
                                    <p:anim calcmode="lin" valueType="num">
                                      <p:cBhvr>
                                        <p:cTn id="26" dur="1000" fill="hold"/>
                                        <p:tgtEl>
                                          <p:spTgt spid="21"/>
                                        </p:tgtEl>
                                        <p:attrNameLst>
                                          <p:attrName>ppt_x</p:attrName>
                                        </p:attrNameLst>
                                      </p:cBhvr>
                                      <p:tavLst>
                                        <p:tav tm="0">
                                          <p:val>
                                            <p:strVal val="#ppt_x"/>
                                          </p:val>
                                        </p:tav>
                                        <p:tav tm="100000">
                                          <p:val>
                                            <p:strVal val="#ppt_x"/>
                                          </p:val>
                                        </p:tav>
                                      </p:tavLst>
                                    </p:anim>
                                    <p:anim calcmode="lin" valueType="num">
                                      <p:cBhvr>
                                        <p:cTn id="27" dur="1000" fill="hold"/>
                                        <p:tgtEl>
                                          <p:spTgt spid="21"/>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4500"/>
                            </p:stCondLst>
                            <p:childTnLst>
                              <p:par>
                                <p:cTn id="33" presetID="22" presetClass="entr" presetSubtype="8"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childTnLst>
                          </p:cTn>
                        </p:par>
                        <p:par>
                          <p:cTn id="36" fill="hold">
                            <p:stCondLst>
                              <p:cond delay="50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left)">
                                      <p:cBhvr>
                                        <p:cTn id="4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6" grpId="0" animBg="1"/>
      <p:bldP spid="20" grpId="0"/>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3203848" y="1689978"/>
            <a:ext cx="5663937" cy="1115690"/>
          </a:xfrm>
          <a:prstGeom prst="rect">
            <a:avLst/>
          </a:prstGeom>
        </p:spPr>
        <p:txBody>
          <a:bodyPr wrap="square" lIns="68580" tIns="34290" rIns="68580" bIns="34290">
            <a:spAutoFit/>
          </a:bodyPr>
          <a:lstStyle/>
          <a:p>
            <a:r>
              <a:rPr lang="zh-CN" altLang="en-US" sz="3400" b="1" dirty="0">
                <a:solidFill>
                  <a:srgbClr val="C00000"/>
                </a:solidFill>
                <a:cs typeface="+mn-ea"/>
                <a:sym typeface="+mn-lt"/>
              </a:rPr>
              <a:t>保障和改善民生</a:t>
            </a:r>
            <a:endParaRPr lang="en-US" altLang="zh-CN" sz="3400" b="1" dirty="0">
              <a:solidFill>
                <a:srgbClr val="C00000"/>
              </a:solidFill>
              <a:cs typeface="+mn-ea"/>
              <a:sym typeface="+mn-lt"/>
            </a:endParaRPr>
          </a:p>
          <a:p>
            <a:r>
              <a:rPr lang="zh-CN" altLang="en-US" sz="3400" b="1" dirty="0">
                <a:solidFill>
                  <a:srgbClr val="C00000"/>
                </a:solidFill>
                <a:cs typeface="+mn-ea"/>
                <a:sym typeface="+mn-lt"/>
              </a:rPr>
              <a:t>没有终点站</a:t>
            </a:r>
          </a:p>
        </p:txBody>
      </p:sp>
      <p:sp>
        <p:nvSpPr>
          <p:cNvPr id="5" name="矩形 4">
            <a:extLst>
              <a:ext uri="{FF2B5EF4-FFF2-40B4-BE49-F238E27FC236}">
                <a16:creationId xmlns:a16="http://schemas.microsoft.com/office/drawing/2014/main" id="{2B60BB54-F425-4D81-A267-6AF5412BBF68}"/>
              </a:ext>
            </a:extLst>
          </p:cNvPr>
          <p:cNvSpPr/>
          <p:nvPr/>
        </p:nvSpPr>
        <p:spPr>
          <a:xfrm>
            <a:off x="1547664" y="1707654"/>
            <a:ext cx="547040" cy="1084912"/>
          </a:xfrm>
          <a:prstGeom prst="rect">
            <a:avLst/>
          </a:prstGeom>
        </p:spPr>
        <p:txBody>
          <a:bodyPr wrap="square" lIns="68580" tIns="34290" rIns="68580" bIns="34290">
            <a:spAutoFit/>
          </a:bodyPr>
          <a:lstStyle/>
          <a:p>
            <a:r>
              <a:rPr lang="zh-CN" altLang="en-US" sz="6600" b="1" dirty="0">
                <a:solidFill>
                  <a:srgbClr val="C00000"/>
                </a:solidFill>
                <a:cs typeface="+mn-ea"/>
                <a:sym typeface="+mn-lt"/>
              </a:rPr>
              <a:t>肆</a:t>
            </a:r>
          </a:p>
        </p:txBody>
      </p:sp>
    </p:spTree>
    <p:extLst>
      <p:ext uri="{BB962C8B-B14F-4D97-AF65-F5344CB8AC3E}">
        <p14:creationId xmlns:p14="http://schemas.microsoft.com/office/powerpoint/2010/main" val="1622813199"/>
      </p:ext>
    </p:extLst>
  </p:cSld>
  <p:clrMapOvr>
    <a:masterClrMapping/>
  </p:clrMapOvr>
  <mc:AlternateContent xmlns:mc="http://schemas.openxmlformats.org/markup-compatibility/2006">
    <mc:Choice xmlns:p14="http://schemas.microsoft.com/office/powerpoint/2010/main" Requires="p14">
      <p:transition spd="slow" p14:dur="1500" advTm="2250">
        <p14:switch dir="r"/>
      </p:transition>
    </mc:Choice>
    <mc:Fallback>
      <p:transition spd="slow" advTm="225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619672" y="201099"/>
            <a:ext cx="4248472" cy="353943"/>
          </a:xfrm>
          <a:prstGeom prst="rect">
            <a:avLst/>
          </a:prstGeom>
          <a:effectLst/>
        </p:spPr>
        <p:txBody>
          <a:bodyPr vert="horz" wrap="square">
            <a:spAutoFit/>
          </a:bodyPr>
          <a:lstStyle/>
          <a:p>
            <a:r>
              <a:rPr lang="zh-CN" altLang="en-US" sz="1700" b="1" dirty="0">
                <a:solidFill>
                  <a:srgbClr val="C51515"/>
                </a:solidFill>
                <a:cs typeface="+mn-ea"/>
                <a:sym typeface="+mn-lt"/>
              </a:rPr>
              <a:t>保障和改善民生没有终点站</a:t>
            </a:r>
          </a:p>
        </p:txBody>
      </p:sp>
      <p:sp>
        <p:nvSpPr>
          <p:cNvPr id="19" name="矩形 16"/>
          <p:cNvSpPr>
            <a:spLocks noChangeArrowheads="1"/>
          </p:cNvSpPr>
          <p:nvPr/>
        </p:nvSpPr>
        <p:spPr bwMode="auto">
          <a:xfrm>
            <a:off x="1043608" y="1491630"/>
            <a:ext cx="1852260" cy="1810633"/>
          </a:xfrm>
          <a:prstGeom prst="rect">
            <a:avLst/>
          </a:prstGeom>
          <a:noFill/>
          <a:ln w="12700">
            <a:solidFill>
              <a:srgbClr val="E71E17"/>
            </a:solidFill>
            <a:prstDash val="sysDot"/>
            <a:miter lim="800000"/>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0" b="0" i="0" u="none" strike="noStrike" kern="0" cap="none" spc="0" normalizeH="0" baseline="0" noProof="0">
              <a:ln>
                <a:noFill/>
              </a:ln>
              <a:solidFill>
                <a:srgbClr val="C51515"/>
              </a:solidFill>
              <a:effectLst/>
              <a:uLnTx/>
              <a:uFillTx/>
              <a:latin typeface="+mn-lt"/>
              <a:ea typeface="+mn-ea"/>
              <a:cs typeface="+mn-ea"/>
              <a:sym typeface="+mn-lt"/>
            </a:endParaRPr>
          </a:p>
        </p:txBody>
      </p:sp>
      <p:sp>
        <p:nvSpPr>
          <p:cNvPr id="20" name="圆角矩形 17"/>
          <p:cNvSpPr>
            <a:spLocks noChangeArrowheads="1"/>
          </p:cNvSpPr>
          <p:nvPr/>
        </p:nvSpPr>
        <p:spPr bwMode="auto">
          <a:xfrm>
            <a:off x="1440870" y="985219"/>
            <a:ext cx="992912" cy="992585"/>
          </a:xfrm>
          <a:prstGeom prst="roundRect">
            <a:avLst>
              <a:gd name="adj" fmla="val 16667"/>
            </a:avLst>
          </a:prstGeom>
          <a:solidFill>
            <a:srgbClr val="D10000"/>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0" b="0" i="0" u="none" strike="noStrike" kern="0" cap="none" spc="0" normalizeH="0" baseline="0" noProof="0">
              <a:ln>
                <a:noFill/>
              </a:ln>
              <a:solidFill>
                <a:srgbClr val="C51515"/>
              </a:solidFill>
              <a:effectLst/>
              <a:uLnTx/>
              <a:uFillTx/>
              <a:latin typeface="+mn-lt"/>
              <a:ea typeface="+mn-ea"/>
              <a:cs typeface="+mn-ea"/>
              <a:sym typeface="+mn-lt"/>
            </a:endParaRPr>
          </a:p>
        </p:txBody>
      </p:sp>
      <p:sp>
        <p:nvSpPr>
          <p:cNvPr id="21" name="文本框 13"/>
          <p:cNvSpPr txBox="1">
            <a:spLocks noChangeArrowheads="1"/>
          </p:cNvSpPr>
          <p:nvPr/>
        </p:nvSpPr>
        <p:spPr bwMode="auto">
          <a:xfrm>
            <a:off x="1023660" y="2142584"/>
            <a:ext cx="18813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None/>
            </a:pPr>
            <a:r>
              <a:rPr lang="zh-CN" altLang="en-US" sz="3000" b="1" dirty="0">
                <a:solidFill>
                  <a:srgbClr val="C51515"/>
                </a:solidFill>
                <a:latin typeface="+mn-lt"/>
                <a:ea typeface="+mn-ea"/>
                <a:cs typeface="+mn-ea"/>
                <a:sym typeface="+mn-lt"/>
              </a:rPr>
              <a:t>民为邦本</a:t>
            </a:r>
          </a:p>
          <a:p>
            <a:pPr algn="ctr" fontAlgn="base">
              <a:lnSpc>
                <a:spcPct val="100000"/>
              </a:lnSpc>
              <a:spcBef>
                <a:spcPct val="0"/>
              </a:spcBef>
              <a:spcAft>
                <a:spcPct val="0"/>
              </a:spcAft>
              <a:buNone/>
            </a:pPr>
            <a:r>
              <a:rPr lang="zh-CN" altLang="en-US" sz="3000" b="1" dirty="0">
                <a:solidFill>
                  <a:srgbClr val="C51515"/>
                </a:solidFill>
                <a:latin typeface="+mn-lt"/>
                <a:ea typeface="+mn-ea"/>
                <a:cs typeface="+mn-ea"/>
                <a:sym typeface="+mn-lt"/>
              </a:rPr>
              <a:t>本固安宁</a:t>
            </a:r>
          </a:p>
        </p:txBody>
      </p:sp>
      <p:sp>
        <p:nvSpPr>
          <p:cNvPr id="22" name="Freeform 5"/>
          <p:cNvSpPr>
            <a:spLocks/>
          </p:cNvSpPr>
          <p:nvPr/>
        </p:nvSpPr>
        <p:spPr bwMode="auto">
          <a:xfrm>
            <a:off x="1569922" y="1142023"/>
            <a:ext cx="749882" cy="655302"/>
          </a:xfrm>
          <a:custGeom>
            <a:avLst/>
            <a:gdLst>
              <a:gd name="T0" fmla="*/ 778 w 7797"/>
              <a:gd name="T1" fmla="*/ 2674 h 6810"/>
              <a:gd name="T2" fmla="*/ 2420 w 7797"/>
              <a:gd name="T3" fmla="*/ 1093 h 6810"/>
              <a:gd name="T4" fmla="*/ 3519 w 7797"/>
              <a:gd name="T5" fmla="*/ 922 h 6810"/>
              <a:gd name="T6" fmla="*/ 4020 w 7797"/>
              <a:gd name="T7" fmla="*/ 1416 h 6810"/>
              <a:gd name="T8" fmla="*/ 3165 w 7797"/>
              <a:gd name="T9" fmla="*/ 2191 h 6810"/>
              <a:gd name="T10" fmla="*/ 5509 w 7797"/>
              <a:gd name="T11" fmla="*/ 4407 h 6810"/>
              <a:gd name="T12" fmla="*/ 3550 w 7797"/>
              <a:gd name="T13" fmla="*/ 153 h 6810"/>
              <a:gd name="T14" fmla="*/ 6272 w 7797"/>
              <a:gd name="T15" fmla="*/ 5152 h 6810"/>
              <a:gd name="T16" fmla="*/ 6872 w 7797"/>
              <a:gd name="T17" fmla="*/ 5727 h 6810"/>
              <a:gd name="T18" fmla="*/ 6034 w 7797"/>
              <a:gd name="T19" fmla="*/ 6575 h 6810"/>
              <a:gd name="T20" fmla="*/ 5461 w 7797"/>
              <a:gd name="T21" fmla="*/ 6025 h 6810"/>
              <a:gd name="T22" fmla="*/ 1462 w 7797"/>
              <a:gd name="T23" fmla="*/ 5940 h 6810"/>
              <a:gd name="T24" fmla="*/ 1187 w 7797"/>
              <a:gd name="T25" fmla="*/ 5903 h 6810"/>
              <a:gd name="T26" fmla="*/ 412 w 7797"/>
              <a:gd name="T27" fmla="*/ 6465 h 6810"/>
              <a:gd name="T28" fmla="*/ 753 w 7797"/>
              <a:gd name="T29" fmla="*/ 5561 h 6810"/>
              <a:gd name="T30" fmla="*/ 815 w 7797"/>
              <a:gd name="T31" fmla="*/ 5409 h 6810"/>
              <a:gd name="T32" fmla="*/ 430 w 7797"/>
              <a:gd name="T33" fmla="*/ 4908 h 6810"/>
              <a:gd name="T34" fmla="*/ 888 w 7797"/>
              <a:gd name="T35" fmla="*/ 4481 h 6810"/>
              <a:gd name="T36" fmla="*/ 4636 w 7797"/>
              <a:gd name="T37" fmla="*/ 5225 h 6810"/>
              <a:gd name="T38" fmla="*/ 2311 w 7797"/>
              <a:gd name="T39" fmla="*/ 3016 h 6810"/>
              <a:gd name="T40" fmla="*/ 1712 w 7797"/>
              <a:gd name="T41" fmla="*/ 3620 h 6810"/>
              <a:gd name="T42" fmla="*/ 778 w 7797"/>
              <a:gd name="T43" fmla="*/ 2674 h 6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97" h="6810">
                <a:moveTo>
                  <a:pt x="778" y="2674"/>
                </a:moveTo>
                <a:lnTo>
                  <a:pt x="2420" y="1093"/>
                </a:lnTo>
                <a:cubicBezTo>
                  <a:pt x="2790" y="1302"/>
                  <a:pt x="3156" y="1199"/>
                  <a:pt x="3519" y="922"/>
                </a:cubicBezTo>
                <a:lnTo>
                  <a:pt x="4020" y="1416"/>
                </a:lnTo>
                <a:lnTo>
                  <a:pt x="3165" y="2191"/>
                </a:lnTo>
                <a:lnTo>
                  <a:pt x="5509" y="4407"/>
                </a:lnTo>
                <a:cubicBezTo>
                  <a:pt x="6394" y="2408"/>
                  <a:pt x="5407" y="884"/>
                  <a:pt x="3550" y="153"/>
                </a:cubicBezTo>
                <a:cubicBezTo>
                  <a:pt x="6161" y="0"/>
                  <a:pt x="7797" y="3094"/>
                  <a:pt x="6272" y="5152"/>
                </a:cubicBezTo>
                <a:lnTo>
                  <a:pt x="6872" y="5727"/>
                </a:lnTo>
                <a:lnTo>
                  <a:pt x="6034" y="6575"/>
                </a:lnTo>
                <a:lnTo>
                  <a:pt x="5461" y="6025"/>
                </a:lnTo>
                <a:cubicBezTo>
                  <a:pt x="4004" y="6810"/>
                  <a:pt x="2676" y="6755"/>
                  <a:pt x="1462" y="5940"/>
                </a:cubicBezTo>
                <a:cubicBezTo>
                  <a:pt x="1304" y="5839"/>
                  <a:pt x="1213" y="5827"/>
                  <a:pt x="1187" y="5903"/>
                </a:cubicBezTo>
                <a:cubicBezTo>
                  <a:pt x="1286" y="6472"/>
                  <a:pt x="749" y="6704"/>
                  <a:pt x="412" y="6465"/>
                </a:cubicBezTo>
                <a:cubicBezTo>
                  <a:pt x="0" y="6132"/>
                  <a:pt x="250" y="5504"/>
                  <a:pt x="753" y="5561"/>
                </a:cubicBezTo>
                <a:cubicBezTo>
                  <a:pt x="831" y="5565"/>
                  <a:pt x="884" y="5530"/>
                  <a:pt x="815" y="5409"/>
                </a:cubicBezTo>
                <a:cubicBezTo>
                  <a:pt x="712" y="5245"/>
                  <a:pt x="569" y="5076"/>
                  <a:pt x="430" y="4908"/>
                </a:cubicBezTo>
                <a:lnTo>
                  <a:pt x="888" y="4481"/>
                </a:lnTo>
                <a:cubicBezTo>
                  <a:pt x="2054" y="5440"/>
                  <a:pt x="3296" y="5758"/>
                  <a:pt x="4636" y="5225"/>
                </a:cubicBezTo>
                <a:lnTo>
                  <a:pt x="2311" y="3016"/>
                </a:lnTo>
                <a:lnTo>
                  <a:pt x="1712" y="3620"/>
                </a:lnTo>
                <a:lnTo>
                  <a:pt x="778" y="2674"/>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pPr eaLnBrk="0" fontAlgn="base" hangingPunct="0">
              <a:spcBef>
                <a:spcPct val="0"/>
              </a:spcBef>
              <a:spcAft>
                <a:spcPct val="0"/>
              </a:spcAft>
            </a:pPr>
            <a:endParaRPr lang="zh-CN" altLang="en-US" sz="1013">
              <a:solidFill>
                <a:srgbClr val="C51515"/>
              </a:solidFill>
              <a:cs typeface="+mn-ea"/>
              <a:sym typeface="+mn-lt"/>
            </a:endParaRPr>
          </a:p>
        </p:txBody>
      </p:sp>
      <p:sp>
        <p:nvSpPr>
          <p:cNvPr id="34" name="TextBox 41"/>
          <p:cNvSpPr txBox="1"/>
          <p:nvPr/>
        </p:nvSpPr>
        <p:spPr>
          <a:xfrm flipH="1">
            <a:off x="3015175" y="1422806"/>
            <a:ext cx="5661281" cy="500872"/>
          </a:xfrm>
          <a:prstGeom prst="rect">
            <a:avLst/>
          </a:prstGeom>
          <a:noFill/>
          <a:ln w="9525" cap="flat" cmpd="sng" algn="ctr">
            <a:noFill/>
            <a:prstDash val="solid"/>
            <a:round/>
            <a:headEnd type="none" w="med" len="med"/>
            <a:tailEnd type="none" w="med" len="med"/>
          </a:ln>
          <a:effectLst/>
        </p:spPr>
        <p:txBody>
          <a:bodyPr vert="horz" wrap="square" lIns="68553" tIns="34277" rIns="68553" bIns="34277" numCol="1" rtlCol="0" anchor="t" anchorCtr="0" compatLnSpc="1">
            <a:prstTxWarp prst="textNoShape">
              <a:avLst/>
            </a:prstTxWarp>
          </a:bodyPr>
          <a:lstStyle>
            <a:defPPr>
              <a:defRPr lang="zh-CN"/>
            </a:defPPr>
            <a:lvl1pPr algn="ctr">
              <a:defRPr sz="2000">
                <a:solidFill>
                  <a:schemeClr val="accent1"/>
                </a:solidFill>
                <a:latin typeface="+mn-ea"/>
                <a:ea typeface="+mn-ea"/>
              </a:defRPr>
            </a:lvl1pPr>
          </a:lstStyle>
          <a:p>
            <a:pPr eaLnBrk="0" fontAlgn="base" hangingPunct="0">
              <a:spcBef>
                <a:spcPct val="0"/>
              </a:spcBef>
              <a:spcAft>
                <a:spcPct val="0"/>
              </a:spcAft>
            </a:pPr>
            <a:r>
              <a:rPr lang="zh-CN" altLang="en-US" sz="2300" b="1" dirty="0">
                <a:solidFill>
                  <a:srgbClr val="C51515"/>
                </a:solidFill>
                <a:latin typeface="+mn-lt"/>
                <a:cs typeface="+mn-ea"/>
                <a:sym typeface="+mn-lt"/>
              </a:rPr>
              <a:t>“小康路上，不让一个困难群众掉队”</a:t>
            </a:r>
          </a:p>
        </p:txBody>
      </p:sp>
      <p:sp>
        <p:nvSpPr>
          <p:cNvPr id="35" name="矩形 34"/>
          <p:cNvSpPr/>
          <p:nvPr/>
        </p:nvSpPr>
        <p:spPr>
          <a:xfrm>
            <a:off x="3448634" y="2002830"/>
            <a:ext cx="4839019" cy="1477328"/>
          </a:xfrm>
          <a:prstGeom prst="rect">
            <a:avLst/>
          </a:prstGeom>
        </p:spPr>
        <p:txBody>
          <a:bodyPr wrap="square">
            <a:spAutoFit/>
          </a:bodyPr>
          <a:lstStyle/>
          <a:p>
            <a:pPr algn="just" fontAlgn="base" hangingPunct="0">
              <a:lnSpc>
                <a:spcPct val="150000"/>
              </a:lnSpc>
              <a:spcBef>
                <a:spcPct val="0"/>
              </a:spcBef>
              <a:spcAft>
                <a:spcPct val="0"/>
              </a:spcAft>
            </a:pPr>
            <a:r>
              <a:rPr lang="zh-CN" altLang="en-US" sz="1500" dirty="0">
                <a:solidFill>
                  <a:srgbClr val="C51515"/>
                </a:solidFill>
                <a:cs typeface="+mn-ea"/>
                <a:sym typeface="+mn-lt"/>
              </a:rPr>
              <a:t>民生一直是中国共产党工作的出发点和落脚 点。中共十八大以来，在整个国民经济和社 会发展过程中，以习近平同志为总书记的党 中央始终注重民生、保障民生，奋力铸就大 国民生改善新篇章。</a:t>
            </a:r>
          </a:p>
        </p:txBody>
      </p:sp>
    </p:spTree>
    <p:extLst>
      <p:ext uri="{BB962C8B-B14F-4D97-AF65-F5344CB8AC3E}">
        <p14:creationId xmlns:p14="http://schemas.microsoft.com/office/powerpoint/2010/main" val="2152814680"/>
      </p:ext>
    </p:extLst>
  </p:cSld>
  <p:clrMapOvr>
    <a:masterClrMapping/>
  </p:clrMapOvr>
  <mc:AlternateContent xmlns:mc="http://schemas.openxmlformats.org/markup-compatibility/2006">
    <mc:Choice xmlns:p14="http://schemas.microsoft.com/office/powerpoint/2010/main" Requires="p14">
      <p:transition spd="slow" p14:dur="1500" advClick="0" advTm="2250">
        <p:fade/>
      </p:transition>
    </mc:Choice>
    <mc:Fallback>
      <p:transition spd="slow" advClick="0" advTm="225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ppt_w</p:attrName>
                                        </p:attrNameLst>
                                      </p:cBhvr>
                                      <p:tavLst>
                                        <p:tav tm="0">
                                          <p:val>
                                            <p:fltVal val="0"/>
                                          </p:val>
                                        </p:tav>
                                        <p:tav tm="100000">
                                          <p:val>
                                            <p:strVal val="#ppt_w"/>
                                          </p:val>
                                        </p:tav>
                                      </p:tavLst>
                                    </p:anim>
                                    <p:anim calcmode="lin" valueType="num">
                                      <p:cBhvr>
                                        <p:cTn id="23" dur="500" fill="hold"/>
                                        <p:tgtEl>
                                          <p:spTgt spid="22"/>
                                        </p:tgtEl>
                                        <p:attrNameLst>
                                          <p:attrName>ppt_h</p:attrName>
                                        </p:attrNameLst>
                                      </p:cBhvr>
                                      <p:tavLst>
                                        <p:tav tm="0">
                                          <p:val>
                                            <p:fltVal val="0"/>
                                          </p:val>
                                        </p:tav>
                                        <p:tav tm="100000">
                                          <p:val>
                                            <p:strVal val="#ppt_h"/>
                                          </p:val>
                                        </p:tav>
                                      </p:tavLst>
                                    </p:anim>
                                    <p:animEffect transition="in" filter="fade">
                                      <p:cBhvr>
                                        <p:cTn id="24" dur="500"/>
                                        <p:tgtEl>
                                          <p:spTgt spid="22"/>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wipe(left)">
                                      <p:cBhvr>
                                        <p:cTn id="29" dur="500"/>
                                        <p:tgtEl>
                                          <p:spTgt spid="35"/>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wipe(left)">
                                      <p:cBhvr>
                                        <p:cTn id="3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p:bldP spid="22" grpId="0" animBg="1"/>
      <p:bldP spid="34" grpId="0"/>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a:spLocks noChangeArrowheads="1"/>
          </p:cNvSpPr>
          <p:nvPr/>
        </p:nvSpPr>
        <p:spPr bwMode="auto">
          <a:xfrm>
            <a:off x="1054059" y="1491630"/>
            <a:ext cx="1852260" cy="1810633"/>
          </a:xfrm>
          <a:prstGeom prst="rect">
            <a:avLst/>
          </a:prstGeom>
          <a:noFill/>
          <a:ln w="12700">
            <a:solidFill>
              <a:srgbClr val="E71E17"/>
            </a:solidFill>
            <a:prstDash val="sysDot"/>
            <a:miter lim="800000"/>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0" b="0" i="0" u="none" strike="noStrike" kern="0" cap="none" spc="0" normalizeH="0" baseline="0" noProof="0">
              <a:ln>
                <a:noFill/>
              </a:ln>
              <a:solidFill>
                <a:srgbClr val="C51515"/>
              </a:solidFill>
              <a:effectLst/>
              <a:uLnTx/>
              <a:uFillTx/>
              <a:latin typeface="+mn-lt"/>
              <a:ea typeface="+mn-ea"/>
              <a:cs typeface="+mn-ea"/>
              <a:sym typeface="+mn-lt"/>
            </a:endParaRPr>
          </a:p>
        </p:txBody>
      </p:sp>
      <p:sp>
        <p:nvSpPr>
          <p:cNvPr id="18" name="圆角矩形 17"/>
          <p:cNvSpPr>
            <a:spLocks noChangeArrowheads="1"/>
          </p:cNvSpPr>
          <p:nvPr/>
        </p:nvSpPr>
        <p:spPr bwMode="auto">
          <a:xfrm>
            <a:off x="1451321" y="985219"/>
            <a:ext cx="992912" cy="992585"/>
          </a:xfrm>
          <a:prstGeom prst="roundRect">
            <a:avLst>
              <a:gd name="adj" fmla="val 16667"/>
            </a:avLst>
          </a:prstGeom>
          <a:solidFill>
            <a:srgbClr val="D10000"/>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50" b="0" i="0" u="none" strike="noStrike" kern="0" cap="none" spc="0" normalizeH="0" baseline="0" noProof="0">
              <a:ln>
                <a:noFill/>
              </a:ln>
              <a:solidFill>
                <a:srgbClr val="46CA00"/>
              </a:solidFill>
              <a:effectLst/>
              <a:uLnTx/>
              <a:uFillTx/>
              <a:latin typeface="+mn-lt"/>
              <a:ea typeface="+mn-ea"/>
              <a:cs typeface="+mn-ea"/>
              <a:sym typeface="+mn-lt"/>
            </a:endParaRPr>
          </a:p>
        </p:txBody>
      </p:sp>
      <p:sp>
        <p:nvSpPr>
          <p:cNvPr id="19" name="文本框 13"/>
          <p:cNvSpPr txBox="1">
            <a:spLocks noChangeArrowheads="1"/>
          </p:cNvSpPr>
          <p:nvPr/>
        </p:nvSpPr>
        <p:spPr bwMode="auto">
          <a:xfrm>
            <a:off x="1034111" y="2142584"/>
            <a:ext cx="18813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None/>
            </a:pPr>
            <a:r>
              <a:rPr lang="zh-CN" altLang="en-US" sz="3000" b="1" dirty="0">
                <a:solidFill>
                  <a:srgbClr val="C51515"/>
                </a:solidFill>
                <a:latin typeface="+mn-lt"/>
                <a:ea typeface="+mn-ea"/>
                <a:cs typeface="+mn-ea"/>
                <a:sym typeface="+mn-lt"/>
              </a:rPr>
              <a:t>全面建成</a:t>
            </a:r>
          </a:p>
          <a:p>
            <a:pPr algn="ctr" fontAlgn="base">
              <a:lnSpc>
                <a:spcPct val="100000"/>
              </a:lnSpc>
              <a:spcBef>
                <a:spcPct val="0"/>
              </a:spcBef>
              <a:spcAft>
                <a:spcPct val="0"/>
              </a:spcAft>
              <a:buNone/>
            </a:pPr>
            <a:r>
              <a:rPr lang="zh-CN" altLang="en-US" sz="3000" b="1" dirty="0">
                <a:solidFill>
                  <a:srgbClr val="C51515"/>
                </a:solidFill>
                <a:latin typeface="+mn-lt"/>
                <a:ea typeface="+mn-ea"/>
                <a:cs typeface="+mn-ea"/>
                <a:sym typeface="+mn-lt"/>
              </a:rPr>
              <a:t>小康社会</a:t>
            </a:r>
          </a:p>
        </p:txBody>
      </p:sp>
      <p:sp>
        <p:nvSpPr>
          <p:cNvPr id="20" name="Freeform 5"/>
          <p:cNvSpPr>
            <a:spLocks/>
          </p:cNvSpPr>
          <p:nvPr/>
        </p:nvSpPr>
        <p:spPr bwMode="auto">
          <a:xfrm>
            <a:off x="1580373" y="1142023"/>
            <a:ext cx="749882" cy="655302"/>
          </a:xfrm>
          <a:custGeom>
            <a:avLst/>
            <a:gdLst>
              <a:gd name="T0" fmla="*/ 778 w 7797"/>
              <a:gd name="T1" fmla="*/ 2674 h 6810"/>
              <a:gd name="T2" fmla="*/ 2420 w 7797"/>
              <a:gd name="T3" fmla="*/ 1093 h 6810"/>
              <a:gd name="T4" fmla="*/ 3519 w 7797"/>
              <a:gd name="T5" fmla="*/ 922 h 6810"/>
              <a:gd name="T6" fmla="*/ 4020 w 7797"/>
              <a:gd name="T7" fmla="*/ 1416 h 6810"/>
              <a:gd name="T8" fmla="*/ 3165 w 7797"/>
              <a:gd name="T9" fmla="*/ 2191 h 6810"/>
              <a:gd name="T10" fmla="*/ 5509 w 7797"/>
              <a:gd name="T11" fmla="*/ 4407 h 6810"/>
              <a:gd name="T12" fmla="*/ 3550 w 7797"/>
              <a:gd name="T13" fmla="*/ 153 h 6810"/>
              <a:gd name="T14" fmla="*/ 6272 w 7797"/>
              <a:gd name="T15" fmla="*/ 5152 h 6810"/>
              <a:gd name="T16" fmla="*/ 6872 w 7797"/>
              <a:gd name="T17" fmla="*/ 5727 h 6810"/>
              <a:gd name="T18" fmla="*/ 6034 w 7797"/>
              <a:gd name="T19" fmla="*/ 6575 h 6810"/>
              <a:gd name="T20" fmla="*/ 5461 w 7797"/>
              <a:gd name="T21" fmla="*/ 6025 h 6810"/>
              <a:gd name="T22" fmla="*/ 1462 w 7797"/>
              <a:gd name="T23" fmla="*/ 5940 h 6810"/>
              <a:gd name="T24" fmla="*/ 1187 w 7797"/>
              <a:gd name="T25" fmla="*/ 5903 h 6810"/>
              <a:gd name="T26" fmla="*/ 412 w 7797"/>
              <a:gd name="T27" fmla="*/ 6465 h 6810"/>
              <a:gd name="T28" fmla="*/ 753 w 7797"/>
              <a:gd name="T29" fmla="*/ 5561 h 6810"/>
              <a:gd name="T30" fmla="*/ 815 w 7797"/>
              <a:gd name="T31" fmla="*/ 5409 h 6810"/>
              <a:gd name="T32" fmla="*/ 430 w 7797"/>
              <a:gd name="T33" fmla="*/ 4908 h 6810"/>
              <a:gd name="T34" fmla="*/ 888 w 7797"/>
              <a:gd name="T35" fmla="*/ 4481 h 6810"/>
              <a:gd name="T36" fmla="*/ 4636 w 7797"/>
              <a:gd name="T37" fmla="*/ 5225 h 6810"/>
              <a:gd name="T38" fmla="*/ 2311 w 7797"/>
              <a:gd name="T39" fmla="*/ 3016 h 6810"/>
              <a:gd name="T40" fmla="*/ 1712 w 7797"/>
              <a:gd name="T41" fmla="*/ 3620 h 6810"/>
              <a:gd name="T42" fmla="*/ 778 w 7797"/>
              <a:gd name="T43" fmla="*/ 2674 h 6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97" h="6810">
                <a:moveTo>
                  <a:pt x="778" y="2674"/>
                </a:moveTo>
                <a:lnTo>
                  <a:pt x="2420" y="1093"/>
                </a:lnTo>
                <a:cubicBezTo>
                  <a:pt x="2790" y="1302"/>
                  <a:pt x="3156" y="1199"/>
                  <a:pt x="3519" y="922"/>
                </a:cubicBezTo>
                <a:lnTo>
                  <a:pt x="4020" y="1416"/>
                </a:lnTo>
                <a:lnTo>
                  <a:pt x="3165" y="2191"/>
                </a:lnTo>
                <a:lnTo>
                  <a:pt x="5509" y="4407"/>
                </a:lnTo>
                <a:cubicBezTo>
                  <a:pt x="6394" y="2408"/>
                  <a:pt x="5407" y="884"/>
                  <a:pt x="3550" y="153"/>
                </a:cubicBezTo>
                <a:cubicBezTo>
                  <a:pt x="6161" y="0"/>
                  <a:pt x="7797" y="3094"/>
                  <a:pt x="6272" y="5152"/>
                </a:cubicBezTo>
                <a:lnTo>
                  <a:pt x="6872" y="5727"/>
                </a:lnTo>
                <a:lnTo>
                  <a:pt x="6034" y="6575"/>
                </a:lnTo>
                <a:lnTo>
                  <a:pt x="5461" y="6025"/>
                </a:lnTo>
                <a:cubicBezTo>
                  <a:pt x="4004" y="6810"/>
                  <a:pt x="2676" y="6755"/>
                  <a:pt x="1462" y="5940"/>
                </a:cubicBezTo>
                <a:cubicBezTo>
                  <a:pt x="1304" y="5839"/>
                  <a:pt x="1213" y="5827"/>
                  <a:pt x="1187" y="5903"/>
                </a:cubicBezTo>
                <a:cubicBezTo>
                  <a:pt x="1286" y="6472"/>
                  <a:pt x="749" y="6704"/>
                  <a:pt x="412" y="6465"/>
                </a:cubicBezTo>
                <a:cubicBezTo>
                  <a:pt x="0" y="6132"/>
                  <a:pt x="250" y="5504"/>
                  <a:pt x="753" y="5561"/>
                </a:cubicBezTo>
                <a:cubicBezTo>
                  <a:pt x="831" y="5565"/>
                  <a:pt x="884" y="5530"/>
                  <a:pt x="815" y="5409"/>
                </a:cubicBezTo>
                <a:cubicBezTo>
                  <a:pt x="712" y="5245"/>
                  <a:pt x="569" y="5076"/>
                  <a:pt x="430" y="4908"/>
                </a:cubicBezTo>
                <a:lnTo>
                  <a:pt x="888" y="4481"/>
                </a:lnTo>
                <a:cubicBezTo>
                  <a:pt x="2054" y="5440"/>
                  <a:pt x="3296" y="5758"/>
                  <a:pt x="4636" y="5225"/>
                </a:cubicBezTo>
                <a:lnTo>
                  <a:pt x="2311" y="3016"/>
                </a:lnTo>
                <a:lnTo>
                  <a:pt x="1712" y="3620"/>
                </a:lnTo>
                <a:lnTo>
                  <a:pt x="778" y="2674"/>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pPr eaLnBrk="0" fontAlgn="base" hangingPunct="0">
              <a:spcBef>
                <a:spcPct val="0"/>
              </a:spcBef>
              <a:spcAft>
                <a:spcPct val="0"/>
              </a:spcAft>
            </a:pPr>
            <a:endParaRPr lang="zh-CN" altLang="en-US" sz="1013">
              <a:solidFill>
                <a:srgbClr val="C51515"/>
              </a:solidFill>
              <a:cs typeface="+mn-ea"/>
              <a:sym typeface="+mn-lt"/>
            </a:endParaRPr>
          </a:p>
        </p:txBody>
      </p:sp>
      <p:sp>
        <p:nvSpPr>
          <p:cNvPr id="21" name="TextBox 41"/>
          <p:cNvSpPr txBox="1"/>
          <p:nvPr/>
        </p:nvSpPr>
        <p:spPr>
          <a:xfrm flipH="1">
            <a:off x="3378388" y="1206782"/>
            <a:ext cx="5661281" cy="500872"/>
          </a:xfrm>
          <a:prstGeom prst="rect">
            <a:avLst/>
          </a:prstGeom>
          <a:noFill/>
          <a:ln w="9525" cap="flat" cmpd="sng" algn="ctr">
            <a:noFill/>
            <a:prstDash val="solid"/>
            <a:round/>
            <a:headEnd type="none" w="med" len="med"/>
            <a:tailEnd type="none" w="med" len="med"/>
          </a:ln>
          <a:effectLst/>
        </p:spPr>
        <p:txBody>
          <a:bodyPr vert="horz" wrap="square" lIns="68553" tIns="34277" rIns="68553" bIns="34277" numCol="1" rtlCol="0" anchor="t" anchorCtr="0" compatLnSpc="1">
            <a:prstTxWarp prst="textNoShape">
              <a:avLst/>
            </a:prstTxWarp>
          </a:bodyPr>
          <a:lstStyle>
            <a:defPPr>
              <a:defRPr lang="zh-CN"/>
            </a:defPPr>
            <a:lvl1pPr algn="ctr">
              <a:defRPr sz="2000">
                <a:solidFill>
                  <a:schemeClr val="accent1"/>
                </a:solidFill>
                <a:latin typeface="+mn-ea"/>
                <a:ea typeface="+mn-ea"/>
              </a:defRPr>
            </a:lvl1pPr>
          </a:lstStyle>
          <a:p>
            <a:pPr algn="l" eaLnBrk="0" fontAlgn="base" hangingPunct="0">
              <a:spcBef>
                <a:spcPct val="0"/>
              </a:spcBef>
              <a:spcAft>
                <a:spcPct val="0"/>
              </a:spcAft>
            </a:pPr>
            <a:r>
              <a:rPr lang="zh-CN" altLang="en-US" sz="2300" b="1" dirty="0">
                <a:solidFill>
                  <a:srgbClr val="C51515"/>
                </a:solidFill>
                <a:latin typeface="+mn-lt"/>
                <a:cs typeface="+mn-ea"/>
                <a:sym typeface="+mn-lt"/>
              </a:rPr>
              <a:t>“小康不小康，关键看老乡”</a:t>
            </a:r>
          </a:p>
        </p:txBody>
      </p:sp>
      <p:sp>
        <p:nvSpPr>
          <p:cNvPr id="22" name="矩形 21"/>
          <p:cNvSpPr/>
          <p:nvPr/>
        </p:nvSpPr>
        <p:spPr>
          <a:xfrm>
            <a:off x="3567061" y="1707654"/>
            <a:ext cx="4839019" cy="1823576"/>
          </a:xfrm>
          <a:prstGeom prst="rect">
            <a:avLst/>
          </a:prstGeom>
        </p:spPr>
        <p:txBody>
          <a:bodyPr wrap="square">
            <a:spAutoFit/>
          </a:bodyPr>
          <a:lstStyle/>
          <a:p>
            <a:pPr algn="just" fontAlgn="base" hangingPunct="0">
              <a:lnSpc>
                <a:spcPct val="150000"/>
              </a:lnSpc>
              <a:spcBef>
                <a:spcPct val="0"/>
              </a:spcBef>
              <a:spcAft>
                <a:spcPct val="0"/>
              </a:spcAft>
            </a:pPr>
            <a:r>
              <a:rPr lang="zh-CN" altLang="en-US" sz="1500" dirty="0">
                <a:solidFill>
                  <a:srgbClr val="C51515"/>
                </a:solidFill>
                <a:cs typeface="+mn-ea"/>
                <a:sym typeface="+mn-lt"/>
              </a:rPr>
              <a:t>习近平总书记的一系列指示，充分体现了把</a:t>
            </a:r>
            <a:r>
              <a:rPr lang="en-US" altLang="zh-CN" sz="1500" dirty="0">
                <a:solidFill>
                  <a:srgbClr val="C51515"/>
                </a:solidFill>
                <a:cs typeface="+mn-ea"/>
                <a:sym typeface="+mn-lt"/>
              </a:rPr>
              <a:t>13</a:t>
            </a:r>
            <a:r>
              <a:rPr lang="zh-CN" altLang="en-US" sz="1500" dirty="0">
                <a:solidFill>
                  <a:srgbClr val="C51515"/>
                </a:solidFill>
                <a:cs typeface="+mn-ea"/>
                <a:sym typeface="+mn-lt"/>
              </a:rPr>
              <a:t>亿多人全部带入全面小康的坚定决心</a:t>
            </a:r>
            <a:r>
              <a:rPr lang="en-US" altLang="zh-CN" sz="1500" dirty="0">
                <a:solidFill>
                  <a:srgbClr val="C51515"/>
                </a:solidFill>
                <a:cs typeface="+mn-ea"/>
                <a:sym typeface="+mn-lt"/>
              </a:rPr>
              <a:t>?</a:t>
            </a:r>
            <a:r>
              <a:rPr lang="zh-CN" altLang="en-US" sz="1500" dirty="0">
                <a:solidFill>
                  <a:srgbClr val="C51515"/>
                </a:solidFill>
                <a:cs typeface="+mn-ea"/>
                <a:sym typeface="+mn-lt"/>
              </a:rPr>
              <a:t>他多次强调，全面建成小康社 会，最艰巨最繁重的任务在农村，特别是在贫困地区。没有农村的小康，特别是没有贫困地区的小康，就没有小康社会的全面建成，</a:t>
            </a:r>
          </a:p>
        </p:txBody>
      </p:sp>
      <p:sp>
        <p:nvSpPr>
          <p:cNvPr id="9" name="矩形 8">
            <a:extLst>
              <a:ext uri="{FF2B5EF4-FFF2-40B4-BE49-F238E27FC236}">
                <a16:creationId xmlns:a16="http://schemas.microsoft.com/office/drawing/2014/main" id="{CBF381AC-CD34-4702-85E6-4D042C2C35B0}"/>
              </a:ext>
            </a:extLst>
          </p:cNvPr>
          <p:cNvSpPr/>
          <p:nvPr/>
        </p:nvSpPr>
        <p:spPr>
          <a:xfrm>
            <a:off x="1619672" y="201099"/>
            <a:ext cx="4248472" cy="353943"/>
          </a:xfrm>
          <a:prstGeom prst="rect">
            <a:avLst/>
          </a:prstGeom>
          <a:effectLst/>
        </p:spPr>
        <p:txBody>
          <a:bodyPr vert="horz" wrap="square">
            <a:spAutoFit/>
          </a:bodyPr>
          <a:lstStyle/>
          <a:p>
            <a:r>
              <a:rPr lang="zh-CN" altLang="en-US" sz="1700" b="1" dirty="0">
                <a:solidFill>
                  <a:srgbClr val="C51515"/>
                </a:solidFill>
                <a:cs typeface="+mn-ea"/>
                <a:sym typeface="+mn-lt"/>
              </a:rPr>
              <a:t>保障和改善民生没有终点站</a:t>
            </a:r>
          </a:p>
        </p:txBody>
      </p:sp>
    </p:spTree>
    <p:extLst>
      <p:ext uri="{BB962C8B-B14F-4D97-AF65-F5344CB8AC3E}">
        <p14:creationId xmlns:p14="http://schemas.microsoft.com/office/powerpoint/2010/main" val="594360146"/>
      </p:ext>
    </p:extLst>
  </p:cSld>
  <p:clrMapOvr>
    <a:masterClrMapping/>
  </p:clrMapOvr>
  <mc:AlternateContent xmlns:mc="http://schemas.openxmlformats.org/markup-compatibility/2006">
    <mc:Choice xmlns:p14="http://schemas.microsoft.com/office/powerpoint/2010/main" Requires="p14">
      <p:transition spd="slow" p14:dur="1500" advClick="0" advTm="2250">
        <p:fade/>
      </p:transition>
    </mc:Choice>
    <mc:Fallback>
      <p:transition spd="slow" advClick="0" advTm="225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wipe(left)">
                                      <p:cBhvr>
                                        <p:cTn id="29" dur="500"/>
                                        <p:tgtEl>
                                          <p:spTgt spid="22"/>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p:bldP spid="20" grpId="0" animBg="1"/>
      <p:bldP spid="21" grpId="0"/>
      <p:bldP spid="2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19"/>
          <p:cNvCxnSpPr>
            <a:cxnSpLocks noChangeShapeType="1"/>
          </p:cNvCxnSpPr>
          <p:nvPr/>
        </p:nvCxnSpPr>
        <p:spPr bwMode="auto">
          <a:xfrm>
            <a:off x="1525194" y="1618778"/>
            <a:ext cx="5855118" cy="0"/>
          </a:xfrm>
          <a:prstGeom prst="line">
            <a:avLst/>
          </a:prstGeom>
          <a:noFill/>
          <a:ln w="19050">
            <a:solidFill>
              <a:srgbClr val="C42F0B"/>
            </a:solidFill>
            <a:prstDash val="sysDot"/>
            <a:round/>
            <a:headEnd/>
            <a:tailEnd/>
          </a:ln>
          <a:extLst>
            <a:ext uri="{909E8E84-426E-40DD-AFC4-6F175D3DCCD1}">
              <a14:hiddenFill xmlns:a14="http://schemas.microsoft.com/office/drawing/2010/main">
                <a:noFill/>
              </a14:hiddenFill>
            </a:ext>
          </a:extLst>
        </p:spPr>
      </p:cxnSp>
      <p:sp>
        <p:nvSpPr>
          <p:cNvPr id="5" name="椭圆 22"/>
          <p:cNvSpPr>
            <a:spLocks noChangeArrowheads="1"/>
          </p:cNvSpPr>
          <p:nvPr/>
        </p:nvSpPr>
        <p:spPr bwMode="auto">
          <a:xfrm>
            <a:off x="3941933" y="987574"/>
            <a:ext cx="1262378" cy="1262408"/>
          </a:xfrm>
          <a:prstGeom prst="ellipse">
            <a:avLst/>
          </a:prstGeom>
          <a:solidFill>
            <a:schemeClr val="accent1"/>
          </a:solidFill>
          <a:ln w="28575">
            <a:solidFill>
              <a:srgbClr val="C51515"/>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200">
              <a:solidFill>
                <a:srgbClr val="FFFFFF"/>
              </a:solidFill>
              <a:latin typeface="+mn-lt"/>
              <a:ea typeface="+mn-ea"/>
              <a:cs typeface="+mn-ea"/>
              <a:sym typeface="+mn-lt"/>
            </a:endParaRPr>
          </a:p>
        </p:txBody>
      </p:sp>
      <p:sp>
        <p:nvSpPr>
          <p:cNvPr id="7" name="椭圆 20"/>
          <p:cNvSpPr>
            <a:spLocks noChangeArrowheads="1"/>
          </p:cNvSpPr>
          <p:nvPr/>
        </p:nvSpPr>
        <p:spPr bwMode="auto">
          <a:xfrm>
            <a:off x="1259632" y="1140866"/>
            <a:ext cx="955802" cy="955824"/>
          </a:xfrm>
          <a:prstGeom prst="ellipse">
            <a:avLst/>
          </a:prstGeom>
          <a:solidFill>
            <a:schemeClr val="accent1"/>
          </a:solidFill>
          <a:ln w="12700">
            <a:solidFill>
              <a:srgbClr val="C51515"/>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200">
              <a:solidFill>
                <a:srgbClr val="FFFFFF"/>
              </a:solidFill>
              <a:latin typeface="+mn-lt"/>
              <a:ea typeface="+mn-ea"/>
              <a:cs typeface="+mn-ea"/>
              <a:sym typeface="+mn-lt"/>
            </a:endParaRPr>
          </a:p>
        </p:txBody>
      </p:sp>
      <p:sp>
        <p:nvSpPr>
          <p:cNvPr id="8" name="文本框 25"/>
          <p:cNvSpPr txBox="1">
            <a:spLocks noChangeArrowheads="1"/>
          </p:cNvSpPr>
          <p:nvPr/>
        </p:nvSpPr>
        <p:spPr bwMode="auto">
          <a:xfrm>
            <a:off x="1356322" y="1402754"/>
            <a:ext cx="755394" cy="43088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zh-CN" altLang="en-US" sz="2200" b="1" dirty="0">
                <a:solidFill>
                  <a:srgbClr val="C51515"/>
                </a:solidFill>
                <a:latin typeface="+mn-lt"/>
                <a:ea typeface="+mn-ea"/>
                <a:cs typeface="+mn-ea"/>
                <a:sym typeface="+mn-lt"/>
              </a:rPr>
              <a:t>就业</a:t>
            </a:r>
          </a:p>
        </p:txBody>
      </p:sp>
      <p:sp>
        <p:nvSpPr>
          <p:cNvPr id="11" name="椭圆 21"/>
          <p:cNvSpPr>
            <a:spLocks noChangeArrowheads="1"/>
          </p:cNvSpPr>
          <p:nvPr/>
        </p:nvSpPr>
        <p:spPr bwMode="auto">
          <a:xfrm>
            <a:off x="2578763" y="1140868"/>
            <a:ext cx="955801" cy="955824"/>
          </a:xfrm>
          <a:prstGeom prst="ellipse">
            <a:avLst/>
          </a:prstGeom>
          <a:solidFill>
            <a:schemeClr val="accent1"/>
          </a:solidFill>
          <a:ln w="12700">
            <a:solidFill>
              <a:srgbClr val="C51515"/>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200">
              <a:solidFill>
                <a:srgbClr val="FFFFFF"/>
              </a:solidFill>
              <a:latin typeface="+mn-lt"/>
              <a:ea typeface="+mn-ea"/>
              <a:cs typeface="+mn-ea"/>
              <a:sym typeface="+mn-lt"/>
            </a:endParaRPr>
          </a:p>
        </p:txBody>
      </p:sp>
      <p:sp>
        <p:nvSpPr>
          <p:cNvPr id="12" name="文本框 26"/>
          <p:cNvSpPr txBox="1">
            <a:spLocks noChangeArrowheads="1"/>
          </p:cNvSpPr>
          <p:nvPr/>
        </p:nvSpPr>
        <p:spPr bwMode="auto">
          <a:xfrm>
            <a:off x="2557767" y="1402754"/>
            <a:ext cx="997794" cy="43088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ctr">
              <a:lnSpc>
                <a:spcPct val="100000"/>
              </a:lnSpc>
              <a:spcBef>
                <a:spcPct val="0"/>
              </a:spcBef>
              <a:buFont typeface="Arial" panose="020B0604020202020204" pitchFamily="34" charset="0"/>
              <a:buNone/>
              <a:defRPr sz="2200" b="1">
                <a:solidFill>
                  <a:schemeClr val="accent1"/>
                </a:solidFill>
                <a:latin typeface="微软雅黑" panose="020B0503020204020204" pitchFamily="34" charset="-122"/>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9pPr>
          </a:lstStyle>
          <a:p>
            <a:r>
              <a:rPr lang="zh-CN" altLang="en-US" dirty="0">
                <a:solidFill>
                  <a:srgbClr val="C51515"/>
                </a:solidFill>
                <a:latin typeface="+mn-lt"/>
                <a:ea typeface="+mn-ea"/>
                <a:cs typeface="+mn-ea"/>
                <a:sym typeface="+mn-lt"/>
              </a:rPr>
              <a:t>医疗</a:t>
            </a:r>
          </a:p>
        </p:txBody>
      </p:sp>
      <p:sp>
        <p:nvSpPr>
          <p:cNvPr id="15" name="椭圆 23"/>
          <p:cNvSpPr>
            <a:spLocks noChangeArrowheads="1"/>
          </p:cNvSpPr>
          <p:nvPr/>
        </p:nvSpPr>
        <p:spPr bwMode="auto">
          <a:xfrm>
            <a:off x="5571785" y="1140866"/>
            <a:ext cx="955802" cy="955824"/>
          </a:xfrm>
          <a:prstGeom prst="ellipse">
            <a:avLst/>
          </a:prstGeom>
          <a:solidFill>
            <a:schemeClr val="accent1"/>
          </a:solidFill>
          <a:ln w="12700">
            <a:solidFill>
              <a:srgbClr val="C51515"/>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200">
              <a:solidFill>
                <a:srgbClr val="FFFFFF"/>
              </a:solidFill>
              <a:latin typeface="+mn-lt"/>
              <a:ea typeface="+mn-ea"/>
              <a:cs typeface="+mn-ea"/>
              <a:sym typeface="+mn-lt"/>
            </a:endParaRPr>
          </a:p>
        </p:txBody>
      </p:sp>
      <p:sp>
        <p:nvSpPr>
          <p:cNvPr id="16" name="文本框 28"/>
          <p:cNvSpPr txBox="1">
            <a:spLocks noChangeArrowheads="1"/>
          </p:cNvSpPr>
          <p:nvPr/>
        </p:nvSpPr>
        <p:spPr bwMode="auto">
          <a:xfrm>
            <a:off x="5676967" y="1402754"/>
            <a:ext cx="745437" cy="43088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ctr">
              <a:lnSpc>
                <a:spcPct val="100000"/>
              </a:lnSpc>
              <a:spcBef>
                <a:spcPct val="0"/>
              </a:spcBef>
              <a:buFont typeface="Arial" panose="020B0604020202020204" pitchFamily="34" charset="0"/>
              <a:buNone/>
              <a:defRPr sz="2200" b="1">
                <a:solidFill>
                  <a:schemeClr val="accent1"/>
                </a:solidFill>
                <a:latin typeface="微软雅黑" panose="020B0503020204020204" pitchFamily="34" charset="-122"/>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9pPr>
          </a:lstStyle>
          <a:p>
            <a:r>
              <a:rPr lang="zh-CN" altLang="en-US" dirty="0">
                <a:solidFill>
                  <a:srgbClr val="C51515"/>
                </a:solidFill>
                <a:latin typeface="+mn-lt"/>
                <a:ea typeface="+mn-ea"/>
                <a:cs typeface="+mn-ea"/>
                <a:sym typeface="+mn-lt"/>
              </a:rPr>
              <a:t>低保</a:t>
            </a:r>
          </a:p>
        </p:txBody>
      </p:sp>
      <p:sp>
        <p:nvSpPr>
          <p:cNvPr id="19" name="椭圆 24"/>
          <p:cNvSpPr>
            <a:spLocks noChangeArrowheads="1"/>
          </p:cNvSpPr>
          <p:nvPr/>
        </p:nvSpPr>
        <p:spPr bwMode="auto">
          <a:xfrm>
            <a:off x="6939937" y="1159916"/>
            <a:ext cx="955802" cy="955824"/>
          </a:xfrm>
          <a:prstGeom prst="ellipse">
            <a:avLst/>
          </a:prstGeom>
          <a:solidFill>
            <a:schemeClr val="accent1"/>
          </a:solidFill>
          <a:ln w="12700">
            <a:solidFill>
              <a:srgbClr val="C51515"/>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200">
              <a:solidFill>
                <a:srgbClr val="FFFFFF"/>
              </a:solidFill>
              <a:latin typeface="+mn-lt"/>
              <a:ea typeface="+mn-ea"/>
              <a:cs typeface="+mn-ea"/>
              <a:sym typeface="+mn-lt"/>
            </a:endParaRPr>
          </a:p>
        </p:txBody>
      </p:sp>
      <p:sp>
        <p:nvSpPr>
          <p:cNvPr id="20" name="文本框 29"/>
          <p:cNvSpPr txBox="1">
            <a:spLocks noChangeArrowheads="1"/>
          </p:cNvSpPr>
          <p:nvPr/>
        </p:nvSpPr>
        <p:spPr bwMode="auto">
          <a:xfrm>
            <a:off x="7029638" y="1402754"/>
            <a:ext cx="774395" cy="43088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ctr">
              <a:lnSpc>
                <a:spcPct val="100000"/>
              </a:lnSpc>
              <a:spcBef>
                <a:spcPct val="0"/>
              </a:spcBef>
              <a:buFont typeface="Arial" panose="020B0604020202020204" pitchFamily="34" charset="0"/>
              <a:buNone/>
              <a:defRPr sz="2200" b="1">
                <a:solidFill>
                  <a:schemeClr val="accent1"/>
                </a:solidFill>
                <a:latin typeface="微软雅黑" panose="020B0503020204020204" pitchFamily="34" charset="-122"/>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pitchFamily="34" charset="0"/>
                <a:ea typeface="宋体" panose="02010600030101010101" pitchFamily="2" charset="-122"/>
              </a:defRPr>
            </a:lvl9pPr>
          </a:lstStyle>
          <a:p>
            <a:r>
              <a:rPr lang="zh-CN" altLang="en-US" dirty="0">
                <a:solidFill>
                  <a:srgbClr val="C51515"/>
                </a:solidFill>
                <a:latin typeface="+mn-lt"/>
                <a:ea typeface="+mn-ea"/>
                <a:cs typeface="+mn-ea"/>
                <a:sym typeface="+mn-lt"/>
              </a:rPr>
              <a:t>养老</a:t>
            </a:r>
          </a:p>
        </p:txBody>
      </p:sp>
      <p:sp>
        <p:nvSpPr>
          <p:cNvPr id="22" name="标题 1"/>
          <p:cNvSpPr txBox="1">
            <a:spLocks/>
          </p:cNvSpPr>
          <p:nvPr/>
        </p:nvSpPr>
        <p:spPr>
          <a:xfrm>
            <a:off x="3980035" y="1258738"/>
            <a:ext cx="1292292" cy="778642"/>
          </a:xfrm>
          <a:prstGeom prst="rect">
            <a:avLst/>
          </a:prstGeom>
          <a:effectLst>
            <a:outerShdw blurRad="50800" dist="38100" dir="2700000" algn="tl" rotWithShape="0">
              <a:prstClr val="black">
                <a:alpha val="40000"/>
              </a:prstClr>
            </a:outerShdw>
          </a:effectLst>
        </p:spPr>
        <p:txBody>
          <a:bodyPr>
            <a:noAutofit/>
          </a:bodyPr>
          <a:lstStyle>
            <a:lvl1pPr algn="l" defTabSz="1087602" rtl="0" eaLnBrk="0" fontAlgn="base" hangingPunct="0">
              <a:spcBef>
                <a:spcPct val="0"/>
              </a:spcBef>
              <a:spcAft>
                <a:spcPct val="0"/>
              </a:spcAft>
              <a:defRPr sz="3733" kern="1200">
                <a:solidFill>
                  <a:schemeClr val="bg1"/>
                </a:solidFill>
                <a:latin typeface="华文细黑" pitchFamily="2" charset="-122"/>
                <a:ea typeface="华文细黑" pitchFamily="2" charset="-122"/>
                <a:cs typeface="+mj-cs"/>
              </a:defRPr>
            </a:lvl1pPr>
            <a:lvl2pPr algn="l" defTabSz="1087602" rtl="0" eaLnBrk="0" fontAlgn="base" hangingPunct="0">
              <a:spcBef>
                <a:spcPct val="0"/>
              </a:spcBef>
              <a:spcAft>
                <a:spcPct val="0"/>
              </a:spcAft>
              <a:defRPr sz="3733">
                <a:solidFill>
                  <a:schemeClr val="bg1"/>
                </a:solidFill>
                <a:latin typeface="华文细黑" pitchFamily="2" charset="-122"/>
                <a:ea typeface="华文细黑" pitchFamily="2" charset="-122"/>
              </a:defRPr>
            </a:lvl2pPr>
            <a:lvl3pPr algn="l" defTabSz="1087602" rtl="0" eaLnBrk="0" fontAlgn="base" hangingPunct="0">
              <a:spcBef>
                <a:spcPct val="0"/>
              </a:spcBef>
              <a:spcAft>
                <a:spcPct val="0"/>
              </a:spcAft>
              <a:defRPr sz="3733">
                <a:solidFill>
                  <a:schemeClr val="bg1"/>
                </a:solidFill>
                <a:latin typeface="华文细黑" pitchFamily="2" charset="-122"/>
                <a:ea typeface="华文细黑" pitchFamily="2" charset="-122"/>
              </a:defRPr>
            </a:lvl3pPr>
            <a:lvl4pPr algn="l" defTabSz="1087602" rtl="0" eaLnBrk="0" fontAlgn="base" hangingPunct="0">
              <a:spcBef>
                <a:spcPct val="0"/>
              </a:spcBef>
              <a:spcAft>
                <a:spcPct val="0"/>
              </a:spcAft>
              <a:defRPr sz="3733">
                <a:solidFill>
                  <a:schemeClr val="bg1"/>
                </a:solidFill>
                <a:latin typeface="华文细黑" pitchFamily="2" charset="-122"/>
                <a:ea typeface="华文细黑" pitchFamily="2" charset="-122"/>
              </a:defRPr>
            </a:lvl4pPr>
            <a:lvl5pPr algn="l" defTabSz="1087602" rtl="0" eaLnBrk="0" fontAlgn="base" hangingPunct="0">
              <a:spcBef>
                <a:spcPct val="0"/>
              </a:spcBef>
              <a:spcAft>
                <a:spcPct val="0"/>
              </a:spcAft>
              <a:defRPr sz="3733">
                <a:solidFill>
                  <a:schemeClr val="bg1"/>
                </a:solidFill>
                <a:latin typeface="华文细黑" pitchFamily="2" charset="-122"/>
                <a:ea typeface="华文细黑" pitchFamily="2" charset="-122"/>
              </a:defRPr>
            </a:lvl5pPr>
            <a:lvl6pPr marL="609397" algn="l" rtl="0" fontAlgn="base">
              <a:spcBef>
                <a:spcPct val="0"/>
              </a:spcBef>
              <a:spcAft>
                <a:spcPct val="0"/>
              </a:spcAft>
              <a:defRPr sz="4267">
                <a:solidFill>
                  <a:schemeClr val="bg1"/>
                </a:solidFill>
                <a:latin typeface="华文细黑" pitchFamily="2" charset="-122"/>
                <a:ea typeface="华文细黑" pitchFamily="2" charset="-122"/>
              </a:defRPr>
            </a:lvl6pPr>
            <a:lvl7pPr marL="1218792" algn="l" rtl="0" fontAlgn="base">
              <a:spcBef>
                <a:spcPct val="0"/>
              </a:spcBef>
              <a:spcAft>
                <a:spcPct val="0"/>
              </a:spcAft>
              <a:defRPr sz="4267">
                <a:solidFill>
                  <a:schemeClr val="bg1"/>
                </a:solidFill>
                <a:latin typeface="华文细黑" pitchFamily="2" charset="-122"/>
                <a:ea typeface="华文细黑" pitchFamily="2" charset="-122"/>
              </a:defRPr>
            </a:lvl7pPr>
            <a:lvl8pPr marL="1828188" algn="l" rtl="0" fontAlgn="base">
              <a:spcBef>
                <a:spcPct val="0"/>
              </a:spcBef>
              <a:spcAft>
                <a:spcPct val="0"/>
              </a:spcAft>
              <a:defRPr sz="4267">
                <a:solidFill>
                  <a:schemeClr val="bg1"/>
                </a:solidFill>
                <a:latin typeface="华文细黑" pitchFamily="2" charset="-122"/>
                <a:ea typeface="华文细黑" pitchFamily="2" charset="-122"/>
              </a:defRPr>
            </a:lvl8pPr>
            <a:lvl9pPr marL="2437583" algn="l" rtl="0" fontAlgn="base">
              <a:spcBef>
                <a:spcPct val="0"/>
              </a:spcBef>
              <a:spcAft>
                <a:spcPct val="0"/>
              </a:spcAft>
              <a:defRPr sz="4267">
                <a:solidFill>
                  <a:schemeClr val="bg1"/>
                </a:solidFill>
                <a:latin typeface="华文细黑" pitchFamily="2" charset="-122"/>
                <a:ea typeface="华文细黑" pitchFamily="2" charset="-122"/>
              </a:defRPr>
            </a:lvl9pPr>
          </a:lstStyle>
          <a:p>
            <a:r>
              <a:rPr lang="zh-CN" altLang="en-US" sz="4000" b="1" dirty="0">
                <a:solidFill>
                  <a:srgbClr val="C51515"/>
                </a:solidFill>
                <a:latin typeface="+mn-lt"/>
                <a:ea typeface="+mn-ea"/>
                <a:cs typeface="+mn-ea"/>
                <a:sym typeface="+mn-lt"/>
              </a:rPr>
              <a:t>民生</a:t>
            </a:r>
          </a:p>
        </p:txBody>
      </p:sp>
      <p:sp>
        <p:nvSpPr>
          <p:cNvPr id="27" name="矩形 26"/>
          <p:cNvSpPr/>
          <p:nvPr/>
        </p:nvSpPr>
        <p:spPr>
          <a:xfrm>
            <a:off x="1294201" y="2211710"/>
            <a:ext cx="2701537" cy="468000"/>
          </a:xfrm>
          <a:prstGeom prst="rect">
            <a:avLst/>
          </a:pr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1700" b="1" dirty="0">
                <a:solidFill>
                  <a:srgbClr val="C51515"/>
                </a:solidFill>
                <a:cs typeface="+mn-ea"/>
                <a:sym typeface="+mn-lt"/>
              </a:rPr>
              <a:t>织就密实的民生保障网</a:t>
            </a:r>
          </a:p>
        </p:txBody>
      </p:sp>
      <p:sp>
        <p:nvSpPr>
          <p:cNvPr id="28" name="矩形 27"/>
          <p:cNvSpPr/>
          <p:nvPr/>
        </p:nvSpPr>
        <p:spPr>
          <a:xfrm>
            <a:off x="1294201" y="2574602"/>
            <a:ext cx="6446151" cy="600164"/>
          </a:xfrm>
          <a:prstGeom prst="rect">
            <a:avLst/>
          </a:prstGeom>
          <a:noFill/>
        </p:spPr>
        <p:txBody>
          <a:bodyPr wrap="square">
            <a:spAutoFit/>
          </a:bodyPr>
          <a:lstStyle/>
          <a:p>
            <a:pPr>
              <a:lnSpc>
                <a:spcPct val="150000"/>
              </a:lnSpc>
            </a:pPr>
            <a:r>
              <a:rPr lang="zh-CN" altLang="en-US" sz="1100" dirty="0">
                <a:solidFill>
                  <a:srgbClr val="C51515"/>
                </a:solidFill>
                <a:cs typeface="+mn-ea"/>
                <a:sym typeface="+mn-lt"/>
              </a:rPr>
              <a:t>为此中央提出，社会政策要托底，就是要守住民生底线。要更好发挥社会保障的社会稳定器作用，把重点放在兜底 上，保障群众基本生活，保障基本公共服务</a:t>
            </a:r>
            <a:endParaRPr lang="zh-CN" altLang="en-US" sz="1100" b="1" dirty="0">
              <a:solidFill>
                <a:srgbClr val="C51515"/>
              </a:solidFill>
              <a:cs typeface="+mn-ea"/>
              <a:sym typeface="+mn-lt"/>
            </a:endParaRPr>
          </a:p>
        </p:txBody>
      </p:sp>
      <p:sp>
        <p:nvSpPr>
          <p:cNvPr id="30" name="矩形 29"/>
          <p:cNvSpPr/>
          <p:nvPr/>
        </p:nvSpPr>
        <p:spPr>
          <a:xfrm>
            <a:off x="3527884" y="3183870"/>
            <a:ext cx="4212468" cy="468000"/>
          </a:xfrm>
          <a:prstGeom prst="rect">
            <a:avLst/>
          </a:pr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1700" b="1" dirty="0">
                <a:solidFill>
                  <a:srgbClr val="C51515"/>
                </a:solidFill>
                <a:cs typeface="+mn-ea"/>
                <a:sym typeface="+mn-lt"/>
              </a:rPr>
              <a:t>习近平总书记在重庆调研时强调</a:t>
            </a:r>
          </a:p>
        </p:txBody>
      </p:sp>
      <p:sp>
        <p:nvSpPr>
          <p:cNvPr id="31" name="矩形 30"/>
          <p:cNvSpPr/>
          <p:nvPr/>
        </p:nvSpPr>
        <p:spPr>
          <a:xfrm>
            <a:off x="4362196" y="3641648"/>
            <a:ext cx="4120415" cy="854080"/>
          </a:xfrm>
          <a:prstGeom prst="rect">
            <a:avLst/>
          </a:prstGeom>
          <a:noFill/>
        </p:spPr>
        <p:txBody>
          <a:bodyPr wrap="square">
            <a:spAutoFit/>
          </a:bodyPr>
          <a:lstStyle/>
          <a:p>
            <a:pPr>
              <a:lnSpc>
                <a:spcPct val="150000"/>
              </a:lnSpc>
            </a:pPr>
            <a:r>
              <a:rPr lang="zh-CN" altLang="en-US" sz="1100" dirty="0">
                <a:solidFill>
                  <a:srgbClr val="C51515"/>
                </a:solidFill>
                <a:cs typeface="+mn-ea"/>
                <a:sym typeface="+mn-lt"/>
              </a:rPr>
              <a:t>特别是要从解决群众最关心最直接的利益问题入手，做好普惠性、基础性、兜底性民生建设，全面提高公共明努共建能力和共享水平，满足老百姓多样化的民生需求，织就密实的民生保障网。</a:t>
            </a:r>
          </a:p>
        </p:txBody>
      </p:sp>
      <p:sp>
        <p:nvSpPr>
          <p:cNvPr id="23" name="矩形 22">
            <a:extLst>
              <a:ext uri="{FF2B5EF4-FFF2-40B4-BE49-F238E27FC236}">
                <a16:creationId xmlns:a16="http://schemas.microsoft.com/office/drawing/2014/main" id="{A0954818-691E-471C-8B60-838723EA7EA2}"/>
              </a:ext>
            </a:extLst>
          </p:cNvPr>
          <p:cNvSpPr/>
          <p:nvPr/>
        </p:nvSpPr>
        <p:spPr>
          <a:xfrm>
            <a:off x="1619672" y="201099"/>
            <a:ext cx="4248472" cy="353943"/>
          </a:xfrm>
          <a:prstGeom prst="rect">
            <a:avLst/>
          </a:prstGeom>
          <a:effectLst/>
        </p:spPr>
        <p:txBody>
          <a:bodyPr vert="horz" wrap="square">
            <a:spAutoFit/>
          </a:bodyPr>
          <a:lstStyle/>
          <a:p>
            <a:r>
              <a:rPr lang="zh-CN" altLang="en-US" sz="1700" b="1" dirty="0">
                <a:solidFill>
                  <a:srgbClr val="C51515"/>
                </a:solidFill>
                <a:cs typeface="+mn-ea"/>
                <a:sym typeface="+mn-lt"/>
              </a:rPr>
              <a:t>保障和改善民生没有终点站</a:t>
            </a:r>
          </a:p>
        </p:txBody>
      </p:sp>
    </p:spTree>
    <p:extLst>
      <p:ext uri="{BB962C8B-B14F-4D97-AF65-F5344CB8AC3E}">
        <p14:creationId xmlns:p14="http://schemas.microsoft.com/office/powerpoint/2010/main" val="4050428476"/>
      </p:ext>
    </p:extLst>
  </p:cSld>
  <p:clrMapOvr>
    <a:masterClrMapping/>
  </p:clrMapOvr>
  <mc:AlternateContent xmlns:mc="http://schemas.openxmlformats.org/markup-compatibility/2006">
    <mc:Choice xmlns:p14="http://schemas.microsoft.com/office/powerpoint/2010/main" Requires="p14">
      <p:transition spd="slow" p14:dur="1500" advClick="0" advTm="2250">
        <p:fade/>
      </p:transition>
    </mc:Choice>
    <mc:Fallback>
      <p:transition spd="slow" advClick="0" advTm="225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left)">
                                      <p:cBhvr>
                                        <p:cTn id="28" dur="500"/>
                                        <p:tgtEl>
                                          <p:spTgt spid="16"/>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500"/>
                                        <p:tgtEl>
                                          <p:spTgt spid="28"/>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wipe(left)">
                                      <p:cBhvr>
                                        <p:cTn id="50" dur="500"/>
                                        <p:tgtEl>
                                          <p:spTgt spid="31"/>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p:bldP spid="11" grpId="0" animBg="1"/>
      <p:bldP spid="12" grpId="0"/>
      <p:bldP spid="15" grpId="0" animBg="1"/>
      <p:bldP spid="16" grpId="0"/>
      <p:bldP spid="19" grpId="0" animBg="1"/>
      <p:bldP spid="20" grpId="0"/>
      <p:bldP spid="22" grpId="0"/>
      <p:bldP spid="27" grpId="0"/>
      <p:bldP spid="28" grpId="0"/>
      <p:bldP spid="30" grpId="0"/>
      <p:bldP spid="3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475656" y="836655"/>
            <a:ext cx="4665177" cy="784830"/>
          </a:xfrm>
          <a:prstGeom prst="rect">
            <a:avLst/>
          </a:prstGeom>
          <a:noFill/>
        </p:spPr>
        <p:txBody>
          <a:bodyPr wrap="square" rtlCol="0">
            <a:spAutoFit/>
          </a:bodyPr>
          <a:lstStyle/>
          <a:p>
            <a:r>
              <a:rPr lang="zh-CN" altLang="en-US" sz="2250" b="1" dirty="0">
                <a:solidFill>
                  <a:srgbClr val="C51515"/>
                </a:solidFill>
                <a:cs typeface="+mn-ea"/>
                <a:sym typeface="+mn-lt"/>
              </a:rPr>
              <a:t>使人民群众在共建</a:t>
            </a:r>
          </a:p>
          <a:p>
            <a:r>
              <a:rPr lang="zh-CN" altLang="en-US" sz="2250" b="1" dirty="0">
                <a:solidFill>
                  <a:srgbClr val="C51515"/>
                </a:solidFill>
                <a:cs typeface="+mn-ea"/>
                <a:sym typeface="+mn-lt"/>
              </a:rPr>
              <a:t>共享发展中有更多获得感</a:t>
            </a:r>
          </a:p>
        </p:txBody>
      </p:sp>
      <p:sp>
        <p:nvSpPr>
          <p:cNvPr id="40" name="矩形 39"/>
          <p:cNvSpPr>
            <a:spLocks noChangeArrowheads="1"/>
          </p:cNvSpPr>
          <p:nvPr/>
        </p:nvSpPr>
        <p:spPr bwMode="auto">
          <a:xfrm>
            <a:off x="5436096" y="944690"/>
            <a:ext cx="3240360" cy="415498"/>
          </a:xfrm>
          <a:prstGeom prst="rect">
            <a:avLst/>
          </a:prstGeom>
          <a:solidFill>
            <a:schemeClr val="accent1"/>
          </a:solidFill>
          <a:ln>
            <a:solidFill>
              <a:srgbClr val="C51515"/>
            </a:solidFill>
          </a:ln>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0" fontAlgn="base" latinLnBrk="0" hangingPunct="0">
              <a:lnSpc>
                <a:spcPct val="150000"/>
              </a:lnSpc>
              <a:spcBef>
                <a:spcPct val="0"/>
              </a:spcBef>
              <a:spcAft>
                <a:spcPct val="0"/>
              </a:spcAft>
              <a:buClrTx/>
              <a:buSzTx/>
              <a:buFontTx/>
              <a:buNone/>
              <a:tabLst/>
              <a:defRPr/>
            </a:pPr>
            <a:r>
              <a:rPr kumimoji="0" lang="zh-CN" altLang="en-US" sz="1400" b="0" i="0" u="none" strike="noStrike" kern="0" cap="none" spc="0" normalizeH="0" baseline="0" noProof="0" dirty="0">
                <a:ln>
                  <a:noFill/>
                </a:ln>
                <a:solidFill>
                  <a:srgbClr val="C51515"/>
                </a:solidFill>
                <a:effectLst/>
                <a:uLnTx/>
                <a:uFillTx/>
                <a:latin typeface="+mn-lt"/>
                <a:ea typeface="+mn-ea"/>
                <a:cs typeface="+mn-ea"/>
                <a:sym typeface="+mn-lt"/>
              </a:rPr>
              <a:t>收入持续提高，分配更加公平</a:t>
            </a:r>
          </a:p>
        </p:txBody>
      </p:sp>
      <p:sp>
        <p:nvSpPr>
          <p:cNvPr id="42" name="矩形 41"/>
          <p:cNvSpPr>
            <a:spLocks noChangeArrowheads="1"/>
          </p:cNvSpPr>
          <p:nvPr/>
        </p:nvSpPr>
        <p:spPr bwMode="auto">
          <a:xfrm>
            <a:off x="5436096" y="1621485"/>
            <a:ext cx="3240360" cy="415498"/>
          </a:xfrm>
          <a:prstGeom prst="rect">
            <a:avLst/>
          </a:prstGeom>
          <a:solidFill>
            <a:schemeClr val="accent1"/>
          </a:solidFill>
          <a:ln>
            <a:solidFill>
              <a:srgbClr val="C51515"/>
            </a:solidFill>
          </a:ln>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0" fontAlgn="base" latinLnBrk="0" hangingPunct="0">
              <a:lnSpc>
                <a:spcPct val="150000"/>
              </a:lnSpc>
              <a:spcBef>
                <a:spcPct val="0"/>
              </a:spcBef>
              <a:spcAft>
                <a:spcPct val="0"/>
              </a:spcAft>
              <a:buClrTx/>
              <a:buSzTx/>
              <a:buFontTx/>
              <a:buNone/>
              <a:tabLst/>
              <a:defRPr/>
            </a:pPr>
            <a:r>
              <a:rPr kumimoji="0" lang="zh-CN" altLang="en-US" sz="1400" b="0" i="0" u="none" strike="noStrike" kern="0" cap="none" spc="0" normalizeH="0" baseline="0" noProof="0" dirty="0">
                <a:ln>
                  <a:noFill/>
                </a:ln>
                <a:solidFill>
                  <a:srgbClr val="C51515"/>
                </a:solidFill>
                <a:effectLst/>
                <a:uLnTx/>
                <a:uFillTx/>
                <a:latin typeface="+mn-lt"/>
                <a:ea typeface="+mn-ea"/>
                <a:cs typeface="+mn-ea"/>
                <a:sym typeface="+mn-lt"/>
              </a:rPr>
              <a:t>公共卫生普及，均等化水平提高</a:t>
            </a:r>
          </a:p>
        </p:txBody>
      </p:sp>
      <p:sp>
        <p:nvSpPr>
          <p:cNvPr id="45" name="矩形 44"/>
          <p:cNvSpPr>
            <a:spLocks noChangeArrowheads="1"/>
          </p:cNvSpPr>
          <p:nvPr/>
        </p:nvSpPr>
        <p:spPr bwMode="auto">
          <a:xfrm>
            <a:off x="5436096" y="2298280"/>
            <a:ext cx="3240360" cy="415498"/>
          </a:xfrm>
          <a:prstGeom prst="rect">
            <a:avLst/>
          </a:prstGeom>
          <a:solidFill>
            <a:schemeClr val="accent1"/>
          </a:solidFill>
          <a:ln>
            <a:solidFill>
              <a:srgbClr val="C51515"/>
            </a:solidFill>
          </a:ln>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0" fontAlgn="base" latinLnBrk="0" hangingPunct="0">
              <a:lnSpc>
                <a:spcPct val="150000"/>
              </a:lnSpc>
              <a:spcBef>
                <a:spcPct val="0"/>
              </a:spcBef>
              <a:spcAft>
                <a:spcPct val="0"/>
              </a:spcAft>
              <a:buClrTx/>
              <a:buSzTx/>
              <a:buFontTx/>
              <a:buNone/>
              <a:tabLst/>
              <a:defRPr/>
            </a:pPr>
            <a:r>
              <a:rPr kumimoji="0" lang="zh-CN" altLang="en-US" sz="1400" b="0" i="0" u="none" strike="noStrike" kern="0" cap="none" spc="0" normalizeH="0" baseline="0" noProof="0" dirty="0">
                <a:ln>
                  <a:noFill/>
                </a:ln>
                <a:solidFill>
                  <a:srgbClr val="C51515"/>
                </a:solidFill>
                <a:effectLst/>
                <a:uLnTx/>
                <a:uFillTx/>
                <a:latin typeface="+mn-lt"/>
                <a:ea typeface="+mn-ea"/>
                <a:cs typeface="+mn-ea"/>
                <a:sym typeface="+mn-lt"/>
              </a:rPr>
              <a:t>教室更加明亮，教育更加公平</a:t>
            </a:r>
          </a:p>
        </p:txBody>
      </p:sp>
      <p:sp>
        <p:nvSpPr>
          <p:cNvPr id="48" name="矩形 47"/>
          <p:cNvSpPr>
            <a:spLocks noChangeArrowheads="1"/>
          </p:cNvSpPr>
          <p:nvPr/>
        </p:nvSpPr>
        <p:spPr bwMode="auto">
          <a:xfrm>
            <a:off x="5436096" y="2975075"/>
            <a:ext cx="3240360" cy="415498"/>
          </a:xfrm>
          <a:prstGeom prst="rect">
            <a:avLst/>
          </a:prstGeom>
          <a:solidFill>
            <a:schemeClr val="accent1"/>
          </a:solidFill>
          <a:ln>
            <a:solidFill>
              <a:srgbClr val="C51515"/>
            </a:solidFill>
          </a:ln>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0" fontAlgn="base" latinLnBrk="0" hangingPunct="0">
              <a:lnSpc>
                <a:spcPct val="150000"/>
              </a:lnSpc>
              <a:spcBef>
                <a:spcPct val="0"/>
              </a:spcBef>
              <a:spcAft>
                <a:spcPct val="0"/>
              </a:spcAft>
              <a:buClrTx/>
              <a:buSzTx/>
              <a:buFontTx/>
              <a:buNone/>
              <a:tabLst/>
              <a:defRPr/>
            </a:pPr>
            <a:r>
              <a:rPr kumimoji="0" lang="zh-CN" altLang="en-US" sz="1400" b="0" i="0" u="none" strike="noStrike" kern="0" cap="none" spc="0" normalizeH="0" baseline="0" noProof="0" dirty="0">
                <a:ln>
                  <a:noFill/>
                </a:ln>
                <a:solidFill>
                  <a:srgbClr val="C51515"/>
                </a:solidFill>
                <a:effectLst/>
                <a:uLnTx/>
                <a:uFillTx/>
                <a:latin typeface="+mn-lt"/>
                <a:ea typeface="+mn-ea"/>
                <a:cs typeface="+mn-ea"/>
                <a:sym typeface="+mn-lt"/>
              </a:rPr>
              <a:t>出行更加便捷，道路越走越宽</a:t>
            </a:r>
          </a:p>
        </p:txBody>
      </p:sp>
      <p:sp>
        <p:nvSpPr>
          <p:cNvPr id="51" name="矩形 50"/>
          <p:cNvSpPr>
            <a:spLocks noChangeArrowheads="1"/>
          </p:cNvSpPr>
          <p:nvPr/>
        </p:nvSpPr>
        <p:spPr bwMode="auto">
          <a:xfrm>
            <a:off x="5436096" y="3651870"/>
            <a:ext cx="3240360" cy="415498"/>
          </a:xfrm>
          <a:prstGeom prst="rect">
            <a:avLst/>
          </a:prstGeom>
          <a:solidFill>
            <a:schemeClr val="accent1"/>
          </a:solidFill>
          <a:ln>
            <a:solidFill>
              <a:srgbClr val="C51515"/>
            </a:solidFill>
          </a:ln>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0" fontAlgn="base" latinLnBrk="0" hangingPunct="0">
              <a:lnSpc>
                <a:spcPct val="150000"/>
              </a:lnSpc>
              <a:spcBef>
                <a:spcPct val="0"/>
              </a:spcBef>
              <a:spcAft>
                <a:spcPct val="0"/>
              </a:spcAft>
              <a:buClrTx/>
              <a:buSzTx/>
              <a:buFontTx/>
              <a:buNone/>
              <a:tabLst/>
              <a:defRPr/>
            </a:pPr>
            <a:r>
              <a:rPr kumimoji="0" lang="zh-CN" altLang="en-US" sz="1400" b="0" i="0" u="none" strike="noStrike" kern="0" cap="none" spc="0" normalizeH="0" baseline="0" noProof="0" dirty="0">
                <a:ln>
                  <a:noFill/>
                </a:ln>
                <a:solidFill>
                  <a:srgbClr val="C51515"/>
                </a:solidFill>
                <a:effectLst/>
                <a:uLnTx/>
                <a:uFillTx/>
                <a:latin typeface="+mn-lt"/>
                <a:ea typeface="+mn-ea"/>
                <a:cs typeface="+mn-ea"/>
                <a:sym typeface="+mn-lt"/>
              </a:rPr>
              <a:t>天更蓝水更清，提升环境质量</a:t>
            </a:r>
          </a:p>
        </p:txBody>
      </p:sp>
      <p:sp>
        <p:nvSpPr>
          <p:cNvPr id="53" name="矩形 52"/>
          <p:cNvSpPr/>
          <p:nvPr/>
        </p:nvSpPr>
        <p:spPr>
          <a:xfrm>
            <a:off x="1482884" y="1816035"/>
            <a:ext cx="331236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base" hangingPunct="0">
              <a:lnSpc>
                <a:spcPct val="150000"/>
              </a:lnSpc>
              <a:spcBef>
                <a:spcPct val="0"/>
              </a:spcBef>
              <a:spcAft>
                <a:spcPct val="0"/>
              </a:spcAft>
            </a:pPr>
            <a:r>
              <a:rPr lang="zh-CN" altLang="en-US" sz="1200" b="1" kern="0" dirty="0">
                <a:solidFill>
                  <a:srgbClr val="C51515"/>
                </a:solidFill>
                <a:cs typeface="+mn-ea"/>
                <a:sym typeface="+mn-lt"/>
              </a:rPr>
              <a:t>吃得更放心，任得更贸敞，行得更通畅，环境更优美，社会分配更公平</a:t>
            </a:r>
            <a:r>
              <a:rPr lang="en-US" altLang="zh-CN" sz="1200" b="1" kern="0" dirty="0">
                <a:solidFill>
                  <a:srgbClr val="C51515"/>
                </a:solidFill>
                <a:cs typeface="+mn-ea"/>
                <a:sym typeface="+mn-lt"/>
              </a:rPr>
              <a:t>……</a:t>
            </a:r>
          </a:p>
          <a:p>
            <a:pPr eaLnBrk="0" fontAlgn="base" hangingPunct="0">
              <a:lnSpc>
                <a:spcPct val="150000"/>
              </a:lnSpc>
              <a:spcBef>
                <a:spcPct val="0"/>
              </a:spcBef>
              <a:spcAft>
                <a:spcPct val="0"/>
              </a:spcAft>
            </a:pPr>
            <a:r>
              <a:rPr lang="zh-CN" altLang="en-US" sz="1200" b="1" kern="0" dirty="0">
                <a:solidFill>
                  <a:srgbClr val="C51515"/>
                </a:solidFill>
                <a:cs typeface="+mn-ea"/>
                <a:sym typeface="+mn-lt"/>
              </a:rPr>
              <a:t>人民对美好生活的向往，就是中共的奋斗目标，中共十八大以来，中央紧紧围绕共建共享 这一核心，全面提高公共服务水平和覆盖面，不断增进人民福扯，让百姓有了更多的“获得感</a:t>
            </a:r>
            <a:r>
              <a:rPr lang="en-US" altLang="zh-CN" sz="1200" b="1" kern="0" dirty="0">
                <a:solidFill>
                  <a:srgbClr val="C51515"/>
                </a:solidFill>
                <a:cs typeface="+mn-ea"/>
                <a:sym typeface="+mn-lt"/>
              </a:rPr>
              <a:t>"</a:t>
            </a:r>
            <a:endParaRPr lang="zh-CN" altLang="en-US" sz="1200" b="1" kern="0" dirty="0">
              <a:solidFill>
                <a:srgbClr val="C51515"/>
              </a:solidFill>
              <a:cs typeface="+mn-ea"/>
              <a:sym typeface="+mn-lt"/>
            </a:endParaRPr>
          </a:p>
        </p:txBody>
      </p:sp>
      <p:sp>
        <p:nvSpPr>
          <p:cNvPr id="10" name="矩形 9">
            <a:extLst>
              <a:ext uri="{FF2B5EF4-FFF2-40B4-BE49-F238E27FC236}">
                <a16:creationId xmlns:a16="http://schemas.microsoft.com/office/drawing/2014/main" id="{AC829CA1-AB6E-4BB6-8C61-FA5931893C53}"/>
              </a:ext>
            </a:extLst>
          </p:cNvPr>
          <p:cNvSpPr/>
          <p:nvPr/>
        </p:nvSpPr>
        <p:spPr>
          <a:xfrm>
            <a:off x="1619672" y="201099"/>
            <a:ext cx="4248472" cy="353943"/>
          </a:xfrm>
          <a:prstGeom prst="rect">
            <a:avLst/>
          </a:prstGeom>
          <a:effectLst/>
        </p:spPr>
        <p:txBody>
          <a:bodyPr vert="horz" wrap="square">
            <a:spAutoFit/>
          </a:bodyPr>
          <a:lstStyle/>
          <a:p>
            <a:r>
              <a:rPr lang="zh-CN" altLang="en-US" sz="1700" b="1" dirty="0">
                <a:solidFill>
                  <a:srgbClr val="C51515"/>
                </a:solidFill>
                <a:cs typeface="+mn-ea"/>
                <a:sym typeface="+mn-lt"/>
              </a:rPr>
              <a:t>保障和改善民生没有终点站</a:t>
            </a:r>
          </a:p>
        </p:txBody>
      </p:sp>
    </p:spTree>
    <p:extLst>
      <p:ext uri="{BB962C8B-B14F-4D97-AF65-F5344CB8AC3E}">
        <p14:creationId xmlns:p14="http://schemas.microsoft.com/office/powerpoint/2010/main" val="737096964"/>
      </p:ext>
    </p:extLst>
  </p:cSld>
  <p:clrMapOvr>
    <a:masterClrMapping/>
  </p:clrMapOvr>
  <mc:AlternateContent xmlns:mc="http://schemas.openxmlformats.org/markup-compatibility/2006">
    <mc:Choice xmlns:p14="http://schemas.microsoft.com/office/powerpoint/2010/main" Requires="p14">
      <p:transition spd="slow" p14:dur="1500" advClick="0" advTm="2250">
        <p:fade/>
      </p:transition>
    </mc:Choice>
    <mc:Fallback>
      <p:transition spd="slow" advClick="0" advTm="225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1000"/>
                                        <p:tgtEl>
                                          <p:spTgt spid="53"/>
                                        </p:tgtEl>
                                      </p:cBhvr>
                                    </p:animEffect>
                                    <p:anim calcmode="lin" valueType="num">
                                      <p:cBhvr>
                                        <p:cTn id="13" dur="1000" fill="hold"/>
                                        <p:tgtEl>
                                          <p:spTgt spid="53"/>
                                        </p:tgtEl>
                                        <p:attrNameLst>
                                          <p:attrName>ppt_x</p:attrName>
                                        </p:attrNameLst>
                                      </p:cBhvr>
                                      <p:tavLst>
                                        <p:tav tm="0">
                                          <p:val>
                                            <p:strVal val="#ppt_x"/>
                                          </p:val>
                                        </p:tav>
                                        <p:tav tm="100000">
                                          <p:val>
                                            <p:strVal val="#ppt_x"/>
                                          </p:val>
                                        </p:tav>
                                      </p:tavLst>
                                    </p:anim>
                                    <p:anim calcmode="lin" valueType="num">
                                      <p:cBhvr>
                                        <p:cTn id="14"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left)">
                                      <p:cBhvr>
                                        <p:cTn id="19" dur="500"/>
                                        <p:tgtEl>
                                          <p:spTgt spid="40"/>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left)">
                                      <p:cBhvr>
                                        <p:cTn id="22" dur="500"/>
                                        <p:tgtEl>
                                          <p:spTgt spid="42"/>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wipe(left)">
                                      <p:cBhvr>
                                        <p:cTn id="25" dur="500"/>
                                        <p:tgtEl>
                                          <p:spTgt spid="4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wipe(left)">
                                      <p:cBhvr>
                                        <p:cTn id="28" dur="500"/>
                                        <p:tgtEl>
                                          <p:spTgt spid="48"/>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1"/>
                                        </p:tgtEl>
                                        <p:attrNameLst>
                                          <p:attrName>style.visibility</p:attrName>
                                        </p:attrNameLst>
                                      </p:cBhvr>
                                      <p:to>
                                        <p:strVal val="visible"/>
                                      </p:to>
                                    </p:set>
                                    <p:animEffect transition="in" filter="wipe(left)">
                                      <p:cBhvr>
                                        <p:cTn id="3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0" grpId="0" animBg="1"/>
      <p:bldP spid="42" grpId="0" animBg="1"/>
      <p:bldP spid="45" grpId="0" animBg="1"/>
      <p:bldP spid="48" grpId="0" animBg="1"/>
      <p:bldP spid="51" grpId="0" animBg="1"/>
      <p:bldP spid="5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885100" y="1131590"/>
            <a:ext cx="4855252" cy="769441"/>
          </a:xfrm>
          <a:prstGeom prst="rect">
            <a:avLst/>
          </a:prstGeom>
        </p:spPr>
        <p:txBody>
          <a:bodyPr wrap="square">
            <a:spAutoFit/>
          </a:bodyPr>
          <a:lstStyle/>
          <a:p>
            <a:pPr fontAlgn="auto">
              <a:spcBef>
                <a:spcPts val="0"/>
              </a:spcBef>
              <a:spcAft>
                <a:spcPts val="0"/>
              </a:spcAft>
              <a:defRPr/>
            </a:pPr>
            <a:r>
              <a:rPr lang="zh-CN" altLang="en-US" sz="2200" b="1" dirty="0">
                <a:solidFill>
                  <a:srgbClr val="C51515"/>
                </a:solidFill>
                <a:cs typeface="+mn-ea"/>
                <a:sym typeface="+mn-lt"/>
              </a:rPr>
              <a:t>保障和改善民生没有终点</a:t>
            </a:r>
            <a:endParaRPr lang="en-US" altLang="zh-CN" sz="2200" b="1" dirty="0">
              <a:solidFill>
                <a:srgbClr val="C51515"/>
              </a:solidFill>
              <a:cs typeface="+mn-ea"/>
              <a:sym typeface="+mn-lt"/>
            </a:endParaRPr>
          </a:p>
          <a:p>
            <a:pPr fontAlgn="auto">
              <a:spcBef>
                <a:spcPts val="0"/>
              </a:spcBef>
              <a:spcAft>
                <a:spcPts val="0"/>
              </a:spcAft>
              <a:defRPr/>
            </a:pPr>
            <a:r>
              <a:rPr lang="zh-CN" altLang="en-US" sz="2200" b="1" dirty="0">
                <a:solidFill>
                  <a:srgbClr val="C51515"/>
                </a:solidFill>
                <a:cs typeface="+mn-ea"/>
                <a:sym typeface="+mn-lt"/>
              </a:rPr>
              <a:t>            只有连续不断的新起点</a:t>
            </a:r>
          </a:p>
        </p:txBody>
      </p:sp>
      <p:sp>
        <p:nvSpPr>
          <p:cNvPr id="78" name="圆角矩形 77"/>
          <p:cNvSpPr/>
          <p:nvPr/>
        </p:nvSpPr>
        <p:spPr>
          <a:xfrm>
            <a:off x="1906102" y="1072127"/>
            <a:ext cx="5904656" cy="824660"/>
          </a:xfrm>
          <a:prstGeom prst="roundRect">
            <a:avLst/>
          </a:prstGeom>
          <a:noFill/>
          <a:ln w="12700">
            <a:solidFill>
              <a:srgbClr val="C515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9" name="组合 78"/>
          <p:cNvGrpSpPr/>
          <p:nvPr/>
        </p:nvGrpSpPr>
        <p:grpSpPr>
          <a:xfrm>
            <a:off x="1547664" y="1072378"/>
            <a:ext cx="576064" cy="861522"/>
            <a:chOff x="5620941" y="1478652"/>
            <a:chExt cx="800100" cy="1196579"/>
          </a:xfrm>
        </p:grpSpPr>
        <p:grpSp>
          <p:nvGrpSpPr>
            <p:cNvPr id="80" name="组合 79"/>
            <p:cNvGrpSpPr/>
            <p:nvPr/>
          </p:nvGrpSpPr>
          <p:grpSpPr>
            <a:xfrm>
              <a:off x="5620941" y="1478652"/>
              <a:ext cx="800100" cy="1196579"/>
              <a:chOff x="7596188" y="3413125"/>
              <a:chExt cx="1066800" cy="1595438"/>
            </a:xfrm>
          </p:grpSpPr>
          <p:sp>
            <p:nvSpPr>
              <p:cNvPr id="82" name="圆角矩形 81"/>
              <p:cNvSpPr/>
              <p:nvPr/>
            </p:nvSpPr>
            <p:spPr>
              <a:xfrm rot="18900000">
                <a:off x="7596188" y="3679825"/>
                <a:ext cx="1066800" cy="1066800"/>
              </a:xfrm>
              <a:prstGeom prst="roundRect">
                <a:avLst>
                  <a:gd name="adj" fmla="val 26191"/>
                </a:avLst>
              </a:prstGeom>
              <a:noFill/>
              <a:ln>
                <a:solidFill>
                  <a:srgbClr val="E71E1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cs typeface="+mn-ea"/>
                  <a:sym typeface="+mn-lt"/>
                </a:endParaRPr>
              </a:p>
            </p:txBody>
          </p:sp>
          <p:sp>
            <p:nvSpPr>
              <p:cNvPr id="83" name="圆角矩形 82"/>
              <p:cNvSpPr/>
              <p:nvPr/>
            </p:nvSpPr>
            <p:spPr>
              <a:xfrm rot="18900000">
                <a:off x="7596188" y="3413125"/>
                <a:ext cx="1066800" cy="1066800"/>
              </a:xfrm>
              <a:prstGeom prst="roundRect">
                <a:avLst>
                  <a:gd name="adj" fmla="val 26191"/>
                </a:avLst>
              </a:prstGeom>
              <a:solidFill>
                <a:srgbClr val="C51515"/>
              </a:solidFill>
              <a:ln>
                <a:solidFill>
                  <a:srgbClr val="C5151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cs typeface="+mn-ea"/>
                  <a:sym typeface="+mn-lt"/>
                </a:endParaRPr>
              </a:p>
            </p:txBody>
          </p:sp>
          <p:sp>
            <p:nvSpPr>
              <p:cNvPr id="84" name="任意多边形 83"/>
              <p:cNvSpPr/>
              <p:nvPr/>
            </p:nvSpPr>
            <p:spPr>
              <a:xfrm rot="18900000" flipH="1" flipV="1">
                <a:off x="7600950" y="3954463"/>
                <a:ext cx="1054100" cy="1054100"/>
              </a:xfrm>
              <a:custGeom>
                <a:avLst/>
                <a:gdLst>
                  <a:gd name="connsiteX0" fmla="*/ 972458 w 1054294"/>
                  <a:gd name="connsiteY0" fmla="*/ 81836 h 1054293"/>
                  <a:gd name="connsiteX1" fmla="*/ 1054294 w 1054294"/>
                  <a:gd name="connsiteY1" fmla="*/ 279406 h 1054293"/>
                  <a:gd name="connsiteX2" fmla="*/ 1054294 w 1054294"/>
                  <a:gd name="connsiteY2" fmla="*/ 787394 h 1054293"/>
                  <a:gd name="connsiteX3" fmla="*/ 883646 w 1054294"/>
                  <a:gd name="connsiteY3" fmla="*/ 1044843 h 1054293"/>
                  <a:gd name="connsiteX4" fmla="*/ 853203 w 1054294"/>
                  <a:gd name="connsiteY4" fmla="*/ 1054293 h 1054293"/>
                  <a:gd name="connsiteX5" fmla="*/ 860033 w 1054294"/>
                  <a:gd name="connsiteY5" fmla="*/ 1032290 h 1054293"/>
                  <a:gd name="connsiteX6" fmla="*/ 865709 w 1054294"/>
                  <a:gd name="connsiteY6" fmla="*/ 975980 h 1054293"/>
                  <a:gd name="connsiteX7" fmla="*/ 865709 w 1054294"/>
                  <a:gd name="connsiteY7" fmla="*/ 467992 h 1054293"/>
                  <a:gd name="connsiteX8" fmla="*/ 586303 w 1054294"/>
                  <a:gd name="connsiteY8" fmla="*/ 188586 h 1054293"/>
                  <a:gd name="connsiteX9" fmla="*/ 78315 w 1054294"/>
                  <a:gd name="connsiteY9" fmla="*/ 188586 h 1054293"/>
                  <a:gd name="connsiteX10" fmla="*/ 22005 w 1054294"/>
                  <a:gd name="connsiteY10" fmla="*/ 194263 h 1054293"/>
                  <a:gd name="connsiteX11" fmla="*/ 0 w 1054294"/>
                  <a:gd name="connsiteY11" fmla="*/ 201093 h 1054293"/>
                  <a:gd name="connsiteX12" fmla="*/ 9451 w 1054294"/>
                  <a:gd name="connsiteY12" fmla="*/ 170649 h 1054293"/>
                  <a:gd name="connsiteX13" fmla="*/ 266900 w 1054294"/>
                  <a:gd name="connsiteY13" fmla="*/ 0 h 1054293"/>
                  <a:gd name="connsiteX14" fmla="*/ 774888 w 1054294"/>
                  <a:gd name="connsiteY14" fmla="*/ 0 h 1054293"/>
                  <a:gd name="connsiteX15" fmla="*/ 972458 w 1054294"/>
                  <a:gd name="connsiteY15" fmla="*/ 81836 h 1054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54294" h="1054293">
                    <a:moveTo>
                      <a:pt x="972458" y="81836"/>
                    </a:moveTo>
                    <a:cubicBezTo>
                      <a:pt x="1023021" y="132398"/>
                      <a:pt x="1054294" y="202250"/>
                      <a:pt x="1054294" y="279406"/>
                    </a:cubicBezTo>
                    <a:lnTo>
                      <a:pt x="1054294" y="787394"/>
                    </a:lnTo>
                    <a:cubicBezTo>
                      <a:pt x="1054294" y="903128"/>
                      <a:pt x="983929" y="1002427"/>
                      <a:pt x="883646" y="1044843"/>
                    </a:cubicBezTo>
                    <a:lnTo>
                      <a:pt x="853203" y="1054293"/>
                    </a:lnTo>
                    <a:lnTo>
                      <a:pt x="860033" y="1032290"/>
                    </a:lnTo>
                    <a:cubicBezTo>
                      <a:pt x="863755" y="1014101"/>
                      <a:pt x="865709" y="995269"/>
                      <a:pt x="865709" y="975980"/>
                    </a:cubicBezTo>
                    <a:lnTo>
                      <a:pt x="865709" y="467992"/>
                    </a:lnTo>
                    <a:cubicBezTo>
                      <a:pt x="865709" y="313680"/>
                      <a:pt x="740615" y="188586"/>
                      <a:pt x="586303" y="188586"/>
                    </a:cubicBezTo>
                    <a:lnTo>
                      <a:pt x="78315" y="188586"/>
                    </a:lnTo>
                    <a:cubicBezTo>
                      <a:pt x="59026" y="188586"/>
                      <a:pt x="40194" y="190541"/>
                      <a:pt x="22005" y="194263"/>
                    </a:cubicBezTo>
                    <a:lnTo>
                      <a:pt x="0" y="201093"/>
                    </a:lnTo>
                    <a:lnTo>
                      <a:pt x="9451" y="170649"/>
                    </a:lnTo>
                    <a:cubicBezTo>
                      <a:pt x="51867" y="70365"/>
                      <a:pt x="151166" y="0"/>
                      <a:pt x="266900" y="0"/>
                    </a:cubicBezTo>
                    <a:lnTo>
                      <a:pt x="774888" y="0"/>
                    </a:lnTo>
                    <a:cubicBezTo>
                      <a:pt x="852044" y="0"/>
                      <a:pt x="921896" y="31273"/>
                      <a:pt x="972458" y="81836"/>
                    </a:cubicBezTo>
                    <a:close/>
                  </a:path>
                </a:pathLst>
              </a:custGeom>
              <a:solidFill>
                <a:srgbClr val="C51515"/>
              </a:solidFill>
              <a:ln>
                <a:solidFill>
                  <a:srgbClr val="C5151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cs typeface="+mn-ea"/>
                  <a:sym typeface="+mn-lt"/>
                </a:endParaRPr>
              </a:p>
            </p:txBody>
          </p:sp>
        </p:grpSp>
        <p:pic>
          <p:nvPicPr>
            <p:cNvPr id="81" name="图片 8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41614" y="1522359"/>
              <a:ext cx="556368" cy="556369"/>
            </a:xfrm>
            <a:prstGeom prst="rect">
              <a:avLst/>
            </a:prstGeom>
            <a:ln>
              <a:noFill/>
            </a:ln>
          </p:spPr>
        </p:pic>
      </p:grpSp>
      <p:grpSp>
        <p:nvGrpSpPr>
          <p:cNvPr id="86" name="Group 43"/>
          <p:cNvGrpSpPr/>
          <p:nvPr/>
        </p:nvGrpSpPr>
        <p:grpSpPr>
          <a:xfrm rot="2795756">
            <a:off x="767975" y="1629183"/>
            <a:ext cx="1624156" cy="1701496"/>
            <a:chOff x="703263" y="1359455"/>
            <a:chExt cx="1833563" cy="1920875"/>
          </a:xfrm>
          <a:solidFill>
            <a:srgbClr val="C51515"/>
          </a:solidFill>
        </p:grpSpPr>
        <p:sp>
          <p:nvSpPr>
            <p:cNvPr id="87" name="Freeform 12"/>
            <p:cNvSpPr/>
            <p:nvPr/>
          </p:nvSpPr>
          <p:spPr bwMode="auto">
            <a:xfrm>
              <a:off x="703263" y="1359455"/>
              <a:ext cx="1833563" cy="1920875"/>
            </a:xfrm>
            <a:custGeom>
              <a:avLst/>
              <a:gdLst/>
              <a:ahLst/>
              <a:cxnLst>
                <a:cxn ang="0">
                  <a:pos x="213" y="1210"/>
                </a:cxn>
                <a:cxn ang="0">
                  <a:pos x="0" y="981"/>
                </a:cxn>
                <a:cxn ang="0">
                  <a:pos x="938" y="0"/>
                </a:cxn>
                <a:cxn ang="0">
                  <a:pos x="1155" y="216"/>
                </a:cxn>
                <a:cxn ang="0">
                  <a:pos x="213" y="1210"/>
                </a:cxn>
              </a:cxnLst>
              <a:rect l="0" t="0" r="r" b="b"/>
              <a:pathLst>
                <a:path w="1155" h="1210">
                  <a:moveTo>
                    <a:pt x="213" y="1210"/>
                  </a:moveTo>
                  <a:lnTo>
                    <a:pt x="0" y="981"/>
                  </a:lnTo>
                  <a:lnTo>
                    <a:pt x="938" y="0"/>
                  </a:lnTo>
                  <a:lnTo>
                    <a:pt x="1155" y="216"/>
                  </a:lnTo>
                  <a:lnTo>
                    <a:pt x="213" y="1210"/>
                  </a:lnTo>
                  <a:close/>
                </a:path>
              </a:pathLst>
            </a:custGeom>
            <a:grpFill/>
            <a:ln w="9525">
              <a:noFill/>
              <a:round/>
            </a:ln>
          </p:spPr>
          <p:txBody>
            <a:bodyPr vert="horz" wrap="square" lIns="91440" tIns="45720" rIns="91440" bIns="45720" numCol="1" anchor="t" anchorCtr="0" compatLnSpc="1"/>
            <a:lstStyle/>
            <a:p>
              <a:pPr defTabSz="685891"/>
              <a:endParaRPr lang="en-US">
                <a:solidFill>
                  <a:prstClr val="black"/>
                </a:solidFill>
                <a:cs typeface="+mn-ea"/>
                <a:sym typeface="+mn-lt"/>
              </a:endParaRPr>
            </a:p>
          </p:txBody>
        </p:sp>
        <p:sp>
          <p:nvSpPr>
            <p:cNvPr id="88" name="Text Placeholder 3"/>
            <p:cNvSpPr txBox="1"/>
            <p:nvPr/>
          </p:nvSpPr>
          <p:spPr>
            <a:xfrm rot="18790397">
              <a:off x="999414" y="2197839"/>
              <a:ext cx="1216107" cy="243076"/>
            </a:xfrm>
            <a:prstGeom prst="rect">
              <a:avLst/>
            </a:prstGeom>
            <a:grpFill/>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924">
                <a:spcBef>
                  <a:spcPct val="20000"/>
                </a:spcBef>
                <a:defRPr/>
              </a:pPr>
              <a:r>
                <a:rPr lang="zh-CN" altLang="en-US" sz="1399" b="1" dirty="0">
                  <a:solidFill>
                    <a:prstClr val="white"/>
                  </a:solidFill>
                  <a:cs typeface="+mn-ea"/>
                  <a:sym typeface="+mn-lt"/>
                </a:rPr>
                <a:t>户籍制度改革</a:t>
              </a:r>
            </a:p>
          </p:txBody>
        </p:sp>
      </p:grpSp>
      <p:grpSp>
        <p:nvGrpSpPr>
          <p:cNvPr id="90" name="Group 43"/>
          <p:cNvGrpSpPr/>
          <p:nvPr/>
        </p:nvGrpSpPr>
        <p:grpSpPr>
          <a:xfrm rot="2795756">
            <a:off x="1756034" y="2279160"/>
            <a:ext cx="1624156" cy="1701496"/>
            <a:chOff x="703263" y="1359455"/>
            <a:chExt cx="1833563" cy="1920875"/>
          </a:xfrm>
          <a:solidFill>
            <a:srgbClr val="C51515"/>
          </a:solidFill>
        </p:grpSpPr>
        <p:sp>
          <p:nvSpPr>
            <p:cNvPr id="91" name="Freeform 12"/>
            <p:cNvSpPr/>
            <p:nvPr/>
          </p:nvSpPr>
          <p:spPr bwMode="auto">
            <a:xfrm>
              <a:off x="703263" y="1359455"/>
              <a:ext cx="1833563" cy="1920875"/>
            </a:xfrm>
            <a:custGeom>
              <a:avLst/>
              <a:gdLst/>
              <a:ahLst/>
              <a:cxnLst>
                <a:cxn ang="0">
                  <a:pos x="213" y="1210"/>
                </a:cxn>
                <a:cxn ang="0">
                  <a:pos x="0" y="981"/>
                </a:cxn>
                <a:cxn ang="0">
                  <a:pos x="938" y="0"/>
                </a:cxn>
                <a:cxn ang="0">
                  <a:pos x="1155" y="216"/>
                </a:cxn>
                <a:cxn ang="0">
                  <a:pos x="213" y="1210"/>
                </a:cxn>
              </a:cxnLst>
              <a:rect l="0" t="0" r="r" b="b"/>
              <a:pathLst>
                <a:path w="1155" h="1210">
                  <a:moveTo>
                    <a:pt x="213" y="1210"/>
                  </a:moveTo>
                  <a:lnTo>
                    <a:pt x="0" y="981"/>
                  </a:lnTo>
                  <a:lnTo>
                    <a:pt x="938" y="0"/>
                  </a:lnTo>
                  <a:lnTo>
                    <a:pt x="1155" y="216"/>
                  </a:lnTo>
                  <a:lnTo>
                    <a:pt x="213" y="1210"/>
                  </a:lnTo>
                  <a:close/>
                </a:path>
              </a:pathLst>
            </a:custGeom>
            <a:grpFill/>
            <a:ln w="9525">
              <a:noFill/>
              <a:round/>
            </a:ln>
          </p:spPr>
          <p:txBody>
            <a:bodyPr vert="horz" wrap="square" lIns="91440" tIns="45720" rIns="91440" bIns="45720" numCol="1" anchor="t" anchorCtr="0" compatLnSpc="1"/>
            <a:lstStyle/>
            <a:p>
              <a:pPr defTabSz="685891"/>
              <a:endParaRPr lang="en-US">
                <a:solidFill>
                  <a:prstClr val="black"/>
                </a:solidFill>
                <a:cs typeface="+mn-ea"/>
                <a:sym typeface="+mn-lt"/>
              </a:endParaRPr>
            </a:p>
          </p:txBody>
        </p:sp>
        <p:sp>
          <p:nvSpPr>
            <p:cNvPr id="92" name="Text Placeholder 3"/>
            <p:cNvSpPr txBox="1"/>
            <p:nvPr/>
          </p:nvSpPr>
          <p:spPr>
            <a:xfrm rot="18790397">
              <a:off x="796728" y="2197839"/>
              <a:ext cx="1621477" cy="243076"/>
            </a:xfrm>
            <a:prstGeom prst="rect">
              <a:avLst/>
            </a:prstGeom>
            <a:grpFill/>
          </p:spPr>
          <p:txBody>
            <a:bodyPr wrap="none" lIns="0" tIns="0" rIns="0" bIns="0" anchor="ctr" anchorCtr="0">
              <a:spAutoFit/>
            </a:bodyPr>
            <a:lstStyle>
              <a:defPPr>
                <a:defRPr lang="zh-CN"/>
              </a:defPPr>
              <a:lvl1pPr indent="0" algn="ctr" defTabSz="913924">
                <a:spcBef>
                  <a:spcPct val="20000"/>
                </a:spcBef>
                <a:buNone/>
                <a:defRPr sz="1399" b="1" baseline="0">
                  <a:solidFill>
                    <a:prstClr val="white"/>
                  </a:solidFill>
                  <a:latin typeface="微软雅黑" panose="020B0503020204020204" pitchFamily="34" charset="-122"/>
                  <a:ea typeface="微软雅黑" panose="020B0503020204020204" pitchFamily="34" charset="-122"/>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dirty="0">
                  <a:latin typeface="+mn-lt"/>
                  <a:ea typeface="+mn-ea"/>
                  <a:cs typeface="+mn-ea"/>
                  <a:sym typeface="+mn-lt"/>
                </a:rPr>
                <a:t>考试招生制度改革</a:t>
              </a:r>
            </a:p>
          </p:txBody>
        </p:sp>
      </p:grpSp>
      <p:grpSp>
        <p:nvGrpSpPr>
          <p:cNvPr id="94" name="Group 43"/>
          <p:cNvGrpSpPr/>
          <p:nvPr/>
        </p:nvGrpSpPr>
        <p:grpSpPr>
          <a:xfrm rot="2795756">
            <a:off x="3111757" y="1572970"/>
            <a:ext cx="1624156" cy="1701496"/>
            <a:chOff x="703263" y="1359455"/>
            <a:chExt cx="1833563" cy="1920875"/>
          </a:xfrm>
          <a:solidFill>
            <a:srgbClr val="C51515"/>
          </a:solidFill>
        </p:grpSpPr>
        <p:sp>
          <p:nvSpPr>
            <p:cNvPr id="95" name="Freeform 12"/>
            <p:cNvSpPr/>
            <p:nvPr/>
          </p:nvSpPr>
          <p:spPr bwMode="auto">
            <a:xfrm>
              <a:off x="703263" y="1359455"/>
              <a:ext cx="1833563" cy="1920875"/>
            </a:xfrm>
            <a:custGeom>
              <a:avLst/>
              <a:gdLst/>
              <a:ahLst/>
              <a:cxnLst>
                <a:cxn ang="0">
                  <a:pos x="213" y="1210"/>
                </a:cxn>
                <a:cxn ang="0">
                  <a:pos x="0" y="981"/>
                </a:cxn>
                <a:cxn ang="0">
                  <a:pos x="938" y="0"/>
                </a:cxn>
                <a:cxn ang="0">
                  <a:pos x="1155" y="216"/>
                </a:cxn>
                <a:cxn ang="0">
                  <a:pos x="213" y="1210"/>
                </a:cxn>
              </a:cxnLst>
              <a:rect l="0" t="0" r="r" b="b"/>
              <a:pathLst>
                <a:path w="1155" h="1210">
                  <a:moveTo>
                    <a:pt x="213" y="1210"/>
                  </a:moveTo>
                  <a:lnTo>
                    <a:pt x="0" y="981"/>
                  </a:lnTo>
                  <a:lnTo>
                    <a:pt x="938" y="0"/>
                  </a:lnTo>
                  <a:lnTo>
                    <a:pt x="1155" y="216"/>
                  </a:lnTo>
                  <a:lnTo>
                    <a:pt x="213" y="1210"/>
                  </a:lnTo>
                  <a:close/>
                </a:path>
              </a:pathLst>
            </a:custGeom>
            <a:grpFill/>
            <a:ln w="9525">
              <a:noFill/>
              <a:round/>
            </a:ln>
          </p:spPr>
          <p:txBody>
            <a:bodyPr vert="horz" wrap="square" lIns="91440" tIns="45720" rIns="91440" bIns="45720" numCol="1" anchor="t" anchorCtr="0" compatLnSpc="1"/>
            <a:lstStyle/>
            <a:p>
              <a:pPr defTabSz="685891"/>
              <a:endParaRPr lang="en-US">
                <a:solidFill>
                  <a:prstClr val="black"/>
                </a:solidFill>
                <a:cs typeface="+mn-ea"/>
                <a:sym typeface="+mn-lt"/>
              </a:endParaRPr>
            </a:p>
          </p:txBody>
        </p:sp>
        <p:sp>
          <p:nvSpPr>
            <p:cNvPr id="96" name="Text Placeholder 3"/>
            <p:cNvSpPr txBox="1"/>
            <p:nvPr/>
          </p:nvSpPr>
          <p:spPr>
            <a:xfrm rot="18790397">
              <a:off x="796728" y="2197839"/>
              <a:ext cx="1621477" cy="243076"/>
            </a:xfrm>
            <a:prstGeom prst="rect">
              <a:avLst/>
            </a:prstGeom>
            <a:grpFill/>
          </p:spPr>
          <p:txBody>
            <a:bodyPr wrap="none" lIns="0" tIns="0" rIns="0" bIns="0" anchor="ctr" anchorCtr="0">
              <a:spAutoFit/>
            </a:bodyPr>
            <a:lstStyle>
              <a:defPPr>
                <a:defRPr lang="zh-CN"/>
              </a:defPPr>
              <a:lvl1pPr indent="0" algn="ctr" defTabSz="913924">
                <a:spcBef>
                  <a:spcPct val="20000"/>
                </a:spcBef>
                <a:buNone/>
                <a:defRPr sz="1399" b="1" baseline="0">
                  <a:solidFill>
                    <a:prstClr val="white"/>
                  </a:solidFill>
                  <a:latin typeface="微软雅黑" panose="020B0503020204020204" pitchFamily="34" charset="-122"/>
                  <a:ea typeface="微软雅黑" panose="020B0503020204020204" pitchFamily="34" charset="-122"/>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dirty="0">
                  <a:latin typeface="+mn-lt"/>
                  <a:ea typeface="+mn-ea"/>
                  <a:cs typeface="+mn-ea"/>
                  <a:sym typeface="+mn-lt"/>
                </a:rPr>
                <a:t>农村土地制度改革</a:t>
              </a:r>
            </a:p>
          </p:txBody>
        </p:sp>
      </p:grpSp>
      <p:grpSp>
        <p:nvGrpSpPr>
          <p:cNvPr id="98" name="Group 43"/>
          <p:cNvGrpSpPr/>
          <p:nvPr/>
        </p:nvGrpSpPr>
        <p:grpSpPr>
          <a:xfrm rot="2795756">
            <a:off x="4138597" y="2179488"/>
            <a:ext cx="1624156" cy="1701496"/>
            <a:chOff x="747976" y="1399340"/>
            <a:chExt cx="1833563" cy="1920875"/>
          </a:xfrm>
          <a:solidFill>
            <a:srgbClr val="C51515"/>
          </a:solidFill>
        </p:grpSpPr>
        <p:sp>
          <p:nvSpPr>
            <p:cNvPr id="99" name="Freeform 12"/>
            <p:cNvSpPr/>
            <p:nvPr/>
          </p:nvSpPr>
          <p:spPr bwMode="auto">
            <a:xfrm>
              <a:off x="747976" y="1399340"/>
              <a:ext cx="1833563" cy="1920875"/>
            </a:xfrm>
            <a:custGeom>
              <a:avLst/>
              <a:gdLst/>
              <a:ahLst/>
              <a:cxnLst>
                <a:cxn ang="0">
                  <a:pos x="213" y="1210"/>
                </a:cxn>
                <a:cxn ang="0">
                  <a:pos x="0" y="981"/>
                </a:cxn>
                <a:cxn ang="0">
                  <a:pos x="938" y="0"/>
                </a:cxn>
                <a:cxn ang="0">
                  <a:pos x="1155" y="216"/>
                </a:cxn>
                <a:cxn ang="0">
                  <a:pos x="213" y="1210"/>
                </a:cxn>
              </a:cxnLst>
              <a:rect l="0" t="0" r="r" b="b"/>
              <a:pathLst>
                <a:path w="1155" h="1210">
                  <a:moveTo>
                    <a:pt x="213" y="1210"/>
                  </a:moveTo>
                  <a:lnTo>
                    <a:pt x="0" y="981"/>
                  </a:lnTo>
                  <a:lnTo>
                    <a:pt x="938" y="0"/>
                  </a:lnTo>
                  <a:lnTo>
                    <a:pt x="1155" y="216"/>
                  </a:lnTo>
                  <a:lnTo>
                    <a:pt x="213" y="1210"/>
                  </a:lnTo>
                  <a:close/>
                </a:path>
              </a:pathLst>
            </a:custGeom>
            <a:grpFill/>
            <a:ln w="9525">
              <a:noFill/>
              <a:round/>
            </a:ln>
          </p:spPr>
          <p:txBody>
            <a:bodyPr vert="horz" wrap="square" lIns="91440" tIns="45720" rIns="91440" bIns="45720" numCol="1" anchor="t" anchorCtr="0" compatLnSpc="1"/>
            <a:lstStyle/>
            <a:p>
              <a:pPr defTabSz="685891"/>
              <a:endParaRPr lang="en-US">
                <a:solidFill>
                  <a:prstClr val="black"/>
                </a:solidFill>
                <a:cs typeface="+mn-ea"/>
                <a:sym typeface="+mn-lt"/>
              </a:endParaRPr>
            </a:p>
          </p:txBody>
        </p:sp>
        <p:sp>
          <p:nvSpPr>
            <p:cNvPr id="100" name="Text Placeholder 3"/>
            <p:cNvSpPr txBox="1"/>
            <p:nvPr/>
          </p:nvSpPr>
          <p:spPr>
            <a:xfrm rot="18790397">
              <a:off x="796728" y="2197839"/>
              <a:ext cx="1621477" cy="243076"/>
            </a:xfrm>
            <a:prstGeom prst="rect">
              <a:avLst/>
            </a:prstGeom>
            <a:grpFill/>
          </p:spPr>
          <p:txBody>
            <a:bodyPr wrap="none" lIns="0" tIns="0" rIns="0" bIns="0" anchor="ctr" anchorCtr="0">
              <a:spAutoFit/>
            </a:bodyPr>
            <a:lstStyle>
              <a:defPPr>
                <a:defRPr lang="zh-CN"/>
              </a:defPPr>
              <a:lvl1pPr indent="0" algn="ctr" defTabSz="913924">
                <a:spcBef>
                  <a:spcPct val="20000"/>
                </a:spcBef>
                <a:buNone/>
                <a:defRPr sz="1399" b="1" baseline="0">
                  <a:solidFill>
                    <a:prstClr val="white"/>
                  </a:solidFill>
                  <a:latin typeface="微软雅黑" panose="020B0503020204020204" pitchFamily="34" charset="-122"/>
                  <a:ea typeface="微软雅黑" panose="020B0503020204020204" pitchFamily="34" charset="-122"/>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dirty="0">
                  <a:latin typeface="+mn-lt"/>
                  <a:ea typeface="+mn-ea"/>
                  <a:cs typeface="+mn-ea"/>
                  <a:sym typeface="+mn-lt"/>
                </a:rPr>
                <a:t>公立医院综合改革</a:t>
              </a:r>
            </a:p>
          </p:txBody>
        </p:sp>
      </p:grpSp>
      <p:grpSp>
        <p:nvGrpSpPr>
          <p:cNvPr id="102" name="Group 43"/>
          <p:cNvGrpSpPr/>
          <p:nvPr/>
        </p:nvGrpSpPr>
        <p:grpSpPr>
          <a:xfrm rot="2795756">
            <a:off x="5549910" y="1514800"/>
            <a:ext cx="1624156" cy="1701496"/>
            <a:chOff x="703263" y="1359455"/>
            <a:chExt cx="1833563" cy="1920875"/>
          </a:xfrm>
          <a:solidFill>
            <a:srgbClr val="C51515"/>
          </a:solidFill>
        </p:grpSpPr>
        <p:sp>
          <p:nvSpPr>
            <p:cNvPr id="103" name="Freeform 12"/>
            <p:cNvSpPr/>
            <p:nvPr/>
          </p:nvSpPr>
          <p:spPr bwMode="auto">
            <a:xfrm>
              <a:off x="703263" y="1359455"/>
              <a:ext cx="1833563" cy="1920875"/>
            </a:xfrm>
            <a:custGeom>
              <a:avLst/>
              <a:gdLst/>
              <a:ahLst/>
              <a:cxnLst>
                <a:cxn ang="0">
                  <a:pos x="213" y="1210"/>
                </a:cxn>
                <a:cxn ang="0">
                  <a:pos x="0" y="981"/>
                </a:cxn>
                <a:cxn ang="0">
                  <a:pos x="938" y="0"/>
                </a:cxn>
                <a:cxn ang="0">
                  <a:pos x="1155" y="216"/>
                </a:cxn>
                <a:cxn ang="0">
                  <a:pos x="213" y="1210"/>
                </a:cxn>
              </a:cxnLst>
              <a:rect l="0" t="0" r="r" b="b"/>
              <a:pathLst>
                <a:path w="1155" h="1210">
                  <a:moveTo>
                    <a:pt x="213" y="1210"/>
                  </a:moveTo>
                  <a:lnTo>
                    <a:pt x="0" y="981"/>
                  </a:lnTo>
                  <a:lnTo>
                    <a:pt x="938" y="0"/>
                  </a:lnTo>
                  <a:lnTo>
                    <a:pt x="1155" y="216"/>
                  </a:lnTo>
                  <a:lnTo>
                    <a:pt x="213" y="1210"/>
                  </a:lnTo>
                  <a:close/>
                </a:path>
              </a:pathLst>
            </a:custGeom>
            <a:grpFill/>
            <a:ln w="9525">
              <a:noFill/>
              <a:round/>
            </a:ln>
          </p:spPr>
          <p:txBody>
            <a:bodyPr vert="horz" wrap="square" lIns="91440" tIns="45720" rIns="91440" bIns="45720" numCol="1" anchor="t" anchorCtr="0" compatLnSpc="1"/>
            <a:lstStyle/>
            <a:p>
              <a:pPr defTabSz="685891"/>
              <a:endParaRPr lang="en-US">
                <a:solidFill>
                  <a:prstClr val="black"/>
                </a:solidFill>
                <a:cs typeface="+mn-ea"/>
                <a:sym typeface="+mn-lt"/>
              </a:endParaRPr>
            </a:p>
          </p:txBody>
        </p:sp>
        <p:sp>
          <p:nvSpPr>
            <p:cNvPr id="104" name="Text Placeholder 3"/>
            <p:cNvSpPr txBox="1"/>
            <p:nvPr/>
          </p:nvSpPr>
          <p:spPr>
            <a:xfrm rot="18790397">
              <a:off x="1202098" y="2197839"/>
              <a:ext cx="810738" cy="243076"/>
            </a:xfrm>
            <a:prstGeom prst="rect">
              <a:avLst/>
            </a:prstGeom>
            <a:grpFill/>
          </p:spPr>
          <p:txBody>
            <a:bodyPr wrap="none" lIns="0" tIns="0" rIns="0" bIns="0" anchor="ctr" anchorCtr="0">
              <a:spAutoFit/>
            </a:bodyPr>
            <a:lstStyle>
              <a:defPPr>
                <a:defRPr lang="zh-CN"/>
              </a:defPPr>
              <a:lvl1pPr indent="0" algn="ctr" defTabSz="913924">
                <a:spcBef>
                  <a:spcPct val="20000"/>
                </a:spcBef>
                <a:buNone/>
                <a:defRPr sz="1399" b="1" baseline="0">
                  <a:solidFill>
                    <a:prstClr val="white"/>
                  </a:solidFill>
                  <a:latin typeface="微软雅黑" panose="020B0503020204020204" pitchFamily="34" charset="-122"/>
                  <a:ea typeface="微软雅黑" panose="020B0503020204020204" pitchFamily="34" charset="-122"/>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dirty="0">
                  <a:latin typeface="+mn-lt"/>
                  <a:ea typeface="+mn-ea"/>
                  <a:cs typeface="+mn-ea"/>
                  <a:sym typeface="+mn-lt"/>
                </a:rPr>
                <a:t>环保改革</a:t>
              </a:r>
            </a:p>
          </p:txBody>
        </p:sp>
      </p:grpSp>
      <p:grpSp>
        <p:nvGrpSpPr>
          <p:cNvPr id="105" name="Group 43"/>
          <p:cNvGrpSpPr/>
          <p:nvPr/>
        </p:nvGrpSpPr>
        <p:grpSpPr>
          <a:xfrm rot="2795756">
            <a:off x="6521158" y="2118299"/>
            <a:ext cx="1624156" cy="1701496"/>
            <a:chOff x="703263" y="1359455"/>
            <a:chExt cx="1833563" cy="1920875"/>
          </a:xfrm>
          <a:solidFill>
            <a:srgbClr val="C51515"/>
          </a:solidFill>
        </p:grpSpPr>
        <p:sp>
          <p:nvSpPr>
            <p:cNvPr id="106" name="Freeform 12"/>
            <p:cNvSpPr/>
            <p:nvPr/>
          </p:nvSpPr>
          <p:spPr bwMode="auto">
            <a:xfrm>
              <a:off x="703263" y="1359455"/>
              <a:ext cx="1833563" cy="1920875"/>
            </a:xfrm>
            <a:custGeom>
              <a:avLst/>
              <a:gdLst/>
              <a:ahLst/>
              <a:cxnLst>
                <a:cxn ang="0">
                  <a:pos x="213" y="1210"/>
                </a:cxn>
                <a:cxn ang="0">
                  <a:pos x="0" y="981"/>
                </a:cxn>
                <a:cxn ang="0">
                  <a:pos x="938" y="0"/>
                </a:cxn>
                <a:cxn ang="0">
                  <a:pos x="1155" y="216"/>
                </a:cxn>
                <a:cxn ang="0">
                  <a:pos x="213" y="1210"/>
                </a:cxn>
              </a:cxnLst>
              <a:rect l="0" t="0" r="r" b="b"/>
              <a:pathLst>
                <a:path w="1155" h="1210">
                  <a:moveTo>
                    <a:pt x="213" y="1210"/>
                  </a:moveTo>
                  <a:lnTo>
                    <a:pt x="0" y="981"/>
                  </a:lnTo>
                  <a:lnTo>
                    <a:pt x="938" y="0"/>
                  </a:lnTo>
                  <a:lnTo>
                    <a:pt x="1155" y="216"/>
                  </a:lnTo>
                  <a:lnTo>
                    <a:pt x="213" y="1210"/>
                  </a:lnTo>
                  <a:close/>
                </a:path>
              </a:pathLst>
            </a:custGeom>
            <a:grpFill/>
            <a:ln w="9525">
              <a:noFill/>
              <a:round/>
            </a:ln>
          </p:spPr>
          <p:txBody>
            <a:bodyPr vert="horz" wrap="square" lIns="91440" tIns="45720" rIns="91440" bIns="45720" numCol="1" anchor="t" anchorCtr="0" compatLnSpc="1"/>
            <a:lstStyle/>
            <a:p>
              <a:pPr defTabSz="685891"/>
              <a:endParaRPr lang="en-US">
                <a:solidFill>
                  <a:prstClr val="black"/>
                </a:solidFill>
                <a:cs typeface="+mn-ea"/>
                <a:sym typeface="+mn-lt"/>
              </a:endParaRPr>
            </a:p>
          </p:txBody>
        </p:sp>
        <p:sp>
          <p:nvSpPr>
            <p:cNvPr id="107" name="Text Placeholder 3"/>
            <p:cNvSpPr txBox="1"/>
            <p:nvPr/>
          </p:nvSpPr>
          <p:spPr>
            <a:xfrm rot="18790397">
              <a:off x="999414" y="2197839"/>
              <a:ext cx="1216107" cy="243076"/>
            </a:xfrm>
            <a:prstGeom prst="rect">
              <a:avLst/>
            </a:prstGeom>
            <a:grpFill/>
          </p:spPr>
          <p:txBody>
            <a:bodyPr wrap="none" lIns="0" tIns="0" rIns="0" bIns="0" anchor="ctr" anchorCtr="0">
              <a:spAutoFit/>
            </a:bodyPr>
            <a:lstStyle>
              <a:defPPr>
                <a:defRPr lang="zh-CN"/>
              </a:defPPr>
              <a:lvl1pPr indent="0" algn="ctr" defTabSz="913924">
                <a:spcBef>
                  <a:spcPct val="20000"/>
                </a:spcBef>
                <a:buNone/>
                <a:defRPr sz="1399" b="1" baseline="0">
                  <a:solidFill>
                    <a:prstClr val="white"/>
                  </a:solidFill>
                  <a:latin typeface="微软雅黑" panose="020B0503020204020204" pitchFamily="34" charset="-122"/>
                  <a:ea typeface="微软雅黑" panose="020B0503020204020204" pitchFamily="34" charset="-122"/>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dirty="0">
                  <a:latin typeface="+mn-lt"/>
                  <a:ea typeface="+mn-ea"/>
                  <a:cs typeface="+mn-ea"/>
                  <a:sym typeface="+mn-lt"/>
                </a:rPr>
                <a:t>司法体制改革</a:t>
              </a:r>
            </a:p>
          </p:txBody>
        </p:sp>
      </p:grpSp>
      <p:sp>
        <p:nvSpPr>
          <p:cNvPr id="29" name="矩形 28">
            <a:extLst>
              <a:ext uri="{FF2B5EF4-FFF2-40B4-BE49-F238E27FC236}">
                <a16:creationId xmlns:a16="http://schemas.microsoft.com/office/drawing/2014/main" id="{E11BFB84-BB79-40B1-B954-6B82C6671D54}"/>
              </a:ext>
            </a:extLst>
          </p:cNvPr>
          <p:cNvSpPr/>
          <p:nvPr/>
        </p:nvSpPr>
        <p:spPr>
          <a:xfrm>
            <a:off x="1619672" y="201099"/>
            <a:ext cx="4248472" cy="353943"/>
          </a:xfrm>
          <a:prstGeom prst="rect">
            <a:avLst/>
          </a:prstGeom>
          <a:effectLst/>
        </p:spPr>
        <p:txBody>
          <a:bodyPr vert="horz" wrap="square">
            <a:spAutoFit/>
          </a:bodyPr>
          <a:lstStyle/>
          <a:p>
            <a:r>
              <a:rPr lang="zh-CN" altLang="en-US" sz="1700" b="1" dirty="0">
                <a:solidFill>
                  <a:srgbClr val="C51515"/>
                </a:solidFill>
                <a:cs typeface="+mn-ea"/>
                <a:sym typeface="+mn-lt"/>
              </a:rPr>
              <a:t>保障和改善民生没有终点站</a:t>
            </a:r>
          </a:p>
        </p:txBody>
      </p:sp>
    </p:spTree>
    <p:extLst>
      <p:ext uri="{BB962C8B-B14F-4D97-AF65-F5344CB8AC3E}">
        <p14:creationId xmlns:p14="http://schemas.microsoft.com/office/powerpoint/2010/main" val="1157336151"/>
      </p:ext>
    </p:extLst>
  </p:cSld>
  <p:clrMapOvr>
    <a:masterClrMapping/>
  </p:clrMapOvr>
  <mc:AlternateContent xmlns:mc="http://schemas.openxmlformats.org/markup-compatibility/2006">
    <mc:Choice xmlns:p14="http://schemas.microsoft.com/office/powerpoint/2010/main" Requires="p14">
      <p:transition spd="slow" p14:dur="1500" advClick="0" advTm="2250">
        <p:fade/>
      </p:transition>
    </mc:Choice>
    <mc:Fallback>
      <p:transition spd="slow" advClick="0" advTm="225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8"/>
                                        </p:tgtEl>
                                        <p:attrNameLst>
                                          <p:attrName>style.visibility</p:attrName>
                                        </p:attrNameLst>
                                      </p:cBhvr>
                                      <p:to>
                                        <p:strVal val="visible"/>
                                      </p:to>
                                    </p:set>
                                    <p:animEffect transition="in" filter="fade">
                                      <p:cBhvr>
                                        <p:cTn id="10" dur="500"/>
                                        <p:tgtEl>
                                          <p:spTgt spid="7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86"/>
                                        </p:tgtEl>
                                        <p:attrNameLst>
                                          <p:attrName>style.visibility</p:attrName>
                                        </p:attrNameLst>
                                      </p:cBhvr>
                                      <p:to>
                                        <p:strVal val="visible"/>
                                      </p:to>
                                    </p:set>
                                    <p:anim calcmode="lin" valueType="num">
                                      <p:cBhvr>
                                        <p:cTn id="18" dur="500" fill="hold"/>
                                        <p:tgtEl>
                                          <p:spTgt spid="86"/>
                                        </p:tgtEl>
                                        <p:attrNameLst>
                                          <p:attrName>ppt_w</p:attrName>
                                        </p:attrNameLst>
                                      </p:cBhvr>
                                      <p:tavLst>
                                        <p:tav tm="0">
                                          <p:val>
                                            <p:fltVal val="0"/>
                                          </p:val>
                                        </p:tav>
                                        <p:tav tm="100000">
                                          <p:val>
                                            <p:strVal val="#ppt_w"/>
                                          </p:val>
                                        </p:tav>
                                      </p:tavLst>
                                    </p:anim>
                                    <p:anim calcmode="lin" valueType="num">
                                      <p:cBhvr>
                                        <p:cTn id="19" dur="500" fill="hold"/>
                                        <p:tgtEl>
                                          <p:spTgt spid="86"/>
                                        </p:tgtEl>
                                        <p:attrNameLst>
                                          <p:attrName>ppt_h</p:attrName>
                                        </p:attrNameLst>
                                      </p:cBhvr>
                                      <p:tavLst>
                                        <p:tav tm="0">
                                          <p:val>
                                            <p:fltVal val="0"/>
                                          </p:val>
                                        </p:tav>
                                        <p:tav tm="100000">
                                          <p:val>
                                            <p:strVal val="#ppt_h"/>
                                          </p:val>
                                        </p:tav>
                                      </p:tavLst>
                                    </p:anim>
                                    <p:animEffect transition="in" filter="fade">
                                      <p:cBhvr>
                                        <p:cTn id="20" dur="500"/>
                                        <p:tgtEl>
                                          <p:spTgt spid="86"/>
                                        </p:tgtEl>
                                      </p:cBhvr>
                                    </p:animEffect>
                                  </p:childTnLst>
                                </p:cTn>
                              </p:par>
                              <p:par>
                                <p:cTn id="21" presetID="53" presetClass="entr" presetSubtype="16" fill="hold" nodeType="withEffect">
                                  <p:stCondLst>
                                    <p:cond delay="0"/>
                                  </p:stCondLst>
                                  <p:childTnLst>
                                    <p:set>
                                      <p:cBhvr>
                                        <p:cTn id="22" dur="1" fill="hold">
                                          <p:stCondLst>
                                            <p:cond delay="0"/>
                                          </p:stCondLst>
                                        </p:cTn>
                                        <p:tgtEl>
                                          <p:spTgt spid="94"/>
                                        </p:tgtEl>
                                        <p:attrNameLst>
                                          <p:attrName>style.visibility</p:attrName>
                                        </p:attrNameLst>
                                      </p:cBhvr>
                                      <p:to>
                                        <p:strVal val="visible"/>
                                      </p:to>
                                    </p:set>
                                    <p:anim calcmode="lin" valueType="num">
                                      <p:cBhvr>
                                        <p:cTn id="23" dur="500" fill="hold"/>
                                        <p:tgtEl>
                                          <p:spTgt spid="94"/>
                                        </p:tgtEl>
                                        <p:attrNameLst>
                                          <p:attrName>ppt_w</p:attrName>
                                        </p:attrNameLst>
                                      </p:cBhvr>
                                      <p:tavLst>
                                        <p:tav tm="0">
                                          <p:val>
                                            <p:fltVal val="0"/>
                                          </p:val>
                                        </p:tav>
                                        <p:tav tm="100000">
                                          <p:val>
                                            <p:strVal val="#ppt_w"/>
                                          </p:val>
                                        </p:tav>
                                      </p:tavLst>
                                    </p:anim>
                                    <p:anim calcmode="lin" valueType="num">
                                      <p:cBhvr>
                                        <p:cTn id="24" dur="500" fill="hold"/>
                                        <p:tgtEl>
                                          <p:spTgt spid="94"/>
                                        </p:tgtEl>
                                        <p:attrNameLst>
                                          <p:attrName>ppt_h</p:attrName>
                                        </p:attrNameLst>
                                      </p:cBhvr>
                                      <p:tavLst>
                                        <p:tav tm="0">
                                          <p:val>
                                            <p:fltVal val="0"/>
                                          </p:val>
                                        </p:tav>
                                        <p:tav tm="100000">
                                          <p:val>
                                            <p:strVal val="#ppt_h"/>
                                          </p:val>
                                        </p:tav>
                                      </p:tavLst>
                                    </p:anim>
                                    <p:animEffect transition="in" filter="fade">
                                      <p:cBhvr>
                                        <p:cTn id="25" dur="500"/>
                                        <p:tgtEl>
                                          <p:spTgt spid="94"/>
                                        </p:tgtEl>
                                      </p:cBhvr>
                                    </p:animEffect>
                                  </p:childTnLst>
                                </p:cTn>
                              </p:par>
                              <p:par>
                                <p:cTn id="26" presetID="53" presetClass="entr" presetSubtype="16" fill="hold" nodeType="withEffect">
                                  <p:stCondLst>
                                    <p:cond delay="0"/>
                                  </p:stCondLst>
                                  <p:childTnLst>
                                    <p:set>
                                      <p:cBhvr>
                                        <p:cTn id="27" dur="1" fill="hold">
                                          <p:stCondLst>
                                            <p:cond delay="0"/>
                                          </p:stCondLst>
                                        </p:cTn>
                                        <p:tgtEl>
                                          <p:spTgt spid="102"/>
                                        </p:tgtEl>
                                        <p:attrNameLst>
                                          <p:attrName>style.visibility</p:attrName>
                                        </p:attrNameLst>
                                      </p:cBhvr>
                                      <p:to>
                                        <p:strVal val="visible"/>
                                      </p:to>
                                    </p:set>
                                    <p:anim calcmode="lin" valueType="num">
                                      <p:cBhvr>
                                        <p:cTn id="28" dur="500" fill="hold"/>
                                        <p:tgtEl>
                                          <p:spTgt spid="102"/>
                                        </p:tgtEl>
                                        <p:attrNameLst>
                                          <p:attrName>ppt_w</p:attrName>
                                        </p:attrNameLst>
                                      </p:cBhvr>
                                      <p:tavLst>
                                        <p:tav tm="0">
                                          <p:val>
                                            <p:fltVal val="0"/>
                                          </p:val>
                                        </p:tav>
                                        <p:tav tm="100000">
                                          <p:val>
                                            <p:strVal val="#ppt_w"/>
                                          </p:val>
                                        </p:tav>
                                      </p:tavLst>
                                    </p:anim>
                                    <p:anim calcmode="lin" valueType="num">
                                      <p:cBhvr>
                                        <p:cTn id="29" dur="500" fill="hold"/>
                                        <p:tgtEl>
                                          <p:spTgt spid="102"/>
                                        </p:tgtEl>
                                        <p:attrNameLst>
                                          <p:attrName>ppt_h</p:attrName>
                                        </p:attrNameLst>
                                      </p:cBhvr>
                                      <p:tavLst>
                                        <p:tav tm="0">
                                          <p:val>
                                            <p:fltVal val="0"/>
                                          </p:val>
                                        </p:tav>
                                        <p:tav tm="100000">
                                          <p:val>
                                            <p:strVal val="#ppt_h"/>
                                          </p:val>
                                        </p:tav>
                                      </p:tavLst>
                                    </p:anim>
                                    <p:animEffect transition="in" filter="fade">
                                      <p:cBhvr>
                                        <p:cTn id="30" dur="500"/>
                                        <p:tgtEl>
                                          <p:spTgt spid="102"/>
                                        </p:tgtEl>
                                      </p:cBhvr>
                                    </p:animEffect>
                                  </p:childTnLst>
                                </p:cTn>
                              </p:par>
                              <p:par>
                                <p:cTn id="31" presetID="53" presetClass="entr" presetSubtype="16" fill="hold" nodeType="withEffect">
                                  <p:stCondLst>
                                    <p:cond delay="0"/>
                                  </p:stCondLst>
                                  <p:childTnLst>
                                    <p:set>
                                      <p:cBhvr>
                                        <p:cTn id="32" dur="1" fill="hold">
                                          <p:stCondLst>
                                            <p:cond delay="0"/>
                                          </p:stCondLst>
                                        </p:cTn>
                                        <p:tgtEl>
                                          <p:spTgt spid="90"/>
                                        </p:tgtEl>
                                        <p:attrNameLst>
                                          <p:attrName>style.visibility</p:attrName>
                                        </p:attrNameLst>
                                      </p:cBhvr>
                                      <p:to>
                                        <p:strVal val="visible"/>
                                      </p:to>
                                    </p:set>
                                    <p:anim calcmode="lin" valueType="num">
                                      <p:cBhvr>
                                        <p:cTn id="33" dur="500" fill="hold"/>
                                        <p:tgtEl>
                                          <p:spTgt spid="90"/>
                                        </p:tgtEl>
                                        <p:attrNameLst>
                                          <p:attrName>ppt_w</p:attrName>
                                        </p:attrNameLst>
                                      </p:cBhvr>
                                      <p:tavLst>
                                        <p:tav tm="0">
                                          <p:val>
                                            <p:fltVal val="0"/>
                                          </p:val>
                                        </p:tav>
                                        <p:tav tm="100000">
                                          <p:val>
                                            <p:strVal val="#ppt_w"/>
                                          </p:val>
                                        </p:tav>
                                      </p:tavLst>
                                    </p:anim>
                                    <p:anim calcmode="lin" valueType="num">
                                      <p:cBhvr>
                                        <p:cTn id="34" dur="500" fill="hold"/>
                                        <p:tgtEl>
                                          <p:spTgt spid="90"/>
                                        </p:tgtEl>
                                        <p:attrNameLst>
                                          <p:attrName>ppt_h</p:attrName>
                                        </p:attrNameLst>
                                      </p:cBhvr>
                                      <p:tavLst>
                                        <p:tav tm="0">
                                          <p:val>
                                            <p:fltVal val="0"/>
                                          </p:val>
                                        </p:tav>
                                        <p:tav tm="100000">
                                          <p:val>
                                            <p:strVal val="#ppt_h"/>
                                          </p:val>
                                        </p:tav>
                                      </p:tavLst>
                                    </p:anim>
                                    <p:animEffect transition="in" filter="fade">
                                      <p:cBhvr>
                                        <p:cTn id="35" dur="500"/>
                                        <p:tgtEl>
                                          <p:spTgt spid="90"/>
                                        </p:tgtEl>
                                      </p:cBhvr>
                                    </p:animEffect>
                                  </p:childTnLst>
                                </p:cTn>
                              </p:par>
                              <p:par>
                                <p:cTn id="36" presetID="53" presetClass="entr" presetSubtype="16" fill="hold" nodeType="withEffect">
                                  <p:stCondLst>
                                    <p:cond delay="0"/>
                                  </p:stCondLst>
                                  <p:childTnLst>
                                    <p:set>
                                      <p:cBhvr>
                                        <p:cTn id="37" dur="1" fill="hold">
                                          <p:stCondLst>
                                            <p:cond delay="0"/>
                                          </p:stCondLst>
                                        </p:cTn>
                                        <p:tgtEl>
                                          <p:spTgt spid="98"/>
                                        </p:tgtEl>
                                        <p:attrNameLst>
                                          <p:attrName>style.visibility</p:attrName>
                                        </p:attrNameLst>
                                      </p:cBhvr>
                                      <p:to>
                                        <p:strVal val="visible"/>
                                      </p:to>
                                    </p:set>
                                    <p:anim calcmode="lin" valueType="num">
                                      <p:cBhvr>
                                        <p:cTn id="38" dur="500" fill="hold"/>
                                        <p:tgtEl>
                                          <p:spTgt spid="98"/>
                                        </p:tgtEl>
                                        <p:attrNameLst>
                                          <p:attrName>ppt_w</p:attrName>
                                        </p:attrNameLst>
                                      </p:cBhvr>
                                      <p:tavLst>
                                        <p:tav tm="0">
                                          <p:val>
                                            <p:fltVal val="0"/>
                                          </p:val>
                                        </p:tav>
                                        <p:tav tm="100000">
                                          <p:val>
                                            <p:strVal val="#ppt_w"/>
                                          </p:val>
                                        </p:tav>
                                      </p:tavLst>
                                    </p:anim>
                                    <p:anim calcmode="lin" valueType="num">
                                      <p:cBhvr>
                                        <p:cTn id="39" dur="500" fill="hold"/>
                                        <p:tgtEl>
                                          <p:spTgt spid="98"/>
                                        </p:tgtEl>
                                        <p:attrNameLst>
                                          <p:attrName>ppt_h</p:attrName>
                                        </p:attrNameLst>
                                      </p:cBhvr>
                                      <p:tavLst>
                                        <p:tav tm="0">
                                          <p:val>
                                            <p:fltVal val="0"/>
                                          </p:val>
                                        </p:tav>
                                        <p:tav tm="100000">
                                          <p:val>
                                            <p:strVal val="#ppt_h"/>
                                          </p:val>
                                        </p:tav>
                                      </p:tavLst>
                                    </p:anim>
                                    <p:animEffect transition="in" filter="fade">
                                      <p:cBhvr>
                                        <p:cTn id="40" dur="500"/>
                                        <p:tgtEl>
                                          <p:spTgt spid="98"/>
                                        </p:tgtEl>
                                      </p:cBhvr>
                                    </p:animEffect>
                                  </p:childTnLst>
                                </p:cTn>
                              </p:par>
                              <p:par>
                                <p:cTn id="41" presetID="53" presetClass="entr" presetSubtype="16" fill="hold" nodeType="withEffect">
                                  <p:stCondLst>
                                    <p:cond delay="0"/>
                                  </p:stCondLst>
                                  <p:childTnLst>
                                    <p:set>
                                      <p:cBhvr>
                                        <p:cTn id="42" dur="1" fill="hold">
                                          <p:stCondLst>
                                            <p:cond delay="0"/>
                                          </p:stCondLst>
                                        </p:cTn>
                                        <p:tgtEl>
                                          <p:spTgt spid="105"/>
                                        </p:tgtEl>
                                        <p:attrNameLst>
                                          <p:attrName>style.visibility</p:attrName>
                                        </p:attrNameLst>
                                      </p:cBhvr>
                                      <p:to>
                                        <p:strVal val="visible"/>
                                      </p:to>
                                    </p:set>
                                    <p:anim calcmode="lin" valueType="num">
                                      <p:cBhvr>
                                        <p:cTn id="43" dur="500" fill="hold"/>
                                        <p:tgtEl>
                                          <p:spTgt spid="105"/>
                                        </p:tgtEl>
                                        <p:attrNameLst>
                                          <p:attrName>ppt_w</p:attrName>
                                        </p:attrNameLst>
                                      </p:cBhvr>
                                      <p:tavLst>
                                        <p:tav tm="0">
                                          <p:val>
                                            <p:fltVal val="0"/>
                                          </p:val>
                                        </p:tav>
                                        <p:tav tm="100000">
                                          <p:val>
                                            <p:strVal val="#ppt_w"/>
                                          </p:val>
                                        </p:tav>
                                      </p:tavLst>
                                    </p:anim>
                                    <p:anim calcmode="lin" valueType="num">
                                      <p:cBhvr>
                                        <p:cTn id="44" dur="500" fill="hold"/>
                                        <p:tgtEl>
                                          <p:spTgt spid="105"/>
                                        </p:tgtEl>
                                        <p:attrNameLst>
                                          <p:attrName>ppt_h</p:attrName>
                                        </p:attrNameLst>
                                      </p:cBhvr>
                                      <p:tavLst>
                                        <p:tav tm="0">
                                          <p:val>
                                            <p:fltVal val="0"/>
                                          </p:val>
                                        </p:tav>
                                        <p:tav tm="100000">
                                          <p:val>
                                            <p:strVal val="#ppt_h"/>
                                          </p:val>
                                        </p:tav>
                                      </p:tavLst>
                                    </p:anim>
                                    <p:animEffect transition="in" filter="fade">
                                      <p:cBhvr>
                                        <p:cTn id="45"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59632" y="1263962"/>
            <a:ext cx="2214121" cy="1555426"/>
          </a:xfrm>
          <a:prstGeom prst="rect">
            <a:avLst/>
          </a:prstGeom>
        </p:spPr>
        <p:txBody>
          <a:bodyPr wrap="square">
            <a:spAutoFit/>
          </a:bodyPr>
          <a:lstStyle/>
          <a:p>
            <a:pPr fontAlgn="auto">
              <a:lnSpc>
                <a:spcPct val="110000"/>
              </a:lnSpc>
              <a:spcBef>
                <a:spcPts val="0"/>
              </a:spcBef>
              <a:spcAft>
                <a:spcPts val="0"/>
              </a:spcAft>
              <a:defRPr/>
            </a:pPr>
            <a:r>
              <a:rPr lang="zh-CN" altLang="en-US" sz="2200" b="1" dirty="0">
                <a:solidFill>
                  <a:srgbClr val="C51515"/>
                </a:solidFill>
                <a:cs typeface="+mn-ea"/>
                <a:sym typeface="+mn-lt"/>
              </a:rPr>
              <a:t>保障和改善民生</a:t>
            </a:r>
            <a:endParaRPr lang="en-US" altLang="zh-CN" sz="2200" b="1" dirty="0">
              <a:solidFill>
                <a:srgbClr val="C51515"/>
              </a:solidFill>
              <a:cs typeface="+mn-ea"/>
              <a:sym typeface="+mn-lt"/>
            </a:endParaRPr>
          </a:p>
          <a:p>
            <a:pPr fontAlgn="auto">
              <a:lnSpc>
                <a:spcPct val="110000"/>
              </a:lnSpc>
              <a:spcBef>
                <a:spcPts val="0"/>
              </a:spcBef>
              <a:spcAft>
                <a:spcPts val="0"/>
              </a:spcAft>
              <a:defRPr/>
            </a:pPr>
            <a:r>
              <a:rPr lang="zh-CN" altLang="en-US" sz="2200" b="1" dirty="0">
                <a:solidFill>
                  <a:srgbClr val="C51515"/>
                </a:solidFill>
                <a:cs typeface="+mn-ea"/>
                <a:sym typeface="+mn-lt"/>
              </a:rPr>
              <a:t>没有终点</a:t>
            </a:r>
            <a:endParaRPr lang="en-US" altLang="zh-CN" sz="2200" b="1" dirty="0">
              <a:solidFill>
                <a:srgbClr val="C51515"/>
              </a:solidFill>
              <a:cs typeface="+mn-ea"/>
              <a:sym typeface="+mn-lt"/>
            </a:endParaRPr>
          </a:p>
          <a:p>
            <a:pPr fontAlgn="auto">
              <a:lnSpc>
                <a:spcPct val="110000"/>
              </a:lnSpc>
              <a:spcBef>
                <a:spcPts val="0"/>
              </a:spcBef>
              <a:spcAft>
                <a:spcPts val="0"/>
              </a:spcAft>
              <a:defRPr/>
            </a:pPr>
            <a:r>
              <a:rPr lang="zh-CN" altLang="en-US" sz="2200" b="1" dirty="0">
                <a:solidFill>
                  <a:srgbClr val="C51515"/>
                </a:solidFill>
                <a:cs typeface="+mn-ea"/>
                <a:sym typeface="+mn-lt"/>
              </a:rPr>
              <a:t>只有连续不断的</a:t>
            </a:r>
            <a:endParaRPr lang="en-US" altLang="zh-CN" sz="2200" b="1" dirty="0">
              <a:solidFill>
                <a:srgbClr val="C51515"/>
              </a:solidFill>
              <a:cs typeface="+mn-ea"/>
              <a:sym typeface="+mn-lt"/>
            </a:endParaRPr>
          </a:p>
          <a:p>
            <a:pPr fontAlgn="auto">
              <a:lnSpc>
                <a:spcPct val="110000"/>
              </a:lnSpc>
              <a:spcBef>
                <a:spcPts val="0"/>
              </a:spcBef>
              <a:spcAft>
                <a:spcPts val="0"/>
              </a:spcAft>
              <a:defRPr/>
            </a:pPr>
            <a:r>
              <a:rPr lang="zh-CN" altLang="en-US" sz="2200" b="1" dirty="0">
                <a:solidFill>
                  <a:srgbClr val="C51515"/>
                </a:solidFill>
                <a:cs typeface="+mn-ea"/>
                <a:sym typeface="+mn-lt"/>
              </a:rPr>
              <a:t>新起点</a:t>
            </a:r>
          </a:p>
        </p:txBody>
      </p:sp>
      <p:sp>
        <p:nvSpPr>
          <p:cNvPr id="78" name="圆角矩形 77"/>
          <p:cNvSpPr/>
          <p:nvPr/>
        </p:nvSpPr>
        <p:spPr>
          <a:xfrm>
            <a:off x="753057" y="1030204"/>
            <a:ext cx="3026855" cy="2045601"/>
          </a:xfrm>
          <a:prstGeom prst="roundRect">
            <a:avLst/>
          </a:prstGeom>
          <a:noFill/>
          <a:ln w="12700">
            <a:solidFill>
              <a:srgbClr val="C515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9" name="组合 78"/>
          <p:cNvGrpSpPr/>
          <p:nvPr/>
        </p:nvGrpSpPr>
        <p:grpSpPr>
          <a:xfrm>
            <a:off x="467544" y="975931"/>
            <a:ext cx="576064" cy="861522"/>
            <a:chOff x="5620941" y="1478652"/>
            <a:chExt cx="800100" cy="1196579"/>
          </a:xfrm>
        </p:grpSpPr>
        <p:grpSp>
          <p:nvGrpSpPr>
            <p:cNvPr id="80" name="组合 79"/>
            <p:cNvGrpSpPr/>
            <p:nvPr/>
          </p:nvGrpSpPr>
          <p:grpSpPr>
            <a:xfrm>
              <a:off x="5620941" y="1478652"/>
              <a:ext cx="800100" cy="1196579"/>
              <a:chOff x="7596188" y="3413125"/>
              <a:chExt cx="1066800" cy="1595438"/>
            </a:xfrm>
          </p:grpSpPr>
          <p:sp>
            <p:nvSpPr>
              <p:cNvPr id="82" name="圆角矩形 81"/>
              <p:cNvSpPr/>
              <p:nvPr/>
            </p:nvSpPr>
            <p:spPr>
              <a:xfrm rot="18900000">
                <a:off x="7596188" y="3679825"/>
                <a:ext cx="1066800" cy="1066800"/>
              </a:xfrm>
              <a:prstGeom prst="roundRect">
                <a:avLst>
                  <a:gd name="adj" fmla="val 26191"/>
                </a:avLst>
              </a:prstGeom>
              <a:noFill/>
              <a:ln>
                <a:solidFill>
                  <a:srgbClr val="E71E1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cs typeface="+mn-ea"/>
                  <a:sym typeface="+mn-lt"/>
                </a:endParaRPr>
              </a:p>
            </p:txBody>
          </p:sp>
          <p:sp>
            <p:nvSpPr>
              <p:cNvPr id="83" name="圆角矩形 82"/>
              <p:cNvSpPr/>
              <p:nvPr/>
            </p:nvSpPr>
            <p:spPr>
              <a:xfrm rot="18900000">
                <a:off x="7596188" y="3413125"/>
                <a:ext cx="1066800" cy="1066800"/>
              </a:xfrm>
              <a:prstGeom prst="roundRect">
                <a:avLst>
                  <a:gd name="adj" fmla="val 26191"/>
                </a:avLst>
              </a:prstGeom>
              <a:solidFill>
                <a:srgbClr val="C51515"/>
              </a:solidFill>
              <a:ln>
                <a:solidFill>
                  <a:srgbClr val="C5151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cs typeface="+mn-ea"/>
                  <a:sym typeface="+mn-lt"/>
                </a:endParaRPr>
              </a:p>
            </p:txBody>
          </p:sp>
          <p:sp>
            <p:nvSpPr>
              <p:cNvPr id="84" name="任意多边形 83"/>
              <p:cNvSpPr/>
              <p:nvPr/>
            </p:nvSpPr>
            <p:spPr>
              <a:xfrm rot="18900000" flipH="1" flipV="1">
                <a:off x="7600950" y="3954463"/>
                <a:ext cx="1054100" cy="1054100"/>
              </a:xfrm>
              <a:custGeom>
                <a:avLst/>
                <a:gdLst>
                  <a:gd name="connsiteX0" fmla="*/ 972458 w 1054294"/>
                  <a:gd name="connsiteY0" fmla="*/ 81836 h 1054293"/>
                  <a:gd name="connsiteX1" fmla="*/ 1054294 w 1054294"/>
                  <a:gd name="connsiteY1" fmla="*/ 279406 h 1054293"/>
                  <a:gd name="connsiteX2" fmla="*/ 1054294 w 1054294"/>
                  <a:gd name="connsiteY2" fmla="*/ 787394 h 1054293"/>
                  <a:gd name="connsiteX3" fmla="*/ 883646 w 1054294"/>
                  <a:gd name="connsiteY3" fmla="*/ 1044843 h 1054293"/>
                  <a:gd name="connsiteX4" fmla="*/ 853203 w 1054294"/>
                  <a:gd name="connsiteY4" fmla="*/ 1054293 h 1054293"/>
                  <a:gd name="connsiteX5" fmla="*/ 860033 w 1054294"/>
                  <a:gd name="connsiteY5" fmla="*/ 1032290 h 1054293"/>
                  <a:gd name="connsiteX6" fmla="*/ 865709 w 1054294"/>
                  <a:gd name="connsiteY6" fmla="*/ 975980 h 1054293"/>
                  <a:gd name="connsiteX7" fmla="*/ 865709 w 1054294"/>
                  <a:gd name="connsiteY7" fmla="*/ 467992 h 1054293"/>
                  <a:gd name="connsiteX8" fmla="*/ 586303 w 1054294"/>
                  <a:gd name="connsiteY8" fmla="*/ 188586 h 1054293"/>
                  <a:gd name="connsiteX9" fmla="*/ 78315 w 1054294"/>
                  <a:gd name="connsiteY9" fmla="*/ 188586 h 1054293"/>
                  <a:gd name="connsiteX10" fmla="*/ 22005 w 1054294"/>
                  <a:gd name="connsiteY10" fmla="*/ 194263 h 1054293"/>
                  <a:gd name="connsiteX11" fmla="*/ 0 w 1054294"/>
                  <a:gd name="connsiteY11" fmla="*/ 201093 h 1054293"/>
                  <a:gd name="connsiteX12" fmla="*/ 9451 w 1054294"/>
                  <a:gd name="connsiteY12" fmla="*/ 170649 h 1054293"/>
                  <a:gd name="connsiteX13" fmla="*/ 266900 w 1054294"/>
                  <a:gd name="connsiteY13" fmla="*/ 0 h 1054293"/>
                  <a:gd name="connsiteX14" fmla="*/ 774888 w 1054294"/>
                  <a:gd name="connsiteY14" fmla="*/ 0 h 1054293"/>
                  <a:gd name="connsiteX15" fmla="*/ 972458 w 1054294"/>
                  <a:gd name="connsiteY15" fmla="*/ 81836 h 1054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54294" h="1054293">
                    <a:moveTo>
                      <a:pt x="972458" y="81836"/>
                    </a:moveTo>
                    <a:cubicBezTo>
                      <a:pt x="1023021" y="132398"/>
                      <a:pt x="1054294" y="202250"/>
                      <a:pt x="1054294" y="279406"/>
                    </a:cubicBezTo>
                    <a:lnTo>
                      <a:pt x="1054294" y="787394"/>
                    </a:lnTo>
                    <a:cubicBezTo>
                      <a:pt x="1054294" y="903128"/>
                      <a:pt x="983929" y="1002427"/>
                      <a:pt x="883646" y="1044843"/>
                    </a:cubicBezTo>
                    <a:lnTo>
                      <a:pt x="853203" y="1054293"/>
                    </a:lnTo>
                    <a:lnTo>
                      <a:pt x="860033" y="1032290"/>
                    </a:lnTo>
                    <a:cubicBezTo>
                      <a:pt x="863755" y="1014101"/>
                      <a:pt x="865709" y="995269"/>
                      <a:pt x="865709" y="975980"/>
                    </a:cubicBezTo>
                    <a:lnTo>
                      <a:pt x="865709" y="467992"/>
                    </a:lnTo>
                    <a:cubicBezTo>
                      <a:pt x="865709" y="313680"/>
                      <a:pt x="740615" y="188586"/>
                      <a:pt x="586303" y="188586"/>
                    </a:cubicBezTo>
                    <a:lnTo>
                      <a:pt x="78315" y="188586"/>
                    </a:lnTo>
                    <a:cubicBezTo>
                      <a:pt x="59026" y="188586"/>
                      <a:pt x="40194" y="190541"/>
                      <a:pt x="22005" y="194263"/>
                    </a:cubicBezTo>
                    <a:lnTo>
                      <a:pt x="0" y="201093"/>
                    </a:lnTo>
                    <a:lnTo>
                      <a:pt x="9451" y="170649"/>
                    </a:lnTo>
                    <a:cubicBezTo>
                      <a:pt x="51867" y="70365"/>
                      <a:pt x="151166" y="0"/>
                      <a:pt x="266900" y="0"/>
                    </a:cubicBezTo>
                    <a:lnTo>
                      <a:pt x="774888" y="0"/>
                    </a:lnTo>
                    <a:cubicBezTo>
                      <a:pt x="852044" y="0"/>
                      <a:pt x="921896" y="31273"/>
                      <a:pt x="972458" y="81836"/>
                    </a:cubicBezTo>
                    <a:close/>
                  </a:path>
                </a:pathLst>
              </a:custGeom>
              <a:solidFill>
                <a:srgbClr val="C51515"/>
              </a:solidFill>
              <a:ln>
                <a:solidFill>
                  <a:srgbClr val="C5151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cs typeface="+mn-ea"/>
                  <a:sym typeface="+mn-lt"/>
                </a:endParaRPr>
              </a:p>
            </p:txBody>
          </p:sp>
        </p:grpSp>
        <p:pic>
          <p:nvPicPr>
            <p:cNvPr id="81" name="图片 8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41614" y="1522359"/>
              <a:ext cx="556368" cy="556369"/>
            </a:xfrm>
            <a:prstGeom prst="rect">
              <a:avLst/>
            </a:prstGeom>
            <a:ln>
              <a:noFill/>
            </a:ln>
          </p:spPr>
        </p:pic>
      </p:grpSp>
      <p:sp>
        <p:nvSpPr>
          <p:cNvPr id="29" name="矩形 28">
            <a:extLst>
              <a:ext uri="{FF2B5EF4-FFF2-40B4-BE49-F238E27FC236}">
                <a16:creationId xmlns:a16="http://schemas.microsoft.com/office/drawing/2014/main" id="{E11BFB84-BB79-40B1-B954-6B82C6671D54}"/>
              </a:ext>
            </a:extLst>
          </p:cNvPr>
          <p:cNvSpPr/>
          <p:nvPr/>
        </p:nvSpPr>
        <p:spPr>
          <a:xfrm>
            <a:off x="1619672" y="201099"/>
            <a:ext cx="4248472" cy="353943"/>
          </a:xfrm>
          <a:prstGeom prst="rect">
            <a:avLst/>
          </a:prstGeom>
          <a:effectLst/>
        </p:spPr>
        <p:txBody>
          <a:bodyPr vert="horz" wrap="square">
            <a:spAutoFit/>
          </a:bodyPr>
          <a:lstStyle/>
          <a:p>
            <a:r>
              <a:rPr lang="zh-CN" altLang="en-US" sz="1700" b="1" dirty="0">
                <a:solidFill>
                  <a:srgbClr val="C51515"/>
                </a:solidFill>
                <a:cs typeface="+mn-ea"/>
                <a:sym typeface="+mn-lt"/>
              </a:rPr>
              <a:t>保障和改善民生没有终点站</a:t>
            </a:r>
          </a:p>
        </p:txBody>
      </p:sp>
      <p:sp>
        <p:nvSpPr>
          <p:cNvPr id="30" name="矩形 29">
            <a:extLst>
              <a:ext uri="{FF2B5EF4-FFF2-40B4-BE49-F238E27FC236}">
                <a16:creationId xmlns:a16="http://schemas.microsoft.com/office/drawing/2014/main" id="{E3AC48CA-B262-4B15-92F3-F293DA1EB02F}"/>
              </a:ext>
            </a:extLst>
          </p:cNvPr>
          <p:cNvSpPr/>
          <p:nvPr/>
        </p:nvSpPr>
        <p:spPr>
          <a:xfrm>
            <a:off x="4427984" y="786487"/>
            <a:ext cx="3672379" cy="1292662"/>
          </a:xfrm>
          <a:prstGeom prst="rect">
            <a:avLst/>
          </a:prstGeom>
          <a:noFill/>
        </p:spPr>
        <p:txBody>
          <a:bodyPr wrap="square">
            <a:spAutoFit/>
          </a:bodyPr>
          <a:lstStyle/>
          <a:p>
            <a:pPr marL="171450" indent="-171450" algn="just">
              <a:lnSpc>
                <a:spcPct val="130000"/>
              </a:lnSpc>
              <a:buClr>
                <a:srgbClr val="E71E17"/>
              </a:buClr>
              <a:buFont typeface="Wingdings" panose="05000000000000000000" pitchFamily="2" charset="2"/>
              <a:buChar char="u"/>
            </a:pPr>
            <a:r>
              <a:rPr lang="zh-CN" altLang="en-US" sz="1200" dirty="0">
                <a:solidFill>
                  <a:srgbClr val="C51515"/>
                </a:solidFill>
                <a:cs typeface="+mn-ea"/>
                <a:sym typeface="+mn-lt"/>
              </a:rPr>
              <a:t>随着中国城镇化的诀速推进，大量农村劳动力向城市转移就业</a:t>
            </a:r>
            <a:r>
              <a:rPr lang="en-US" altLang="zh-CN" sz="1200" dirty="0">
                <a:solidFill>
                  <a:srgbClr val="C51515"/>
                </a:solidFill>
                <a:cs typeface="+mn-ea"/>
                <a:sym typeface="+mn-lt"/>
              </a:rPr>
              <a:t>.</a:t>
            </a:r>
            <a:r>
              <a:rPr lang="zh-CN" altLang="en-US" sz="1200" dirty="0">
                <a:solidFill>
                  <a:srgbClr val="C51515"/>
                </a:solidFill>
                <a:cs typeface="+mn-ea"/>
                <a:sym typeface="+mn-lt"/>
              </a:rPr>
              <a:t>同时城市间的人口动也不断加速，但全国跨县（市、区</a:t>
            </a:r>
            <a:r>
              <a:rPr lang="en-US" altLang="zh-CN" sz="1200" dirty="0">
                <a:solidFill>
                  <a:srgbClr val="C51515"/>
                </a:solidFill>
                <a:cs typeface="+mn-ea"/>
                <a:sym typeface="+mn-lt"/>
              </a:rPr>
              <a:t>)</a:t>
            </a:r>
            <a:r>
              <a:rPr lang="zh-CN" altLang="en-US" sz="1200" dirty="0">
                <a:solidFill>
                  <a:srgbClr val="C51515"/>
                </a:solidFill>
                <a:cs typeface="+mn-ea"/>
                <a:sym typeface="+mn-lt"/>
              </a:rPr>
              <a:t>居住半年以上的</a:t>
            </a:r>
            <a:r>
              <a:rPr lang="en-US" altLang="zh-CN" sz="1200" dirty="0">
                <a:solidFill>
                  <a:srgbClr val="C51515"/>
                </a:solidFill>
                <a:cs typeface="+mn-ea"/>
                <a:sym typeface="+mn-lt"/>
              </a:rPr>
              <a:t>1.7</a:t>
            </a:r>
            <a:r>
              <a:rPr lang="zh-CN" altLang="en-US" sz="1200" dirty="0">
                <a:solidFill>
                  <a:srgbClr val="C51515"/>
                </a:solidFill>
                <a:cs typeface="+mn-ea"/>
                <a:sym typeface="+mn-lt"/>
              </a:rPr>
              <a:t>亿人口</a:t>
            </a:r>
            <a:r>
              <a:rPr lang="en-US" altLang="zh-CN" sz="1200" dirty="0">
                <a:solidFill>
                  <a:srgbClr val="C51515"/>
                </a:solidFill>
                <a:cs typeface="+mn-ea"/>
                <a:sym typeface="+mn-lt"/>
              </a:rPr>
              <a:t>,</a:t>
            </a:r>
            <a:r>
              <a:rPr lang="zh-CN" altLang="en-US" sz="1200" dirty="0">
                <a:solidFill>
                  <a:srgbClr val="C51515"/>
                </a:solidFill>
                <a:cs typeface="+mn-ea"/>
                <a:sym typeface="+mn-lt"/>
              </a:rPr>
              <a:t>却在教育、医疗，养老、任房保思等方面难以与当地户格人□享受同等的基本公共服务</a:t>
            </a:r>
            <a:endParaRPr lang="en-US" altLang="zh-CN" sz="1200" dirty="0">
              <a:solidFill>
                <a:srgbClr val="C51515"/>
              </a:solidFill>
              <a:cs typeface="+mn-ea"/>
              <a:sym typeface="+mn-lt"/>
            </a:endParaRPr>
          </a:p>
        </p:txBody>
      </p:sp>
      <p:sp>
        <p:nvSpPr>
          <p:cNvPr id="31" name="矩形 30">
            <a:extLst>
              <a:ext uri="{FF2B5EF4-FFF2-40B4-BE49-F238E27FC236}">
                <a16:creationId xmlns:a16="http://schemas.microsoft.com/office/drawing/2014/main" id="{354A2286-9D7B-4A95-B6A9-F66EF1121D2B}"/>
              </a:ext>
            </a:extLst>
          </p:cNvPr>
          <p:cNvSpPr/>
          <p:nvPr/>
        </p:nvSpPr>
        <p:spPr>
          <a:xfrm>
            <a:off x="4427984" y="2053004"/>
            <a:ext cx="3672379" cy="1532727"/>
          </a:xfrm>
          <a:prstGeom prst="rect">
            <a:avLst/>
          </a:prstGeom>
          <a:noFill/>
        </p:spPr>
        <p:txBody>
          <a:bodyPr wrap="square">
            <a:spAutoFit/>
          </a:bodyPr>
          <a:lstStyle/>
          <a:p>
            <a:pPr marL="171450" indent="-171450" algn="just">
              <a:lnSpc>
                <a:spcPct val="130000"/>
              </a:lnSpc>
              <a:buClr>
                <a:srgbClr val="E71E17"/>
              </a:buClr>
              <a:buFont typeface="Wingdings" panose="05000000000000000000" pitchFamily="2" charset="2"/>
              <a:buChar char="u"/>
            </a:pPr>
            <a:r>
              <a:rPr lang="zh-CN" altLang="en-US" sz="1200" dirty="0">
                <a:solidFill>
                  <a:srgbClr val="C51515"/>
                </a:solidFill>
                <a:cs typeface="+mn-ea"/>
                <a:sym typeface="+mn-lt"/>
              </a:rPr>
              <a:t>中共中央国务院高度重视上述问题，作出一系列推进城镇化建设和户籍制度改革的重大决策部署，三年多来，户箱制度改革，考试招生制度改革，农村土地制度改革，公立医院综合改革，环保改革，司法体制改革</a:t>
            </a:r>
            <a:r>
              <a:rPr lang="en-US" altLang="zh-CN" sz="1200" dirty="0">
                <a:solidFill>
                  <a:srgbClr val="C51515"/>
                </a:solidFill>
                <a:cs typeface="+mn-ea"/>
                <a:sym typeface="+mn-lt"/>
              </a:rPr>
              <a:t>......</a:t>
            </a:r>
            <a:r>
              <a:rPr lang="zh-CN" altLang="en-US" sz="1200" dirty="0">
                <a:solidFill>
                  <a:srgbClr val="C51515"/>
                </a:solidFill>
                <a:cs typeface="+mn-ea"/>
                <a:sym typeface="+mn-lt"/>
              </a:rPr>
              <a:t>一项项费眼民生长远发展的改革陆续布局落地</a:t>
            </a:r>
            <a:endParaRPr lang="en-US" altLang="zh-CN" sz="1200" dirty="0">
              <a:solidFill>
                <a:srgbClr val="C51515"/>
              </a:solidFill>
              <a:cs typeface="+mn-ea"/>
              <a:sym typeface="+mn-lt"/>
            </a:endParaRPr>
          </a:p>
        </p:txBody>
      </p:sp>
      <p:sp>
        <p:nvSpPr>
          <p:cNvPr id="32" name="矩形 31">
            <a:extLst>
              <a:ext uri="{FF2B5EF4-FFF2-40B4-BE49-F238E27FC236}">
                <a16:creationId xmlns:a16="http://schemas.microsoft.com/office/drawing/2014/main" id="{01D7D894-A7C0-4E76-8317-FCCF75D170CD}"/>
              </a:ext>
            </a:extLst>
          </p:cNvPr>
          <p:cNvSpPr/>
          <p:nvPr/>
        </p:nvSpPr>
        <p:spPr>
          <a:xfrm>
            <a:off x="4427984" y="3559375"/>
            <a:ext cx="3672379" cy="812530"/>
          </a:xfrm>
          <a:prstGeom prst="rect">
            <a:avLst/>
          </a:prstGeom>
          <a:noFill/>
        </p:spPr>
        <p:txBody>
          <a:bodyPr wrap="square">
            <a:spAutoFit/>
          </a:bodyPr>
          <a:lstStyle/>
          <a:p>
            <a:pPr marL="171450" indent="-171450" algn="just">
              <a:lnSpc>
                <a:spcPct val="130000"/>
              </a:lnSpc>
              <a:buClr>
                <a:srgbClr val="E71E17"/>
              </a:buClr>
              <a:buFont typeface="Wingdings" panose="05000000000000000000" pitchFamily="2" charset="2"/>
              <a:buChar char="u"/>
            </a:pPr>
            <a:r>
              <a:rPr lang="zh-CN" altLang="en-US" sz="1200" dirty="0">
                <a:solidFill>
                  <a:srgbClr val="C51515"/>
                </a:solidFill>
                <a:cs typeface="+mn-ea"/>
                <a:sym typeface="+mn-lt"/>
              </a:rPr>
              <a:t>在各种场合</a:t>
            </a:r>
            <a:r>
              <a:rPr lang="en-US" altLang="zh-CN" sz="1200" dirty="0">
                <a:solidFill>
                  <a:srgbClr val="C51515"/>
                </a:solidFill>
                <a:cs typeface="+mn-ea"/>
                <a:sym typeface="+mn-lt"/>
              </a:rPr>
              <a:t>,</a:t>
            </a:r>
            <a:r>
              <a:rPr lang="zh-CN" altLang="en-US" sz="1200" dirty="0">
                <a:solidFill>
                  <a:srgbClr val="C51515"/>
                </a:solidFill>
                <a:cs typeface="+mn-ea"/>
                <a:sym typeface="+mn-lt"/>
              </a:rPr>
              <a:t>习近平总书反复告诫全党，要坚持把增进人民福祉，促进人的全面发展</a:t>
            </a:r>
            <a:r>
              <a:rPr lang="en-US" altLang="zh-CN" sz="1200" dirty="0">
                <a:solidFill>
                  <a:srgbClr val="C51515"/>
                </a:solidFill>
                <a:cs typeface="+mn-ea"/>
                <a:sym typeface="+mn-lt"/>
              </a:rPr>
              <a:t>.</a:t>
            </a:r>
            <a:r>
              <a:rPr lang="zh-CN" altLang="en-US" sz="1200" dirty="0">
                <a:solidFill>
                  <a:srgbClr val="C51515"/>
                </a:solidFill>
                <a:cs typeface="+mn-ea"/>
                <a:sym typeface="+mn-lt"/>
              </a:rPr>
              <a:t>朝着共同富裕方向稳步前进作为经济发展的出发点和落脚点</a:t>
            </a:r>
            <a:r>
              <a:rPr lang="en-US" altLang="zh-CN" sz="1200" dirty="0">
                <a:solidFill>
                  <a:srgbClr val="C51515"/>
                </a:solidFill>
                <a:cs typeface="+mn-ea"/>
                <a:sym typeface="+mn-lt"/>
              </a:rPr>
              <a:t>?</a:t>
            </a:r>
          </a:p>
        </p:txBody>
      </p:sp>
    </p:spTree>
    <p:extLst>
      <p:ext uri="{BB962C8B-B14F-4D97-AF65-F5344CB8AC3E}">
        <p14:creationId xmlns:p14="http://schemas.microsoft.com/office/powerpoint/2010/main" val="3222941788"/>
      </p:ext>
    </p:extLst>
  </p:cSld>
  <p:clrMapOvr>
    <a:masterClrMapping/>
  </p:clrMapOvr>
  <mc:AlternateContent xmlns:mc="http://schemas.openxmlformats.org/markup-compatibility/2006">
    <mc:Choice xmlns:p14="http://schemas.microsoft.com/office/powerpoint/2010/main" Requires="p14">
      <p:transition spd="slow" p14:dur="1500" advClick="0" advTm="2250">
        <p:fade/>
      </p:transition>
    </mc:Choice>
    <mc:Fallback>
      <p:transition spd="slow" advClick="0" advTm="225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78"/>
                                        </p:tgtEl>
                                        <p:attrNameLst>
                                          <p:attrName>style.visibility</p:attrName>
                                        </p:attrNameLst>
                                      </p:cBhvr>
                                      <p:to>
                                        <p:strVal val="visible"/>
                                      </p:to>
                                    </p:set>
                                    <p:animEffect transition="in" filter="fade">
                                      <p:cBhvr>
                                        <p:cTn id="13" dur="1000"/>
                                        <p:tgtEl>
                                          <p:spTgt spid="78"/>
                                        </p:tgtEl>
                                      </p:cBhvr>
                                    </p:animEffect>
                                    <p:anim calcmode="lin" valueType="num">
                                      <p:cBhvr>
                                        <p:cTn id="14" dur="1000" fill="hold"/>
                                        <p:tgtEl>
                                          <p:spTgt spid="78"/>
                                        </p:tgtEl>
                                        <p:attrNameLst>
                                          <p:attrName>ppt_x</p:attrName>
                                        </p:attrNameLst>
                                      </p:cBhvr>
                                      <p:tavLst>
                                        <p:tav tm="0">
                                          <p:val>
                                            <p:strVal val="#ppt_x"/>
                                          </p:val>
                                        </p:tav>
                                        <p:tav tm="100000">
                                          <p:val>
                                            <p:strVal val="#ppt_x"/>
                                          </p:val>
                                        </p:tav>
                                      </p:tavLst>
                                    </p:anim>
                                    <p:anim calcmode="lin" valueType="num">
                                      <p:cBhvr>
                                        <p:cTn id="15" dur="1000" fill="hold"/>
                                        <p:tgtEl>
                                          <p:spTgt spid="7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fade">
                                      <p:cBhvr>
                                        <p:cTn id="19" dur="1000"/>
                                        <p:tgtEl>
                                          <p:spTgt spid="79"/>
                                        </p:tgtEl>
                                      </p:cBhvr>
                                    </p:animEffect>
                                    <p:anim calcmode="lin" valueType="num">
                                      <p:cBhvr>
                                        <p:cTn id="20" dur="1000" fill="hold"/>
                                        <p:tgtEl>
                                          <p:spTgt spid="79"/>
                                        </p:tgtEl>
                                        <p:attrNameLst>
                                          <p:attrName>ppt_x</p:attrName>
                                        </p:attrNameLst>
                                      </p:cBhvr>
                                      <p:tavLst>
                                        <p:tav tm="0">
                                          <p:val>
                                            <p:strVal val="#ppt_x"/>
                                          </p:val>
                                        </p:tav>
                                        <p:tav tm="100000">
                                          <p:val>
                                            <p:strVal val="#ppt_x"/>
                                          </p:val>
                                        </p:tav>
                                      </p:tavLst>
                                    </p:anim>
                                    <p:anim calcmode="lin" valueType="num">
                                      <p:cBhvr>
                                        <p:cTn id="21" dur="1000" fill="hold"/>
                                        <p:tgtEl>
                                          <p:spTgt spid="7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53" presetClass="entr" presetSubtype="16"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
                                          </p:val>
                                        </p:tav>
                                        <p:tav tm="100000">
                                          <p:val>
                                            <p:strVal val="#ppt_w"/>
                                          </p:val>
                                        </p:tav>
                                      </p:tavLst>
                                    </p:anim>
                                    <p:anim calcmode="lin" valueType="num">
                                      <p:cBhvr>
                                        <p:cTn id="26" dur="500" fill="hold"/>
                                        <p:tgtEl>
                                          <p:spTgt spid="30"/>
                                        </p:tgtEl>
                                        <p:attrNameLst>
                                          <p:attrName>ppt_h</p:attrName>
                                        </p:attrNameLst>
                                      </p:cBhvr>
                                      <p:tavLst>
                                        <p:tav tm="0">
                                          <p:val>
                                            <p:fltVal val="0"/>
                                          </p:val>
                                        </p:tav>
                                        <p:tav tm="100000">
                                          <p:val>
                                            <p:strVal val="#ppt_h"/>
                                          </p:val>
                                        </p:tav>
                                      </p:tavLst>
                                    </p:anim>
                                    <p:animEffect transition="in" filter="fade">
                                      <p:cBhvr>
                                        <p:cTn id="27" dur="500"/>
                                        <p:tgtEl>
                                          <p:spTgt spid="30"/>
                                        </p:tgtEl>
                                      </p:cBhvr>
                                    </p:animEffect>
                                  </p:childTnLst>
                                </p:cTn>
                              </p:par>
                            </p:childTnLst>
                          </p:cTn>
                        </p:par>
                        <p:par>
                          <p:cTn id="28" fill="hold">
                            <p:stCondLst>
                              <p:cond delay="3500"/>
                            </p:stCondLst>
                            <p:childTnLst>
                              <p:par>
                                <p:cTn id="29" presetID="53" presetClass="entr" presetSubtype="16"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childTnLst>
                          </p:cTn>
                        </p:par>
                        <p:par>
                          <p:cTn id="34" fill="hold">
                            <p:stCondLst>
                              <p:cond delay="4000"/>
                            </p:stCondLst>
                            <p:childTnLst>
                              <p:par>
                                <p:cTn id="35" presetID="53" presetClass="entr" presetSubtype="16" fill="hold" grpId="0" nodeType="after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8" grpId="0" animBg="1"/>
      <p:bldP spid="30" grpId="0"/>
      <p:bldP spid="31" grpId="0"/>
      <p:bldP spid="3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3779912" y="1692265"/>
            <a:ext cx="5663937" cy="1115690"/>
          </a:xfrm>
          <a:prstGeom prst="rect">
            <a:avLst/>
          </a:prstGeom>
        </p:spPr>
        <p:txBody>
          <a:bodyPr wrap="square" lIns="68580" tIns="34290" rIns="68580" bIns="34290">
            <a:spAutoFit/>
          </a:bodyPr>
          <a:lstStyle/>
          <a:p>
            <a:r>
              <a:rPr lang="zh-CN" altLang="en-US" sz="3400" b="1" dirty="0">
                <a:solidFill>
                  <a:srgbClr val="C00000"/>
                </a:solidFill>
                <a:cs typeface="+mn-ea"/>
                <a:sym typeface="+mn-lt"/>
              </a:rPr>
              <a:t>做合格党员</a:t>
            </a:r>
            <a:endParaRPr lang="en-US" altLang="zh-CN" sz="3400" b="1" dirty="0">
              <a:solidFill>
                <a:srgbClr val="C00000"/>
              </a:solidFill>
              <a:cs typeface="+mn-ea"/>
              <a:sym typeface="+mn-lt"/>
            </a:endParaRPr>
          </a:p>
          <a:p>
            <a:r>
              <a:rPr lang="zh-CN" altLang="en-US" sz="3400" b="1" dirty="0">
                <a:solidFill>
                  <a:srgbClr val="C00000"/>
                </a:solidFill>
                <a:cs typeface="+mn-ea"/>
                <a:sym typeface="+mn-lt"/>
              </a:rPr>
              <a:t>喜迎十九大</a:t>
            </a:r>
          </a:p>
        </p:txBody>
      </p:sp>
      <p:sp>
        <p:nvSpPr>
          <p:cNvPr id="5" name="矩形 4">
            <a:extLst>
              <a:ext uri="{FF2B5EF4-FFF2-40B4-BE49-F238E27FC236}">
                <a16:creationId xmlns:a16="http://schemas.microsoft.com/office/drawing/2014/main" id="{2B60BB54-F425-4D81-A267-6AF5412BBF68}"/>
              </a:ext>
            </a:extLst>
          </p:cNvPr>
          <p:cNvSpPr/>
          <p:nvPr/>
        </p:nvSpPr>
        <p:spPr>
          <a:xfrm>
            <a:off x="1547664" y="1707654"/>
            <a:ext cx="547040" cy="1084912"/>
          </a:xfrm>
          <a:prstGeom prst="rect">
            <a:avLst/>
          </a:prstGeom>
        </p:spPr>
        <p:txBody>
          <a:bodyPr wrap="square" lIns="68580" tIns="34290" rIns="68580" bIns="34290">
            <a:spAutoFit/>
          </a:bodyPr>
          <a:lstStyle/>
          <a:p>
            <a:r>
              <a:rPr lang="zh-CN" altLang="en-US" sz="6600" b="1" dirty="0">
                <a:solidFill>
                  <a:srgbClr val="C00000"/>
                </a:solidFill>
                <a:cs typeface="+mn-ea"/>
                <a:sym typeface="+mn-lt"/>
              </a:rPr>
              <a:t>伍</a:t>
            </a:r>
          </a:p>
        </p:txBody>
      </p:sp>
    </p:spTree>
    <p:extLst>
      <p:ext uri="{BB962C8B-B14F-4D97-AF65-F5344CB8AC3E}">
        <p14:creationId xmlns:p14="http://schemas.microsoft.com/office/powerpoint/2010/main" val="778557543"/>
      </p:ext>
    </p:extLst>
  </p:cSld>
  <p:clrMapOvr>
    <a:masterClrMapping/>
  </p:clrMapOvr>
  <mc:AlternateContent xmlns:mc="http://schemas.openxmlformats.org/markup-compatibility/2006">
    <mc:Choice xmlns:p14="http://schemas.microsoft.com/office/powerpoint/2010/main" Requires="p14">
      <p:transition spd="slow" p14:dur="1500" advTm="2250">
        <p14:switch dir="r"/>
      </p:transition>
    </mc:Choice>
    <mc:Fallback>
      <p:transition spd="slow" advTm="225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628512" y="195486"/>
            <a:ext cx="1998198" cy="353943"/>
          </a:xfrm>
          <a:prstGeom prst="rect">
            <a:avLst/>
          </a:prstGeom>
          <a:effectLst/>
        </p:spPr>
        <p:txBody>
          <a:bodyPr vert="horz" wrap="square">
            <a:spAutoFit/>
          </a:bodyPr>
          <a:lstStyle/>
          <a:p>
            <a:r>
              <a:rPr lang="zh-CN" altLang="en-US" sz="1700" b="1" dirty="0">
                <a:solidFill>
                  <a:srgbClr val="C51515"/>
                </a:solidFill>
                <a:cs typeface="+mn-ea"/>
                <a:sym typeface="+mn-lt"/>
              </a:rPr>
              <a:t>做合格党员的标准</a:t>
            </a:r>
          </a:p>
        </p:txBody>
      </p:sp>
      <p:sp>
        <p:nvSpPr>
          <p:cNvPr id="15" name="矩形 14"/>
          <p:cNvSpPr/>
          <p:nvPr/>
        </p:nvSpPr>
        <p:spPr>
          <a:xfrm>
            <a:off x="4067944" y="1726935"/>
            <a:ext cx="4098670" cy="1569660"/>
          </a:xfrm>
          <a:prstGeom prst="rect">
            <a:avLst/>
          </a:prstGeom>
          <a:noFill/>
        </p:spPr>
        <p:txBody>
          <a:bodyPr wrap="square">
            <a:spAutoFit/>
          </a:bodyPr>
          <a:lstStyle/>
          <a:p>
            <a:pPr algn="just">
              <a:lnSpc>
                <a:spcPct val="150000"/>
              </a:lnSpc>
              <a:buClr>
                <a:srgbClr val="E71E17"/>
              </a:buClr>
            </a:pPr>
            <a:r>
              <a:rPr lang="zh-CN" altLang="en-US" sz="1600" b="1" dirty="0">
                <a:solidFill>
                  <a:srgbClr val="C51515"/>
                </a:solidFill>
                <a:cs typeface="+mn-ea"/>
                <a:sym typeface="+mn-lt"/>
              </a:rPr>
              <a:t>“两学一做”学习教育要求广大党员做“四讲四有”的合格党员：讲政治、有信念，讲规矩、有纪律，讲道德、有品行，讲奉献、有作为。这是全面从严治党的新举措。</a:t>
            </a:r>
            <a:endParaRPr lang="en-US" altLang="zh-CN" sz="1600" b="1" dirty="0">
              <a:solidFill>
                <a:srgbClr val="C51515"/>
              </a:solidFill>
              <a:cs typeface="+mn-ea"/>
              <a:sym typeface="+mn-lt"/>
            </a:endParaRPr>
          </a:p>
        </p:txBody>
      </p:sp>
      <p:sp>
        <p:nvSpPr>
          <p:cNvPr id="19" name="矩形 18"/>
          <p:cNvSpPr/>
          <p:nvPr/>
        </p:nvSpPr>
        <p:spPr>
          <a:xfrm>
            <a:off x="1257249" y="1726935"/>
            <a:ext cx="2520280" cy="1595565"/>
          </a:xfrm>
          <a:prstGeom prst="rect">
            <a:avLst/>
          </a:prstGeom>
          <a:noFill/>
        </p:spPr>
        <p:txBody>
          <a:bodyPr wrap="square">
            <a:spAutoFit/>
          </a:bodyPr>
          <a:lstStyle/>
          <a:p>
            <a:pPr algn="ctr">
              <a:lnSpc>
                <a:spcPct val="125000"/>
              </a:lnSpc>
              <a:buClr>
                <a:srgbClr val="E71E17"/>
              </a:buClr>
            </a:pPr>
            <a:r>
              <a:rPr lang="zh-CN" altLang="en-US" sz="2000" b="1" dirty="0">
                <a:solidFill>
                  <a:srgbClr val="C51515"/>
                </a:solidFill>
                <a:cs typeface="+mn-ea"/>
                <a:sym typeface="+mn-lt"/>
              </a:rPr>
              <a:t>讲政治、有信念</a:t>
            </a:r>
            <a:endParaRPr lang="en-US" altLang="zh-CN" sz="2000" b="1" dirty="0">
              <a:solidFill>
                <a:srgbClr val="C51515"/>
              </a:solidFill>
              <a:cs typeface="+mn-ea"/>
              <a:sym typeface="+mn-lt"/>
            </a:endParaRPr>
          </a:p>
          <a:p>
            <a:pPr algn="ctr">
              <a:lnSpc>
                <a:spcPct val="125000"/>
              </a:lnSpc>
              <a:buClr>
                <a:srgbClr val="E71E17"/>
              </a:buClr>
            </a:pPr>
            <a:r>
              <a:rPr lang="zh-CN" altLang="en-US" sz="2000" b="1" dirty="0">
                <a:solidFill>
                  <a:srgbClr val="C51515"/>
                </a:solidFill>
                <a:cs typeface="+mn-ea"/>
                <a:sym typeface="+mn-lt"/>
              </a:rPr>
              <a:t>讲规矩、有纪律</a:t>
            </a:r>
            <a:endParaRPr lang="en-US" altLang="zh-CN" sz="2000" b="1" dirty="0">
              <a:solidFill>
                <a:srgbClr val="C51515"/>
              </a:solidFill>
              <a:cs typeface="+mn-ea"/>
              <a:sym typeface="+mn-lt"/>
            </a:endParaRPr>
          </a:p>
          <a:p>
            <a:pPr algn="ctr">
              <a:lnSpc>
                <a:spcPct val="125000"/>
              </a:lnSpc>
              <a:buClr>
                <a:srgbClr val="E71E17"/>
              </a:buClr>
            </a:pPr>
            <a:r>
              <a:rPr lang="zh-CN" altLang="en-US" sz="2000" b="1" dirty="0">
                <a:solidFill>
                  <a:srgbClr val="C51515"/>
                </a:solidFill>
                <a:cs typeface="+mn-ea"/>
                <a:sym typeface="+mn-lt"/>
              </a:rPr>
              <a:t>讲道德、有品行</a:t>
            </a:r>
            <a:endParaRPr lang="en-US" altLang="zh-CN" sz="2000" b="1" dirty="0">
              <a:solidFill>
                <a:srgbClr val="C51515"/>
              </a:solidFill>
              <a:cs typeface="+mn-ea"/>
              <a:sym typeface="+mn-lt"/>
            </a:endParaRPr>
          </a:p>
          <a:p>
            <a:pPr algn="ctr">
              <a:lnSpc>
                <a:spcPct val="125000"/>
              </a:lnSpc>
              <a:buClr>
                <a:srgbClr val="E71E17"/>
              </a:buClr>
            </a:pPr>
            <a:r>
              <a:rPr lang="zh-CN" altLang="en-US" sz="2000" b="1" dirty="0">
                <a:solidFill>
                  <a:srgbClr val="C51515"/>
                </a:solidFill>
                <a:cs typeface="+mn-ea"/>
                <a:sym typeface="+mn-lt"/>
              </a:rPr>
              <a:t>讲奉献、有作为</a:t>
            </a:r>
            <a:endParaRPr lang="en-US" altLang="zh-CN" sz="2000" b="1" dirty="0">
              <a:solidFill>
                <a:srgbClr val="C51515"/>
              </a:solidFill>
              <a:cs typeface="+mn-ea"/>
              <a:sym typeface="+mn-lt"/>
            </a:endParaRPr>
          </a:p>
        </p:txBody>
      </p:sp>
      <p:grpSp>
        <p:nvGrpSpPr>
          <p:cNvPr id="4" name="组合 3">
            <a:extLst>
              <a:ext uri="{FF2B5EF4-FFF2-40B4-BE49-F238E27FC236}">
                <a16:creationId xmlns:a16="http://schemas.microsoft.com/office/drawing/2014/main" id="{35BC8BD3-5D7A-495C-A236-8AF5AE90FCBD}"/>
              </a:ext>
            </a:extLst>
          </p:cNvPr>
          <p:cNvGrpSpPr/>
          <p:nvPr/>
        </p:nvGrpSpPr>
        <p:grpSpPr>
          <a:xfrm>
            <a:off x="1475656" y="742138"/>
            <a:ext cx="6849946" cy="792088"/>
            <a:chOff x="1475656" y="742138"/>
            <a:chExt cx="6849946" cy="792088"/>
          </a:xfrm>
        </p:grpSpPr>
        <p:sp>
          <p:nvSpPr>
            <p:cNvPr id="2" name="矩形 1">
              <a:extLst>
                <a:ext uri="{FF2B5EF4-FFF2-40B4-BE49-F238E27FC236}">
                  <a16:creationId xmlns:a16="http://schemas.microsoft.com/office/drawing/2014/main" id="{8E0A5EDE-9BA4-4121-9788-7F472FC1405B}"/>
                </a:ext>
              </a:extLst>
            </p:cNvPr>
            <p:cNvSpPr/>
            <p:nvPr/>
          </p:nvSpPr>
          <p:spPr>
            <a:xfrm>
              <a:off x="1475656" y="742138"/>
              <a:ext cx="6849946" cy="792088"/>
            </a:xfrm>
            <a:prstGeom prst="rect">
              <a:avLst/>
            </a:prstGeom>
            <a:solidFill>
              <a:srgbClr val="C51515"/>
            </a:solidFill>
            <a:ln>
              <a:solidFill>
                <a:srgbClr val="C515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a:off x="4499992" y="907349"/>
              <a:ext cx="1422184" cy="461665"/>
            </a:xfrm>
            <a:prstGeom prst="rect">
              <a:avLst/>
            </a:prstGeom>
            <a:noFill/>
          </p:spPr>
          <p:txBody>
            <a:bodyPr wrap="none">
              <a:spAutoFit/>
            </a:bodyPr>
            <a:lstStyle/>
            <a:p>
              <a:pPr eaLnBrk="1"/>
              <a:r>
                <a:rPr lang="zh-CN" altLang="en-US" sz="2400" b="1" dirty="0">
                  <a:solidFill>
                    <a:srgbClr val="F8F8F8"/>
                  </a:solidFill>
                  <a:cs typeface="+mn-ea"/>
                  <a:sym typeface="+mn-lt"/>
                </a:rPr>
                <a:t>四讲四有</a:t>
              </a:r>
            </a:p>
          </p:txBody>
        </p:sp>
        <p:sp>
          <p:nvSpPr>
            <p:cNvPr id="10" name="celebration_185504">
              <a:extLst>
                <a:ext uri="{FF2B5EF4-FFF2-40B4-BE49-F238E27FC236}">
                  <a16:creationId xmlns:a16="http://schemas.microsoft.com/office/drawing/2014/main" id="{64522547-9387-4A76-AC3C-518E9BE37A3B}"/>
                </a:ext>
              </a:extLst>
            </p:cNvPr>
            <p:cNvSpPr>
              <a:spLocks noChangeAspect="1"/>
            </p:cNvSpPr>
            <p:nvPr/>
          </p:nvSpPr>
          <p:spPr bwMode="auto">
            <a:xfrm>
              <a:off x="1907704" y="879850"/>
              <a:ext cx="609685" cy="516661"/>
            </a:xfrm>
            <a:custGeom>
              <a:avLst/>
              <a:gdLst>
                <a:gd name="connsiteX0" fmla="*/ 446515 w 607639"/>
                <a:gd name="connsiteY0" fmla="*/ 51646 h 514928"/>
                <a:gd name="connsiteX1" fmla="*/ 484726 w 607639"/>
                <a:gd name="connsiteY1" fmla="*/ 89752 h 514928"/>
                <a:gd name="connsiteX2" fmla="*/ 446515 w 607639"/>
                <a:gd name="connsiteY2" fmla="*/ 127858 h 514928"/>
                <a:gd name="connsiteX3" fmla="*/ 408304 w 607639"/>
                <a:gd name="connsiteY3" fmla="*/ 89752 h 514928"/>
                <a:gd name="connsiteX4" fmla="*/ 446515 w 607639"/>
                <a:gd name="connsiteY4" fmla="*/ 51646 h 514928"/>
                <a:gd name="connsiteX5" fmla="*/ 155081 w 607639"/>
                <a:gd name="connsiteY5" fmla="*/ 47412 h 514928"/>
                <a:gd name="connsiteX6" fmla="*/ 192869 w 607639"/>
                <a:gd name="connsiteY6" fmla="*/ 85165 h 514928"/>
                <a:gd name="connsiteX7" fmla="*/ 155081 w 607639"/>
                <a:gd name="connsiteY7" fmla="*/ 122918 h 514928"/>
                <a:gd name="connsiteX8" fmla="*/ 117293 w 607639"/>
                <a:gd name="connsiteY8" fmla="*/ 85165 h 514928"/>
                <a:gd name="connsiteX9" fmla="*/ 155081 w 607639"/>
                <a:gd name="connsiteY9" fmla="*/ 47412 h 514928"/>
                <a:gd name="connsiteX10" fmla="*/ 586816 w 607639"/>
                <a:gd name="connsiteY10" fmla="*/ 151 h 514928"/>
                <a:gd name="connsiteX11" fmla="*/ 600457 w 607639"/>
                <a:gd name="connsiteY11" fmla="*/ 3795 h 514928"/>
                <a:gd name="connsiteX12" fmla="*/ 603839 w 607639"/>
                <a:gd name="connsiteY12" fmla="*/ 29656 h 514928"/>
                <a:gd name="connsiteX13" fmla="*/ 495162 w 607639"/>
                <a:gd name="connsiteY13" fmla="*/ 170427 h 514928"/>
                <a:gd name="connsiteX14" fmla="*/ 495518 w 607639"/>
                <a:gd name="connsiteY14" fmla="*/ 492849 h 514928"/>
                <a:gd name="connsiteX15" fmla="*/ 473445 w 607639"/>
                <a:gd name="connsiteY15" fmla="*/ 514889 h 514928"/>
                <a:gd name="connsiteX16" fmla="*/ 451282 w 607639"/>
                <a:gd name="connsiteY16" fmla="*/ 492849 h 514928"/>
                <a:gd name="connsiteX17" fmla="*/ 451282 w 607639"/>
                <a:gd name="connsiteY17" fmla="*/ 316352 h 514928"/>
                <a:gd name="connsiteX18" fmla="*/ 441758 w 607639"/>
                <a:gd name="connsiteY18" fmla="*/ 316352 h 514928"/>
                <a:gd name="connsiteX19" fmla="*/ 441758 w 607639"/>
                <a:gd name="connsiteY19" fmla="*/ 492849 h 514928"/>
                <a:gd name="connsiteX20" fmla="*/ 419596 w 607639"/>
                <a:gd name="connsiteY20" fmla="*/ 514889 h 514928"/>
                <a:gd name="connsiteX21" fmla="*/ 397522 w 607639"/>
                <a:gd name="connsiteY21" fmla="*/ 492849 h 514928"/>
                <a:gd name="connsiteX22" fmla="*/ 397522 w 607639"/>
                <a:gd name="connsiteY22" fmla="*/ 173360 h 514928"/>
                <a:gd name="connsiteX23" fmla="*/ 332459 w 607639"/>
                <a:gd name="connsiteY23" fmla="*/ 152031 h 514928"/>
                <a:gd name="connsiteX24" fmla="*/ 322490 w 607639"/>
                <a:gd name="connsiteY24" fmla="*/ 144211 h 514928"/>
                <a:gd name="connsiteX25" fmla="*/ 293474 w 607639"/>
                <a:gd name="connsiteY25" fmla="*/ 97287 h 514928"/>
                <a:gd name="connsiteX26" fmla="*/ 264814 w 607639"/>
                <a:gd name="connsiteY26" fmla="*/ 143766 h 514928"/>
                <a:gd name="connsiteX27" fmla="*/ 254756 w 607639"/>
                <a:gd name="connsiteY27" fmla="*/ 151853 h 514928"/>
                <a:gd name="connsiteX28" fmla="*/ 201887 w 607639"/>
                <a:gd name="connsiteY28" fmla="*/ 170072 h 514928"/>
                <a:gd name="connsiteX29" fmla="*/ 235531 w 607639"/>
                <a:gd name="connsiteY29" fmla="*/ 339903 h 514928"/>
                <a:gd name="connsiteX30" fmla="*/ 233395 w 607639"/>
                <a:gd name="connsiteY30" fmla="*/ 348257 h 514928"/>
                <a:gd name="connsiteX31" fmla="*/ 225651 w 607639"/>
                <a:gd name="connsiteY31" fmla="*/ 351989 h 514928"/>
                <a:gd name="connsiteX32" fmla="*/ 204646 w 607639"/>
                <a:gd name="connsiteY32" fmla="*/ 351989 h 514928"/>
                <a:gd name="connsiteX33" fmla="*/ 204646 w 607639"/>
                <a:gd name="connsiteY33" fmla="*/ 493116 h 514928"/>
                <a:gd name="connsiteX34" fmla="*/ 182750 w 607639"/>
                <a:gd name="connsiteY34" fmla="*/ 514889 h 514928"/>
                <a:gd name="connsiteX35" fmla="*/ 160855 w 607639"/>
                <a:gd name="connsiteY35" fmla="*/ 493116 h 514928"/>
                <a:gd name="connsiteX36" fmla="*/ 160855 w 607639"/>
                <a:gd name="connsiteY36" fmla="*/ 351989 h 514928"/>
                <a:gd name="connsiteX37" fmla="*/ 140561 w 607639"/>
                <a:gd name="connsiteY37" fmla="*/ 351989 h 514928"/>
                <a:gd name="connsiteX38" fmla="*/ 97749 w 607639"/>
                <a:gd name="connsiteY38" fmla="*/ 499159 h 514928"/>
                <a:gd name="connsiteX39" fmla="*/ 70691 w 607639"/>
                <a:gd name="connsiteY39" fmla="*/ 514089 h 514928"/>
                <a:gd name="connsiteX40" fmla="*/ 55738 w 607639"/>
                <a:gd name="connsiteY40" fmla="*/ 486984 h 514928"/>
                <a:gd name="connsiteX41" fmla="*/ 94990 w 607639"/>
                <a:gd name="connsiteY41" fmla="*/ 351989 h 514928"/>
                <a:gd name="connsiteX42" fmla="*/ 84665 w 607639"/>
                <a:gd name="connsiteY42" fmla="*/ 351989 h 514928"/>
                <a:gd name="connsiteX43" fmla="*/ 76832 w 607639"/>
                <a:gd name="connsiteY43" fmla="*/ 348257 h 514928"/>
                <a:gd name="connsiteX44" fmla="*/ 74696 w 607639"/>
                <a:gd name="connsiteY44" fmla="*/ 339903 h 514928"/>
                <a:gd name="connsiteX45" fmla="*/ 106293 w 607639"/>
                <a:gd name="connsiteY45" fmla="*/ 180470 h 514928"/>
                <a:gd name="connsiteX46" fmla="*/ 73539 w 607639"/>
                <a:gd name="connsiteY46" fmla="*/ 185802 h 514928"/>
                <a:gd name="connsiteX47" fmla="*/ 61256 w 607639"/>
                <a:gd name="connsiteY47" fmla="*/ 183758 h 514928"/>
                <a:gd name="connsiteX48" fmla="*/ 10078 w 607639"/>
                <a:gd name="connsiteY48" fmla="*/ 155853 h 514928"/>
                <a:gd name="connsiteX49" fmla="*/ 2334 w 607639"/>
                <a:gd name="connsiteY49" fmla="*/ 129814 h 514928"/>
                <a:gd name="connsiteX50" fmla="*/ 28413 w 607639"/>
                <a:gd name="connsiteY50" fmla="*/ 122171 h 514928"/>
                <a:gd name="connsiteX51" fmla="*/ 73895 w 607639"/>
                <a:gd name="connsiteY51" fmla="*/ 146877 h 514928"/>
                <a:gd name="connsiteX52" fmla="*/ 120802 w 607639"/>
                <a:gd name="connsiteY52" fmla="*/ 138434 h 514928"/>
                <a:gd name="connsiteX53" fmla="*/ 137713 w 607639"/>
                <a:gd name="connsiteY53" fmla="*/ 136923 h 514928"/>
                <a:gd name="connsiteX54" fmla="*/ 179457 w 607639"/>
                <a:gd name="connsiteY54" fmla="*/ 137190 h 514928"/>
                <a:gd name="connsiteX55" fmla="*/ 235709 w 607639"/>
                <a:gd name="connsiteY55" fmla="*/ 117816 h 514928"/>
                <a:gd name="connsiteX56" fmla="*/ 273359 w 607639"/>
                <a:gd name="connsiteY56" fmla="*/ 56673 h 514928"/>
                <a:gd name="connsiteX57" fmla="*/ 310207 w 607639"/>
                <a:gd name="connsiteY57" fmla="*/ 54363 h 514928"/>
                <a:gd name="connsiteX58" fmla="*/ 350349 w 607639"/>
                <a:gd name="connsiteY58" fmla="*/ 119149 h 514928"/>
                <a:gd name="connsiteX59" fmla="*/ 413810 w 607639"/>
                <a:gd name="connsiteY59" fmla="*/ 140034 h 514928"/>
                <a:gd name="connsiteX60" fmla="*/ 472110 w 607639"/>
                <a:gd name="connsiteY60" fmla="*/ 140034 h 514928"/>
                <a:gd name="connsiteX61" fmla="*/ 574645 w 607639"/>
                <a:gd name="connsiteY61" fmla="*/ 7172 h 514928"/>
                <a:gd name="connsiteX62" fmla="*/ 586816 w 607639"/>
                <a:gd name="connsiteY62" fmla="*/ 151 h 514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607639" h="514928">
                  <a:moveTo>
                    <a:pt x="446515" y="51646"/>
                  </a:moveTo>
                  <a:cubicBezTo>
                    <a:pt x="467618" y="51646"/>
                    <a:pt x="484726" y="68707"/>
                    <a:pt x="484726" y="89752"/>
                  </a:cubicBezTo>
                  <a:cubicBezTo>
                    <a:pt x="484726" y="110797"/>
                    <a:pt x="467618" y="127858"/>
                    <a:pt x="446515" y="127858"/>
                  </a:cubicBezTo>
                  <a:cubicBezTo>
                    <a:pt x="425412" y="127858"/>
                    <a:pt x="408304" y="110797"/>
                    <a:pt x="408304" y="89752"/>
                  </a:cubicBezTo>
                  <a:cubicBezTo>
                    <a:pt x="408304" y="68707"/>
                    <a:pt x="425412" y="51646"/>
                    <a:pt x="446515" y="51646"/>
                  </a:cubicBezTo>
                  <a:close/>
                  <a:moveTo>
                    <a:pt x="155081" y="47412"/>
                  </a:moveTo>
                  <a:cubicBezTo>
                    <a:pt x="175951" y="47412"/>
                    <a:pt x="192869" y="64315"/>
                    <a:pt x="192869" y="85165"/>
                  </a:cubicBezTo>
                  <a:cubicBezTo>
                    <a:pt x="192869" y="106015"/>
                    <a:pt x="175951" y="122918"/>
                    <a:pt x="155081" y="122918"/>
                  </a:cubicBezTo>
                  <a:cubicBezTo>
                    <a:pt x="134211" y="122918"/>
                    <a:pt x="117293" y="106015"/>
                    <a:pt x="117293" y="85165"/>
                  </a:cubicBezTo>
                  <a:cubicBezTo>
                    <a:pt x="117293" y="64315"/>
                    <a:pt x="134211" y="47412"/>
                    <a:pt x="155081" y="47412"/>
                  </a:cubicBezTo>
                  <a:close/>
                  <a:moveTo>
                    <a:pt x="586816" y="151"/>
                  </a:moveTo>
                  <a:cubicBezTo>
                    <a:pt x="591489" y="-449"/>
                    <a:pt x="596407" y="729"/>
                    <a:pt x="600457" y="3795"/>
                  </a:cubicBezTo>
                  <a:cubicBezTo>
                    <a:pt x="608556" y="10016"/>
                    <a:pt x="609980" y="21569"/>
                    <a:pt x="603839" y="29656"/>
                  </a:cubicBezTo>
                  <a:cubicBezTo>
                    <a:pt x="487775" y="180025"/>
                    <a:pt x="496230" y="169183"/>
                    <a:pt x="495162" y="170427"/>
                  </a:cubicBezTo>
                  <a:cubicBezTo>
                    <a:pt x="495162" y="381939"/>
                    <a:pt x="495518" y="182425"/>
                    <a:pt x="495518" y="492849"/>
                  </a:cubicBezTo>
                  <a:cubicBezTo>
                    <a:pt x="495518" y="505024"/>
                    <a:pt x="485639" y="514889"/>
                    <a:pt x="473445" y="514889"/>
                  </a:cubicBezTo>
                  <a:cubicBezTo>
                    <a:pt x="461162" y="514889"/>
                    <a:pt x="451282" y="505024"/>
                    <a:pt x="451282" y="492849"/>
                  </a:cubicBezTo>
                  <a:lnTo>
                    <a:pt x="451282" y="316352"/>
                  </a:lnTo>
                  <a:lnTo>
                    <a:pt x="441758" y="316352"/>
                  </a:lnTo>
                  <a:lnTo>
                    <a:pt x="441758" y="492849"/>
                  </a:lnTo>
                  <a:cubicBezTo>
                    <a:pt x="441758" y="505024"/>
                    <a:pt x="431879" y="514889"/>
                    <a:pt x="419596" y="514889"/>
                  </a:cubicBezTo>
                  <a:cubicBezTo>
                    <a:pt x="407402" y="514889"/>
                    <a:pt x="397522" y="505024"/>
                    <a:pt x="397522" y="492849"/>
                  </a:cubicBezTo>
                  <a:lnTo>
                    <a:pt x="397522" y="173360"/>
                  </a:lnTo>
                  <a:lnTo>
                    <a:pt x="332459" y="152031"/>
                  </a:lnTo>
                  <a:cubicBezTo>
                    <a:pt x="328275" y="150698"/>
                    <a:pt x="324804" y="147943"/>
                    <a:pt x="322490" y="144211"/>
                  </a:cubicBezTo>
                  <a:lnTo>
                    <a:pt x="293474" y="97287"/>
                  </a:lnTo>
                  <a:lnTo>
                    <a:pt x="264814" y="143766"/>
                  </a:lnTo>
                  <a:cubicBezTo>
                    <a:pt x="262500" y="147588"/>
                    <a:pt x="258940" y="150431"/>
                    <a:pt x="254756" y="151853"/>
                  </a:cubicBezTo>
                  <a:lnTo>
                    <a:pt x="201887" y="170072"/>
                  </a:lnTo>
                  <a:lnTo>
                    <a:pt x="235531" y="339903"/>
                  </a:lnTo>
                  <a:cubicBezTo>
                    <a:pt x="236154" y="342836"/>
                    <a:pt x="235353" y="345946"/>
                    <a:pt x="233395" y="348257"/>
                  </a:cubicBezTo>
                  <a:cubicBezTo>
                    <a:pt x="231526" y="350656"/>
                    <a:pt x="228677" y="351989"/>
                    <a:pt x="225651" y="351989"/>
                  </a:cubicBezTo>
                  <a:lnTo>
                    <a:pt x="204646" y="351989"/>
                  </a:lnTo>
                  <a:lnTo>
                    <a:pt x="204646" y="493116"/>
                  </a:lnTo>
                  <a:cubicBezTo>
                    <a:pt x="204646" y="505113"/>
                    <a:pt x="194855" y="514889"/>
                    <a:pt x="182750" y="514889"/>
                  </a:cubicBezTo>
                  <a:cubicBezTo>
                    <a:pt x="170645" y="514889"/>
                    <a:pt x="160855" y="505113"/>
                    <a:pt x="160855" y="493116"/>
                  </a:cubicBezTo>
                  <a:lnTo>
                    <a:pt x="160855" y="351989"/>
                  </a:lnTo>
                  <a:lnTo>
                    <a:pt x="140561" y="351989"/>
                  </a:lnTo>
                  <a:lnTo>
                    <a:pt x="97749" y="499159"/>
                  </a:lnTo>
                  <a:cubicBezTo>
                    <a:pt x="94367" y="510712"/>
                    <a:pt x="82262" y="517377"/>
                    <a:pt x="70691" y="514089"/>
                  </a:cubicBezTo>
                  <a:cubicBezTo>
                    <a:pt x="59031" y="510712"/>
                    <a:pt x="52356" y="498537"/>
                    <a:pt x="55738" y="486984"/>
                  </a:cubicBezTo>
                  <a:lnTo>
                    <a:pt x="94990" y="351989"/>
                  </a:lnTo>
                  <a:lnTo>
                    <a:pt x="84665" y="351989"/>
                  </a:lnTo>
                  <a:cubicBezTo>
                    <a:pt x="81639" y="351989"/>
                    <a:pt x="78790" y="350656"/>
                    <a:pt x="76832" y="348257"/>
                  </a:cubicBezTo>
                  <a:cubicBezTo>
                    <a:pt x="74874" y="345946"/>
                    <a:pt x="74162" y="342836"/>
                    <a:pt x="74696" y="339903"/>
                  </a:cubicBezTo>
                  <a:lnTo>
                    <a:pt x="106293" y="180470"/>
                  </a:lnTo>
                  <a:lnTo>
                    <a:pt x="73539" y="185802"/>
                  </a:lnTo>
                  <a:cubicBezTo>
                    <a:pt x="69267" y="186513"/>
                    <a:pt x="64906" y="185713"/>
                    <a:pt x="61256" y="183758"/>
                  </a:cubicBezTo>
                  <a:lnTo>
                    <a:pt x="10078" y="155853"/>
                  </a:lnTo>
                  <a:cubicBezTo>
                    <a:pt x="732" y="150787"/>
                    <a:pt x="-2739" y="139145"/>
                    <a:pt x="2334" y="129814"/>
                  </a:cubicBezTo>
                  <a:cubicBezTo>
                    <a:pt x="7407" y="120571"/>
                    <a:pt x="19156" y="117105"/>
                    <a:pt x="28413" y="122171"/>
                  </a:cubicBezTo>
                  <a:lnTo>
                    <a:pt x="73895" y="146877"/>
                  </a:lnTo>
                  <a:lnTo>
                    <a:pt x="120802" y="138434"/>
                  </a:lnTo>
                  <a:cubicBezTo>
                    <a:pt x="126409" y="137456"/>
                    <a:pt x="132106" y="136923"/>
                    <a:pt x="137713" y="136923"/>
                  </a:cubicBezTo>
                  <a:cubicBezTo>
                    <a:pt x="151509" y="136923"/>
                    <a:pt x="177499" y="136923"/>
                    <a:pt x="179457" y="137190"/>
                  </a:cubicBezTo>
                  <a:lnTo>
                    <a:pt x="235709" y="117816"/>
                  </a:lnTo>
                  <a:lnTo>
                    <a:pt x="273359" y="56673"/>
                  </a:lnTo>
                  <a:cubicBezTo>
                    <a:pt x="282704" y="41387"/>
                    <a:pt x="302464" y="41920"/>
                    <a:pt x="310207" y="54363"/>
                  </a:cubicBezTo>
                  <a:lnTo>
                    <a:pt x="350349" y="119149"/>
                  </a:lnTo>
                  <a:lnTo>
                    <a:pt x="413810" y="140034"/>
                  </a:lnTo>
                  <a:lnTo>
                    <a:pt x="472110" y="140034"/>
                  </a:lnTo>
                  <a:lnTo>
                    <a:pt x="574645" y="7172"/>
                  </a:lnTo>
                  <a:cubicBezTo>
                    <a:pt x="577715" y="3128"/>
                    <a:pt x="582144" y="751"/>
                    <a:pt x="586816" y="151"/>
                  </a:cubicBezTo>
                  <a:close/>
                </a:path>
              </a:pathLst>
            </a:custGeom>
            <a:solidFill>
              <a:schemeClr val="accent1"/>
            </a:solidFill>
            <a:ln>
              <a:noFill/>
            </a:ln>
          </p:spPr>
          <p:txBody>
            <a:bodyPr/>
            <a:lstStyle/>
            <a:p>
              <a:endParaRPr lang="zh-CN" altLang="en-US" dirty="0">
                <a:cs typeface="+mn-ea"/>
                <a:sym typeface="+mn-lt"/>
              </a:endParaRPr>
            </a:p>
          </p:txBody>
        </p:sp>
      </p:grpSp>
    </p:spTree>
    <p:extLst>
      <p:ext uri="{BB962C8B-B14F-4D97-AF65-F5344CB8AC3E}">
        <p14:creationId xmlns:p14="http://schemas.microsoft.com/office/powerpoint/2010/main" val="3856023734"/>
      </p:ext>
    </p:extLst>
  </p:cSld>
  <p:clrMapOvr>
    <a:masterClrMapping/>
  </p:clrMapOvr>
  <mc:AlternateContent xmlns:mc="http://schemas.openxmlformats.org/markup-compatibility/2006">
    <mc:Choice xmlns:p14="http://schemas.microsoft.com/office/powerpoint/2010/main" Requires="p14">
      <p:transition spd="slow" p14:dur="1500" advClick="0" advTm="2250">
        <p:fade/>
      </p:transition>
    </mc:Choice>
    <mc:Fallback>
      <p:transition spd="slow" advClick="0" advTm="225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187624" y="987574"/>
            <a:ext cx="748923" cy="2123658"/>
          </a:xfrm>
          <a:prstGeom prst="rect">
            <a:avLst/>
          </a:prstGeom>
          <a:noFill/>
          <a:effectLst/>
        </p:spPr>
        <p:txBody>
          <a:bodyPr wrap="non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lang="zh-CN" altLang="en-US" sz="4400" b="1" kern="0" dirty="0">
                <a:solidFill>
                  <a:srgbClr val="C00000"/>
                </a:solidFill>
                <a:cs typeface="+mn-ea"/>
                <a:sym typeface="+mn-lt"/>
              </a:rPr>
              <a:t>目</a:t>
            </a:r>
            <a:endParaRPr lang="en-US" altLang="zh-CN" sz="4400" b="1" kern="0" dirty="0">
              <a:solidFill>
                <a:srgbClr val="C00000"/>
              </a:solidFill>
              <a:cs typeface="+mn-ea"/>
              <a:sym typeface="+mn-lt"/>
            </a:endParaRPr>
          </a:p>
          <a:p>
            <a:pPr marL="0" marR="0" lvl="0" indent="0" defTabSz="914400" eaLnBrk="1" fontAlgn="auto" latinLnBrk="0" hangingPunct="1">
              <a:lnSpc>
                <a:spcPct val="150000"/>
              </a:lnSpc>
              <a:spcBef>
                <a:spcPts val="0"/>
              </a:spcBef>
              <a:spcAft>
                <a:spcPts val="0"/>
              </a:spcAft>
              <a:buClrTx/>
              <a:buSzTx/>
              <a:buFontTx/>
              <a:buNone/>
              <a:tabLst/>
              <a:defRPr/>
            </a:pPr>
            <a:r>
              <a:rPr lang="zh-CN" altLang="en-US" sz="4400" b="1" kern="0" dirty="0">
                <a:solidFill>
                  <a:srgbClr val="C00000"/>
                </a:solidFill>
                <a:cs typeface="+mn-ea"/>
                <a:sym typeface="+mn-lt"/>
              </a:rPr>
              <a:t>录</a:t>
            </a:r>
            <a:endParaRPr lang="en-US" altLang="zh-CN" sz="4400" b="1" kern="0" dirty="0">
              <a:solidFill>
                <a:srgbClr val="C00000"/>
              </a:solidFill>
              <a:cs typeface="+mn-ea"/>
              <a:sym typeface="+mn-lt"/>
            </a:endParaRPr>
          </a:p>
        </p:txBody>
      </p:sp>
      <p:grpSp>
        <p:nvGrpSpPr>
          <p:cNvPr id="4" name="组合 3">
            <a:extLst>
              <a:ext uri="{FF2B5EF4-FFF2-40B4-BE49-F238E27FC236}">
                <a16:creationId xmlns:a16="http://schemas.microsoft.com/office/drawing/2014/main" id="{8BF3DA12-3D6E-45E0-A6EF-575FFBD2E54A}"/>
              </a:ext>
            </a:extLst>
          </p:cNvPr>
          <p:cNvGrpSpPr/>
          <p:nvPr/>
        </p:nvGrpSpPr>
        <p:grpSpPr>
          <a:xfrm>
            <a:off x="2987824" y="843558"/>
            <a:ext cx="4568089" cy="517065"/>
            <a:chOff x="2884231" y="921372"/>
            <a:chExt cx="4568089" cy="517065"/>
          </a:xfrm>
        </p:grpSpPr>
        <p:sp>
          <p:nvSpPr>
            <p:cNvPr id="24" name="TextBox 19"/>
            <p:cNvSpPr txBox="1"/>
            <p:nvPr/>
          </p:nvSpPr>
          <p:spPr>
            <a:xfrm>
              <a:off x="3563888" y="921372"/>
              <a:ext cx="3888432" cy="517065"/>
            </a:xfrm>
            <a:prstGeom prst="rect">
              <a:avLst/>
            </a:prstGeom>
            <a:noFill/>
          </p:spPr>
          <p:txBody>
            <a:bodyPr wrap="square" lIns="0" tIns="0" rIns="0" bIns="0">
              <a:spAutoFit/>
            </a:bodyPr>
            <a:lstStyle/>
            <a:p>
              <a:pPr>
                <a:lnSpc>
                  <a:spcPct val="140000"/>
                </a:lnSpc>
                <a:defRPr/>
              </a:pPr>
              <a:r>
                <a:rPr lang="zh-CN" altLang="en-US" sz="2400" b="1" kern="0" dirty="0">
                  <a:solidFill>
                    <a:srgbClr val="C51515"/>
                  </a:solidFill>
                  <a:cs typeface="+mn-ea"/>
                  <a:sym typeface="+mn-lt"/>
                </a:rPr>
                <a:t>请输入您要键入的标题</a:t>
              </a:r>
              <a:endParaRPr lang="zh-CN" altLang="en-US" sz="2400" b="1" dirty="0">
                <a:solidFill>
                  <a:srgbClr val="C51515"/>
                </a:solidFill>
                <a:cs typeface="+mn-ea"/>
                <a:sym typeface="+mn-lt"/>
              </a:endParaRPr>
            </a:p>
          </p:txBody>
        </p:sp>
        <p:pic>
          <p:nvPicPr>
            <p:cNvPr id="3" name="图形 2">
              <a:extLst>
                <a:ext uri="{FF2B5EF4-FFF2-40B4-BE49-F238E27FC236}">
                  <a16:creationId xmlns:a16="http://schemas.microsoft.com/office/drawing/2014/main" id="{CB303734-19C8-437D-A917-2068DFBD953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884231" y="941949"/>
              <a:ext cx="448444" cy="448444"/>
            </a:xfrm>
            <a:prstGeom prst="rect">
              <a:avLst/>
            </a:prstGeom>
          </p:spPr>
        </p:pic>
      </p:grpSp>
      <p:grpSp>
        <p:nvGrpSpPr>
          <p:cNvPr id="10" name="组合 9">
            <a:extLst>
              <a:ext uri="{FF2B5EF4-FFF2-40B4-BE49-F238E27FC236}">
                <a16:creationId xmlns:a16="http://schemas.microsoft.com/office/drawing/2014/main" id="{9D5FDBCC-58AF-4C2A-827F-65C410C38E4F}"/>
              </a:ext>
            </a:extLst>
          </p:cNvPr>
          <p:cNvGrpSpPr/>
          <p:nvPr/>
        </p:nvGrpSpPr>
        <p:grpSpPr>
          <a:xfrm>
            <a:off x="2987824" y="1383944"/>
            <a:ext cx="4568089" cy="517065"/>
            <a:chOff x="2884231" y="921372"/>
            <a:chExt cx="4568089" cy="517065"/>
          </a:xfrm>
        </p:grpSpPr>
        <p:sp>
          <p:nvSpPr>
            <p:cNvPr id="11" name="TextBox 19">
              <a:extLst>
                <a:ext uri="{FF2B5EF4-FFF2-40B4-BE49-F238E27FC236}">
                  <a16:creationId xmlns:a16="http://schemas.microsoft.com/office/drawing/2014/main" id="{0EFA840C-5EC2-41B8-BC3A-168796C86514}"/>
                </a:ext>
              </a:extLst>
            </p:cNvPr>
            <p:cNvSpPr txBox="1"/>
            <p:nvPr/>
          </p:nvSpPr>
          <p:spPr>
            <a:xfrm>
              <a:off x="3563888" y="921372"/>
              <a:ext cx="3888432" cy="517065"/>
            </a:xfrm>
            <a:prstGeom prst="rect">
              <a:avLst/>
            </a:prstGeom>
            <a:noFill/>
          </p:spPr>
          <p:txBody>
            <a:bodyPr wrap="square" lIns="0" tIns="0" rIns="0" bIns="0">
              <a:spAutoFit/>
            </a:bodyPr>
            <a:lstStyle/>
            <a:p>
              <a:pPr>
                <a:lnSpc>
                  <a:spcPct val="140000"/>
                </a:lnSpc>
                <a:defRPr/>
              </a:pPr>
              <a:r>
                <a:rPr lang="zh-CN" altLang="en-US" sz="2400" b="1" kern="0" dirty="0">
                  <a:solidFill>
                    <a:srgbClr val="C51515"/>
                  </a:solidFill>
                  <a:cs typeface="+mn-ea"/>
                  <a:sym typeface="+mn-lt"/>
                </a:rPr>
                <a:t>请输入您要键入的标题</a:t>
              </a:r>
              <a:endParaRPr lang="zh-CN" altLang="en-US" sz="2400" b="1" dirty="0">
                <a:solidFill>
                  <a:srgbClr val="C51515"/>
                </a:solidFill>
                <a:cs typeface="+mn-ea"/>
                <a:sym typeface="+mn-lt"/>
              </a:endParaRPr>
            </a:p>
          </p:txBody>
        </p:sp>
        <p:pic>
          <p:nvPicPr>
            <p:cNvPr id="12" name="图形 11">
              <a:extLst>
                <a:ext uri="{FF2B5EF4-FFF2-40B4-BE49-F238E27FC236}">
                  <a16:creationId xmlns:a16="http://schemas.microsoft.com/office/drawing/2014/main" id="{D4210169-F323-494C-B184-A7170B370AB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884231" y="941949"/>
              <a:ext cx="448444" cy="448444"/>
            </a:xfrm>
            <a:prstGeom prst="rect">
              <a:avLst/>
            </a:prstGeom>
          </p:spPr>
        </p:pic>
      </p:grpSp>
      <p:grpSp>
        <p:nvGrpSpPr>
          <p:cNvPr id="13" name="组合 12">
            <a:extLst>
              <a:ext uri="{FF2B5EF4-FFF2-40B4-BE49-F238E27FC236}">
                <a16:creationId xmlns:a16="http://schemas.microsoft.com/office/drawing/2014/main" id="{522D6ADC-DB46-4C5A-B214-588CB462F4AD}"/>
              </a:ext>
            </a:extLst>
          </p:cNvPr>
          <p:cNvGrpSpPr/>
          <p:nvPr/>
        </p:nvGrpSpPr>
        <p:grpSpPr>
          <a:xfrm>
            <a:off x="2987824" y="1924330"/>
            <a:ext cx="4568089" cy="517065"/>
            <a:chOff x="2884231" y="921372"/>
            <a:chExt cx="4568089" cy="517065"/>
          </a:xfrm>
        </p:grpSpPr>
        <p:sp>
          <p:nvSpPr>
            <p:cNvPr id="14" name="TextBox 19">
              <a:extLst>
                <a:ext uri="{FF2B5EF4-FFF2-40B4-BE49-F238E27FC236}">
                  <a16:creationId xmlns:a16="http://schemas.microsoft.com/office/drawing/2014/main" id="{9846F19C-F89F-4CE0-B057-FBBC2F91C6C9}"/>
                </a:ext>
              </a:extLst>
            </p:cNvPr>
            <p:cNvSpPr txBox="1"/>
            <p:nvPr/>
          </p:nvSpPr>
          <p:spPr>
            <a:xfrm>
              <a:off x="3563888" y="921372"/>
              <a:ext cx="3888432" cy="517065"/>
            </a:xfrm>
            <a:prstGeom prst="rect">
              <a:avLst/>
            </a:prstGeom>
            <a:noFill/>
          </p:spPr>
          <p:txBody>
            <a:bodyPr wrap="square" lIns="0" tIns="0" rIns="0" bIns="0">
              <a:spAutoFit/>
            </a:bodyPr>
            <a:lstStyle/>
            <a:p>
              <a:pPr>
                <a:lnSpc>
                  <a:spcPct val="140000"/>
                </a:lnSpc>
                <a:defRPr/>
              </a:pPr>
              <a:r>
                <a:rPr lang="zh-CN" altLang="en-US" sz="2400" b="1" kern="0" dirty="0">
                  <a:solidFill>
                    <a:srgbClr val="C51515"/>
                  </a:solidFill>
                  <a:cs typeface="+mn-ea"/>
                  <a:sym typeface="+mn-lt"/>
                </a:rPr>
                <a:t>请输入您要键入的标题</a:t>
              </a:r>
              <a:endParaRPr lang="zh-CN" altLang="en-US" sz="2400" b="1" dirty="0">
                <a:solidFill>
                  <a:srgbClr val="C51515"/>
                </a:solidFill>
                <a:cs typeface="+mn-ea"/>
                <a:sym typeface="+mn-lt"/>
              </a:endParaRPr>
            </a:p>
          </p:txBody>
        </p:sp>
        <p:pic>
          <p:nvPicPr>
            <p:cNvPr id="15" name="图形 14">
              <a:extLst>
                <a:ext uri="{FF2B5EF4-FFF2-40B4-BE49-F238E27FC236}">
                  <a16:creationId xmlns:a16="http://schemas.microsoft.com/office/drawing/2014/main" id="{D4D748DE-3897-495D-BB75-1801E780729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884231" y="941949"/>
              <a:ext cx="448444" cy="448444"/>
            </a:xfrm>
            <a:prstGeom prst="rect">
              <a:avLst/>
            </a:prstGeom>
          </p:spPr>
        </p:pic>
      </p:grpSp>
      <p:grpSp>
        <p:nvGrpSpPr>
          <p:cNvPr id="16" name="组合 15">
            <a:extLst>
              <a:ext uri="{FF2B5EF4-FFF2-40B4-BE49-F238E27FC236}">
                <a16:creationId xmlns:a16="http://schemas.microsoft.com/office/drawing/2014/main" id="{D1CC5986-1D91-4D70-A17A-E22466939451}"/>
              </a:ext>
            </a:extLst>
          </p:cNvPr>
          <p:cNvGrpSpPr/>
          <p:nvPr/>
        </p:nvGrpSpPr>
        <p:grpSpPr>
          <a:xfrm>
            <a:off x="2987824" y="2464716"/>
            <a:ext cx="4568089" cy="517065"/>
            <a:chOff x="2884231" y="921372"/>
            <a:chExt cx="4568089" cy="517065"/>
          </a:xfrm>
        </p:grpSpPr>
        <p:sp>
          <p:nvSpPr>
            <p:cNvPr id="17" name="TextBox 19">
              <a:extLst>
                <a:ext uri="{FF2B5EF4-FFF2-40B4-BE49-F238E27FC236}">
                  <a16:creationId xmlns:a16="http://schemas.microsoft.com/office/drawing/2014/main" id="{20B81999-B227-48FB-AE3C-AF0C462B404A}"/>
                </a:ext>
              </a:extLst>
            </p:cNvPr>
            <p:cNvSpPr txBox="1"/>
            <p:nvPr/>
          </p:nvSpPr>
          <p:spPr>
            <a:xfrm>
              <a:off x="3563888" y="921372"/>
              <a:ext cx="3888432" cy="517065"/>
            </a:xfrm>
            <a:prstGeom prst="rect">
              <a:avLst/>
            </a:prstGeom>
            <a:noFill/>
          </p:spPr>
          <p:txBody>
            <a:bodyPr wrap="square" lIns="0" tIns="0" rIns="0" bIns="0">
              <a:spAutoFit/>
            </a:bodyPr>
            <a:lstStyle/>
            <a:p>
              <a:pPr>
                <a:lnSpc>
                  <a:spcPct val="140000"/>
                </a:lnSpc>
                <a:defRPr/>
              </a:pPr>
              <a:r>
                <a:rPr lang="zh-CN" altLang="en-US" sz="2400" b="1" kern="0" dirty="0">
                  <a:solidFill>
                    <a:srgbClr val="C51515"/>
                  </a:solidFill>
                  <a:cs typeface="+mn-ea"/>
                  <a:sym typeface="+mn-lt"/>
                </a:rPr>
                <a:t>请输入您要键入的标题</a:t>
              </a:r>
              <a:endParaRPr lang="zh-CN" altLang="en-US" sz="2400" b="1" dirty="0">
                <a:solidFill>
                  <a:srgbClr val="C51515"/>
                </a:solidFill>
                <a:cs typeface="+mn-ea"/>
                <a:sym typeface="+mn-lt"/>
              </a:endParaRPr>
            </a:p>
          </p:txBody>
        </p:sp>
        <p:pic>
          <p:nvPicPr>
            <p:cNvPr id="18" name="图形 17">
              <a:extLst>
                <a:ext uri="{FF2B5EF4-FFF2-40B4-BE49-F238E27FC236}">
                  <a16:creationId xmlns:a16="http://schemas.microsoft.com/office/drawing/2014/main" id="{00A3519C-D7E2-4C3B-9B86-04676B5A88C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884231" y="941949"/>
              <a:ext cx="448444" cy="448444"/>
            </a:xfrm>
            <a:prstGeom prst="rect">
              <a:avLst/>
            </a:prstGeom>
          </p:spPr>
        </p:pic>
      </p:grpSp>
      <p:grpSp>
        <p:nvGrpSpPr>
          <p:cNvPr id="19" name="组合 18">
            <a:extLst>
              <a:ext uri="{FF2B5EF4-FFF2-40B4-BE49-F238E27FC236}">
                <a16:creationId xmlns:a16="http://schemas.microsoft.com/office/drawing/2014/main" id="{EF26B294-B0D4-4B52-AE82-E6C5BED2FFA0}"/>
              </a:ext>
            </a:extLst>
          </p:cNvPr>
          <p:cNvGrpSpPr/>
          <p:nvPr/>
        </p:nvGrpSpPr>
        <p:grpSpPr>
          <a:xfrm>
            <a:off x="2987824" y="3005100"/>
            <a:ext cx="4568089" cy="517065"/>
            <a:chOff x="2884231" y="921372"/>
            <a:chExt cx="4568089" cy="517065"/>
          </a:xfrm>
        </p:grpSpPr>
        <p:sp>
          <p:nvSpPr>
            <p:cNvPr id="20" name="TextBox 19">
              <a:extLst>
                <a:ext uri="{FF2B5EF4-FFF2-40B4-BE49-F238E27FC236}">
                  <a16:creationId xmlns:a16="http://schemas.microsoft.com/office/drawing/2014/main" id="{BC3815A2-4A72-4B49-8C12-B07F498A8C73}"/>
                </a:ext>
              </a:extLst>
            </p:cNvPr>
            <p:cNvSpPr txBox="1"/>
            <p:nvPr/>
          </p:nvSpPr>
          <p:spPr>
            <a:xfrm>
              <a:off x="3563888" y="921372"/>
              <a:ext cx="3888432" cy="517065"/>
            </a:xfrm>
            <a:prstGeom prst="rect">
              <a:avLst/>
            </a:prstGeom>
            <a:noFill/>
          </p:spPr>
          <p:txBody>
            <a:bodyPr wrap="square" lIns="0" tIns="0" rIns="0" bIns="0">
              <a:spAutoFit/>
            </a:bodyPr>
            <a:lstStyle/>
            <a:p>
              <a:pPr>
                <a:lnSpc>
                  <a:spcPct val="140000"/>
                </a:lnSpc>
                <a:defRPr/>
              </a:pPr>
              <a:r>
                <a:rPr lang="zh-CN" altLang="en-US" sz="2400" b="1" kern="0" dirty="0">
                  <a:solidFill>
                    <a:srgbClr val="C51515"/>
                  </a:solidFill>
                  <a:cs typeface="+mn-ea"/>
                  <a:sym typeface="+mn-lt"/>
                </a:rPr>
                <a:t>请输入您要键入的标题</a:t>
              </a:r>
              <a:endParaRPr lang="zh-CN" altLang="en-US" sz="2400" b="1" dirty="0">
                <a:solidFill>
                  <a:srgbClr val="C51515"/>
                </a:solidFill>
                <a:cs typeface="+mn-ea"/>
                <a:sym typeface="+mn-lt"/>
              </a:endParaRPr>
            </a:p>
          </p:txBody>
        </p:sp>
        <p:pic>
          <p:nvPicPr>
            <p:cNvPr id="21" name="图形 20">
              <a:extLst>
                <a:ext uri="{FF2B5EF4-FFF2-40B4-BE49-F238E27FC236}">
                  <a16:creationId xmlns:a16="http://schemas.microsoft.com/office/drawing/2014/main" id="{DF450CD0-BC92-4D03-9DB1-8B1B9B56EC4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884231" y="941949"/>
              <a:ext cx="448444" cy="448444"/>
            </a:xfrm>
            <a:prstGeom prst="rect">
              <a:avLst/>
            </a:prstGeom>
          </p:spPr>
        </p:pic>
      </p:grpSp>
    </p:spTree>
    <p:extLst>
      <p:ext uri="{BB962C8B-B14F-4D97-AF65-F5344CB8AC3E}">
        <p14:creationId xmlns:p14="http://schemas.microsoft.com/office/powerpoint/2010/main" val="4226308139"/>
      </p:ext>
    </p:extLst>
  </p:cSld>
  <p:clrMapOvr>
    <a:masterClrMapping/>
  </p:clrMapOvr>
  <mc:AlternateContent xmlns:mc="http://schemas.openxmlformats.org/markup-compatibility/2006">
    <mc:Choice xmlns:p14="http://schemas.microsoft.com/office/powerpoint/2010/main" Requires="p14">
      <p:transition spd="slow" p14:dur="1500" advTm="2250">
        <p14:switch dir="r"/>
      </p:transition>
    </mc:Choice>
    <mc:Fallback>
      <p:transition spd="slow" advTm="225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1043608" y="915566"/>
            <a:ext cx="7176057" cy="2376264"/>
          </a:xfrm>
          <a:prstGeom prst="rect">
            <a:avLst/>
          </a:prstGeom>
          <a:noFill/>
          <a:ln w="12700">
            <a:solidFill>
              <a:srgbClr val="C515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1594195" y="193011"/>
            <a:ext cx="4248472" cy="353943"/>
          </a:xfrm>
          <a:prstGeom prst="rect">
            <a:avLst/>
          </a:prstGeom>
          <a:effectLst/>
        </p:spPr>
        <p:txBody>
          <a:bodyPr vert="horz" wrap="square">
            <a:spAutoFit/>
          </a:bodyPr>
          <a:lstStyle/>
          <a:p>
            <a:r>
              <a:rPr lang="zh-CN" altLang="en-US" sz="1700" b="1" dirty="0">
                <a:solidFill>
                  <a:srgbClr val="C51515"/>
                </a:solidFill>
                <a:cs typeface="+mn-ea"/>
                <a:sym typeface="+mn-lt"/>
              </a:rPr>
              <a:t>在工作实践中争做合格党员</a:t>
            </a:r>
          </a:p>
        </p:txBody>
      </p:sp>
      <p:sp>
        <p:nvSpPr>
          <p:cNvPr id="10" name="MH_Text_1"/>
          <p:cNvSpPr/>
          <p:nvPr/>
        </p:nvSpPr>
        <p:spPr>
          <a:xfrm>
            <a:off x="4499991" y="1164331"/>
            <a:ext cx="3644931" cy="726589"/>
          </a:xfrm>
          <a:prstGeom prst="rect">
            <a:avLst/>
          </a:prstGeom>
          <a:noFill/>
          <a:ln w="3175" cap="flat" cmpd="sng" algn="ctr">
            <a:noFill/>
            <a:prstDash val="solid"/>
            <a:miter lim="800000"/>
          </a:ln>
          <a:effectLst/>
        </p:spPr>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defTabSz="685891" eaLnBrk="1" fontAlgn="auto" hangingPunct="1">
              <a:lnSpc>
                <a:spcPct val="130000"/>
              </a:lnSpc>
              <a:spcBef>
                <a:spcPts val="0"/>
              </a:spcBef>
              <a:spcAft>
                <a:spcPts val="0"/>
              </a:spcAft>
              <a:defRPr/>
            </a:pPr>
            <a:r>
              <a:rPr lang="zh-CN" altLang="en-US" sz="1100" dirty="0">
                <a:solidFill>
                  <a:srgbClr val="C51515"/>
                </a:solidFill>
                <a:cs typeface="+mn-ea"/>
                <a:sym typeface="+mn-lt"/>
              </a:rPr>
              <a:t>做合格党员必须体现在工作实践中，只有学的更深、更多一些，做的才能更严、更好一些。具体来说要在理论、业务、服务上多学一些。</a:t>
            </a:r>
          </a:p>
        </p:txBody>
      </p:sp>
      <p:sp>
        <p:nvSpPr>
          <p:cNvPr id="11" name="矩形 10"/>
          <p:cNvSpPr/>
          <p:nvPr/>
        </p:nvSpPr>
        <p:spPr>
          <a:xfrm>
            <a:off x="1111582" y="1217972"/>
            <a:ext cx="3288080" cy="430887"/>
          </a:xfrm>
          <a:prstGeom prst="rect">
            <a:avLst/>
          </a:prstGeom>
        </p:spPr>
        <p:txBody>
          <a:bodyPr wrap="none">
            <a:spAutoFit/>
          </a:bodyPr>
          <a:lstStyle/>
          <a:p>
            <a:pPr defTabSz="685891">
              <a:defRPr/>
            </a:pPr>
            <a:r>
              <a:rPr lang="zh-CN" altLang="en-US" sz="2200" b="1" dirty="0">
                <a:solidFill>
                  <a:srgbClr val="C51515"/>
                </a:solidFill>
                <a:cs typeface="+mn-ea"/>
                <a:sym typeface="+mn-lt"/>
              </a:rPr>
              <a:t>什么是党员的素质拓展？</a:t>
            </a:r>
            <a:endParaRPr lang="zh-CN" altLang="zh-CN" sz="2200" b="1" dirty="0">
              <a:solidFill>
                <a:srgbClr val="C51515"/>
              </a:solidFill>
              <a:cs typeface="+mn-ea"/>
              <a:sym typeface="+mn-lt"/>
            </a:endParaRPr>
          </a:p>
        </p:txBody>
      </p:sp>
      <p:sp>
        <p:nvSpPr>
          <p:cNvPr id="14" name="矩形 13"/>
          <p:cNvSpPr/>
          <p:nvPr/>
        </p:nvSpPr>
        <p:spPr>
          <a:xfrm>
            <a:off x="1111582" y="2391253"/>
            <a:ext cx="2159566" cy="430887"/>
          </a:xfrm>
          <a:prstGeom prst="rect">
            <a:avLst/>
          </a:prstGeom>
        </p:spPr>
        <p:txBody>
          <a:bodyPr wrap="none">
            <a:spAutoFit/>
          </a:bodyPr>
          <a:lstStyle/>
          <a:p>
            <a:pPr defTabSz="685891">
              <a:defRPr/>
            </a:pPr>
            <a:r>
              <a:rPr lang="zh-CN" altLang="en-US" sz="2200" b="1" dirty="0">
                <a:solidFill>
                  <a:srgbClr val="C51515"/>
                </a:solidFill>
                <a:cs typeface="+mn-ea"/>
                <a:sym typeface="+mn-lt"/>
              </a:rPr>
              <a:t>党员的素质拓展</a:t>
            </a:r>
            <a:endParaRPr lang="zh-CN" altLang="zh-CN" sz="2200" b="1" dirty="0">
              <a:solidFill>
                <a:srgbClr val="C51515"/>
              </a:solidFill>
              <a:cs typeface="+mn-ea"/>
              <a:sym typeface="+mn-lt"/>
            </a:endParaRPr>
          </a:p>
        </p:txBody>
      </p:sp>
      <p:sp>
        <p:nvSpPr>
          <p:cNvPr id="15" name="矩形 14"/>
          <p:cNvSpPr/>
          <p:nvPr/>
        </p:nvSpPr>
        <p:spPr>
          <a:xfrm>
            <a:off x="3339122" y="2044053"/>
            <a:ext cx="954107" cy="323165"/>
          </a:xfrm>
          <a:prstGeom prst="rect">
            <a:avLst/>
          </a:prstGeom>
          <a:solidFill>
            <a:srgbClr val="C51515"/>
          </a:solidFill>
          <a:ln>
            <a:solidFill>
              <a:srgbClr val="C51515"/>
            </a:solidFill>
          </a:ln>
        </p:spPr>
        <p:txBody>
          <a:bodyPr wrap="none">
            <a:spAutoFit/>
          </a:bodyPr>
          <a:lstStyle/>
          <a:p>
            <a:pPr defTabSz="685891">
              <a:defRPr/>
            </a:pPr>
            <a:r>
              <a:rPr lang="zh-CN" altLang="en-US" sz="1500" b="1" dirty="0">
                <a:solidFill>
                  <a:schemeClr val="accent1"/>
                </a:solidFill>
                <a:cs typeface="+mn-ea"/>
                <a:sym typeface="+mn-lt"/>
              </a:rPr>
              <a:t>多学理论</a:t>
            </a:r>
            <a:endParaRPr lang="zh-CN" altLang="zh-CN" sz="1500" b="1" dirty="0">
              <a:solidFill>
                <a:schemeClr val="accent1"/>
              </a:solidFill>
              <a:cs typeface="+mn-ea"/>
              <a:sym typeface="+mn-lt"/>
            </a:endParaRPr>
          </a:p>
        </p:txBody>
      </p:sp>
      <p:sp>
        <p:nvSpPr>
          <p:cNvPr id="16" name="矩形 15"/>
          <p:cNvSpPr/>
          <p:nvPr/>
        </p:nvSpPr>
        <p:spPr>
          <a:xfrm>
            <a:off x="4499992" y="2044034"/>
            <a:ext cx="2685351" cy="292388"/>
          </a:xfrm>
          <a:prstGeom prst="rect">
            <a:avLst/>
          </a:prstGeom>
        </p:spPr>
        <p:txBody>
          <a:bodyPr wrap="none">
            <a:spAutoFit/>
          </a:bodyPr>
          <a:lstStyle/>
          <a:p>
            <a:pPr defTabSz="685891">
              <a:defRPr/>
            </a:pPr>
            <a:r>
              <a:rPr lang="zh-CN" altLang="en-US" sz="1300" dirty="0">
                <a:solidFill>
                  <a:srgbClr val="C51515"/>
                </a:solidFill>
                <a:cs typeface="+mn-ea"/>
                <a:sym typeface="+mn-lt"/>
              </a:rPr>
              <a:t>理论上多学一些，提升党员觉悟。</a:t>
            </a:r>
            <a:endParaRPr lang="zh-CN" altLang="zh-CN" sz="1300" dirty="0">
              <a:solidFill>
                <a:srgbClr val="C51515"/>
              </a:solidFill>
              <a:cs typeface="+mn-ea"/>
              <a:sym typeface="+mn-lt"/>
            </a:endParaRPr>
          </a:p>
        </p:txBody>
      </p:sp>
      <p:sp>
        <p:nvSpPr>
          <p:cNvPr id="17" name="矩形 16"/>
          <p:cNvSpPr/>
          <p:nvPr/>
        </p:nvSpPr>
        <p:spPr>
          <a:xfrm>
            <a:off x="3339122" y="2442638"/>
            <a:ext cx="954107" cy="323165"/>
          </a:xfrm>
          <a:prstGeom prst="rect">
            <a:avLst/>
          </a:prstGeom>
          <a:solidFill>
            <a:srgbClr val="C51515"/>
          </a:solidFill>
          <a:ln>
            <a:solidFill>
              <a:srgbClr val="C51515"/>
            </a:solidFill>
          </a:ln>
        </p:spPr>
        <p:txBody>
          <a:bodyPr wrap="none">
            <a:spAutoFit/>
          </a:bodyPr>
          <a:lstStyle/>
          <a:p>
            <a:pPr defTabSz="685891">
              <a:defRPr/>
            </a:pPr>
            <a:r>
              <a:rPr lang="zh-CN" altLang="en-US" sz="1500" b="1" dirty="0">
                <a:solidFill>
                  <a:schemeClr val="accent1"/>
                </a:solidFill>
                <a:cs typeface="+mn-ea"/>
                <a:sym typeface="+mn-lt"/>
              </a:rPr>
              <a:t>多学业务</a:t>
            </a:r>
            <a:endParaRPr lang="zh-CN" altLang="zh-CN" sz="1500" b="1" dirty="0">
              <a:solidFill>
                <a:schemeClr val="accent1"/>
              </a:solidFill>
              <a:cs typeface="+mn-ea"/>
              <a:sym typeface="+mn-lt"/>
            </a:endParaRPr>
          </a:p>
        </p:txBody>
      </p:sp>
      <p:sp>
        <p:nvSpPr>
          <p:cNvPr id="18" name="矩形 17"/>
          <p:cNvSpPr/>
          <p:nvPr/>
        </p:nvSpPr>
        <p:spPr>
          <a:xfrm>
            <a:off x="4499992" y="2442619"/>
            <a:ext cx="2685351" cy="292388"/>
          </a:xfrm>
          <a:prstGeom prst="rect">
            <a:avLst/>
          </a:prstGeom>
        </p:spPr>
        <p:txBody>
          <a:bodyPr wrap="none">
            <a:spAutoFit/>
          </a:bodyPr>
          <a:lstStyle/>
          <a:p>
            <a:pPr defTabSz="685891">
              <a:defRPr/>
            </a:pPr>
            <a:r>
              <a:rPr lang="zh-CN" altLang="en-US" sz="1300" dirty="0">
                <a:solidFill>
                  <a:srgbClr val="C51515"/>
                </a:solidFill>
                <a:cs typeface="+mn-ea"/>
                <a:sym typeface="+mn-lt"/>
              </a:rPr>
              <a:t>业务上多学一些，扎实办事能力。</a:t>
            </a:r>
            <a:endParaRPr lang="zh-CN" altLang="zh-CN" sz="1300" dirty="0">
              <a:solidFill>
                <a:srgbClr val="C51515"/>
              </a:solidFill>
              <a:cs typeface="+mn-ea"/>
              <a:sym typeface="+mn-lt"/>
            </a:endParaRPr>
          </a:p>
        </p:txBody>
      </p:sp>
      <p:sp>
        <p:nvSpPr>
          <p:cNvPr id="19" name="矩形 18"/>
          <p:cNvSpPr/>
          <p:nvPr/>
        </p:nvSpPr>
        <p:spPr>
          <a:xfrm>
            <a:off x="3339122" y="2829499"/>
            <a:ext cx="954107" cy="323165"/>
          </a:xfrm>
          <a:prstGeom prst="rect">
            <a:avLst/>
          </a:prstGeom>
          <a:solidFill>
            <a:srgbClr val="C51515"/>
          </a:solidFill>
          <a:ln>
            <a:solidFill>
              <a:srgbClr val="C51515"/>
            </a:solidFill>
          </a:ln>
        </p:spPr>
        <p:txBody>
          <a:bodyPr wrap="none">
            <a:spAutoFit/>
          </a:bodyPr>
          <a:lstStyle/>
          <a:p>
            <a:pPr defTabSz="685891">
              <a:defRPr/>
            </a:pPr>
            <a:r>
              <a:rPr lang="zh-CN" altLang="en-US" sz="1500" b="1" dirty="0">
                <a:solidFill>
                  <a:schemeClr val="accent1"/>
                </a:solidFill>
                <a:cs typeface="+mn-ea"/>
                <a:sym typeface="+mn-lt"/>
              </a:rPr>
              <a:t>多学服务</a:t>
            </a:r>
            <a:endParaRPr lang="zh-CN" altLang="zh-CN" sz="1500" b="1" dirty="0">
              <a:solidFill>
                <a:schemeClr val="accent1"/>
              </a:solidFill>
              <a:cs typeface="+mn-ea"/>
              <a:sym typeface="+mn-lt"/>
            </a:endParaRPr>
          </a:p>
        </p:txBody>
      </p:sp>
      <p:sp>
        <p:nvSpPr>
          <p:cNvPr id="20" name="矩形 19"/>
          <p:cNvSpPr/>
          <p:nvPr/>
        </p:nvSpPr>
        <p:spPr>
          <a:xfrm>
            <a:off x="4499992" y="2829480"/>
            <a:ext cx="2685351" cy="292388"/>
          </a:xfrm>
          <a:prstGeom prst="rect">
            <a:avLst/>
          </a:prstGeom>
        </p:spPr>
        <p:txBody>
          <a:bodyPr wrap="none">
            <a:spAutoFit/>
          </a:bodyPr>
          <a:lstStyle/>
          <a:p>
            <a:pPr defTabSz="685891">
              <a:defRPr/>
            </a:pPr>
            <a:r>
              <a:rPr lang="zh-CN" altLang="en-US" sz="1300" dirty="0">
                <a:solidFill>
                  <a:srgbClr val="C51515"/>
                </a:solidFill>
                <a:cs typeface="+mn-ea"/>
                <a:sym typeface="+mn-lt"/>
              </a:rPr>
              <a:t>服务上多学一些，密切干群关系。</a:t>
            </a:r>
            <a:endParaRPr lang="zh-CN" altLang="zh-CN" sz="1300" dirty="0">
              <a:solidFill>
                <a:srgbClr val="C51515"/>
              </a:solidFill>
              <a:cs typeface="+mn-ea"/>
              <a:sym typeface="+mn-lt"/>
            </a:endParaRPr>
          </a:p>
        </p:txBody>
      </p:sp>
    </p:spTree>
    <p:extLst>
      <p:ext uri="{BB962C8B-B14F-4D97-AF65-F5344CB8AC3E}">
        <p14:creationId xmlns:p14="http://schemas.microsoft.com/office/powerpoint/2010/main" val="1997424274"/>
      </p:ext>
    </p:extLst>
  </p:cSld>
  <p:clrMapOvr>
    <a:masterClrMapping/>
  </p:clrMapOvr>
  <mc:AlternateContent xmlns:mc="http://schemas.openxmlformats.org/markup-compatibility/2006">
    <mc:Choice xmlns:p14="http://schemas.microsoft.com/office/powerpoint/2010/main" Requires="p14">
      <p:transition spd="slow" p14:dur="1500" advClick="0" advTm="2250">
        <p:fade/>
      </p:transition>
    </mc:Choice>
    <mc:Fallback>
      <p:transition spd="slow" advClick="0" advTm="225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500"/>
                                        <p:tgtEl>
                                          <p:spTgt spid="11"/>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left)">
                                      <p:cBhvr>
                                        <p:cTn id="21" dur="500"/>
                                        <p:tgtEl>
                                          <p:spTgt spid="14"/>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left)">
                                      <p:cBhvr>
                                        <p:cTn id="29" dur="500"/>
                                        <p:tgtEl>
                                          <p:spTgt spid="1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left)">
                                      <p:cBhvr>
                                        <p:cTn id="41" dur="500"/>
                                        <p:tgtEl>
                                          <p:spTgt spid="18"/>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0" grpId="0"/>
      <p:bldP spid="11" grpId="0"/>
      <p:bldP spid="14" grpId="0"/>
      <p:bldP spid="15" grpId="0" animBg="1"/>
      <p:bldP spid="16" grpId="0"/>
      <p:bldP spid="17" grpId="0" animBg="1"/>
      <p:bldP spid="18" grpId="0"/>
      <p:bldP spid="19" grpId="0" animBg="1"/>
      <p:bldP spid="2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1421135" y="1358885"/>
            <a:ext cx="6301725" cy="954107"/>
          </a:xfrm>
          <a:prstGeom prst="rect">
            <a:avLst/>
          </a:prstGeom>
          <a:effectLst/>
        </p:spPr>
        <p:txBody>
          <a:bodyPr wrap="none">
            <a:spAutoFit/>
          </a:bodyPr>
          <a:lstStyle/>
          <a:p>
            <a:pPr lvl="0" algn="ctr"/>
            <a:r>
              <a:rPr lang="zh-CN" altLang="en-US" sz="5600" b="1" kern="0" spc="-300" dirty="0">
                <a:solidFill>
                  <a:srgbClr val="C00000"/>
                </a:solidFill>
                <a:cs typeface="+mn-ea"/>
                <a:sym typeface="+mn-lt"/>
              </a:rPr>
              <a:t>感谢聆听，请求指正</a:t>
            </a:r>
            <a:endParaRPr lang="en-US" altLang="zh-CN" sz="5600" b="1" kern="0" spc="-300" dirty="0">
              <a:solidFill>
                <a:srgbClr val="C00000"/>
              </a:solidFill>
              <a:cs typeface="+mn-ea"/>
              <a:sym typeface="+mn-lt"/>
            </a:endParaRPr>
          </a:p>
        </p:txBody>
      </p:sp>
      <p:sp>
        <p:nvSpPr>
          <p:cNvPr id="26" name="TextBox 8"/>
          <p:cNvSpPr txBox="1"/>
          <p:nvPr/>
        </p:nvSpPr>
        <p:spPr>
          <a:xfrm>
            <a:off x="2838190" y="2371689"/>
            <a:ext cx="3467617" cy="584775"/>
          </a:xfrm>
          <a:prstGeom prst="rect">
            <a:avLst/>
          </a:prstGeom>
          <a:noFill/>
          <a:effectLst/>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rgbClr val="C00000"/>
                </a:solidFill>
                <a:effectLst/>
                <a:uLnTx/>
                <a:uFillTx/>
                <a:cs typeface="+mn-ea"/>
                <a:sym typeface="+mn-lt"/>
              </a:rPr>
              <a:t>党政军警通用模版</a:t>
            </a:r>
          </a:p>
        </p:txBody>
      </p:sp>
      <p:sp>
        <p:nvSpPr>
          <p:cNvPr id="6" name="TextBox 8">
            <a:extLst>
              <a:ext uri="{FF2B5EF4-FFF2-40B4-BE49-F238E27FC236}">
                <a16:creationId xmlns:a16="http://schemas.microsoft.com/office/drawing/2014/main" id="{4279BFE1-83CA-4381-A27C-C456F4DF4C12}"/>
              </a:ext>
            </a:extLst>
          </p:cNvPr>
          <p:cNvSpPr txBox="1"/>
          <p:nvPr/>
        </p:nvSpPr>
        <p:spPr>
          <a:xfrm>
            <a:off x="3709421" y="3147814"/>
            <a:ext cx="1725151" cy="400110"/>
          </a:xfrm>
          <a:prstGeom prst="rect">
            <a:avLst/>
          </a:prstGeom>
          <a:noFill/>
          <a:effectLst/>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C00000"/>
                </a:solidFill>
                <a:effectLst/>
                <a:uLnTx/>
                <a:uFillTx/>
                <a:cs typeface="+mn-ea"/>
                <a:sym typeface="+mn-lt"/>
              </a:rPr>
              <a:t>汇报人：</a:t>
            </a:r>
            <a:r>
              <a:rPr kumimoji="0" lang="en-US" altLang="zh-CN" sz="2000" b="1" i="0" u="none" strike="noStrike" kern="0" cap="none" spc="0" normalizeH="0" baseline="0" noProof="0" dirty="0">
                <a:ln>
                  <a:noFill/>
                </a:ln>
                <a:solidFill>
                  <a:srgbClr val="C00000"/>
                </a:solidFill>
                <a:effectLst/>
                <a:uLnTx/>
                <a:uFillTx/>
                <a:cs typeface="+mn-ea"/>
                <a:sym typeface="+mn-lt"/>
              </a:rPr>
              <a:t>XXX</a:t>
            </a:r>
            <a:endParaRPr kumimoji="0" lang="zh-CN" altLang="en-US" sz="2000" b="1" i="0" u="none" strike="noStrike" kern="0" cap="none" spc="0" normalizeH="0" baseline="0" noProof="0" dirty="0">
              <a:ln>
                <a:noFill/>
              </a:ln>
              <a:solidFill>
                <a:srgbClr val="C00000"/>
              </a:solidFill>
              <a:effectLst/>
              <a:uLnTx/>
              <a:uFillTx/>
              <a:cs typeface="+mn-ea"/>
              <a:sym typeface="+mn-lt"/>
            </a:endParaRPr>
          </a:p>
        </p:txBody>
      </p:sp>
      <p:pic>
        <p:nvPicPr>
          <p:cNvPr id="7" name="图片 6">
            <a:extLst>
              <a:ext uri="{FF2B5EF4-FFF2-40B4-BE49-F238E27FC236}">
                <a16:creationId xmlns:a16="http://schemas.microsoft.com/office/drawing/2014/main" id="{905DCB83-A823-4974-9BEC-1F0E8D2FD9ED}"/>
              </a:ext>
            </a:extLst>
          </p:cNvPr>
          <p:cNvPicPr>
            <a:picLocks noChangeAspect="1"/>
          </p:cNvPicPr>
          <p:nvPr/>
        </p:nvPicPr>
        <p:blipFill>
          <a:blip r:embed="rId3" cstate="print">
            <a:duotone>
              <a:srgbClr val="F79646">
                <a:shade val="45000"/>
                <a:satMod val="135000"/>
              </a:srgbClr>
              <a:prstClr val="white"/>
            </a:duotone>
            <a:extLst>
              <a:ext uri="{28A0092B-C50C-407E-A947-70E740481C1C}">
                <a14:useLocalDpi xmlns:a14="http://schemas.microsoft.com/office/drawing/2010/main" val="0"/>
              </a:ext>
            </a:extLst>
          </a:blip>
          <a:stretch>
            <a:fillRect/>
          </a:stretch>
        </p:blipFill>
        <p:spPr>
          <a:xfrm>
            <a:off x="7926733" y="1641867"/>
            <a:ext cx="533694" cy="388141"/>
          </a:xfrm>
          <a:prstGeom prst="rect">
            <a:avLst/>
          </a:prstGeom>
        </p:spPr>
      </p:pic>
      <p:pic>
        <p:nvPicPr>
          <p:cNvPr id="8" name="图片 7">
            <a:extLst>
              <a:ext uri="{FF2B5EF4-FFF2-40B4-BE49-F238E27FC236}">
                <a16:creationId xmlns:a16="http://schemas.microsoft.com/office/drawing/2014/main" id="{400B1184-36FD-4137-B7AF-69ECBD4A9A9C}"/>
              </a:ext>
            </a:extLst>
          </p:cNvPr>
          <p:cNvPicPr>
            <a:picLocks noChangeAspect="1"/>
          </p:cNvPicPr>
          <p:nvPr/>
        </p:nvPicPr>
        <p:blipFill>
          <a:blip r:embed="rId3" cstate="print">
            <a:duotone>
              <a:srgbClr val="F79646">
                <a:shade val="45000"/>
                <a:satMod val="135000"/>
              </a:srgbClr>
              <a:prstClr val="white"/>
            </a:duotone>
            <a:extLst>
              <a:ext uri="{28A0092B-C50C-407E-A947-70E740481C1C}">
                <a14:useLocalDpi xmlns:a14="http://schemas.microsoft.com/office/drawing/2010/main" val="0"/>
              </a:ext>
            </a:extLst>
          </a:blip>
          <a:stretch>
            <a:fillRect/>
          </a:stretch>
        </p:blipFill>
        <p:spPr>
          <a:xfrm flipH="1">
            <a:off x="690797" y="1641866"/>
            <a:ext cx="533694" cy="388141"/>
          </a:xfrm>
          <a:prstGeom prst="rect">
            <a:avLst/>
          </a:prstGeom>
        </p:spPr>
      </p:pic>
      <p:pic>
        <p:nvPicPr>
          <p:cNvPr id="11" name="图片 10">
            <a:extLst>
              <a:ext uri="{FF2B5EF4-FFF2-40B4-BE49-F238E27FC236}">
                <a16:creationId xmlns:a16="http://schemas.microsoft.com/office/drawing/2014/main" id="{52A1B629-B858-43F5-9ED7-E1E39AFBDE2D}"/>
              </a:ext>
            </a:extLst>
          </p:cNvPr>
          <p:cNvPicPr>
            <a:picLocks noChangeAspect="1"/>
          </p:cNvPicPr>
          <p:nvPr/>
        </p:nvPicPr>
        <p:blipFill>
          <a:blip r:embed="rId3" cstate="print">
            <a:duotone>
              <a:srgbClr val="F79646">
                <a:shade val="45000"/>
                <a:satMod val="135000"/>
              </a:srgbClr>
              <a:prstClr val="white"/>
            </a:duotone>
            <a:extLst>
              <a:ext uri="{28A0092B-C50C-407E-A947-70E740481C1C}">
                <a14:useLocalDpi xmlns:a14="http://schemas.microsoft.com/office/drawing/2010/main" val="0"/>
              </a:ext>
            </a:extLst>
          </a:blip>
          <a:stretch>
            <a:fillRect/>
          </a:stretch>
        </p:blipFill>
        <p:spPr>
          <a:xfrm>
            <a:off x="5403784" y="3131609"/>
            <a:ext cx="533694" cy="388141"/>
          </a:xfrm>
          <a:prstGeom prst="rect">
            <a:avLst/>
          </a:prstGeom>
        </p:spPr>
      </p:pic>
      <p:pic>
        <p:nvPicPr>
          <p:cNvPr id="12" name="图片 11">
            <a:extLst>
              <a:ext uri="{FF2B5EF4-FFF2-40B4-BE49-F238E27FC236}">
                <a16:creationId xmlns:a16="http://schemas.microsoft.com/office/drawing/2014/main" id="{19E0F1DD-A32A-4A10-A631-9E6384995196}"/>
              </a:ext>
            </a:extLst>
          </p:cNvPr>
          <p:cNvPicPr>
            <a:picLocks noChangeAspect="1"/>
          </p:cNvPicPr>
          <p:nvPr/>
        </p:nvPicPr>
        <p:blipFill>
          <a:blip r:embed="rId3" cstate="print">
            <a:duotone>
              <a:srgbClr val="F79646">
                <a:shade val="45000"/>
                <a:satMod val="135000"/>
              </a:srgbClr>
              <a:prstClr val="white"/>
            </a:duotone>
            <a:extLst>
              <a:ext uri="{28A0092B-C50C-407E-A947-70E740481C1C}">
                <a14:useLocalDpi xmlns:a14="http://schemas.microsoft.com/office/drawing/2010/main" val="0"/>
              </a:ext>
            </a:extLst>
          </a:blip>
          <a:stretch>
            <a:fillRect/>
          </a:stretch>
        </p:blipFill>
        <p:spPr>
          <a:xfrm flipH="1">
            <a:off x="3201071" y="3143173"/>
            <a:ext cx="533694" cy="388141"/>
          </a:xfrm>
          <a:prstGeom prst="rect">
            <a:avLst/>
          </a:prstGeom>
        </p:spPr>
      </p:pic>
    </p:spTree>
    <p:extLst>
      <p:ext uri="{BB962C8B-B14F-4D97-AF65-F5344CB8AC3E}">
        <p14:creationId xmlns:p14="http://schemas.microsoft.com/office/powerpoint/2010/main" val="625822872"/>
      </p:ext>
    </p:extLst>
  </p:cSld>
  <p:clrMapOvr>
    <a:masterClrMapping/>
  </p:clrMapOvr>
  <mc:AlternateContent xmlns:mc="http://schemas.openxmlformats.org/markup-compatibility/2006">
    <mc:Choice xmlns:p14="http://schemas.microsoft.com/office/powerpoint/2010/main" Requires="p14">
      <p:transition spd="slow" p14:dur="1500" advTm="2250">
        <p:fade/>
      </p:transition>
    </mc:Choice>
    <mc:Fallback>
      <p:transition spd="slow" advTm="225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par>
                                <p:cTn id="31" presetID="10" presetClass="entr" presetSubtype="0"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3203848" y="1689978"/>
            <a:ext cx="5663937" cy="1115690"/>
          </a:xfrm>
          <a:prstGeom prst="rect">
            <a:avLst/>
          </a:prstGeom>
        </p:spPr>
        <p:txBody>
          <a:bodyPr wrap="square" lIns="68580" tIns="34290" rIns="68580" bIns="34290">
            <a:spAutoFit/>
          </a:bodyPr>
          <a:lstStyle/>
          <a:p>
            <a:r>
              <a:rPr lang="zh-CN" altLang="en-US" sz="3400" b="1" dirty="0">
                <a:solidFill>
                  <a:srgbClr val="C00000"/>
                </a:solidFill>
                <a:cs typeface="+mn-ea"/>
                <a:sym typeface="+mn-lt"/>
              </a:rPr>
              <a:t>了解党的十九大全国</a:t>
            </a:r>
            <a:endParaRPr lang="en-US" altLang="zh-CN" sz="3400" b="1" dirty="0">
              <a:solidFill>
                <a:srgbClr val="C00000"/>
              </a:solidFill>
              <a:cs typeface="+mn-ea"/>
              <a:sym typeface="+mn-lt"/>
            </a:endParaRPr>
          </a:p>
          <a:p>
            <a:r>
              <a:rPr lang="zh-CN" altLang="en-US" sz="3400" b="1" dirty="0">
                <a:solidFill>
                  <a:srgbClr val="C00000"/>
                </a:solidFill>
                <a:cs typeface="+mn-ea"/>
                <a:sym typeface="+mn-lt"/>
              </a:rPr>
              <a:t>代表大会</a:t>
            </a:r>
          </a:p>
        </p:txBody>
      </p:sp>
      <p:sp>
        <p:nvSpPr>
          <p:cNvPr id="5" name="矩形 4">
            <a:extLst>
              <a:ext uri="{FF2B5EF4-FFF2-40B4-BE49-F238E27FC236}">
                <a16:creationId xmlns:a16="http://schemas.microsoft.com/office/drawing/2014/main" id="{2B60BB54-F425-4D81-A267-6AF5412BBF68}"/>
              </a:ext>
            </a:extLst>
          </p:cNvPr>
          <p:cNvSpPr/>
          <p:nvPr/>
        </p:nvSpPr>
        <p:spPr>
          <a:xfrm>
            <a:off x="1547664" y="1707654"/>
            <a:ext cx="547040" cy="1084912"/>
          </a:xfrm>
          <a:prstGeom prst="rect">
            <a:avLst/>
          </a:prstGeom>
        </p:spPr>
        <p:txBody>
          <a:bodyPr wrap="square" lIns="68580" tIns="34290" rIns="68580" bIns="34290">
            <a:spAutoFit/>
          </a:bodyPr>
          <a:lstStyle/>
          <a:p>
            <a:r>
              <a:rPr lang="zh-CN" altLang="en-US" sz="6600" b="1" dirty="0">
                <a:solidFill>
                  <a:srgbClr val="C00000"/>
                </a:solidFill>
                <a:cs typeface="+mn-ea"/>
                <a:sym typeface="+mn-lt"/>
              </a:rPr>
              <a:t>壹</a:t>
            </a:r>
          </a:p>
        </p:txBody>
      </p:sp>
    </p:spTree>
    <p:extLst>
      <p:ext uri="{BB962C8B-B14F-4D97-AF65-F5344CB8AC3E}">
        <p14:creationId xmlns:p14="http://schemas.microsoft.com/office/powerpoint/2010/main" val="3855208586"/>
      </p:ext>
    </p:extLst>
  </p:cSld>
  <p:clrMapOvr>
    <a:masterClrMapping/>
  </p:clrMapOvr>
  <mc:AlternateContent xmlns:mc="http://schemas.openxmlformats.org/markup-compatibility/2006">
    <mc:Choice xmlns:p14="http://schemas.microsoft.com/office/powerpoint/2010/main" Requires="p14">
      <p:transition spd="slow" p14:dur="1500" advTm="2250">
        <p14:switch dir="r"/>
      </p:transition>
    </mc:Choice>
    <mc:Fallback>
      <p:transition spd="slow" advTm="225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1619672" y="195486"/>
            <a:ext cx="1710725" cy="353943"/>
          </a:xfrm>
          <a:prstGeom prst="rect">
            <a:avLst/>
          </a:prstGeom>
          <a:effectLst/>
        </p:spPr>
        <p:txBody>
          <a:bodyPr vert="horz" wrap="none">
            <a:spAutoFit/>
          </a:bodyPr>
          <a:lstStyle/>
          <a:p>
            <a:pPr algn="l"/>
            <a:r>
              <a:rPr lang="zh-CN" altLang="en-US" sz="1700" b="1" dirty="0">
                <a:solidFill>
                  <a:srgbClr val="C00000"/>
                </a:solidFill>
                <a:cs typeface="+mn-ea"/>
                <a:sym typeface="+mn-lt"/>
              </a:rPr>
              <a:t>了解党的十九大</a:t>
            </a:r>
          </a:p>
        </p:txBody>
      </p:sp>
      <p:sp>
        <p:nvSpPr>
          <p:cNvPr id="5" name="矩形 4"/>
          <p:cNvSpPr/>
          <p:nvPr/>
        </p:nvSpPr>
        <p:spPr>
          <a:xfrm>
            <a:off x="1508200" y="2067694"/>
            <a:ext cx="6696744" cy="1384995"/>
          </a:xfrm>
          <a:prstGeom prst="rect">
            <a:avLst/>
          </a:prstGeom>
        </p:spPr>
        <p:txBody>
          <a:bodyPr wrap="square">
            <a:spAutoFit/>
          </a:bodyPr>
          <a:lstStyle/>
          <a:p>
            <a:pPr marL="285750" indent="-285750">
              <a:lnSpc>
                <a:spcPct val="150000"/>
              </a:lnSpc>
              <a:buFont typeface="Wingdings" panose="05000000000000000000" pitchFamily="2" charset="2"/>
              <a:buChar char="u"/>
            </a:pPr>
            <a:r>
              <a:rPr lang="zh-CN" altLang="en-US" sz="1400" dirty="0">
                <a:solidFill>
                  <a:srgbClr val="C00000"/>
                </a:solidFill>
                <a:cs typeface="+mn-ea"/>
                <a:sym typeface="+mn-lt"/>
              </a:rPr>
              <a:t>中共十九大代表名额由全国</a:t>
            </a:r>
            <a:r>
              <a:rPr lang="en-US" altLang="zh-CN" sz="1400" dirty="0">
                <a:solidFill>
                  <a:srgbClr val="C00000"/>
                </a:solidFill>
                <a:cs typeface="+mn-ea"/>
                <a:sym typeface="+mn-lt"/>
              </a:rPr>
              <a:t>40</a:t>
            </a:r>
            <a:r>
              <a:rPr lang="zh-CN" altLang="en-US" sz="1400" dirty="0">
                <a:solidFill>
                  <a:srgbClr val="C00000"/>
                </a:solidFill>
                <a:cs typeface="+mn-ea"/>
                <a:sym typeface="+mn-lt"/>
              </a:rPr>
              <a:t>个选举单位选举产生。</a:t>
            </a:r>
          </a:p>
          <a:p>
            <a:pPr marL="285750" indent="-285750">
              <a:lnSpc>
                <a:spcPct val="150000"/>
              </a:lnSpc>
              <a:buFont typeface="Wingdings" panose="05000000000000000000" pitchFamily="2" charset="2"/>
              <a:buChar char="u"/>
            </a:pPr>
            <a:r>
              <a:rPr lang="zh-CN" altLang="en-US" sz="1400" dirty="0">
                <a:solidFill>
                  <a:srgbClr val="C00000"/>
                </a:solidFill>
                <a:cs typeface="+mn-ea"/>
                <a:sym typeface="+mn-lt"/>
              </a:rPr>
              <a:t>大会将选举新一届的中共中央领导层，包括中央委员会委员、中央候补委员、中央纪律检查委员会委员。在之后召开的中央委员会全会上选举中央委员会总书记、中央政治局、中央政治局常务委员会、中央书记处、中共中央军委等。</a:t>
            </a:r>
            <a:endParaRPr lang="zh-CN" altLang="en-US" sz="1400" b="0" i="0" dirty="0">
              <a:solidFill>
                <a:srgbClr val="C00000"/>
              </a:solidFill>
              <a:effectLst/>
              <a:cs typeface="+mn-ea"/>
              <a:sym typeface="+mn-lt"/>
            </a:endParaRPr>
          </a:p>
        </p:txBody>
      </p:sp>
      <p:sp>
        <p:nvSpPr>
          <p:cNvPr id="6" name="矩形 5"/>
          <p:cNvSpPr/>
          <p:nvPr/>
        </p:nvSpPr>
        <p:spPr>
          <a:xfrm>
            <a:off x="1508200" y="1059582"/>
            <a:ext cx="7233344" cy="861774"/>
          </a:xfrm>
          <a:prstGeom prst="rect">
            <a:avLst/>
          </a:prstGeom>
        </p:spPr>
        <p:txBody>
          <a:bodyPr wrap="square">
            <a:spAutoFit/>
          </a:bodyPr>
          <a:lstStyle/>
          <a:p>
            <a:r>
              <a:rPr lang="zh-CN" altLang="en-US" sz="2500" b="1" dirty="0">
                <a:solidFill>
                  <a:srgbClr val="C00000"/>
                </a:solidFill>
                <a:cs typeface="+mn-ea"/>
                <a:sym typeface="+mn-lt"/>
              </a:rPr>
              <a:t>中国共产党第十九次全国代表大会，</a:t>
            </a:r>
            <a:endParaRPr lang="en-US" altLang="zh-CN" sz="2500" b="1" dirty="0">
              <a:solidFill>
                <a:srgbClr val="C00000"/>
              </a:solidFill>
              <a:cs typeface="+mn-ea"/>
              <a:sym typeface="+mn-lt"/>
            </a:endParaRPr>
          </a:p>
          <a:p>
            <a:r>
              <a:rPr lang="zh-CN" altLang="en-US" sz="2500" b="1" dirty="0">
                <a:solidFill>
                  <a:srgbClr val="C00000"/>
                </a:solidFill>
                <a:cs typeface="+mn-ea"/>
                <a:sym typeface="+mn-lt"/>
              </a:rPr>
              <a:t>简称中共十九大，于</a:t>
            </a:r>
            <a:r>
              <a:rPr lang="en-US" altLang="zh-CN" sz="2500" b="1" dirty="0">
                <a:solidFill>
                  <a:srgbClr val="C00000"/>
                </a:solidFill>
                <a:cs typeface="+mn-ea"/>
                <a:sym typeface="+mn-lt"/>
              </a:rPr>
              <a:t>2017</a:t>
            </a:r>
            <a:r>
              <a:rPr lang="zh-CN" altLang="en-US" sz="2500" b="1" dirty="0">
                <a:solidFill>
                  <a:srgbClr val="C00000"/>
                </a:solidFill>
                <a:cs typeface="+mn-ea"/>
                <a:sym typeface="+mn-lt"/>
              </a:rPr>
              <a:t>年下半年在北京召开</a:t>
            </a:r>
          </a:p>
        </p:txBody>
      </p:sp>
    </p:spTree>
    <p:extLst>
      <p:ext uri="{BB962C8B-B14F-4D97-AF65-F5344CB8AC3E}">
        <p14:creationId xmlns:p14="http://schemas.microsoft.com/office/powerpoint/2010/main" val="3388963313"/>
      </p:ext>
    </p:extLst>
  </p:cSld>
  <p:clrMapOvr>
    <a:masterClrMapping/>
  </p:clrMapOvr>
  <mc:AlternateContent xmlns:mc="http://schemas.openxmlformats.org/markup-compatibility/2006">
    <mc:Choice xmlns:p14="http://schemas.microsoft.com/office/powerpoint/2010/main" Requires="p14">
      <p:transition spd="slow" p14:dur="1500" advTm="2250">
        <p:fade/>
      </p:transition>
    </mc:Choice>
    <mc:Fallback>
      <p:transition spd="slow" advTm="225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0"/>
          <p:cNvSpPr>
            <a:spLocks noEditPoints="1"/>
          </p:cNvSpPr>
          <p:nvPr/>
        </p:nvSpPr>
        <p:spPr bwMode="auto">
          <a:xfrm rot="16200000">
            <a:off x="798511" y="1222608"/>
            <a:ext cx="1590568" cy="1840580"/>
          </a:xfrm>
          <a:custGeom>
            <a:avLst/>
            <a:gdLst>
              <a:gd name="T0" fmla="*/ 1868488 w 2333"/>
              <a:gd name="T1" fmla="*/ 0 h 1818"/>
              <a:gd name="T2" fmla="*/ 1868488 w 2333"/>
              <a:gd name="T3" fmla="*/ 1092205 h 1818"/>
              <a:gd name="T4" fmla="*/ 933844 w 2333"/>
              <a:gd name="T5" fmla="*/ 1455739 h 1818"/>
              <a:gd name="T6" fmla="*/ 0 w 2333"/>
              <a:gd name="T7" fmla="*/ 1092205 h 1818"/>
              <a:gd name="T8" fmla="*/ 0 w 2333"/>
              <a:gd name="T9" fmla="*/ 0 h 1818"/>
              <a:gd name="T10" fmla="*/ 1868488 w 2333"/>
              <a:gd name="T11" fmla="*/ 0 h 1818"/>
              <a:gd name="T12" fmla="*/ 933844 w 2333"/>
              <a:gd name="T13" fmla="*/ 0 h 1818"/>
              <a:gd name="T14" fmla="*/ 0 60000 65536"/>
              <a:gd name="T15" fmla="*/ 0 60000 65536"/>
              <a:gd name="T16" fmla="*/ 0 60000 65536"/>
              <a:gd name="T17" fmla="*/ 0 60000 65536"/>
              <a:gd name="T18" fmla="*/ 0 60000 65536"/>
              <a:gd name="T19" fmla="*/ 0 60000 65536"/>
              <a:gd name="T20" fmla="*/ 0 60000 65536"/>
              <a:gd name="T21" fmla="*/ 0 w 2333"/>
              <a:gd name="T22" fmla="*/ 0 h 1818"/>
              <a:gd name="T23" fmla="*/ 2333 w 2333"/>
              <a:gd name="T24" fmla="*/ 1818 h 18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33" h="1818">
                <a:moveTo>
                  <a:pt x="2333" y="0"/>
                </a:moveTo>
                <a:lnTo>
                  <a:pt x="2333" y="1364"/>
                </a:lnTo>
                <a:lnTo>
                  <a:pt x="1166" y="1818"/>
                </a:lnTo>
                <a:lnTo>
                  <a:pt x="0" y="1364"/>
                </a:lnTo>
                <a:lnTo>
                  <a:pt x="0" y="0"/>
                </a:lnTo>
                <a:lnTo>
                  <a:pt x="2333" y="0"/>
                </a:lnTo>
                <a:close/>
                <a:moveTo>
                  <a:pt x="1166" y="0"/>
                </a:moveTo>
              </a:path>
            </a:pathLst>
          </a:custGeom>
          <a:solidFill>
            <a:srgbClr val="CC0000"/>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zh-CN" altLang="en-US" sz="3500" b="1" dirty="0">
              <a:solidFill>
                <a:schemeClr val="bg1"/>
              </a:solidFill>
              <a:cs typeface="+mn-ea"/>
              <a:sym typeface="+mn-lt"/>
            </a:endParaRPr>
          </a:p>
        </p:txBody>
      </p:sp>
      <p:sp>
        <p:nvSpPr>
          <p:cNvPr id="5" name="矩形 4"/>
          <p:cNvSpPr/>
          <p:nvPr/>
        </p:nvSpPr>
        <p:spPr>
          <a:xfrm>
            <a:off x="750362" y="1619101"/>
            <a:ext cx="1419018" cy="1047594"/>
          </a:xfrm>
          <a:prstGeom prst="rect">
            <a:avLst/>
          </a:prstGeom>
        </p:spPr>
        <p:txBody>
          <a:bodyPr wrap="square">
            <a:spAutoFit/>
          </a:bodyPr>
          <a:lstStyle/>
          <a:p>
            <a:pPr algn="ctr">
              <a:lnSpc>
                <a:spcPct val="150000"/>
              </a:lnSpc>
            </a:pPr>
            <a:r>
              <a:rPr lang="zh-CN" altLang="en-US" sz="2200" b="1" dirty="0">
                <a:solidFill>
                  <a:schemeClr val="accent1"/>
                </a:solidFill>
                <a:cs typeface="+mn-ea"/>
                <a:sym typeface="+mn-lt"/>
              </a:rPr>
              <a:t>党的十九大简介</a:t>
            </a:r>
          </a:p>
        </p:txBody>
      </p:sp>
      <p:sp>
        <p:nvSpPr>
          <p:cNvPr id="8" name="矩形 7"/>
          <p:cNvSpPr/>
          <p:nvPr/>
        </p:nvSpPr>
        <p:spPr>
          <a:xfrm>
            <a:off x="2987824" y="987574"/>
            <a:ext cx="5472608" cy="2585323"/>
          </a:xfrm>
          <a:prstGeom prst="rect">
            <a:avLst/>
          </a:prstGeom>
        </p:spPr>
        <p:txBody>
          <a:bodyPr wrap="square">
            <a:spAutoFit/>
          </a:bodyPr>
          <a:lstStyle/>
          <a:p>
            <a:pPr lvl="0" indent="317500" eaLnBrk="0" fontAlgn="base" hangingPunct="0">
              <a:lnSpc>
                <a:spcPct val="150000"/>
              </a:lnSpc>
              <a:spcBef>
                <a:spcPct val="0"/>
              </a:spcBef>
              <a:spcAft>
                <a:spcPct val="0"/>
              </a:spcAft>
            </a:pPr>
            <a:r>
              <a:rPr lang="zh-CN" altLang="en-US" sz="1200" dirty="0">
                <a:solidFill>
                  <a:srgbClr val="C00000"/>
                </a:solidFill>
                <a:cs typeface="+mn-ea"/>
                <a:sym typeface="+mn-lt"/>
              </a:rPr>
              <a:t>中国共产党地方各级代表大会，简称“省（市、区、县）党代会”，地方各级代表大会和它们所产生的委员会是地方各级领导机关；各级委员会向同级的代表大会负责并报告工作。各级委员会实行集体领导和个人分工负责相结合的制度。各级代表大会的代表和委员会的产生，要体现选举人的意志。采用无记名投票的方式。地方各级代表大会如提前或延期举行，由它选举的委员会的任期相应地改变。</a:t>
            </a:r>
            <a:endParaRPr lang="en-US" altLang="zh-CN" sz="1200" dirty="0">
              <a:solidFill>
                <a:srgbClr val="C00000"/>
              </a:solidFill>
              <a:cs typeface="+mn-ea"/>
              <a:sym typeface="+mn-lt"/>
            </a:endParaRPr>
          </a:p>
          <a:p>
            <a:pPr lvl="0" indent="317500" eaLnBrk="0" fontAlgn="base" hangingPunct="0">
              <a:lnSpc>
                <a:spcPct val="150000"/>
              </a:lnSpc>
              <a:spcBef>
                <a:spcPct val="0"/>
              </a:spcBef>
              <a:spcAft>
                <a:spcPct val="0"/>
              </a:spcAft>
            </a:pPr>
            <a:r>
              <a:rPr lang="zh-CN" altLang="en-US" sz="1200" dirty="0">
                <a:solidFill>
                  <a:srgbClr val="C00000"/>
                </a:solidFill>
                <a:cs typeface="+mn-ea"/>
                <a:sym typeface="+mn-lt"/>
              </a:rPr>
              <a:t>中国共产党中央委员会（简称“中共中央”、“党中央”），每届任期</a:t>
            </a:r>
            <a:r>
              <a:rPr lang="en-US" altLang="zh-CN" sz="1200" dirty="0">
                <a:solidFill>
                  <a:srgbClr val="C00000"/>
                </a:solidFill>
                <a:cs typeface="+mn-ea"/>
                <a:sym typeface="+mn-lt"/>
              </a:rPr>
              <a:t>5</a:t>
            </a:r>
            <a:r>
              <a:rPr lang="zh-CN" altLang="en-US" sz="1200" dirty="0">
                <a:solidFill>
                  <a:srgbClr val="C00000"/>
                </a:solidFill>
                <a:cs typeface="+mn-ea"/>
                <a:sym typeface="+mn-lt"/>
              </a:rPr>
              <a:t>年。在全国代表大会闭会期间，执行全国代表大会的决议，领导党的全部工作，对外代表中国共产党。</a:t>
            </a:r>
            <a:endParaRPr lang="en-US" altLang="zh-CN" sz="1200" dirty="0">
              <a:solidFill>
                <a:srgbClr val="C00000"/>
              </a:solidFill>
              <a:cs typeface="+mn-ea"/>
              <a:sym typeface="+mn-lt"/>
            </a:endParaRPr>
          </a:p>
        </p:txBody>
      </p:sp>
      <p:sp>
        <p:nvSpPr>
          <p:cNvPr id="9" name="矩形 8">
            <a:extLst>
              <a:ext uri="{FF2B5EF4-FFF2-40B4-BE49-F238E27FC236}">
                <a16:creationId xmlns:a16="http://schemas.microsoft.com/office/drawing/2014/main" id="{E0CBDCD2-30B0-4DE3-BEC5-A5AAFDA0E23F}"/>
              </a:ext>
            </a:extLst>
          </p:cNvPr>
          <p:cNvSpPr/>
          <p:nvPr/>
        </p:nvSpPr>
        <p:spPr>
          <a:xfrm>
            <a:off x="1619672" y="195486"/>
            <a:ext cx="1710725" cy="353943"/>
          </a:xfrm>
          <a:prstGeom prst="rect">
            <a:avLst/>
          </a:prstGeom>
          <a:effectLst/>
        </p:spPr>
        <p:txBody>
          <a:bodyPr vert="horz" wrap="none">
            <a:spAutoFit/>
          </a:bodyPr>
          <a:lstStyle/>
          <a:p>
            <a:pPr algn="l"/>
            <a:r>
              <a:rPr lang="zh-CN" altLang="en-US" sz="1700" b="1" dirty="0">
                <a:solidFill>
                  <a:srgbClr val="C00000"/>
                </a:solidFill>
                <a:cs typeface="+mn-ea"/>
                <a:sym typeface="+mn-lt"/>
              </a:rPr>
              <a:t>了解党的十九大</a:t>
            </a:r>
          </a:p>
        </p:txBody>
      </p:sp>
    </p:spTree>
    <p:extLst>
      <p:ext uri="{BB962C8B-B14F-4D97-AF65-F5344CB8AC3E}">
        <p14:creationId xmlns:p14="http://schemas.microsoft.com/office/powerpoint/2010/main" val="1809509739"/>
      </p:ext>
    </p:extLst>
  </p:cSld>
  <p:clrMapOvr>
    <a:masterClrMapping/>
  </p:clrMapOvr>
  <mc:AlternateContent xmlns:mc="http://schemas.openxmlformats.org/markup-compatibility/2006">
    <mc:Choice xmlns:p14="http://schemas.microsoft.com/office/powerpoint/2010/main" Requires="p14">
      <p:transition spd="slow" p14:dur="1500" advTm="2250">
        <p:fade/>
      </p:transition>
    </mc:Choice>
    <mc:Fallback>
      <p:transition spd="slow" advTm="225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915816" y="843558"/>
            <a:ext cx="5472608" cy="2829364"/>
          </a:xfrm>
          <a:prstGeom prst="rect">
            <a:avLst/>
          </a:prstGeom>
        </p:spPr>
        <p:txBody>
          <a:bodyPr wrap="square">
            <a:spAutoFit/>
          </a:bodyPr>
          <a:lstStyle/>
          <a:p>
            <a:pPr lvl="0" indent="317500" eaLnBrk="0" fontAlgn="base" hangingPunct="0">
              <a:lnSpc>
                <a:spcPct val="150000"/>
              </a:lnSpc>
              <a:spcBef>
                <a:spcPct val="0"/>
              </a:spcBef>
              <a:spcAft>
                <a:spcPct val="0"/>
              </a:spcAft>
            </a:pPr>
            <a:r>
              <a:rPr lang="zh-CN" altLang="en-US" sz="1200" dirty="0">
                <a:solidFill>
                  <a:srgbClr val="C00000"/>
                </a:solidFill>
                <a:cs typeface="+mn-ea"/>
                <a:sym typeface="+mn-lt"/>
              </a:rPr>
              <a:t>党的十八届六中全会决定，党的十九大于</a:t>
            </a:r>
            <a:r>
              <a:rPr lang="en-US" altLang="zh-CN" sz="1200" dirty="0">
                <a:solidFill>
                  <a:srgbClr val="C00000"/>
                </a:solidFill>
                <a:cs typeface="+mn-ea"/>
                <a:sym typeface="+mn-lt"/>
              </a:rPr>
              <a:t>2017</a:t>
            </a:r>
            <a:r>
              <a:rPr lang="zh-CN" altLang="en-US" sz="1200" dirty="0">
                <a:solidFill>
                  <a:srgbClr val="C00000"/>
                </a:solidFill>
                <a:cs typeface="+mn-ea"/>
                <a:sym typeface="+mn-lt"/>
              </a:rPr>
              <a:t>年下半年在北京召开。最近，中共中央印发了</a:t>
            </a:r>
            <a:r>
              <a:rPr lang="en-US" altLang="zh-CN" sz="1200" dirty="0">
                <a:solidFill>
                  <a:srgbClr val="C00000"/>
                </a:solidFill>
                <a:cs typeface="+mn-ea"/>
                <a:sym typeface="+mn-lt"/>
              </a:rPr>
              <a:t>《</a:t>
            </a:r>
            <a:r>
              <a:rPr lang="zh-CN" altLang="en-US" sz="1200" dirty="0">
                <a:solidFill>
                  <a:srgbClr val="C00000"/>
                </a:solidFill>
                <a:cs typeface="+mn-ea"/>
                <a:sym typeface="+mn-lt"/>
              </a:rPr>
              <a:t>关于党的十九大代表选举工作的通知</a:t>
            </a:r>
            <a:r>
              <a:rPr lang="en-US" altLang="zh-CN" sz="1200" dirty="0">
                <a:solidFill>
                  <a:srgbClr val="C00000"/>
                </a:solidFill>
                <a:cs typeface="+mn-ea"/>
                <a:sym typeface="+mn-lt"/>
              </a:rPr>
              <a:t>》</a:t>
            </a:r>
            <a:r>
              <a:rPr lang="zh-CN" altLang="en-US" sz="1200" dirty="0">
                <a:solidFill>
                  <a:srgbClr val="C00000"/>
                </a:solidFill>
                <a:cs typeface="+mn-ea"/>
                <a:sym typeface="+mn-lt"/>
              </a:rPr>
              <a:t>，对十九大代表选举工作作出全面部署。中央组织部近日召开会议，对这项工作作出具体安排。</a:t>
            </a:r>
          </a:p>
          <a:p>
            <a:pPr lvl="0" indent="317500" eaLnBrk="0" fontAlgn="base" hangingPunct="0">
              <a:lnSpc>
                <a:spcPct val="150000"/>
              </a:lnSpc>
              <a:spcBef>
                <a:spcPct val="0"/>
              </a:spcBef>
              <a:spcAft>
                <a:spcPct val="0"/>
              </a:spcAft>
            </a:pPr>
            <a:r>
              <a:rPr lang="zh-CN" altLang="en-US" sz="1200" dirty="0">
                <a:solidFill>
                  <a:srgbClr val="C00000"/>
                </a:solidFill>
                <a:cs typeface="+mn-ea"/>
                <a:sym typeface="+mn-lt"/>
              </a:rPr>
              <a:t>党的十九大是在我国全面建成小康社会决胜阶段召开的一次十分重要的代表大会，是党和国家政治生活中的一件大事。认真做好十九大代表选举工作，是开好这次大会的重要基础。中央政治局常委会和中央政治局专门研究了十九大代表选举工作，提出了做好这项工作基本原则和工作任务，要求各级党组织高度重视，认真履行职责，精心组织实施，确保选举工作圆满完成。</a:t>
            </a:r>
          </a:p>
          <a:p>
            <a:pPr lvl="0" indent="317500" eaLnBrk="0" fontAlgn="base" hangingPunct="0">
              <a:lnSpc>
                <a:spcPct val="150000"/>
              </a:lnSpc>
              <a:spcBef>
                <a:spcPct val="0"/>
              </a:spcBef>
              <a:spcAft>
                <a:spcPct val="0"/>
              </a:spcAft>
            </a:pPr>
            <a:r>
              <a:rPr lang="zh-CN" altLang="en-US" sz="1200" dirty="0">
                <a:solidFill>
                  <a:srgbClr val="C00000"/>
                </a:solidFill>
                <a:cs typeface="+mn-ea"/>
                <a:sym typeface="+mn-lt"/>
              </a:rPr>
              <a:t>中央确定，十九大代表名额共</a:t>
            </a:r>
            <a:r>
              <a:rPr lang="en-US" altLang="zh-CN" sz="1200" dirty="0">
                <a:solidFill>
                  <a:srgbClr val="C00000"/>
                </a:solidFill>
                <a:cs typeface="+mn-ea"/>
                <a:sym typeface="+mn-lt"/>
              </a:rPr>
              <a:t>2300</a:t>
            </a:r>
            <a:r>
              <a:rPr lang="zh-CN" altLang="en-US" sz="1200" dirty="0">
                <a:solidFill>
                  <a:srgbClr val="C00000"/>
                </a:solidFill>
                <a:cs typeface="+mn-ea"/>
                <a:sym typeface="+mn-lt"/>
              </a:rPr>
              <a:t>名，由全国</a:t>
            </a:r>
            <a:r>
              <a:rPr lang="en-US" altLang="zh-CN" sz="1200" dirty="0">
                <a:solidFill>
                  <a:srgbClr val="C00000"/>
                </a:solidFill>
                <a:cs typeface="+mn-ea"/>
                <a:sym typeface="+mn-lt"/>
              </a:rPr>
              <a:t>40</a:t>
            </a:r>
            <a:r>
              <a:rPr lang="zh-CN" altLang="en-US" sz="1200" dirty="0">
                <a:solidFill>
                  <a:srgbClr val="C00000"/>
                </a:solidFill>
                <a:cs typeface="+mn-ea"/>
                <a:sym typeface="+mn-lt"/>
              </a:rPr>
              <a:t>个选举单位选举产生。</a:t>
            </a:r>
          </a:p>
          <a:p>
            <a:pPr lvl="0" indent="317500" eaLnBrk="0" fontAlgn="base" hangingPunct="0">
              <a:lnSpc>
                <a:spcPct val="150000"/>
              </a:lnSpc>
              <a:spcBef>
                <a:spcPct val="0"/>
              </a:spcBef>
              <a:spcAft>
                <a:spcPct val="0"/>
              </a:spcAft>
            </a:pPr>
            <a:r>
              <a:rPr lang="zh-CN" altLang="en-US" sz="1200" dirty="0">
                <a:solidFill>
                  <a:srgbClr val="C00000"/>
                </a:solidFill>
                <a:cs typeface="+mn-ea"/>
                <a:sym typeface="+mn-lt"/>
              </a:rPr>
              <a:t>十九大代表选举工作从现在开始，到</a:t>
            </a:r>
            <a:r>
              <a:rPr lang="en-US" altLang="zh-CN" sz="1200" dirty="0">
                <a:solidFill>
                  <a:srgbClr val="C00000"/>
                </a:solidFill>
                <a:cs typeface="+mn-ea"/>
                <a:sym typeface="+mn-lt"/>
              </a:rPr>
              <a:t>2017</a:t>
            </a:r>
            <a:r>
              <a:rPr lang="zh-CN" altLang="en-US" sz="1200" dirty="0">
                <a:solidFill>
                  <a:srgbClr val="C00000"/>
                </a:solidFill>
                <a:cs typeface="+mn-ea"/>
                <a:sym typeface="+mn-lt"/>
              </a:rPr>
              <a:t>年</a:t>
            </a:r>
            <a:r>
              <a:rPr lang="en-US" altLang="zh-CN" sz="1200" dirty="0">
                <a:solidFill>
                  <a:srgbClr val="C00000"/>
                </a:solidFill>
                <a:cs typeface="+mn-ea"/>
                <a:sym typeface="+mn-lt"/>
              </a:rPr>
              <a:t>6</a:t>
            </a:r>
            <a:r>
              <a:rPr lang="zh-CN" altLang="en-US" sz="1200" dirty="0">
                <a:solidFill>
                  <a:srgbClr val="C00000"/>
                </a:solidFill>
                <a:cs typeface="+mn-ea"/>
                <a:sym typeface="+mn-lt"/>
              </a:rPr>
              <a:t>月底前结束。</a:t>
            </a:r>
          </a:p>
        </p:txBody>
      </p:sp>
      <p:sp>
        <p:nvSpPr>
          <p:cNvPr id="9" name="Freeform 10">
            <a:extLst>
              <a:ext uri="{FF2B5EF4-FFF2-40B4-BE49-F238E27FC236}">
                <a16:creationId xmlns:a16="http://schemas.microsoft.com/office/drawing/2014/main" id="{C2843A37-B4B8-4AD1-AB71-D1215C6BD841}"/>
              </a:ext>
            </a:extLst>
          </p:cNvPr>
          <p:cNvSpPr>
            <a:spLocks noEditPoints="1"/>
          </p:cNvSpPr>
          <p:nvPr/>
        </p:nvSpPr>
        <p:spPr bwMode="auto">
          <a:xfrm rot="16200000">
            <a:off x="798511" y="1222608"/>
            <a:ext cx="1590568" cy="1840580"/>
          </a:xfrm>
          <a:custGeom>
            <a:avLst/>
            <a:gdLst>
              <a:gd name="T0" fmla="*/ 1868488 w 2333"/>
              <a:gd name="T1" fmla="*/ 0 h 1818"/>
              <a:gd name="T2" fmla="*/ 1868488 w 2333"/>
              <a:gd name="T3" fmla="*/ 1092205 h 1818"/>
              <a:gd name="T4" fmla="*/ 933844 w 2333"/>
              <a:gd name="T5" fmla="*/ 1455739 h 1818"/>
              <a:gd name="T6" fmla="*/ 0 w 2333"/>
              <a:gd name="T7" fmla="*/ 1092205 h 1818"/>
              <a:gd name="T8" fmla="*/ 0 w 2333"/>
              <a:gd name="T9" fmla="*/ 0 h 1818"/>
              <a:gd name="T10" fmla="*/ 1868488 w 2333"/>
              <a:gd name="T11" fmla="*/ 0 h 1818"/>
              <a:gd name="T12" fmla="*/ 933844 w 2333"/>
              <a:gd name="T13" fmla="*/ 0 h 1818"/>
              <a:gd name="T14" fmla="*/ 0 60000 65536"/>
              <a:gd name="T15" fmla="*/ 0 60000 65536"/>
              <a:gd name="T16" fmla="*/ 0 60000 65536"/>
              <a:gd name="T17" fmla="*/ 0 60000 65536"/>
              <a:gd name="T18" fmla="*/ 0 60000 65536"/>
              <a:gd name="T19" fmla="*/ 0 60000 65536"/>
              <a:gd name="T20" fmla="*/ 0 60000 65536"/>
              <a:gd name="T21" fmla="*/ 0 w 2333"/>
              <a:gd name="T22" fmla="*/ 0 h 1818"/>
              <a:gd name="T23" fmla="*/ 2333 w 2333"/>
              <a:gd name="T24" fmla="*/ 1818 h 18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33" h="1818">
                <a:moveTo>
                  <a:pt x="2333" y="0"/>
                </a:moveTo>
                <a:lnTo>
                  <a:pt x="2333" y="1364"/>
                </a:lnTo>
                <a:lnTo>
                  <a:pt x="1166" y="1818"/>
                </a:lnTo>
                <a:lnTo>
                  <a:pt x="0" y="1364"/>
                </a:lnTo>
                <a:lnTo>
                  <a:pt x="0" y="0"/>
                </a:lnTo>
                <a:lnTo>
                  <a:pt x="2333" y="0"/>
                </a:lnTo>
                <a:close/>
                <a:moveTo>
                  <a:pt x="1166" y="0"/>
                </a:moveTo>
              </a:path>
            </a:pathLst>
          </a:custGeom>
          <a:solidFill>
            <a:srgbClr val="CC0000"/>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zh-CN" altLang="en-US" sz="3500" b="1" dirty="0">
              <a:solidFill>
                <a:schemeClr val="bg1"/>
              </a:solidFill>
              <a:cs typeface="+mn-ea"/>
              <a:sym typeface="+mn-lt"/>
            </a:endParaRPr>
          </a:p>
        </p:txBody>
      </p:sp>
      <p:sp>
        <p:nvSpPr>
          <p:cNvPr id="5" name="矩形 4"/>
          <p:cNvSpPr/>
          <p:nvPr/>
        </p:nvSpPr>
        <p:spPr>
          <a:xfrm>
            <a:off x="755576" y="1563638"/>
            <a:ext cx="1482324" cy="1047594"/>
          </a:xfrm>
          <a:prstGeom prst="rect">
            <a:avLst/>
          </a:prstGeom>
        </p:spPr>
        <p:txBody>
          <a:bodyPr wrap="square">
            <a:spAutoFit/>
          </a:bodyPr>
          <a:lstStyle/>
          <a:p>
            <a:pPr algn="ctr">
              <a:lnSpc>
                <a:spcPct val="150000"/>
              </a:lnSpc>
            </a:pPr>
            <a:r>
              <a:rPr lang="zh-CN" altLang="en-US" sz="2200" b="1" dirty="0">
                <a:solidFill>
                  <a:schemeClr val="accent1"/>
                </a:solidFill>
                <a:cs typeface="+mn-ea"/>
                <a:sym typeface="+mn-lt"/>
              </a:rPr>
              <a:t>部署代表</a:t>
            </a:r>
            <a:endParaRPr lang="en-US" altLang="zh-CN" sz="2200" b="1" dirty="0">
              <a:solidFill>
                <a:schemeClr val="accent1"/>
              </a:solidFill>
              <a:cs typeface="+mn-ea"/>
              <a:sym typeface="+mn-lt"/>
            </a:endParaRPr>
          </a:p>
          <a:p>
            <a:pPr algn="ctr">
              <a:lnSpc>
                <a:spcPct val="150000"/>
              </a:lnSpc>
            </a:pPr>
            <a:r>
              <a:rPr lang="zh-CN" altLang="en-US" sz="2200" b="1" dirty="0">
                <a:solidFill>
                  <a:schemeClr val="accent1"/>
                </a:solidFill>
                <a:cs typeface="+mn-ea"/>
                <a:sym typeface="+mn-lt"/>
              </a:rPr>
              <a:t>选举</a:t>
            </a:r>
          </a:p>
        </p:txBody>
      </p:sp>
      <p:sp>
        <p:nvSpPr>
          <p:cNvPr id="10" name="矩形 9">
            <a:extLst>
              <a:ext uri="{FF2B5EF4-FFF2-40B4-BE49-F238E27FC236}">
                <a16:creationId xmlns:a16="http://schemas.microsoft.com/office/drawing/2014/main" id="{770A6914-0F09-4B51-B713-4D288BF90816}"/>
              </a:ext>
            </a:extLst>
          </p:cNvPr>
          <p:cNvSpPr/>
          <p:nvPr/>
        </p:nvSpPr>
        <p:spPr>
          <a:xfrm>
            <a:off x="1619672" y="195486"/>
            <a:ext cx="1710725" cy="353943"/>
          </a:xfrm>
          <a:prstGeom prst="rect">
            <a:avLst/>
          </a:prstGeom>
          <a:effectLst/>
        </p:spPr>
        <p:txBody>
          <a:bodyPr vert="horz" wrap="none">
            <a:spAutoFit/>
          </a:bodyPr>
          <a:lstStyle/>
          <a:p>
            <a:pPr algn="l"/>
            <a:r>
              <a:rPr lang="zh-CN" altLang="en-US" sz="1700" b="1" dirty="0">
                <a:solidFill>
                  <a:srgbClr val="C00000"/>
                </a:solidFill>
                <a:cs typeface="+mn-ea"/>
                <a:sym typeface="+mn-lt"/>
              </a:rPr>
              <a:t>了解党的十九大</a:t>
            </a:r>
          </a:p>
        </p:txBody>
      </p:sp>
    </p:spTree>
    <p:extLst>
      <p:ext uri="{BB962C8B-B14F-4D97-AF65-F5344CB8AC3E}">
        <p14:creationId xmlns:p14="http://schemas.microsoft.com/office/powerpoint/2010/main" val="3789485823"/>
      </p:ext>
    </p:extLst>
  </p:cSld>
  <p:clrMapOvr>
    <a:masterClrMapping/>
  </p:clrMapOvr>
  <mc:AlternateContent xmlns:mc="http://schemas.openxmlformats.org/markup-compatibility/2006">
    <mc:Choice xmlns:p14="http://schemas.microsoft.com/office/powerpoint/2010/main" Requires="p14">
      <p:transition spd="slow" p14:dur="1500" advTm="2250">
        <p:fade/>
      </p:transition>
    </mc:Choice>
    <mc:Fallback>
      <p:transition spd="slow" advTm="225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animBg="1"/>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916751" y="627534"/>
            <a:ext cx="5543681" cy="623248"/>
          </a:xfrm>
          <a:prstGeom prst="rect">
            <a:avLst/>
          </a:prstGeom>
        </p:spPr>
        <p:txBody>
          <a:bodyPr wrap="square">
            <a:spAutoFit/>
          </a:bodyPr>
          <a:lstStyle/>
          <a:p>
            <a:pPr lvl="0" eaLnBrk="0" fontAlgn="base" hangingPunct="0">
              <a:lnSpc>
                <a:spcPct val="150000"/>
              </a:lnSpc>
              <a:spcBef>
                <a:spcPct val="0"/>
              </a:spcBef>
              <a:spcAft>
                <a:spcPct val="0"/>
              </a:spcAft>
            </a:pPr>
            <a:r>
              <a:rPr lang="zh-CN" altLang="en-US" sz="1400" b="1" dirty="0">
                <a:solidFill>
                  <a:srgbClr val="C00000"/>
                </a:solidFill>
                <a:cs typeface="+mn-ea"/>
                <a:sym typeface="+mn-lt"/>
              </a:rPr>
              <a:t>候选人  </a:t>
            </a:r>
            <a:r>
              <a:rPr lang="zh-CN" altLang="en-US" sz="900" dirty="0">
                <a:solidFill>
                  <a:srgbClr val="C00000"/>
                </a:solidFill>
                <a:cs typeface="+mn-ea"/>
                <a:sym typeface="+mn-lt"/>
              </a:rPr>
              <a:t>代表与委员会候选人的产生候选人由党组织推荐。可以直接采用候选人数多于应选人数的差额选举办法进行正式选举；也可以先采用差额选举办法进行预选，产生候选人名单，然后进行正式选举。</a:t>
            </a:r>
          </a:p>
        </p:txBody>
      </p:sp>
      <p:sp>
        <p:nvSpPr>
          <p:cNvPr id="11" name="矩形 10"/>
          <p:cNvSpPr/>
          <p:nvPr/>
        </p:nvSpPr>
        <p:spPr>
          <a:xfrm>
            <a:off x="2915816" y="1203598"/>
            <a:ext cx="5616624" cy="2492990"/>
          </a:xfrm>
          <a:prstGeom prst="rect">
            <a:avLst/>
          </a:prstGeom>
        </p:spPr>
        <p:txBody>
          <a:bodyPr wrap="square">
            <a:spAutoFit/>
          </a:bodyPr>
          <a:lstStyle/>
          <a:p>
            <a:pPr lvl="0" eaLnBrk="0" fontAlgn="base" hangingPunct="0">
              <a:lnSpc>
                <a:spcPct val="150000"/>
              </a:lnSpc>
              <a:spcBef>
                <a:spcPct val="0"/>
              </a:spcBef>
              <a:spcAft>
                <a:spcPct val="0"/>
              </a:spcAft>
            </a:pPr>
            <a:r>
              <a:rPr lang="zh-CN" altLang="en-US" sz="1400" b="1" dirty="0">
                <a:solidFill>
                  <a:srgbClr val="C00000"/>
                </a:solidFill>
                <a:cs typeface="+mn-ea"/>
                <a:sym typeface="+mn-lt"/>
              </a:rPr>
              <a:t>基本原则  </a:t>
            </a:r>
            <a:r>
              <a:rPr lang="zh-CN" altLang="en-US" sz="900" dirty="0">
                <a:solidFill>
                  <a:srgbClr val="C00000"/>
                </a:solidFill>
                <a:cs typeface="+mn-ea"/>
                <a:sym typeface="+mn-lt"/>
              </a:rPr>
              <a:t>党的十五大通过的党章规定了党的民主集中制的六条基本原则：</a:t>
            </a:r>
          </a:p>
          <a:p>
            <a:pPr lvl="0" eaLnBrk="0" fontAlgn="base" hangingPunct="0">
              <a:lnSpc>
                <a:spcPct val="150000"/>
              </a:lnSpc>
              <a:spcBef>
                <a:spcPct val="0"/>
              </a:spcBef>
              <a:spcAft>
                <a:spcPct val="0"/>
              </a:spcAft>
            </a:pPr>
            <a:r>
              <a:rPr lang="en-US" altLang="zh-CN" sz="900" dirty="0">
                <a:solidFill>
                  <a:srgbClr val="C00000"/>
                </a:solidFill>
                <a:cs typeface="+mn-ea"/>
                <a:sym typeface="+mn-lt"/>
              </a:rPr>
              <a:t>(1)</a:t>
            </a:r>
            <a:r>
              <a:rPr lang="zh-CN" altLang="en-US" sz="900" dirty="0">
                <a:solidFill>
                  <a:srgbClr val="C00000"/>
                </a:solidFill>
                <a:cs typeface="+mn-ea"/>
                <a:sym typeface="+mn-lt"/>
              </a:rPr>
              <a:t>党员个人服从党的组织，少数服从多数，下级组织服从上级组织，全党各个组织和全体党员服从党的全国代表大会和中央委员会。</a:t>
            </a:r>
          </a:p>
          <a:p>
            <a:pPr lvl="0" eaLnBrk="0" fontAlgn="base" hangingPunct="0">
              <a:lnSpc>
                <a:spcPct val="150000"/>
              </a:lnSpc>
              <a:spcBef>
                <a:spcPct val="0"/>
              </a:spcBef>
              <a:spcAft>
                <a:spcPct val="0"/>
              </a:spcAft>
            </a:pPr>
            <a:r>
              <a:rPr lang="en-US" altLang="zh-CN" sz="900" dirty="0">
                <a:solidFill>
                  <a:srgbClr val="C00000"/>
                </a:solidFill>
                <a:cs typeface="+mn-ea"/>
                <a:sym typeface="+mn-lt"/>
              </a:rPr>
              <a:t>(2)</a:t>
            </a:r>
            <a:r>
              <a:rPr lang="zh-CN" altLang="en-US" sz="900" dirty="0">
                <a:solidFill>
                  <a:srgbClr val="C00000"/>
                </a:solidFill>
                <a:cs typeface="+mn-ea"/>
                <a:sym typeface="+mn-lt"/>
              </a:rPr>
              <a:t>党的各级领导机关，除它们派出的代表机关和在非党组织中的党组外，都由选举产生。</a:t>
            </a:r>
          </a:p>
          <a:p>
            <a:pPr lvl="0" eaLnBrk="0" fontAlgn="base" hangingPunct="0">
              <a:lnSpc>
                <a:spcPct val="150000"/>
              </a:lnSpc>
              <a:spcBef>
                <a:spcPct val="0"/>
              </a:spcBef>
              <a:spcAft>
                <a:spcPct val="0"/>
              </a:spcAft>
            </a:pPr>
            <a:r>
              <a:rPr lang="en-US" altLang="zh-CN" sz="900" dirty="0">
                <a:solidFill>
                  <a:srgbClr val="C00000"/>
                </a:solidFill>
                <a:cs typeface="+mn-ea"/>
                <a:sym typeface="+mn-lt"/>
              </a:rPr>
              <a:t>(3)</a:t>
            </a:r>
            <a:r>
              <a:rPr lang="zh-CN" altLang="en-US" sz="900" dirty="0">
                <a:solidFill>
                  <a:srgbClr val="C00000"/>
                </a:solidFill>
                <a:cs typeface="+mn-ea"/>
                <a:sym typeface="+mn-lt"/>
              </a:rPr>
              <a:t>党的最高领导机关，是党的全国代表大会和它所产生的中央委员会。 党的地方各级领导机关，是党的地方各级代表大会和它们所产生的委员会。党的各级委员会向同级的代表大会负责报告工作。</a:t>
            </a:r>
          </a:p>
          <a:p>
            <a:pPr lvl="0" eaLnBrk="0" fontAlgn="base" hangingPunct="0">
              <a:lnSpc>
                <a:spcPct val="150000"/>
              </a:lnSpc>
              <a:spcBef>
                <a:spcPct val="0"/>
              </a:spcBef>
              <a:spcAft>
                <a:spcPct val="0"/>
              </a:spcAft>
            </a:pPr>
            <a:r>
              <a:rPr lang="en-US" altLang="zh-CN" sz="900" dirty="0">
                <a:solidFill>
                  <a:srgbClr val="C00000"/>
                </a:solidFill>
                <a:cs typeface="+mn-ea"/>
                <a:sym typeface="+mn-lt"/>
              </a:rPr>
              <a:t>(4)</a:t>
            </a:r>
            <a:r>
              <a:rPr lang="zh-CN" altLang="en-US" sz="900" dirty="0">
                <a:solidFill>
                  <a:srgbClr val="C00000"/>
                </a:solidFill>
                <a:cs typeface="+mn-ea"/>
                <a:sym typeface="+mn-lt"/>
              </a:rPr>
              <a:t>党的上级组织要经常听取下级组织和党员群众的意见，及时解决他们提出的问题。党的下级组织既要向上级组织请示和报告工作，又要独立负责地解决自己职责范围内的问题。上下级组织之间要互通情报、互相支持和互相监督。</a:t>
            </a:r>
          </a:p>
          <a:p>
            <a:pPr lvl="0" eaLnBrk="0" fontAlgn="base" hangingPunct="0">
              <a:lnSpc>
                <a:spcPct val="150000"/>
              </a:lnSpc>
              <a:spcBef>
                <a:spcPct val="0"/>
              </a:spcBef>
              <a:spcAft>
                <a:spcPct val="0"/>
              </a:spcAft>
            </a:pPr>
            <a:r>
              <a:rPr lang="en-US" altLang="zh-CN" sz="900" dirty="0">
                <a:solidFill>
                  <a:srgbClr val="C00000"/>
                </a:solidFill>
                <a:cs typeface="+mn-ea"/>
                <a:sym typeface="+mn-lt"/>
              </a:rPr>
              <a:t>(5)</a:t>
            </a:r>
            <a:r>
              <a:rPr lang="zh-CN" altLang="en-US" sz="900" dirty="0">
                <a:solidFill>
                  <a:srgbClr val="C00000"/>
                </a:solidFill>
                <a:cs typeface="+mn-ea"/>
                <a:sym typeface="+mn-lt"/>
              </a:rPr>
              <a:t>党的各级委员会实行集体领导和个人分工负责相结合的制度。凡属重大问题都要由党的委员会民主讨论，作出决定。</a:t>
            </a:r>
          </a:p>
        </p:txBody>
      </p:sp>
      <p:sp>
        <p:nvSpPr>
          <p:cNvPr id="10" name="矩形 9">
            <a:extLst>
              <a:ext uri="{FF2B5EF4-FFF2-40B4-BE49-F238E27FC236}">
                <a16:creationId xmlns:a16="http://schemas.microsoft.com/office/drawing/2014/main" id="{48724EA8-4DD9-4586-BD5C-6B4B74EAE5F4}"/>
              </a:ext>
            </a:extLst>
          </p:cNvPr>
          <p:cNvSpPr/>
          <p:nvPr/>
        </p:nvSpPr>
        <p:spPr>
          <a:xfrm>
            <a:off x="1619672" y="195486"/>
            <a:ext cx="1710725" cy="353943"/>
          </a:xfrm>
          <a:prstGeom prst="rect">
            <a:avLst/>
          </a:prstGeom>
          <a:effectLst/>
        </p:spPr>
        <p:txBody>
          <a:bodyPr vert="horz" wrap="none">
            <a:spAutoFit/>
          </a:bodyPr>
          <a:lstStyle/>
          <a:p>
            <a:pPr algn="l"/>
            <a:r>
              <a:rPr lang="zh-CN" altLang="en-US" sz="1700" b="1" dirty="0">
                <a:solidFill>
                  <a:srgbClr val="C00000"/>
                </a:solidFill>
                <a:cs typeface="+mn-ea"/>
                <a:sym typeface="+mn-lt"/>
              </a:rPr>
              <a:t>了解党的十九大</a:t>
            </a:r>
          </a:p>
        </p:txBody>
      </p:sp>
      <p:sp>
        <p:nvSpPr>
          <p:cNvPr id="12" name="Freeform 10">
            <a:extLst>
              <a:ext uri="{FF2B5EF4-FFF2-40B4-BE49-F238E27FC236}">
                <a16:creationId xmlns:a16="http://schemas.microsoft.com/office/drawing/2014/main" id="{6E733A0A-05A7-42B0-9A0C-6E51A60AD111}"/>
              </a:ext>
            </a:extLst>
          </p:cNvPr>
          <p:cNvSpPr>
            <a:spLocks noEditPoints="1"/>
          </p:cNvSpPr>
          <p:nvPr/>
        </p:nvSpPr>
        <p:spPr bwMode="auto">
          <a:xfrm rot="16200000">
            <a:off x="798511" y="1222608"/>
            <a:ext cx="1590568" cy="1840580"/>
          </a:xfrm>
          <a:custGeom>
            <a:avLst/>
            <a:gdLst>
              <a:gd name="T0" fmla="*/ 1868488 w 2333"/>
              <a:gd name="T1" fmla="*/ 0 h 1818"/>
              <a:gd name="T2" fmla="*/ 1868488 w 2333"/>
              <a:gd name="T3" fmla="*/ 1092205 h 1818"/>
              <a:gd name="T4" fmla="*/ 933844 w 2333"/>
              <a:gd name="T5" fmla="*/ 1455739 h 1818"/>
              <a:gd name="T6" fmla="*/ 0 w 2333"/>
              <a:gd name="T7" fmla="*/ 1092205 h 1818"/>
              <a:gd name="T8" fmla="*/ 0 w 2333"/>
              <a:gd name="T9" fmla="*/ 0 h 1818"/>
              <a:gd name="T10" fmla="*/ 1868488 w 2333"/>
              <a:gd name="T11" fmla="*/ 0 h 1818"/>
              <a:gd name="T12" fmla="*/ 933844 w 2333"/>
              <a:gd name="T13" fmla="*/ 0 h 1818"/>
              <a:gd name="T14" fmla="*/ 0 60000 65536"/>
              <a:gd name="T15" fmla="*/ 0 60000 65536"/>
              <a:gd name="T16" fmla="*/ 0 60000 65536"/>
              <a:gd name="T17" fmla="*/ 0 60000 65536"/>
              <a:gd name="T18" fmla="*/ 0 60000 65536"/>
              <a:gd name="T19" fmla="*/ 0 60000 65536"/>
              <a:gd name="T20" fmla="*/ 0 60000 65536"/>
              <a:gd name="T21" fmla="*/ 0 w 2333"/>
              <a:gd name="T22" fmla="*/ 0 h 1818"/>
              <a:gd name="T23" fmla="*/ 2333 w 2333"/>
              <a:gd name="T24" fmla="*/ 1818 h 18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33" h="1818">
                <a:moveTo>
                  <a:pt x="2333" y="0"/>
                </a:moveTo>
                <a:lnTo>
                  <a:pt x="2333" y="1364"/>
                </a:lnTo>
                <a:lnTo>
                  <a:pt x="1166" y="1818"/>
                </a:lnTo>
                <a:lnTo>
                  <a:pt x="0" y="1364"/>
                </a:lnTo>
                <a:lnTo>
                  <a:pt x="0" y="0"/>
                </a:lnTo>
                <a:lnTo>
                  <a:pt x="2333" y="0"/>
                </a:lnTo>
                <a:close/>
                <a:moveTo>
                  <a:pt x="1166" y="0"/>
                </a:moveTo>
              </a:path>
            </a:pathLst>
          </a:custGeom>
          <a:solidFill>
            <a:srgbClr val="CC0000"/>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zh-CN" altLang="en-US" sz="3500" b="1" dirty="0">
              <a:solidFill>
                <a:schemeClr val="bg1"/>
              </a:solidFill>
              <a:cs typeface="+mn-ea"/>
              <a:sym typeface="+mn-lt"/>
            </a:endParaRPr>
          </a:p>
        </p:txBody>
      </p:sp>
      <p:sp>
        <p:nvSpPr>
          <p:cNvPr id="5" name="矩形 4"/>
          <p:cNvSpPr/>
          <p:nvPr/>
        </p:nvSpPr>
        <p:spPr>
          <a:xfrm>
            <a:off x="673505" y="1563638"/>
            <a:ext cx="1483358" cy="1047594"/>
          </a:xfrm>
          <a:prstGeom prst="rect">
            <a:avLst/>
          </a:prstGeom>
        </p:spPr>
        <p:txBody>
          <a:bodyPr wrap="square">
            <a:spAutoFit/>
          </a:bodyPr>
          <a:lstStyle/>
          <a:p>
            <a:pPr algn="ctr">
              <a:lnSpc>
                <a:spcPct val="150000"/>
              </a:lnSpc>
            </a:pPr>
            <a:r>
              <a:rPr lang="zh-CN" altLang="en-US" sz="2200" b="1" dirty="0">
                <a:solidFill>
                  <a:schemeClr val="accent1"/>
                </a:solidFill>
                <a:cs typeface="+mn-ea"/>
                <a:sym typeface="+mn-lt"/>
              </a:rPr>
              <a:t>候选人与</a:t>
            </a:r>
            <a:endParaRPr lang="en-US" altLang="zh-CN" sz="2200" b="1" dirty="0">
              <a:solidFill>
                <a:schemeClr val="accent1"/>
              </a:solidFill>
              <a:cs typeface="+mn-ea"/>
              <a:sym typeface="+mn-lt"/>
            </a:endParaRPr>
          </a:p>
          <a:p>
            <a:pPr algn="ctr">
              <a:lnSpc>
                <a:spcPct val="150000"/>
              </a:lnSpc>
            </a:pPr>
            <a:r>
              <a:rPr lang="zh-CN" altLang="en-US" sz="2200" b="1" dirty="0">
                <a:solidFill>
                  <a:schemeClr val="accent1"/>
                </a:solidFill>
                <a:cs typeface="+mn-ea"/>
                <a:sym typeface="+mn-lt"/>
              </a:rPr>
              <a:t>基本原则</a:t>
            </a:r>
          </a:p>
        </p:txBody>
      </p:sp>
      <p:sp>
        <p:nvSpPr>
          <p:cNvPr id="13" name="矩形 12">
            <a:extLst>
              <a:ext uri="{FF2B5EF4-FFF2-40B4-BE49-F238E27FC236}">
                <a16:creationId xmlns:a16="http://schemas.microsoft.com/office/drawing/2014/main" id="{8050A396-172B-47B8-B69A-80D5882B87AB}"/>
              </a:ext>
            </a:extLst>
          </p:cNvPr>
          <p:cNvSpPr/>
          <p:nvPr/>
        </p:nvSpPr>
        <p:spPr>
          <a:xfrm>
            <a:off x="4245013" y="3507854"/>
            <a:ext cx="4215419" cy="507831"/>
          </a:xfrm>
          <a:prstGeom prst="rect">
            <a:avLst/>
          </a:prstGeom>
        </p:spPr>
        <p:txBody>
          <a:bodyPr wrap="square">
            <a:spAutoFit/>
          </a:bodyPr>
          <a:lstStyle/>
          <a:p>
            <a:pPr lvl="0" eaLnBrk="0" fontAlgn="base" hangingPunct="0">
              <a:lnSpc>
                <a:spcPct val="150000"/>
              </a:lnSpc>
              <a:spcBef>
                <a:spcPct val="0"/>
              </a:spcBef>
              <a:spcAft>
                <a:spcPct val="0"/>
              </a:spcAft>
            </a:pPr>
            <a:r>
              <a:rPr lang="en-US" altLang="zh-CN" sz="900" dirty="0">
                <a:solidFill>
                  <a:srgbClr val="C00000"/>
                </a:solidFill>
                <a:cs typeface="+mn-ea"/>
                <a:sym typeface="+mn-lt"/>
              </a:rPr>
              <a:t>(6)</a:t>
            </a:r>
            <a:r>
              <a:rPr lang="zh-CN" altLang="en-US" sz="900" dirty="0">
                <a:solidFill>
                  <a:srgbClr val="C00000"/>
                </a:solidFill>
                <a:cs typeface="+mn-ea"/>
                <a:sym typeface="+mn-lt"/>
              </a:rPr>
              <a:t>党禁止任何形式的个人崇拜。要保证党的领导人的活动处于党和人民的监督之下 ，同时维护一切代表党和人民利益的领导人的威信。</a:t>
            </a:r>
          </a:p>
        </p:txBody>
      </p:sp>
    </p:spTree>
    <p:extLst>
      <p:ext uri="{BB962C8B-B14F-4D97-AF65-F5344CB8AC3E}">
        <p14:creationId xmlns:p14="http://schemas.microsoft.com/office/powerpoint/2010/main" val="1796286083"/>
      </p:ext>
    </p:extLst>
  </p:cSld>
  <p:clrMapOvr>
    <a:masterClrMapping/>
  </p:clrMapOvr>
  <mc:AlternateContent xmlns:mc="http://schemas.openxmlformats.org/markup-compatibility/2006">
    <mc:Choice xmlns:p14="http://schemas.microsoft.com/office/powerpoint/2010/main" Requires="p14">
      <p:transition spd="slow" p14:dur="1500" advTm="2250">
        <p:fade/>
      </p:transition>
    </mc:Choice>
    <mc:Fallback>
      <p:transition spd="slow" advTm="225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animBg="1"/>
      <p:bldP spid="5"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3203848" y="1059582"/>
            <a:ext cx="5472608" cy="2308324"/>
          </a:xfrm>
          <a:prstGeom prst="rect">
            <a:avLst/>
          </a:prstGeom>
        </p:spPr>
        <p:txBody>
          <a:bodyPr wrap="square">
            <a:spAutoFit/>
          </a:bodyPr>
          <a:lstStyle/>
          <a:p>
            <a:pPr marL="285750" lvl="0" indent="-285750" eaLnBrk="0" fontAlgn="base" hangingPunct="0">
              <a:lnSpc>
                <a:spcPct val="150000"/>
              </a:lnSpc>
              <a:spcBef>
                <a:spcPct val="0"/>
              </a:spcBef>
              <a:spcAft>
                <a:spcPct val="0"/>
              </a:spcAft>
              <a:buFont typeface="Wingdings" panose="05000000000000000000" pitchFamily="2" charset="2"/>
              <a:buChar char="u"/>
            </a:pPr>
            <a:r>
              <a:rPr lang="zh-CN" altLang="en-US" sz="1600" dirty="0">
                <a:solidFill>
                  <a:srgbClr val="C00000"/>
                </a:solidFill>
                <a:cs typeface="+mn-ea"/>
                <a:sym typeface="+mn-lt"/>
              </a:rPr>
              <a:t>中央委员会（党中央）</a:t>
            </a:r>
          </a:p>
          <a:p>
            <a:pPr marL="285750" lvl="0" indent="-285750" eaLnBrk="0" fontAlgn="base" hangingPunct="0">
              <a:lnSpc>
                <a:spcPct val="150000"/>
              </a:lnSpc>
              <a:spcBef>
                <a:spcPct val="0"/>
              </a:spcBef>
              <a:spcAft>
                <a:spcPct val="0"/>
              </a:spcAft>
              <a:buFont typeface="Wingdings" panose="05000000000000000000" pitchFamily="2" charset="2"/>
              <a:buChar char="u"/>
            </a:pPr>
            <a:r>
              <a:rPr lang="zh-CN" altLang="en-US" sz="1600" dirty="0">
                <a:solidFill>
                  <a:srgbClr val="C00000"/>
                </a:solidFill>
                <a:cs typeface="+mn-ea"/>
                <a:sym typeface="+mn-lt"/>
              </a:rPr>
              <a:t>中央政治局（中央全会闭会期间的党中央）</a:t>
            </a:r>
          </a:p>
          <a:p>
            <a:pPr marL="285750" lvl="0" indent="-285750" eaLnBrk="0" fontAlgn="base" hangingPunct="0">
              <a:lnSpc>
                <a:spcPct val="150000"/>
              </a:lnSpc>
              <a:spcBef>
                <a:spcPct val="0"/>
              </a:spcBef>
              <a:spcAft>
                <a:spcPct val="0"/>
              </a:spcAft>
              <a:buFont typeface="Wingdings" panose="05000000000000000000" pitchFamily="2" charset="2"/>
              <a:buChar char="u"/>
            </a:pPr>
            <a:r>
              <a:rPr lang="zh-CN" altLang="en-US" sz="1600" dirty="0">
                <a:solidFill>
                  <a:srgbClr val="C00000"/>
                </a:solidFill>
                <a:cs typeface="+mn-ea"/>
                <a:sym typeface="+mn-lt"/>
              </a:rPr>
              <a:t>中央政治局常委会（同上）</a:t>
            </a:r>
          </a:p>
          <a:p>
            <a:pPr marL="285750" lvl="0" indent="-285750" eaLnBrk="0" fontAlgn="base" hangingPunct="0">
              <a:lnSpc>
                <a:spcPct val="150000"/>
              </a:lnSpc>
              <a:spcBef>
                <a:spcPct val="0"/>
              </a:spcBef>
              <a:spcAft>
                <a:spcPct val="0"/>
              </a:spcAft>
              <a:buFont typeface="Wingdings" panose="05000000000000000000" pitchFamily="2" charset="2"/>
              <a:buChar char="u"/>
            </a:pPr>
            <a:r>
              <a:rPr lang="zh-CN" altLang="en-US" sz="1600" dirty="0">
                <a:solidFill>
                  <a:srgbClr val="C00000"/>
                </a:solidFill>
                <a:cs typeface="+mn-ea"/>
                <a:sym typeface="+mn-lt"/>
              </a:rPr>
              <a:t>中央书记处</a:t>
            </a:r>
          </a:p>
          <a:p>
            <a:pPr marL="285750" lvl="0" indent="-285750" eaLnBrk="0" fontAlgn="base" hangingPunct="0">
              <a:lnSpc>
                <a:spcPct val="150000"/>
              </a:lnSpc>
              <a:spcBef>
                <a:spcPct val="0"/>
              </a:spcBef>
              <a:spcAft>
                <a:spcPct val="0"/>
              </a:spcAft>
              <a:buFont typeface="Wingdings" panose="05000000000000000000" pitchFamily="2" charset="2"/>
              <a:buChar char="u"/>
            </a:pPr>
            <a:r>
              <a:rPr lang="zh-CN" altLang="en-US" sz="1600" dirty="0">
                <a:solidFill>
                  <a:srgbClr val="C00000"/>
                </a:solidFill>
                <a:cs typeface="+mn-ea"/>
                <a:sym typeface="+mn-lt"/>
              </a:rPr>
              <a:t>中央军事委员会</a:t>
            </a:r>
          </a:p>
          <a:p>
            <a:pPr marL="285750" lvl="0" indent="-285750" eaLnBrk="0" fontAlgn="base" hangingPunct="0">
              <a:lnSpc>
                <a:spcPct val="150000"/>
              </a:lnSpc>
              <a:spcBef>
                <a:spcPct val="0"/>
              </a:spcBef>
              <a:spcAft>
                <a:spcPct val="0"/>
              </a:spcAft>
              <a:buFont typeface="Wingdings" panose="05000000000000000000" pitchFamily="2" charset="2"/>
              <a:buChar char="u"/>
            </a:pPr>
            <a:r>
              <a:rPr lang="zh-CN" altLang="en-US" sz="1600" dirty="0">
                <a:solidFill>
                  <a:srgbClr val="C00000"/>
                </a:solidFill>
                <a:cs typeface="+mn-ea"/>
                <a:sym typeface="+mn-lt"/>
              </a:rPr>
              <a:t>中央纪律检查委员会</a:t>
            </a:r>
          </a:p>
        </p:txBody>
      </p:sp>
      <p:sp>
        <p:nvSpPr>
          <p:cNvPr id="9" name="Freeform 10">
            <a:extLst>
              <a:ext uri="{FF2B5EF4-FFF2-40B4-BE49-F238E27FC236}">
                <a16:creationId xmlns:a16="http://schemas.microsoft.com/office/drawing/2014/main" id="{4FF38E31-CA7F-4F52-8BA4-F5DBCC09EF38}"/>
              </a:ext>
            </a:extLst>
          </p:cNvPr>
          <p:cNvSpPr>
            <a:spLocks noEditPoints="1"/>
          </p:cNvSpPr>
          <p:nvPr/>
        </p:nvSpPr>
        <p:spPr bwMode="auto">
          <a:xfrm rot="16200000">
            <a:off x="798511" y="1222608"/>
            <a:ext cx="1590568" cy="1840580"/>
          </a:xfrm>
          <a:custGeom>
            <a:avLst/>
            <a:gdLst>
              <a:gd name="T0" fmla="*/ 1868488 w 2333"/>
              <a:gd name="T1" fmla="*/ 0 h 1818"/>
              <a:gd name="T2" fmla="*/ 1868488 w 2333"/>
              <a:gd name="T3" fmla="*/ 1092205 h 1818"/>
              <a:gd name="T4" fmla="*/ 933844 w 2333"/>
              <a:gd name="T5" fmla="*/ 1455739 h 1818"/>
              <a:gd name="T6" fmla="*/ 0 w 2333"/>
              <a:gd name="T7" fmla="*/ 1092205 h 1818"/>
              <a:gd name="T8" fmla="*/ 0 w 2333"/>
              <a:gd name="T9" fmla="*/ 0 h 1818"/>
              <a:gd name="T10" fmla="*/ 1868488 w 2333"/>
              <a:gd name="T11" fmla="*/ 0 h 1818"/>
              <a:gd name="T12" fmla="*/ 933844 w 2333"/>
              <a:gd name="T13" fmla="*/ 0 h 1818"/>
              <a:gd name="T14" fmla="*/ 0 60000 65536"/>
              <a:gd name="T15" fmla="*/ 0 60000 65536"/>
              <a:gd name="T16" fmla="*/ 0 60000 65536"/>
              <a:gd name="T17" fmla="*/ 0 60000 65536"/>
              <a:gd name="T18" fmla="*/ 0 60000 65536"/>
              <a:gd name="T19" fmla="*/ 0 60000 65536"/>
              <a:gd name="T20" fmla="*/ 0 60000 65536"/>
              <a:gd name="T21" fmla="*/ 0 w 2333"/>
              <a:gd name="T22" fmla="*/ 0 h 1818"/>
              <a:gd name="T23" fmla="*/ 2333 w 2333"/>
              <a:gd name="T24" fmla="*/ 1818 h 18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33" h="1818">
                <a:moveTo>
                  <a:pt x="2333" y="0"/>
                </a:moveTo>
                <a:lnTo>
                  <a:pt x="2333" y="1364"/>
                </a:lnTo>
                <a:lnTo>
                  <a:pt x="1166" y="1818"/>
                </a:lnTo>
                <a:lnTo>
                  <a:pt x="0" y="1364"/>
                </a:lnTo>
                <a:lnTo>
                  <a:pt x="0" y="0"/>
                </a:lnTo>
                <a:lnTo>
                  <a:pt x="2333" y="0"/>
                </a:lnTo>
                <a:close/>
                <a:moveTo>
                  <a:pt x="1166" y="0"/>
                </a:moveTo>
              </a:path>
            </a:pathLst>
          </a:custGeom>
          <a:solidFill>
            <a:srgbClr val="CC0000"/>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zh-CN" altLang="en-US" sz="3500" b="1" dirty="0">
              <a:solidFill>
                <a:schemeClr val="bg1"/>
              </a:solidFill>
              <a:cs typeface="+mn-ea"/>
              <a:sym typeface="+mn-lt"/>
            </a:endParaRPr>
          </a:p>
        </p:txBody>
      </p:sp>
      <p:sp>
        <p:nvSpPr>
          <p:cNvPr id="12" name="矩形 11"/>
          <p:cNvSpPr/>
          <p:nvPr/>
        </p:nvSpPr>
        <p:spPr>
          <a:xfrm>
            <a:off x="755576" y="1927454"/>
            <a:ext cx="1482324" cy="430887"/>
          </a:xfrm>
          <a:prstGeom prst="rect">
            <a:avLst/>
          </a:prstGeom>
        </p:spPr>
        <p:txBody>
          <a:bodyPr wrap="square">
            <a:spAutoFit/>
          </a:bodyPr>
          <a:lstStyle/>
          <a:p>
            <a:pPr algn="ctr"/>
            <a:r>
              <a:rPr lang="zh-CN" altLang="en-US" sz="2200" b="1" dirty="0">
                <a:solidFill>
                  <a:schemeClr val="accent1"/>
                </a:solidFill>
                <a:cs typeface="+mn-ea"/>
                <a:sym typeface="+mn-lt"/>
              </a:rPr>
              <a:t>领导机构</a:t>
            </a:r>
          </a:p>
        </p:txBody>
      </p:sp>
    </p:spTree>
    <p:extLst>
      <p:ext uri="{BB962C8B-B14F-4D97-AF65-F5344CB8AC3E}">
        <p14:creationId xmlns:p14="http://schemas.microsoft.com/office/powerpoint/2010/main" val="2312224177"/>
      </p:ext>
    </p:extLst>
  </p:cSld>
  <p:clrMapOvr>
    <a:masterClrMapping/>
  </p:clrMapOvr>
  <mc:AlternateContent xmlns:mc="http://schemas.openxmlformats.org/markup-compatibility/2006">
    <mc:Choice xmlns:p14="http://schemas.microsoft.com/office/powerpoint/2010/main" Requires="p14">
      <p:transition spd="slow" p14:dur="1500" advTm="2250">
        <p:fade/>
      </p:transition>
    </mc:Choice>
    <mc:Fallback>
      <p:transition spd="slow" advTm="225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0-#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9" grpId="0" animBg="1"/>
      <p:bldP spid="1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8e3cbcbd483853973e7732fa82647b28f8ec89a"/>
  <p:tag name="ISPRING_PRESENTATION_TITLE" val="红色一带一路喜迎十九大"/>
</p:tagLst>
</file>

<file path=ppt/theme/theme1.xml><?xml version="1.0" encoding="utf-8"?>
<a:theme xmlns:a="http://schemas.openxmlformats.org/drawingml/2006/main" name="首页">
  <a:themeElements>
    <a:clrScheme name="医院蓝绿">
      <a:dk1>
        <a:srgbClr val="11A0DC"/>
      </a:dk1>
      <a:lt1>
        <a:srgbClr val="B2B2B2"/>
      </a:lt1>
      <a:dk2>
        <a:srgbClr val="204F7D"/>
      </a:dk2>
      <a:lt2>
        <a:srgbClr val="CFD82F"/>
      </a:lt2>
      <a:accent1>
        <a:srgbClr val="FFFFFF"/>
      </a:accent1>
      <a:accent2>
        <a:srgbClr val="B2B2B2"/>
      </a:accent2>
      <a:accent3>
        <a:srgbClr val="969696"/>
      </a:accent3>
      <a:accent4>
        <a:srgbClr val="808080"/>
      </a:accent4>
      <a:accent5>
        <a:srgbClr val="5F5F5F"/>
      </a:accent5>
      <a:accent6>
        <a:srgbClr val="4D4D4D"/>
      </a:accent6>
      <a:hlink>
        <a:srgbClr val="0070C0"/>
      </a:hlink>
      <a:folHlink>
        <a:srgbClr val="7030A0"/>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4378</TotalTime>
  <Words>2876</Words>
  <Application>Microsoft Office PowerPoint</Application>
  <PresentationFormat>全屏显示(16:9)</PresentationFormat>
  <Paragraphs>237</Paragraphs>
  <Slides>31</Slides>
  <Notes>31</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31</vt:i4>
      </vt:variant>
    </vt:vector>
  </HeadingPairs>
  <TitlesOfParts>
    <vt:vector size="37" baseType="lpstr">
      <vt:lpstr>宋体</vt:lpstr>
      <vt:lpstr>微软雅黑</vt:lpstr>
      <vt:lpstr>Arial</vt:lpstr>
      <vt:lpstr>Calibri</vt:lpstr>
      <vt:lpstr>Wingdings</vt:lpstr>
      <vt:lpstr>首页</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红色一带一路喜迎十九大</dc:title>
  <dc:creator>dcq888</dc:creator>
  <dc:description>QQ：987900079    我图网独家原创模版   http://hi.ooopic.com/dcq888/tuku</dc:description>
  <cp:lastModifiedBy>Chris Wong</cp:lastModifiedBy>
  <cp:revision>535</cp:revision>
  <dcterms:modified xsi:type="dcterms:W3CDTF">2017-07-27T03:55:38Z</dcterms:modified>
</cp:coreProperties>
</file>