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handoutMasterIdLst>
    <p:handoutMasterId r:id="rId32"/>
  </p:handoutMasterIdLst>
  <p:sldIdLst>
    <p:sldId id="322" r:id="rId5"/>
    <p:sldId id="323" r:id="rId7"/>
    <p:sldId id="293" r:id="rId8"/>
    <p:sldId id="302" r:id="rId9"/>
    <p:sldId id="336" r:id="rId10"/>
    <p:sldId id="358" r:id="rId11"/>
    <p:sldId id="338" r:id="rId12"/>
    <p:sldId id="339" r:id="rId13"/>
    <p:sldId id="340" r:id="rId14"/>
    <p:sldId id="359" r:id="rId15"/>
    <p:sldId id="342" r:id="rId16"/>
    <p:sldId id="346" r:id="rId17"/>
    <p:sldId id="347" r:id="rId18"/>
    <p:sldId id="348" r:id="rId19"/>
    <p:sldId id="301" r:id="rId20"/>
    <p:sldId id="328" r:id="rId21"/>
    <p:sldId id="360" r:id="rId22"/>
    <p:sldId id="329" r:id="rId23"/>
    <p:sldId id="332" r:id="rId24"/>
    <p:sldId id="333" r:id="rId25"/>
    <p:sldId id="353" r:id="rId26"/>
    <p:sldId id="361" r:id="rId27"/>
    <p:sldId id="279" r:id="rId28"/>
    <p:sldId id="278" r:id="rId29"/>
    <p:sldId id="280" r:id="rId30"/>
    <p:sldId id="362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7033"/>
    <a:srgbClr val="00602B"/>
    <a:srgbClr val="92D050"/>
    <a:srgbClr val="009644"/>
    <a:srgbClr val="78D00E"/>
    <a:srgbClr val="74A91F"/>
    <a:srgbClr val="5B93C5"/>
    <a:srgbClr val="FD3F79"/>
    <a:srgbClr val="FD6792"/>
    <a:srgbClr val="F4A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1" autoAdjust="0"/>
    <p:restoredTop sz="94660"/>
  </p:normalViewPr>
  <p:slideViewPr>
    <p:cSldViewPr snapToGrid="0">
      <p:cViewPr varScale="1">
        <p:scale>
          <a:sx n="98" d="100"/>
          <a:sy n="98" d="100"/>
        </p:scale>
        <p:origin x="619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8F140-0AC7-4CEA-85EB-E6ED3D846D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B8F3F-C6DA-45F4-B03B-3495E6F7FD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E:\其他工作\【策    划】\兼职 我图网\觅知网\9.17垃圾分类\垃圾分类\64.jp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6D20B-58F2-4891-B7F1-A5E9C09792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5AE3C-B112-4000-9214-345DE92A36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3.wdp"/><Relationship Id="rId4" Type="http://schemas.openxmlformats.org/officeDocument/2006/relationships/image" Target="../media/image28.png"/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GI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028" name="Picture 4" descr="E:\其他工作\【策    划】\兼职 我图网\觅知网\9.17垃圾分类\垃圾分类\t3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t="6030"/>
          <a:stretch>
            <a:fillRect/>
          </a:stretch>
        </p:blipFill>
        <p:spPr bwMode="auto">
          <a:xfrm>
            <a:off x="1242984" y="1981917"/>
            <a:ext cx="3752453" cy="3308585"/>
          </a:xfrm>
          <a:prstGeom prst="rect">
            <a:avLst/>
          </a:prstGeom>
          <a:noFill/>
        </p:spPr>
      </p:pic>
      <p:pic>
        <p:nvPicPr>
          <p:cNvPr id="7" name="PA_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155" flipH="1">
            <a:off x="66885" y="28594"/>
            <a:ext cx="1210474" cy="1210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616" y="1124131"/>
            <a:ext cx="74270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6600" b="1" dirty="0">
                <a:solidFill>
                  <a:schemeClr val="accent3"/>
                </a:solidFill>
                <a:cs typeface="+mn-ea"/>
                <a:sym typeface="Arial"/>
              </a:rPr>
              <a:t>环境保护  爱护家园</a:t>
            </a:r>
            <a:endParaRPr lang="zh-CN" altLang="en-US" sz="6600" b="1" dirty="0">
              <a:solidFill>
                <a:schemeClr val="accent3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95437" y="3356258"/>
            <a:ext cx="26898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33"/>
                </a:solidFill>
              </a:rPr>
              <a:t>汇报人：</a:t>
            </a:r>
            <a:endParaRPr lang="zh-CN" altLang="en-US" sz="1600" b="1" dirty="0">
              <a:solidFill>
                <a:srgbClr val="007033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7033"/>
                </a:solidFill>
              </a:rPr>
              <a:t></a:t>
            </a:r>
            <a:r>
              <a:rPr lang="zh-CN" altLang="en-US" sz="1600" b="1" dirty="0">
                <a:solidFill>
                  <a:srgbClr val="007033"/>
                </a:solidFill>
              </a:rPr>
              <a:t>汇报时间：</a:t>
            </a:r>
            <a:r>
              <a:rPr lang="en-US" altLang="zh-CN" sz="1600" b="1" dirty="0">
                <a:solidFill>
                  <a:srgbClr val="007033"/>
                </a:solidFill>
              </a:rPr>
              <a:t>2028</a:t>
            </a:r>
            <a:r>
              <a:rPr lang="zh-CN" altLang="en-US" sz="1600" b="1" dirty="0">
                <a:solidFill>
                  <a:srgbClr val="007033"/>
                </a:solidFill>
              </a:rPr>
              <a:t>年</a:t>
            </a:r>
            <a:r>
              <a:rPr lang="en-US" altLang="zh-CN" sz="1600" b="1" dirty="0">
                <a:solidFill>
                  <a:srgbClr val="007033"/>
                </a:solidFill>
              </a:rPr>
              <a:t>11</a:t>
            </a:r>
            <a:r>
              <a:rPr lang="zh-CN" altLang="en-US" sz="1600" b="1" dirty="0">
                <a:solidFill>
                  <a:srgbClr val="007033"/>
                </a:solidFill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室内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"/>
            <a:ext cx="9244315" cy="49720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4692" y="2111672"/>
            <a:ext cx="4719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Arial"/>
              </a:rPr>
              <a:t>我们现实中的环境问题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5160" y="2014219"/>
            <a:ext cx="1023478" cy="90279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6000" dirty="0">
                <a:latin typeface="Arial"/>
                <a:ea typeface="微软雅黑"/>
                <a:cs typeface="+mn-ea"/>
                <a:sym typeface="Arial"/>
              </a:rPr>
              <a:t>3</a:t>
            </a:r>
            <a:endParaRPr lang="zh-CN" altLang="en-US" sz="6000" dirty="0"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4" descr="F2007041609172126190559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96" y="1159515"/>
            <a:ext cx="2528185" cy="20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F2007041609172119125193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31" y="1771153"/>
            <a:ext cx="2628513" cy="21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3989225" y="4222432"/>
            <a:ext cx="480131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000" b="1" dirty="0">
                <a:solidFill>
                  <a:srgbClr val="007033"/>
                </a:solidFill>
                <a:latin typeface="Arial" pitchFamily="34" charset="0"/>
                <a:ea typeface="微软雅黑" pitchFamily="34" charset="-122"/>
              </a:rPr>
              <a:t>难道就不能放到垃圾桶吗？</a:t>
            </a:r>
          </a:p>
        </p:txBody>
      </p:sp>
      <p:pic>
        <p:nvPicPr>
          <p:cNvPr id="6" name="Picture 2" descr="E:\其他工作\【策    划】\兼职 我图网\觅知网\9.17垃圾分类\垃圾分类\56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" y="3373120"/>
            <a:ext cx="2528185" cy="1698624"/>
          </a:xfrm>
          <a:prstGeom prst="rect">
            <a:avLst/>
          </a:prstGeom>
          <a:noFill/>
        </p:spPr>
      </p:pic>
      <p:pic>
        <p:nvPicPr>
          <p:cNvPr id="7" name="Picture 4" descr="img200710231055120[1]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>
            <a:fillRect/>
          </a:stretch>
        </p:blipFill>
        <p:spPr>
          <a:xfrm>
            <a:off x="6164580" y="733183"/>
            <a:ext cx="2738602" cy="2147174"/>
          </a:xfrm>
          <a:prstGeom prst="rect">
            <a:avLst/>
          </a:prstGeom>
        </p:spPr>
      </p:pic>
      <p:grpSp>
        <p:nvGrpSpPr>
          <p:cNvPr id="12" name="Group 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3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4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5" name="TextBox 9_1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246591" y="904557"/>
            <a:ext cx="46079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1.</a:t>
            </a:r>
            <a:r>
              <a:rPr lang="zh-CN" altLang="en-US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国民素质太低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08" y="1507906"/>
            <a:ext cx="3123009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486" y="1507905"/>
            <a:ext cx="3288506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4901804" y="4683919"/>
            <a:ext cx="24848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350">
              <a:latin typeface="Arial" pitchFamily="34" charset="0"/>
            </a:endParaRP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5025523" y="3987839"/>
            <a:ext cx="3450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海南三亚大东海景区长达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2.8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公里的海岸线长，遍布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吨生活垃圾</a:t>
            </a:r>
          </a:p>
        </p:txBody>
      </p:sp>
      <p:sp>
        <p:nvSpPr>
          <p:cNvPr id="16391" name="矩形 10"/>
          <p:cNvSpPr>
            <a:spLocks noChangeArrowheads="1"/>
          </p:cNvSpPr>
          <p:nvPr/>
        </p:nvSpPr>
        <p:spPr bwMode="auto">
          <a:xfrm>
            <a:off x="846207" y="3941672"/>
            <a:ext cx="28007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八达岭长城上游客丢弃的垃圾随处可见</a:t>
            </a:r>
          </a:p>
        </p:txBody>
      </p:sp>
      <p:grpSp>
        <p:nvGrpSpPr>
          <p:cNvPr id="8" name="Group 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493067" y="872470"/>
            <a:ext cx="5724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2.</a:t>
            </a:r>
            <a:r>
              <a:rPr lang="zh-CN" altLang="en-US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无视清洁工人的劳动成果</a:t>
            </a:r>
          </a:p>
        </p:txBody>
      </p:sp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4901804" y="4683919"/>
            <a:ext cx="24848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350">
              <a:latin typeface="Arial" pitchFamily="34" charset="0"/>
            </a:endParaRPr>
          </a:p>
        </p:txBody>
      </p:sp>
      <p:pic>
        <p:nvPicPr>
          <p:cNvPr id="17412" name="图片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" b="484"/>
          <a:stretch>
            <a:fillRect/>
          </a:stretch>
        </p:blipFill>
        <p:spPr bwMode="auto">
          <a:xfrm>
            <a:off x="926408" y="1552973"/>
            <a:ext cx="3409950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211" y="1563847"/>
            <a:ext cx="3050381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3575465" y="4086364"/>
            <a:ext cx="43979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800" dirty="0">
                <a:latin typeface="微软雅黑" pitchFamily="34" charset="-122"/>
                <a:ea typeface="微软雅黑" pitchFamily="34" charset="-122"/>
              </a:rPr>
              <a:t>长假成清洁工人的噩梦</a:t>
            </a:r>
          </a:p>
        </p:txBody>
      </p:sp>
      <p:grpSp>
        <p:nvGrpSpPr>
          <p:cNvPr id="7" name="Group 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0" name="TextBox 9_1_1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3564850" y="800105"/>
            <a:ext cx="20142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3.</a:t>
            </a:r>
            <a:r>
              <a:rPr lang="zh-CN" altLang="en-US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</a:rPr>
              <a:t>缺乏公德心 </a:t>
            </a:r>
          </a:p>
        </p:txBody>
      </p:sp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4901804" y="4683919"/>
            <a:ext cx="24848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350">
              <a:latin typeface="Arial" pitchFamily="34" charset="0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27" y="1476081"/>
            <a:ext cx="3929063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2" name="组合 13"/>
          <p:cNvGrpSpPr/>
          <p:nvPr/>
        </p:nvGrpSpPr>
        <p:grpSpPr bwMode="auto">
          <a:xfrm>
            <a:off x="4366023" y="1470661"/>
            <a:ext cx="3406401" cy="906780"/>
            <a:chOff x="0" y="0"/>
            <a:chExt cx="4752475" cy="1267351"/>
          </a:xfrm>
        </p:grpSpPr>
        <p:sp>
          <p:nvSpPr>
            <p:cNvPr id="18439" name="椭圆 5"/>
            <p:cNvSpPr>
              <a:spLocks noChangeArrowheads="1"/>
            </p:cNvSpPr>
            <p:nvPr/>
          </p:nvSpPr>
          <p:spPr bwMode="auto">
            <a:xfrm>
              <a:off x="0" y="0"/>
              <a:ext cx="1439847" cy="126735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</a:ln>
            <a:effectLst>
              <a:outerShdw dist="20000" dir="5400000" algn="ctr" rotWithShape="0">
                <a:srgbClr val="000000">
                  <a:alpha val="35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cxnSp>
          <p:nvCxnSpPr>
            <p:cNvPr id="18440" name="直接箭头连接符 11"/>
            <p:cNvCxnSpPr>
              <a:cxnSpLocks noChangeShapeType="1"/>
              <a:stCxn id="18439" idx="6"/>
            </p:cNvCxnSpPr>
            <p:nvPr/>
          </p:nvCxnSpPr>
          <p:spPr bwMode="auto">
            <a:xfrm flipV="1">
              <a:off x="1439847" y="633675"/>
              <a:ext cx="1368411" cy="0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41" name="TextBox 12"/>
            <p:cNvSpPr txBox="1">
              <a:spLocks noChangeArrowheads="1"/>
            </p:cNvSpPr>
            <p:nvPr/>
          </p:nvSpPr>
          <p:spPr bwMode="auto">
            <a:xfrm>
              <a:off x="2808258" y="341165"/>
              <a:ext cx="1944217" cy="58501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250" dirty="0">
                  <a:solidFill>
                    <a:srgbClr val="FF0000"/>
                  </a:solidFill>
                  <a:latin typeface="Arial" pitchFamily="34" charset="0"/>
                </a:rPr>
                <a:t>熟视无睹</a:t>
              </a:r>
            </a:p>
          </p:txBody>
        </p:sp>
      </p:grpSp>
      <p:grpSp>
        <p:nvGrpSpPr>
          <p:cNvPr id="10" name="Group 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1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3" name="TextBox 9_1_1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7300" y="382543"/>
            <a:ext cx="2209800" cy="141954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梯形 19"/>
          <p:cNvSpPr/>
          <p:nvPr/>
        </p:nvSpPr>
        <p:spPr>
          <a:xfrm>
            <a:off x="673100" y="2479675"/>
            <a:ext cx="2362200" cy="295275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9775" y="1858125"/>
            <a:ext cx="2197325" cy="147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8078" y="3385497"/>
            <a:ext cx="2204422" cy="137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590920" y="1545005"/>
            <a:ext cx="2238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Arial"/>
                <a:ea typeface="微软雅黑"/>
                <a:cs typeface="+mn-ea"/>
                <a:sym typeface="Arial"/>
              </a:rPr>
              <a:t>       由于废旧塑料包装物（聚乙烯、聚氯乙烯、聚苯乙烯等）大多呈白色，因此造成的环境污染被称为“白色污染。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399999" y="1549287"/>
            <a:ext cx="2419350" cy="505610"/>
            <a:chOff x="6419850" y="2169234"/>
            <a:chExt cx="2419350" cy="505610"/>
          </a:xfrm>
        </p:grpSpPr>
        <p:sp>
          <p:nvSpPr>
            <p:cNvPr id="21" name="梯形 20"/>
            <p:cNvSpPr/>
            <p:nvPr/>
          </p:nvSpPr>
          <p:spPr>
            <a:xfrm>
              <a:off x="6419850" y="2171700"/>
              <a:ext cx="2419350" cy="295275"/>
            </a:xfrm>
            <a:prstGeom prst="trapezoi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 flipV="1">
              <a:off x="6503333" y="2169234"/>
              <a:ext cx="2226834" cy="505610"/>
            </a:xfrm>
            <a:prstGeom prst="trapezoid">
              <a:avLst>
                <a:gd name="adj" fmla="val 16489"/>
              </a:avLst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13758" y="2233782"/>
              <a:ext cx="18018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洋垃圾污染</a:t>
              </a:r>
            </a:p>
          </p:txBody>
        </p:sp>
      </p:grpSp>
      <p:sp>
        <p:nvSpPr>
          <p:cNvPr id="18" name="梯形 17"/>
          <p:cNvSpPr/>
          <p:nvPr/>
        </p:nvSpPr>
        <p:spPr>
          <a:xfrm flipV="1">
            <a:off x="736750" y="2481916"/>
            <a:ext cx="2226834" cy="505610"/>
          </a:xfrm>
          <a:prstGeom prst="trapezoid">
            <a:avLst>
              <a:gd name="adj" fmla="val 1648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7375" y="964266"/>
            <a:ext cx="2095500" cy="505610"/>
            <a:chOff x="371475" y="468966"/>
            <a:chExt cx="2095500" cy="505610"/>
          </a:xfrm>
        </p:grpSpPr>
        <p:sp>
          <p:nvSpPr>
            <p:cNvPr id="6" name="梯形 5"/>
            <p:cNvSpPr/>
            <p:nvPr/>
          </p:nvSpPr>
          <p:spPr>
            <a:xfrm>
              <a:off x="371475" y="476250"/>
              <a:ext cx="2095500" cy="295275"/>
            </a:xfrm>
            <a:prstGeom prst="trapezoid">
              <a:avLst/>
            </a:prstGeom>
            <a:solidFill>
              <a:srgbClr val="007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454175" y="468966"/>
              <a:ext cx="1927075" cy="505610"/>
            </a:xfrm>
            <a:prstGeom prst="trapezoid">
              <a:avLst>
                <a:gd name="adj" fmla="val 16489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86709" y="99463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“白色污染”</a:t>
            </a:r>
            <a:endParaRPr lang="zh-CN" altLang="zh-CN" sz="2000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  <a:p>
            <a:endParaRPr lang="zh-CN" altLang="en-US" sz="2000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99999" y="2145314"/>
            <a:ext cx="2513360" cy="2112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Arial"/>
                <a:ea typeface="微软雅黑"/>
                <a:cs typeface="+mn-ea"/>
                <a:sym typeface="Arial"/>
              </a:rPr>
              <a:t>          </a:t>
            </a:r>
            <a:r>
              <a:rPr lang="zh-CN" altLang="zh-CN" sz="1100" dirty="0">
                <a:latin typeface="Arial"/>
                <a:ea typeface="微软雅黑"/>
                <a:cs typeface="+mn-ea"/>
                <a:sym typeface="Arial"/>
              </a:rPr>
              <a:t>所谓”洋垃圾“大多数是混杂着大量生活垃圾的工业废料等。在发达国家，处理1吨有毒废物，需要花费400多美元，而向境外倾倒有毒废料只需花几十美元， 甚至还能带来微薄利润。为此，有些为富不仁的洋老板便不择手段向海外转移工业废料。</a:t>
            </a:r>
            <a:endParaRPr lang="zh-CN" altLang="zh-CN" sz="1100" dirty="0"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solidFill>
                <a:srgbClr val="78D00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95493" y="737547"/>
            <a:ext cx="257522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垃圾污染的种类</a:t>
            </a:r>
            <a:endParaRPr lang="zh-CN" altLang="en-US" sz="23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pic>
        <p:nvPicPr>
          <p:cNvPr id="26" name="淘宝网chenying0907出品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58664"/>
            <a:ext cx="4946914" cy="20848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6900" y="3066020"/>
            <a:ext cx="2343039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Arial"/>
                <a:ea typeface="微软雅黑"/>
                <a:cs typeface="+mn-ea"/>
                <a:sym typeface="Arial"/>
              </a:rPr>
              <a:t>       </a:t>
            </a:r>
            <a:r>
              <a:rPr lang="zh-CN" altLang="zh-CN" sz="1200" dirty="0">
                <a:latin typeface="Arial"/>
                <a:ea typeface="微软雅黑"/>
                <a:cs typeface="+mn-ea"/>
                <a:sym typeface="Arial"/>
              </a:rPr>
              <a:t>废旧电池的危害主要集中在其中所含的少量的重金属上，如铅、汞、镉等。这些有毒物质通过各种途径进入人体内，长期积蓄难以排除，损害神经系统、造血功能和骨骼，甚至可以致癌。 </a:t>
            </a:r>
            <a:endParaRPr lang="zh-CN" altLang="zh-CN" sz="1200" dirty="0">
              <a:latin typeface="Arial"/>
              <a:ea typeface="微软雅黑"/>
              <a:cs typeface="+mn-ea"/>
              <a:sym typeface="Arial"/>
            </a:endParaRPr>
          </a:p>
          <a:p>
            <a:endParaRPr lang="zh-CN" altLang="en-US" sz="1050" dirty="0">
              <a:solidFill>
                <a:srgbClr val="78D00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93179" y="2525027"/>
            <a:ext cx="19086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废旧电池污染</a:t>
            </a:r>
          </a:p>
        </p:txBody>
      </p:sp>
      <p:grpSp>
        <p:nvGrpSpPr>
          <p:cNvPr id="22" name="Group 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23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7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28" name="TextBox 9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8" grpId="0" animBg="1"/>
      <p:bldP spid="8" grpId="0"/>
      <p:bldP spid="14" grpId="0"/>
      <p:bldP spid="7" grpId="0"/>
      <p:bldP spid="13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6450" y="461580"/>
            <a:ext cx="280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垃圾的处理方法</a:t>
            </a:r>
          </a:p>
        </p:txBody>
      </p:sp>
      <p:sp>
        <p:nvSpPr>
          <p:cNvPr id="84" name="Freeform 5"/>
          <p:cNvSpPr>
            <a:spLocks noChangeArrowheads="1"/>
          </p:cNvSpPr>
          <p:nvPr/>
        </p:nvSpPr>
        <p:spPr bwMode="auto">
          <a:xfrm>
            <a:off x="3160713" y="1727200"/>
            <a:ext cx="2619375" cy="3044825"/>
          </a:xfrm>
          <a:custGeom>
            <a:avLst/>
            <a:gdLst/>
            <a:ahLst/>
            <a:cxnLst>
              <a:cxn ang="0">
                <a:pos x="2880" y="366"/>
              </a:cxn>
              <a:cxn ang="0">
                <a:pos x="2537" y="1873"/>
              </a:cxn>
              <a:cxn ang="0">
                <a:pos x="1824" y="603"/>
              </a:cxn>
              <a:cxn ang="0">
                <a:pos x="1753" y="670"/>
              </a:cxn>
              <a:cxn ang="0">
                <a:pos x="2538" y="2541"/>
              </a:cxn>
              <a:cxn ang="0">
                <a:pos x="2222" y="2790"/>
              </a:cxn>
              <a:cxn ang="0">
                <a:pos x="535" y="1885"/>
              </a:cxn>
              <a:cxn ang="0">
                <a:pos x="376" y="1956"/>
              </a:cxn>
              <a:cxn ang="0">
                <a:pos x="1565" y="2480"/>
              </a:cxn>
              <a:cxn ang="0">
                <a:pos x="2389" y="3537"/>
              </a:cxn>
              <a:cxn ang="0">
                <a:pos x="2135" y="4240"/>
              </a:cxn>
              <a:cxn ang="0">
                <a:pos x="12" y="3875"/>
              </a:cxn>
              <a:cxn ang="0">
                <a:pos x="0" y="4054"/>
              </a:cxn>
              <a:cxn ang="0">
                <a:pos x="2184" y="4580"/>
              </a:cxn>
              <a:cxn ang="0">
                <a:pos x="2243" y="6033"/>
              </a:cxn>
              <a:cxn ang="0">
                <a:pos x="1565" y="6635"/>
              </a:cxn>
              <a:cxn ang="0">
                <a:pos x="908" y="6761"/>
              </a:cxn>
              <a:cxn ang="0">
                <a:pos x="3978" y="6888"/>
              </a:cxn>
              <a:cxn ang="0">
                <a:pos x="4444" y="6786"/>
              </a:cxn>
              <a:cxn ang="0">
                <a:pos x="3990" y="6677"/>
              </a:cxn>
              <a:cxn ang="0">
                <a:pos x="3121" y="6098"/>
              </a:cxn>
              <a:cxn ang="0">
                <a:pos x="3103" y="4773"/>
              </a:cxn>
              <a:cxn ang="0">
                <a:pos x="4614" y="4157"/>
              </a:cxn>
              <a:cxn ang="0">
                <a:pos x="5977" y="4030"/>
              </a:cxn>
              <a:cxn ang="0">
                <a:pos x="5970" y="3829"/>
              </a:cxn>
              <a:cxn ang="0">
                <a:pos x="5710" y="3898"/>
              </a:cxn>
              <a:cxn ang="0">
                <a:pos x="3071" y="4243"/>
              </a:cxn>
              <a:cxn ang="0">
                <a:pos x="3308" y="2959"/>
              </a:cxn>
              <a:cxn ang="0">
                <a:pos x="5462" y="2202"/>
              </a:cxn>
              <a:cxn ang="0">
                <a:pos x="5391" y="2119"/>
              </a:cxn>
              <a:cxn ang="0">
                <a:pos x="3824" y="2471"/>
              </a:cxn>
              <a:cxn ang="0">
                <a:pos x="2916" y="2840"/>
              </a:cxn>
              <a:cxn ang="0">
                <a:pos x="3083" y="2377"/>
              </a:cxn>
              <a:cxn ang="0">
                <a:pos x="4059" y="1013"/>
              </a:cxn>
              <a:cxn ang="0">
                <a:pos x="3418" y="1832"/>
              </a:cxn>
              <a:cxn ang="0">
                <a:pos x="2806" y="2127"/>
              </a:cxn>
              <a:cxn ang="0">
                <a:pos x="2979" y="540"/>
              </a:cxn>
              <a:cxn ang="0">
                <a:pos x="2932" y="1"/>
              </a:cxn>
              <a:cxn ang="0">
                <a:pos x="2785" y="0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007033"/>
          </a:solidFill>
          <a:ln w="0">
            <a:noFill/>
            <a:round/>
          </a:ln>
        </p:spPr>
        <p:txBody>
          <a:bodyPr/>
          <a:lstStyle/>
          <a:p>
            <a:endParaRPr lang="zh-CN" altLang="en-US" dirty="0">
              <a:solidFill>
                <a:srgbClr val="78D00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5" name="橢圓 3"/>
          <p:cNvSpPr>
            <a:spLocks noChangeArrowheads="1"/>
          </p:cNvSpPr>
          <p:nvPr/>
        </p:nvSpPr>
        <p:spPr bwMode="auto">
          <a:xfrm>
            <a:off x="2657475" y="3063875"/>
            <a:ext cx="711200" cy="712788"/>
          </a:xfrm>
          <a:prstGeom prst="ellipse">
            <a:avLst/>
          </a:prstGeom>
          <a:solidFill>
            <a:srgbClr val="FFBF17"/>
          </a:solidFill>
          <a:ln w="25400">
            <a:noFill/>
            <a:round/>
          </a:ln>
        </p:spPr>
        <p:txBody>
          <a:bodyPr/>
          <a:lstStyle/>
          <a:p>
            <a:pPr marL="233680" indent="-23368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3200">
              <a:solidFill>
                <a:srgbClr val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7" name="橢圓 5"/>
          <p:cNvSpPr>
            <a:spLocks noChangeArrowheads="1"/>
          </p:cNvSpPr>
          <p:nvPr/>
        </p:nvSpPr>
        <p:spPr bwMode="auto">
          <a:xfrm>
            <a:off x="3321050" y="1571625"/>
            <a:ext cx="714375" cy="711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noFill/>
            <a:round/>
          </a:ln>
        </p:spPr>
        <p:txBody>
          <a:bodyPr/>
          <a:lstStyle/>
          <a:p>
            <a:pPr marL="233680" indent="-233680"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1050" dirty="0">
              <a:solidFill>
                <a:srgbClr val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8" name="橢圓 6"/>
          <p:cNvSpPr>
            <a:spLocks noChangeArrowheads="1"/>
          </p:cNvSpPr>
          <p:nvPr/>
        </p:nvSpPr>
        <p:spPr bwMode="auto">
          <a:xfrm>
            <a:off x="4113213" y="1136650"/>
            <a:ext cx="712787" cy="712788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</a:ln>
        </p:spPr>
        <p:txBody>
          <a:bodyPr/>
          <a:lstStyle/>
          <a:p>
            <a:pPr marL="233680" indent="-23368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3200">
              <a:solidFill>
                <a:srgbClr val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9" name="橢圓 7"/>
          <p:cNvSpPr>
            <a:spLocks noChangeArrowheads="1"/>
          </p:cNvSpPr>
          <p:nvPr/>
        </p:nvSpPr>
        <p:spPr bwMode="auto">
          <a:xfrm>
            <a:off x="4826000" y="1724025"/>
            <a:ext cx="714375" cy="7127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>
            <a:noFill/>
            <a:round/>
          </a:ln>
        </p:spPr>
        <p:txBody>
          <a:bodyPr/>
          <a:lstStyle/>
          <a:p>
            <a:pPr marL="233680" indent="-23368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3200">
              <a:solidFill>
                <a:srgbClr val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1" name="橢圓 9"/>
          <p:cNvSpPr>
            <a:spLocks noChangeArrowheads="1"/>
          </p:cNvSpPr>
          <p:nvPr/>
        </p:nvSpPr>
        <p:spPr bwMode="auto">
          <a:xfrm>
            <a:off x="5538788" y="3251200"/>
            <a:ext cx="711200" cy="711200"/>
          </a:xfrm>
          <a:prstGeom prst="ellipse">
            <a:avLst/>
          </a:prstGeom>
          <a:solidFill>
            <a:srgbClr val="7030A0"/>
          </a:solidFill>
          <a:ln w="25400">
            <a:noFill/>
            <a:round/>
          </a:ln>
        </p:spPr>
        <p:txBody>
          <a:bodyPr/>
          <a:lstStyle/>
          <a:p>
            <a:pPr marL="233680" indent="-233680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itchFamily="34" charset="0"/>
              <a:buChar char="•"/>
            </a:pPr>
            <a:endParaRPr lang="zh-CN" altLang="zh-CN" sz="3200">
              <a:solidFill>
                <a:srgbClr val="000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390900" y="16764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综合</a:t>
            </a:r>
            <a:endParaRPr lang="en-US" altLang="zh-CN" sz="1400" dirty="0">
              <a:latin typeface="Arial"/>
              <a:ea typeface="微软雅黑"/>
              <a:cs typeface="+mn-ea"/>
              <a:sym typeface="Arial"/>
            </a:endParaRPr>
          </a:p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利用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4924425" y="18097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卫生</a:t>
            </a:r>
            <a:endParaRPr lang="en-US" altLang="zh-CN" sz="1400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填埋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752725" y="31813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焚烧</a:t>
            </a:r>
            <a:endParaRPr lang="en-US" altLang="zh-CN" sz="1400" dirty="0">
              <a:latin typeface="Arial"/>
              <a:ea typeface="微软雅黑"/>
              <a:cs typeface="+mn-ea"/>
              <a:sym typeface="Arial"/>
            </a:endParaRPr>
          </a:p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发电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572125" y="3448050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堆  肥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4200525" y="12382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资源</a:t>
            </a:r>
            <a:endParaRPr lang="en-US" altLang="zh-CN" sz="1400" dirty="0">
              <a:latin typeface="Arial"/>
              <a:ea typeface="微软雅黑"/>
              <a:cs typeface="+mn-ea"/>
              <a:sym typeface="Arial"/>
            </a:endParaRPr>
          </a:p>
          <a:p>
            <a:r>
              <a:rPr lang="zh-CN" altLang="en-US" sz="1400" dirty="0">
                <a:latin typeface="Arial"/>
                <a:ea typeface="微软雅黑"/>
                <a:cs typeface="+mn-ea"/>
                <a:sym typeface="Arial"/>
              </a:rPr>
              <a:t>返还</a:t>
            </a: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3674" y="1531575"/>
            <a:ext cx="2162176" cy="920444"/>
          </a:xfrm>
          <a:prstGeom prst="rect">
            <a:avLst/>
          </a:prstGeom>
          <a:noFill/>
          <a:ln w="38100">
            <a:noFill/>
          </a:ln>
          <a:effectLst>
            <a:softEdge rad="63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6013" y="2914651"/>
            <a:ext cx="2160312" cy="139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5" name="图片 2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79" y="2014134"/>
            <a:ext cx="1775571" cy="1540285"/>
          </a:xfrm>
          <a:prstGeom prst="rect">
            <a:avLst/>
          </a:prstGeom>
          <a:noFill/>
          <a:ln w="38100"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291" y="3680081"/>
            <a:ext cx="1754648" cy="114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399" y="819232"/>
            <a:ext cx="1774276" cy="109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cxnSp>
        <p:nvCxnSpPr>
          <p:cNvPr id="112" name="直接箭头连接符 111"/>
          <p:cNvCxnSpPr/>
          <p:nvPr/>
        </p:nvCxnSpPr>
        <p:spPr>
          <a:xfrm flipH="1">
            <a:off x="2552700" y="1266825"/>
            <a:ext cx="1533525" cy="0"/>
          </a:xfrm>
          <a:prstGeom prst="straightConnector1">
            <a:avLst/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肘形连接符 115"/>
          <p:cNvCxnSpPr/>
          <p:nvPr/>
        </p:nvCxnSpPr>
        <p:spPr>
          <a:xfrm rot="10800000" flipV="1">
            <a:off x="2409825" y="4152899"/>
            <a:ext cx="610098" cy="422909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endCxn id="85" idx="4"/>
          </p:cNvCxnSpPr>
          <p:nvPr/>
        </p:nvCxnSpPr>
        <p:spPr>
          <a:xfrm flipV="1">
            <a:off x="3009900" y="3776663"/>
            <a:ext cx="3175" cy="376237"/>
          </a:xfrm>
          <a:prstGeom prst="line">
            <a:avLst/>
          </a:prstGeom>
          <a:ln w="28575">
            <a:solidFill>
              <a:srgbClr val="0070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肘形连接符 123"/>
          <p:cNvCxnSpPr/>
          <p:nvPr/>
        </p:nvCxnSpPr>
        <p:spPr>
          <a:xfrm rot="10800000" flipV="1">
            <a:off x="2409826" y="2042438"/>
            <a:ext cx="851535" cy="590269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肘形连接符 126"/>
          <p:cNvCxnSpPr/>
          <p:nvPr/>
        </p:nvCxnSpPr>
        <p:spPr>
          <a:xfrm>
            <a:off x="5890846" y="4070838"/>
            <a:ext cx="597877" cy="140677"/>
          </a:xfrm>
          <a:prstGeom prst="bentConnector3">
            <a:avLst>
              <a:gd name="adj1" fmla="val 50000"/>
            </a:avLst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30"/>
          <p:cNvCxnSpPr/>
          <p:nvPr/>
        </p:nvCxnSpPr>
        <p:spPr>
          <a:xfrm>
            <a:off x="5593080" y="2034540"/>
            <a:ext cx="746760" cy="0"/>
          </a:xfrm>
          <a:prstGeom prst="straightConnector1">
            <a:avLst/>
          </a:prstGeom>
          <a:ln w="19050">
            <a:solidFill>
              <a:srgbClr val="007033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2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31" name="TextBox 9_1_1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我们现实中的环境问题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4" grpId="0" animBg="1"/>
      <p:bldP spid="85" grpId="0" animBg="1"/>
      <p:bldP spid="87" grpId="0" animBg="1"/>
      <p:bldP spid="88" grpId="0" animBg="1"/>
      <p:bldP spid="89" grpId="0" animBg="1"/>
      <p:bldP spid="91" grpId="0" animBg="1"/>
      <p:bldP spid="100" grpId="0"/>
      <p:bldP spid="101" grpId="0"/>
      <p:bldP spid="102" grpId="0"/>
      <p:bldP spid="103" grpId="0"/>
      <p:bldP spid="1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室内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"/>
            <a:ext cx="9244315" cy="49720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4692" y="2111672"/>
            <a:ext cx="4719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Arial"/>
              </a:rPr>
              <a:t>走出国外看世界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5160" y="2014219"/>
            <a:ext cx="1023478" cy="90279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6000" dirty="0">
                <a:latin typeface="Arial"/>
                <a:ea typeface="微软雅黑"/>
                <a:cs typeface="+mn-ea"/>
                <a:sym typeface="Arial"/>
              </a:rPr>
              <a:t>4</a:t>
            </a:r>
            <a:endParaRPr lang="zh-CN" altLang="en-US" sz="6000" dirty="0"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50762" y="1065346"/>
            <a:ext cx="2972602" cy="3618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  <a:buFontTx/>
              <a:buNone/>
            </a:pPr>
            <a:r>
              <a:rPr lang="zh-CN" altLang="en-US" dirty="0">
                <a:solidFill>
                  <a:srgbClr val="007033"/>
                </a:solidFill>
                <a:cs typeface="+mn-ea"/>
                <a:sym typeface="Arial"/>
              </a:rPr>
              <a:t>       在新加坡不能随地乱丢垃圾、随地吐痰、随便场合抽烟</a:t>
            </a:r>
            <a:r>
              <a:rPr lang="en-US" altLang="zh-CN" dirty="0">
                <a:solidFill>
                  <a:srgbClr val="007033"/>
                </a:solidFill>
                <a:cs typeface="+mn-ea"/>
                <a:sym typeface="Arial"/>
              </a:rPr>
              <a:t>,</a:t>
            </a:r>
            <a:r>
              <a:rPr lang="zh-CN" altLang="en-US" dirty="0">
                <a:solidFill>
                  <a:srgbClr val="007033"/>
                </a:solidFill>
                <a:cs typeface="+mn-ea"/>
                <a:sym typeface="Arial"/>
              </a:rPr>
              <a:t>不能嚼口香糖的国家。乱丢垃圾如果是初犯，则可罚款新币</a:t>
            </a:r>
            <a:r>
              <a:rPr lang="en-US" altLang="zh-CN" dirty="0">
                <a:solidFill>
                  <a:srgbClr val="007033"/>
                </a:solidFill>
                <a:cs typeface="+mn-ea"/>
                <a:sym typeface="Arial"/>
              </a:rPr>
              <a:t>1000</a:t>
            </a:r>
            <a:r>
              <a:rPr lang="zh-CN" altLang="en-US" dirty="0">
                <a:solidFill>
                  <a:srgbClr val="007033"/>
                </a:solidFill>
                <a:cs typeface="+mn-ea"/>
                <a:sym typeface="Arial"/>
              </a:rPr>
              <a:t>元；是累犯的话就必需罚新币</a:t>
            </a:r>
            <a:r>
              <a:rPr lang="en-US" altLang="zh-CN" dirty="0">
                <a:solidFill>
                  <a:srgbClr val="007033"/>
                </a:solidFill>
                <a:cs typeface="+mn-ea"/>
                <a:sym typeface="Arial"/>
              </a:rPr>
              <a:t>2000</a:t>
            </a:r>
            <a:r>
              <a:rPr lang="zh-CN" altLang="en-US" dirty="0">
                <a:solidFill>
                  <a:srgbClr val="007033"/>
                </a:solidFill>
                <a:cs typeface="+mn-ea"/>
                <a:sym typeface="Arial"/>
              </a:rPr>
              <a:t>元，还要加罚清扫公共场所。依最新修订的惩治乱丢垃圾条例来说，新加坡全面禁止贩售口香糖，因为新加坡政府在保持清洁方面不遗馀力</a:t>
            </a:r>
            <a:r>
              <a:rPr lang="en-US" altLang="zh-CN" dirty="0">
                <a:solidFill>
                  <a:srgbClr val="007033"/>
                </a:solidFill>
                <a:cs typeface="+mn-ea"/>
                <a:sym typeface="Arial"/>
              </a:rPr>
              <a:t>.</a:t>
            </a:r>
            <a:endParaRPr lang="zh-CN" altLang="en-US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029325" y="5133975"/>
            <a:ext cx="736226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3734056" y="1920240"/>
            <a:ext cx="962360" cy="1670050"/>
            <a:chOff x="2539484" y="1862138"/>
            <a:chExt cx="903803" cy="1662112"/>
          </a:xfrm>
        </p:grpSpPr>
        <p:sp>
          <p:nvSpPr>
            <p:cNvPr id="26" name="下箭头标注 25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39484" y="2013380"/>
              <a:ext cx="646331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新加坡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5104430" y="882199"/>
            <a:ext cx="3265267" cy="3985234"/>
          </a:xfrm>
          <a:prstGeom prst="rect">
            <a:avLst/>
          </a:prstGeom>
          <a:noFill/>
          <a:ln w="19050">
            <a:solidFill>
              <a:srgbClr val="0070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8" name="Group 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22" name="TextBox 9_1_1_1_1_1_1_1_1_1_1_1"/>
          <p:cNvSpPr txBox="1"/>
          <p:nvPr/>
        </p:nvSpPr>
        <p:spPr>
          <a:xfrm>
            <a:off x="784709" y="408930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pic>
        <p:nvPicPr>
          <p:cNvPr id="2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03" y="917958"/>
            <a:ext cx="2941417" cy="189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46" y="3035430"/>
            <a:ext cx="2969374" cy="189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 flipH="1">
            <a:off x="4472535" y="1733074"/>
            <a:ext cx="892750" cy="1817052"/>
            <a:chOff x="2550537" y="1862138"/>
            <a:chExt cx="892750" cy="1817052"/>
          </a:xfrm>
        </p:grpSpPr>
        <p:sp>
          <p:nvSpPr>
            <p:cNvPr id="20" name="下箭头标注 19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50537" y="2168320"/>
              <a:ext cx="646331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日 本</a:t>
              </a:r>
            </a:p>
          </p:txBody>
        </p:sp>
      </p:grpSp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667" y="1080623"/>
            <a:ext cx="3187541" cy="321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 flipH="1">
            <a:off x="604220" y="1151727"/>
            <a:ext cx="3715080" cy="864191"/>
            <a:chOff x="363291" y="1381125"/>
            <a:chExt cx="3438550" cy="1257301"/>
          </a:xfrm>
        </p:grpSpPr>
        <p:sp>
          <p:nvSpPr>
            <p:cNvPr id="12" name="TextBox 18"/>
            <p:cNvSpPr txBox="1"/>
            <p:nvPr/>
          </p:nvSpPr>
          <p:spPr>
            <a:xfrm>
              <a:off x="458567" y="1518370"/>
              <a:ext cx="3343274" cy="8891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7033"/>
                  </a:solidFill>
                  <a:cs typeface="+mn-ea"/>
                  <a:sym typeface="Arial"/>
                </a:rPr>
                <a:t> 他们看完球赛后，埸地找不到一片废纸。使许多外国人佩服得五体投地。 </a:t>
              </a:r>
              <a:br>
                <a:rPr lang="zh-CN" altLang="en-US" sz="1200" dirty="0">
                  <a:solidFill>
                    <a:srgbClr val="007033"/>
                  </a:solidFill>
                  <a:cs typeface="+mn-ea"/>
                  <a:sym typeface="Arial"/>
                </a:rPr>
              </a:br>
              <a:r>
                <a:rPr lang="zh-CN" altLang="en-US" sz="1200" dirty="0">
                  <a:solidFill>
                    <a:srgbClr val="007033"/>
                  </a:solidFill>
                  <a:cs typeface="+mn-ea"/>
                  <a:sym typeface="Arial"/>
                </a:rPr>
                <a:t> </a:t>
              </a:r>
              <a:endParaRPr lang="zh-CN" altLang="en-US" sz="12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6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636901" y="2392763"/>
            <a:ext cx="3717065" cy="1881022"/>
            <a:chOff x="363291" y="1381125"/>
            <a:chExt cx="3440388" cy="1257301"/>
          </a:xfrm>
        </p:grpSpPr>
        <p:sp>
          <p:nvSpPr>
            <p:cNvPr id="15" name="TextBox 18"/>
            <p:cNvSpPr txBox="1"/>
            <p:nvPr/>
          </p:nvSpPr>
          <p:spPr>
            <a:xfrm>
              <a:off x="582317" y="1465810"/>
              <a:ext cx="3221362" cy="1172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7033"/>
                  </a:solidFill>
                  <a:cs typeface="+mn-ea"/>
                  <a:sym typeface="Arial"/>
                </a:rPr>
                <a:t> 旅居海外的网民“日本潮流在线”介绍称，在日本，人们习惯了把垃圾带在身上，回到家里再分类扔掉。就连狗粪都会擦拭干净包起来再带回家。类似国庆节时海南三亚的海滩、高速公路上那样遍地是垃圾的情况，“我在日本呆了</a:t>
              </a:r>
              <a:r>
                <a:rPr lang="en-US" altLang="zh-CN" sz="1200" dirty="0">
                  <a:solidFill>
                    <a:srgbClr val="007033"/>
                  </a:solidFill>
                  <a:cs typeface="+mn-ea"/>
                  <a:sym typeface="Arial"/>
                </a:rPr>
                <a:t>7</a:t>
              </a:r>
              <a:r>
                <a:rPr lang="zh-CN" altLang="en-US" sz="1200" dirty="0">
                  <a:solidFill>
                    <a:srgbClr val="007033"/>
                  </a:solidFill>
                  <a:cs typeface="+mn-ea"/>
                  <a:sym typeface="Arial"/>
                </a:rPr>
                <a:t>年都没看到过。”</a:t>
              </a:r>
              <a:endParaRPr lang="zh-CN" altLang="en-US" sz="12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等腰三角形 12"/>
            <p:cNvSpPr/>
            <p:nvPr/>
          </p:nvSpPr>
          <p:spPr>
            <a:xfrm rot="162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6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8" name="Group 1_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23" name="TextBox 9_1_1_1_1_1_1_1_1_1_1_1_1"/>
          <p:cNvSpPr txBox="1"/>
          <p:nvPr/>
        </p:nvSpPr>
        <p:spPr>
          <a:xfrm>
            <a:off x="784709" y="408930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3339" y="153475"/>
            <a:ext cx="1495922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/>
                <a:ea typeface="微软雅黑"/>
                <a:cs typeface="+mn-ea"/>
                <a:sym typeface="Arial"/>
              </a:rPr>
              <a:t>目  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836" y="1184242"/>
            <a:ext cx="418704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rial"/>
                <a:ea typeface="微软雅黑"/>
                <a:cs typeface="+mn-ea"/>
                <a:sym typeface="Arial"/>
              </a:rPr>
              <a:t>1</a:t>
            </a:r>
            <a:endParaRPr lang="zh-CN" altLang="en-US" sz="24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6836" y="1890938"/>
            <a:ext cx="418704" cy="369332"/>
          </a:xfrm>
          <a:prstGeom prst="rect">
            <a:avLst/>
          </a:prstGeom>
          <a:solidFill>
            <a:srgbClr val="6BD735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rial"/>
                <a:ea typeface="微软雅黑"/>
                <a:cs typeface="+mn-ea"/>
                <a:sym typeface="Arial"/>
              </a:rPr>
              <a:t>2</a:t>
            </a:r>
            <a:endParaRPr lang="zh-CN" altLang="en-US" sz="24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6836" y="2582045"/>
            <a:ext cx="418704" cy="36933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rial"/>
                <a:ea typeface="微软雅黑"/>
                <a:cs typeface="+mn-ea"/>
                <a:sym typeface="Arial"/>
              </a:rPr>
              <a:t>3</a:t>
            </a:r>
            <a:endParaRPr lang="zh-CN" altLang="en-US" sz="24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3745" y="190123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7033"/>
                </a:solidFill>
                <a:cs typeface="+mn-ea"/>
                <a:sym typeface="Arial"/>
              </a:rPr>
              <a:t>大家如何理解保护环境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745" y="117733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7033"/>
                </a:solidFill>
                <a:cs typeface="+mn-ea"/>
                <a:sym typeface="Arial"/>
              </a:rPr>
              <a:t>为什么要保护环境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53745" y="254893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7033"/>
                </a:solidFill>
                <a:cs typeface="+mn-ea"/>
                <a:sym typeface="Arial"/>
              </a:rPr>
              <a:t>我们现实中的环境问题</a:t>
            </a:r>
          </a:p>
        </p:txBody>
      </p:sp>
      <p:pic>
        <p:nvPicPr>
          <p:cNvPr id="4100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62634" y="1577442"/>
            <a:ext cx="2214336" cy="3269489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249637" y="2743812"/>
            <a:ext cx="1594403" cy="2103119"/>
            <a:chOff x="1109663" y="1361227"/>
            <a:chExt cx="1785937" cy="2358285"/>
          </a:xfrm>
        </p:grpSpPr>
        <p:pic>
          <p:nvPicPr>
            <p:cNvPr id="4099" name="Picture 3" descr="E:\其他工作\【策    划】\兼职 我图网\觅知网\9.17垃圾分类\垃圾分类\gg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09663" y="1361227"/>
              <a:ext cx="1785937" cy="2358285"/>
            </a:xfrm>
            <a:prstGeom prst="rect">
              <a:avLst/>
            </a:prstGeom>
            <a:noFill/>
          </p:spPr>
        </p:pic>
        <p:grpSp>
          <p:nvGrpSpPr>
            <p:cNvPr id="16" name="组合 15"/>
            <p:cNvGrpSpPr/>
            <p:nvPr/>
          </p:nvGrpSpPr>
          <p:grpSpPr>
            <a:xfrm>
              <a:off x="1211722" y="1459752"/>
              <a:ext cx="1497416" cy="702355"/>
              <a:chOff x="1255283" y="410880"/>
              <a:chExt cx="1497416" cy="702355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2821">
                <a:off x="1255283" y="437775"/>
                <a:ext cx="896782" cy="675460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2646">
                <a:off x="1855917" y="410880"/>
                <a:ext cx="896782" cy="675460"/>
              </a:xfrm>
              <a:prstGeom prst="rect">
                <a:avLst/>
              </a:prstGeom>
            </p:spPr>
          </p:pic>
        </p:grpSp>
      </p:grpSp>
      <p:sp>
        <p:nvSpPr>
          <p:cNvPr id="20" name="TextBox 10"/>
          <p:cNvSpPr txBox="1"/>
          <p:nvPr/>
        </p:nvSpPr>
        <p:spPr>
          <a:xfrm>
            <a:off x="2870180" y="3271334"/>
            <a:ext cx="418704" cy="369332"/>
          </a:xfrm>
          <a:prstGeom prst="rect">
            <a:avLst/>
          </a:prstGeom>
          <a:solidFill>
            <a:srgbClr val="009644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rial"/>
                <a:ea typeface="微软雅黑"/>
                <a:cs typeface="+mn-ea"/>
                <a:sym typeface="Arial"/>
              </a:rPr>
              <a:t>4</a:t>
            </a:r>
            <a:endParaRPr lang="zh-CN" altLang="en-US" sz="24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2870180" y="3959258"/>
            <a:ext cx="418704" cy="369332"/>
          </a:xfrm>
          <a:prstGeom prst="rect">
            <a:avLst/>
          </a:prstGeom>
          <a:solidFill>
            <a:srgbClr val="00602B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>
                <a:latin typeface="Arial"/>
                <a:ea typeface="微软雅黑"/>
                <a:cs typeface="+mn-ea"/>
                <a:sym typeface="Arial"/>
              </a:rPr>
              <a:t>5</a:t>
            </a:r>
            <a:endParaRPr lang="zh-CN" altLang="en-US" sz="24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81644" y="327133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33"/>
                </a:solidFill>
              </a:rPr>
              <a:t>走出国外看世界</a:t>
            </a:r>
            <a:endParaRPr lang="en-US" altLang="zh-CN" sz="2000" dirty="0">
              <a:solidFill>
                <a:srgbClr val="00703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1644" y="39592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33"/>
                </a:solidFill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9" grpId="0" animBg="1"/>
      <p:bldP spid="10" grpId="0" animBg="1"/>
      <p:bldP spid="11" grpId="0" animBg="1"/>
      <p:bldP spid="12" grpId="0"/>
      <p:bldP spid="13" grpId="0"/>
      <p:bldP spid="14" grpId="0"/>
      <p:bldP spid="20" grpId="0" animBg="1"/>
      <p:bldP spid="21" grpId="0" animBg="1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4225662" y="1692540"/>
            <a:ext cx="920383" cy="1847746"/>
            <a:chOff x="2522904" y="1862138"/>
            <a:chExt cx="920383" cy="1836285"/>
          </a:xfrm>
        </p:grpSpPr>
        <p:sp>
          <p:nvSpPr>
            <p:cNvPr id="26" name="下箭头标注 25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22904" y="2187553"/>
              <a:ext cx="646331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泰国 </a:t>
              </a:r>
            </a:p>
          </p:txBody>
        </p:sp>
      </p:grpSp>
      <p:pic>
        <p:nvPicPr>
          <p:cNvPr id="18" name="淘宝网chenying0907出品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2275" y="0"/>
            <a:ext cx="2331725" cy="1577343"/>
          </a:xfrm>
          <a:prstGeom prst="rect">
            <a:avLst/>
          </a:prstGeom>
        </p:spPr>
      </p:pic>
      <p:grpSp>
        <p:nvGrpSpPr>
          <p:cNvPr id="8" name="Group 1_1_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_1_1_1"/>
          <p:cNvSpPr txBox="1"/>
          <p:nvPr/>
        </p:nvSpPr>
        <p:spPr>
          <a:xfrm>
            <a:off x="784709" y="408930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pic>
        <p:nvPicPr>
          <p:cNvPr id="12" name="图片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" b="5194"/>
          <a:stretch>
            <a:fillRect/>
          </a:stretch>
        </p:blipFill>
        <p:spPr bwMode="auto">
          <a:xfrm>
            <a:off x="490902" y="1347183"/>
            <a:ext cx="3426492" cy="253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3" r="10958" b="9670"/>
          <a:stretch>
            <a:fillRect/>
          </a:stretch>
        </p:blipFill>
        <p:spPr bwMode="auto">
          <a:xfrm>
            <a:off x="5454314" y="837200"/>
            <a:ext cx="2383027" cy="377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8"/>
          <p:cNvSpPr txBox="1">
            <a:spLocks noChangeArrowheads="1"/>
          </p:cNvSpPr>
          <p:nvPr/>
        </p:nvSpPr>
        <p:spPr bwMode="auto">
          <a:xfrm>
            <a:off x="4901804" y="4683919"/>
            <a:ext cx="24848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350">
              <a:latin typeface="Arial" pitchFamily="34" charset="0"/>
            </a:endParaRPr>
          </a:p>
        </p:txBody>
      </p:sp>
      <p:pic>
        <p:nvPicPr>
          <p:cNvPr id="23557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96" y="1211579"/>
            <a:ext cx="3620690" cy="2376488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565" y="290035"/>
            <a:ext cx="2394347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565" y="2836544"/>
            <a:ext cx="239434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_1_1_1_1"/>
          <p:cNvSpPr txBox="1"/>
          <p:nvPr/>
        </p:nvSpPr>
        <p:spPr>
          <a:xfrm>
            <a:off x="784709" y="408930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走出国门看世界</a:t>
            </a:r>
          </a:p>
        </p:txBody>
      </p:sp>
      <p:grpSp>
        <p:nvGrpSpPr>
          <p:cNvPr id="12" name="组合 18"/>
          <p:cNvGrpSpPr/>
          <p:nvPr/>
        </p:nvGrpSpPr>
        <p:grpSpPr>
          <a:xfrm flipH="1">
            <a:off x="4320006" y="1724819"/>
            <a:ext cx="892750" cy="1817052"/>
            <a:chOff x="2550537" y="1862138"/>
            <a:chExt cx="892750" cy="1817052"/>
          </a:xfrm>
        </p:grpSpPr>
        <p:sp>
          <p:nvSpPr>
            <p:cNvPr id="13" name="下箭头标注 19"/>
            <p:cNvSpPr/>
            <p:nvPr/>
          </p:nvSpPr>
          <p:spPr>
            <a:xfrm rot="16200000">
              <a:off x="2228850" y="2247900"/>
              <a:ext cx="1600200" cy="828675"/>
            </a:xfrm>
            <a:prstGeom prst="downArrowCallout">
              <a:avLst>
                <a:gd name="adj1" fmla="val 38793"/>
                <a:gd name="adj2" fmla="val 25000"/>
                <a:gd name="adj3" fmla="val 25000"/>
                <a:gd name="adj4" fmla="val 64977"/>
              </a:avLst>
            </a:prstGeom>
            <a:solidFill>
              <a:srgbClr val="5B9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2550537" y="2168320"/>
              <a:ext cx="646331" cy="1510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美国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室内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"/>
            <a:ext cx="9244315" cy="49720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4692" y="2111672"/>
            <a:ext cx="4719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Arial"/>
              </a:rPr>
              <a:t>如何保护环境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5160" y="2014219"/>
            <a:ext cx="1023478" cy="90279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6000" dirty="0">
                <a:latin typeface="Arial"/>
                <a:ea typeface="微软雅黑"/>
                <a:cs typeface="+mn-ea"/>
                <a:sym typeface="Arial"/>
              </a:rPr>
              <a:t>5</a:t>
            </a:r>
            <a:endParaRPr lang="zh-CN" altLang="en-US" sz="6000" dirty="0"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5713" y="992568"/>
            <a:ext cx="2297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废物利用</a:t>
            </a: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807460" y="1728313"/>
            <a:ext cx="4581241" cy="22126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en-US" altLang="zh-CN" sz="18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        </a:t>
            </a:r>
            <a:r>
              <a:rPr lang="zh-CN" altLang="zh-CN" sz="1800" dirty="0">
                <a:latin typeface="微软雅黑" pitchFamily="34" charset="-122"/>
                <a:ea typeface="微软雅黑" pitchFamily="34" charset="-122"/>
                <a:cs typeface="+mn-cs"/>
                <a:sym typeface="Arial"/>
              </a:rPr>
              <a:t>对于垃圾，不论哪种处理方式都会对环境产生危害，增加社会负担，造成资源的浪费。所以解决垃圾处理的最好方法就是</a:t>
            </a:r>
            <a:r>
              <a:rPr lang="zh-CN" altLang="en-US" sz="1800" dirty="0">
                <a:latin typeface="微软雅黑" pitchFamily="34" charset="-122"/>
                <a:ea typeface="微软雅黑" pitchFamily="34" charset="-122"/>
                <a:cs typeface="+mn-cs"/>
                <a:sym typeface="Arial"/>
              </a:rPr>
              <a:t>废物利用。</a:t>
            </a:r>
            <a:endParaRPr lang="zh-CN" altLang="zh-CN" sz="1800" dirty="0">
              <a:latin typeface="微软雅黑" pitchFamily="34" charset="-122"/>
              <a:ea typeface="微软雅黑" pitchFamily="34" charset="-122"/>
              <a:cs typeface="+mn-cs"/>
              <a:sym typeface="Arial"/>
            </a:endParaRPr>
          </a:p>
        </p:txBody>
      </p:sp>
      <p:pic>
        <p:nvPicPr>
          <p:cNvPr id="7" name="PA_淘宝网chenying0907出品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816" y="525770"/>
            <a:ext cx="3694184" cy="4617730"/>
          </a:xfrm>
          <a:prstGeom prst="rect">
            <a:avLst/>
          </a:prstGeom>
        </p:spPr>
      </p:pic>
      <p:pic>
        <p:nvPicPr>
          <p:cNvPr id="11" name="淘宝网chenying0907出品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2275" y="0"/>
            <a:ext cx="2331725" cy="1577343"/>
          </a:xfrm>
          <a:prstGeom prst="rect">
            <a:avLst/>
          </a:prstGeom>
        </p:spPr>
      </p:pic>
      <p:grpSp>
        <p:nvGrpSpPr>
          <p:cNvPr id="9" name="Group 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0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2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3" name="TextBox 9_1_1_1_1_1_1_1_1_1_1"/>
          <p:cNvSpPr txBox="1"/>
          <p:nvPr/>
        </p:nvSpPr>
        <p:spPr>
          <a:xfrm>
            <a:off x="784709" y="408930"/>
            <a:ext cx="149271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59429" y="585901"/>
            <a:ext cx="4443532" cy="320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1600" dirty="0">
              <a:solidFill>
                <a:srgbClr val="92D050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多一点节俭，少一点铺张浪费；</a:t>
            </a:r>
            <a:endParaRPr lang="zh-CN" altLang="zh-CN" sz="17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  <a:buFont typeface="Arial" pitchFamily="34" charset="0"/>
              <a:buBlip>
                <a:blip r:embed="rId1"/>
              </a:buBlip>
            </a:pPr>
            <a:endParaRPr lang="zh-CN" altLang="zh-CN" sz="1700" dirty="0">
              <a:solidFill>
                <a:srgbClr val="92D050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将垃圾分类，尽可能的回收利用；</a:t>
            </a:r>
            <a:endParaRPr lang="zh-CN" altLang="zh-CN" sz="17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  <a:buFont typeface="Arial" pitchFamily="34" charset="0"/>
              <a:buBlip>
                <a:blip r:embed="rId1"/>
              </a:buBlip>
            </a:pPr>
            <a:endParaRPr lang="zh-CN" altLang="zh-CN" sz="1700" dirty="0">
              <a:solidFill>
                <a:srgbClr val="92D050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减少或不使用一次性用品；</a:t>
            </a:r>
            <a:endParaRPr lang="zh-CN" altLang="zh-CN" sz="17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endParaRPr lang="zh-CN" altLang="zh-CN" sz="1700" dirty="0">
              <a:solidFill>
                <a:srgbClr val="92D050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物品进行多次利用，增加物品的利用效率。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6775" y="2190750"/>
            <a:ext cx="2162175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zh-CN" dirty="0">
                <a:solidFill>
                  <a:srgbClr val="FFC000"/>
                </a:solidFill>
                <a:latin typeface="Arial"/>
                <a:ea typeface="微软雅黑"/>
                <a:cs typeface="+mn-ea"/>
                <a:sym typeface="Arial"/>
              </a:rPr>
              <a:t>就在平常的生活中</a:t>
            </a:r>
            <a:endParaRPr lang="zh-CN" altLang="zh-CN" dirty="0">
              <a:solidFill>
                <a:srgbClr val="FFC000"/>
              </a:solidFill>
              <a:latin typeface="Arial"/>
              <a:ea typeface="微软雅黑"/>
              <a:cs typeface="+mn-ea"/>
              <a:sym typeface="Arial"/>
            </a:endParaRPr>
          </a:p>
          <a:p>
            <a:pPr algn="dist">
              <a:lnSpc>
                <a:spcPct val="150000"/>
              </a:lnSpc>
            </a:pPr>
            <a:endParaRPr lang="zh-CN" altLang="en-US" dirty="0">
              <a:solidFill>
                <a:srgbClr val="FFC00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5216" y="1751479"/>
            <a:ext cx="19431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减</a:t>
            </a:r>
            <a:r>
              <a:rPr lang="en-US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少</a:t>
            </a:r>
            <a:r>
              <a:rPr lang="en-US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垃</a:t>
            </a:r>
            <a:r>
              <a:rPr lang="en-US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zh-CN" altLang="zh-CN" sz="2800" b="1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圾</a:t>
            </a:r>
            <a:endParaRPr lang="en-US" altLang="zh-CN" sz="2800" b="1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  <a:p>
            <a:endParaRPr lang="zh-CN" altLang="en-US" sz="2800" dirty="0">
              <a:solidFill>
                <a:srgbClr val="78D00E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10425" y="2705586"/>
            <a:ext cx="1769937" cy="2209667"/>
            <a:chOff x="6909436" y="2982624"/>
            <a:chExt cx="2491740" cy="31329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909436" y="2982624"/>
              <a:ext cx="2491740" cy="3132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1239" y="4208313"/>
              <a:ext cx="1031048" cy="849463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9" t="28148" r="23333" b="27222"/>
          <a:stretch>
            <a:fillRect/>
          </a:stretch>
        </p:blipFill>
        <p:spPr>
          <a:xfrm flipH="1">
            <a:off x="475689" y="3835235"/>
            <a:ext cx="2351925" cy="1104900"/>
          </a:xfrm>
          <a:prstGeom prst="rect">
            <a:avLst/>
          </a:prstGeom>
        </p:spPr>
      </p:pic>
      <p:pic>
        <p:nvPicPr>
          <p:cNvPr id="16" name="淘宝网chenying0907出品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2275" y="0"/>
            <a:ext cx="2331725" cy="1577343"/>
          </a:xfrm>
          <a:prstGeom prst="rect">
            <a:avLst/>
          </a:prstGeom>
        </p:spPr>
      </p:pic>
      <p:grpSp>
        <p:nvGrpSpPr>
          <p:cNvPr id="17" name="Group 1_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20" name="TextBox 9_1_1_1_1_1_1_1_1_1_1_1"/>
          <p:cNvSpPr txBox="1"/>
          <p:nvPr/>
        </p:nvSpPr>
        <p:spPr>
          <a:xfrm>
            <a:off x="784709" y="408930"/>
            <a:ext cx="149271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65923" y="2970736"/>
            <a:ext cx="6286501" cy="100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　　　　       节约每一张纸，节约每一支笔，减少垃圾产生。</a:t>
            </a:r>
            <a:b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</a:br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　　</a:t>
            </a:r>
          </a:p>
        </p:txBody>
      </p:sp>
      <p:sp>
        <p:nvSpPr>
          <p:cNvPr id="6" name="五边形 5"/>
          <p:cNvSpPr/>
          <p:nvPr/>
        </p:nvSpPr>
        <p:spPr>
          <a:xfrm>
            <a:off x="1191745" y="1171575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D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1191735" y="1666875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191735" y="2162175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78D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1191735" y="2657475"/>
            <a:ext cx="438150" cy="276225"/>
          </a:xfrm>
          <a:prstGeom prst="homePlate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91735" y="3152775"/>
            <a:ext cx="438150" cy="276225"/>
          </a:xfrm>
          <a:prstGeom prst="homePlate">
            <a:avLst>
              <a:gd name="adj" fmla="val 361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+mn-ea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5" r="51771" b="29243"/>
          <a:stretch>
            <a:fillRect/>
          </a:stretch>
        </p:blipFill>
        <p:spPr>
          <a:xfrm flipH="1">
            <a:off x="5229225" y="3547598"/>
            <a:ext cx="3914775" cy="13958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29945" y="114748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当你日常外出时，常备一个购物纸袋，购物时尽量不用塑料袋；</a:t>
            </a:r>
            <a:b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</a:br>
            <a:endParaRPr lang="zh-CN" altLang="en-US" sz="16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9945" y="1648063"/>
            <a:ext cx="5724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当你买菜时，如果可能，拎上你的菜篮子，千万不用塑料袋；</a:t>
            </a:r>
            <a:b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</a:br>
            <a:endParaRPr lang="zh-CN" altLang="en-US" sz="16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6839" y="1987279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当你在外用餐时，请带上一个饭盒，不要用泡沫饭盒来盛餐；</a:t>
            </a:r>
            <a:endParaRPr lang="zh-CN" altLang="en-US" sz="1600" dirty="0">
              <a:solidFill>
                <a:srgbClr val="007033"/>
              </a:solidFill>
              <a:latin typeface="Arial"/>
              <a:ea typeface="微软雅黑"/>
              <a:cs typeface="+mn-ea"/>
              <a:sym typeface="Arial"/>
            </a:endParaRPr>
          </a:p>
          <a:p>
            <a:endParaRPr lang="zh-CN" altLang="en-US" sz="1600" dirty="0">
              <a:solidFill>
                <a:srgbClr val="92D050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5120" y="2603494"/>
            <a:ext cx="20922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7033"/>
                </a:solidFill>
                <a:latin typeface="Arial"/>
                <a:ea typeface="微软雅黑"/>
                <a:cs typeface="+mn-ea"/>
                <a:sym typeface="Arial"/>
              </a:rPr>
              <a:t> 自觉做好垃圾分类；</a:t>
            </a:r>
          </a:p>
        </p:txBody>
      </p:sp>
      <p:pic>
        <p:nvPicPr>
          <p:cNvPr id="17" name="淘宝网chenying0907出品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2275" y="0"/>
            <a:ext cx="2331725" cy="1577343"/>
          </a:xfrm>
          <a:prstGeom prst="rect">
            <a:avLst/>
          </a:prstGeom>
        </p:spPr>
      </p:pic>
      <p:grpSp>
        <p:nvGrpSpPr>
          <p:cNvPr id="15" name="Group 1_1_1_1_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18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20" name="TextBox 9_1_1_1_1_1_1_1_1_1_1_1"/>
          <p:cNvSpPr txBox="1"/>
          <p:nvPr/>
        </p:nvSpPr>
        <p:spPr>
          <a:xfrm>
            <a:off x="784709" y="408930"/>
            <a:ext cx="149271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如何保护环境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3.33333E-6 -1.06449E-6 L 0.0382 -1.06449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" grpId="0"/>
      <p:bldP spid="5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其他工作\【策    划】\兼职 我图网\觅知网\9.17垃圾分类\垃圾分类\56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29332" y="1457681"/>
            <a:ext cx="35702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6600" b="1" dirty="0">
                <a:solidFill>
                  <a:schemeClr val="accent3"/>
                </a:solidFill>
                <a:cs typeface="+mn-ea"/>
                <a:sym typeface="Arial"/>
              </a:rPr>
              <a:t>谢谢观看</a:t>
            </a:r>
            <a:endParaRPr lang="zh-CN" altLang="en-US" sz="6600" b="1" dirty="0">
              <a:solidFill>
                <a:schemeClr val="accent3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5377" y="3184051"/>
            <a:ext cx="26898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7033"/>
                </a:solidFill>
              </a:rPr>
              <a:t>汇报人：</a:t>
            </a:r>
            <a:endParaRPr lang="zh-CN" altLang="en-US" sz="1600" b="1" dirty="0">
              <a:solidFill>
                <a:srgbClr val="007033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7033"/>
                </a:solidFill>
              </a:rPr>
              <a:t></a:t>
            </a:r>
            <a:r>
              <a:rPr lang="zh-CN" altLang="en-US" sz="1600" b="1" dirty="0">
                <a:solidFill>
                  <a:srgbClr val="007033"/>
                </a:solidFill>
              </a:rPr>
              <a:t>汇报时间：</a:t>
            </a:r>
            <a:r>
              <a:rPr lang="en-US" altLang="zh-CN" sz="1600" b="1" dirty="0">
                <a:solidFill>
                  <a:srgbClr val="007033"/>
                </a:solidFill>
              </a:rPr>
              <a:t>2018</a:t>
            </a:r>
            <a:r>
              <a:rPr lang="zh-CN" altLang="en-US" sz="1600" b="1" dirty="0">
                <a:solidFill>
                  <a:srgbClr val="007033"/>
                </a:solidFill>
              </a:rPr>
              <a:t>年</a:t>
            </a:r>
            <a:r>
              <a:rPr lang="en-US" altLang="zh-CN" sz="1600" b="1" dirty="0">
                <a:solidFill>
                  <a:srgbClr val="007033"/>
                </a:solidFill>
              </a:rPr>
              <a:t>11</a:t>
            </a:r>
            <a:r>
              <a:rPr lang="zh-CN" altLang="en-US" sz="1600" b="1" dirty="0">
                <a:solidFill>
                  <a:srgbClr val="007033"/>
                </a:solidFill>
              </a:rPr>
              <a:t>月</a:t>
            </a:r>
          </a:p>
        </p:txBody>
      </p:sp>
      <p:pic>
        <p:nvPicPr>
          <p:cNvPr id="8" name="Picture 4" descr="E:\其他工作\【策    划】\兼职 我图网\觅知网\9.17垃圾分类\垃圾分类\67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9981" y="2148840"/>
            <a:ext cx="1935306" cy="2857499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9885"/>
            <a:ext cx="3213100" cy="2508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室内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"/>
            <a:ext cx="9244315" cy="49720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4692" y="2111672"/>
            <a:ext cx="4467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Arial"/>
              </a:rPr>
              <a:t>为什么要保护环境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5160" y="2014219"/>
            <a:ext cx="1023478" cy="90279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6000" dirty="0">
                <a:latin typeface="Arial"/>
                <a:ea typeface="微软雅黑"/>
                <a:cs typeface="+mn-ea"/>
                <a:sym typeface="Arial"/>
              </a:rPr>
              <a:t>1</a:t>
            </a:r>
            <a:endParaRPr lang="zh-CN" altLang="en-US" sz="6000" dirty="0"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4709" y="781564"/>
            <a:ext cx="7648957" cy="3605295"/>
            <a:chOff x="717758" y="1022011"/>
            <a:chExt cx="7648957" cy="3605295"/>
          </a:xfrm>
        </p:grpSpPr>
        <p:sp>
          <p:nvSpPr>
            <p:cNvPr id="74" name="任意多边形 73"/>
            <p:cNvSpPr/>
            <p:nvPr/>
          </p:nvSpPr>
          <p:spPr>
            <a:xfrm rot="18900000" flipH="1" flipV="1">
              <a:off x="4914421" y="1927990"/>
              <a:ext cx="1347706" cy="2699316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-1" fmla="*/ 255574 w 1520778"/>
                <a:gd name="connsiteY0-2" fmla="*/ 2887114 h 2887114"/>
                <a:gd name="connsiteX1-3" fmla="*/ 1264783 w 1520778"/>
                <a:gd name="connsiteY1-4" fmla="*/ 2887114 h 2887114"/>
                <a:gd name="connsiteX2-5" fmla="*/ 1264783 w 1520778"/>
                <a:gd name="connsiteY2-6" fmla="*/ 2323543 h 2887114"/>
                <a:gd name="connsiteX3-7" fmla="*/ 1264628 w 1520778"/>
                <a:gd name="connsiteY3-8" fmla="*/ 2323543 h 2887114"/>
                <a:gd name="connsiteX4-9" fmla="*/ 1264627 w 1520778"/>
                <a:gd name="connsiteY4-10" fmla="*/ 898812 h 2887114"/>
                <a:gd name="connsiteX5-11" fmla="*/ 1272244 w 1520778"/>
                <a:gd name="connsiteY5-12" fmla="*/ 906947 h 2887114"/>
                <a:gd name="connsiteX6-13" fmla="*/ 1478137 w 1520778"/>
                <a:gd name="connsiteY6-14" fmla="*/ 906946 h 2887114"/>
                <a:gd name="connsiteX7-15" fmla="*/ 1478137 w 1520778"/>
                <a:gd name="connsiteY7-16" fmla="*/ 687063 h 2887114"/>
                <a:gd name="connsiteX8-17" fmla="*/ 1464592 w 1520778"/>
                <a:gd name="connsiteY8-18" fmla="*/ 672597 h 2887114"/>
                <a:gd name="connsiteX9-19" fmla="*/ 1457674 w 1520778"/>
                <a:gd name="connsiteY9-20" fmla="*/ 663080 h 2887114"/>
                <a:gd name="connsiteX10-21" fmla="*/ 890811 w 1520778"/>
                <a:gd name="connsiteY10-22" fmla="*/ 57693 h 2887114"/>
                <a:gd name="connsiteX11-23" fmla="*/ 760389 w 1520778"/>
                <a:gd name="connsiteY11-24" fmla="*/ 0 h 2887114"/>
                <a:gd name="connsiteX12-25" fmla="*/ 629968 w 1520778"/>
                <a:gd name="connsiteY12-26" fmla="*/ 57693 h 2887114"/>
                <a:gd name="connsiteX13-27" fmla="*/ 63103 w 1520778"/>
                <a:gd name="connsiteY13-28" fmla="*/ 663080 h 2887114"/>
                <a:gd name="connsiteX14-29" fmla="*/ 56184 w 1520778"/>
                <a:gd name="connsiteY14-30" fmla="*/ 672600 h 2887114"/>
                <a:gd name="connsiteX15-31" fmla="*/ 42642 w 1520778"/>
                <a:gd name="connsiteY15-32" fmla="*/ 687063 h 2887114"/>
                <a:gd name="connsiteX16-33" fmla="*/ 42642 w 1520778"/>
                <a:gd name="connsiteY16-34" fmla="*/ 906946 h 2887114"/>
                <a:gd name="connsiteX17-35" fmla="*/ 248534 w 1520778"/>
                <a:gd name="connsiteY17-36" fmla="*/ 906947 h 2887114"/>
                <a:gd name="connsiteX18-37" fmla="*/ 256150 w 1520778"/>
                <a:gd name="connsiteY18-38" fmla="*/ 2323543 h 2887114"/>
                <a:gd name="connsiteX19-39" fmla="*/ 255573 w 1520778"/>
                <a:gd name="connsiteY19-40" fmla="*/ 2323543 h 2887114"/>
                <a:gd name="connsiteX20-41" fmla="*/ 255574 w 1520778"/>
                <a:gd name="connsiteY20-42" fmla="*/ 2887114 h 2887114"/>
                <a:gd name="connsiteX0-43" fmla="*/ 248045 w 1513249"/>
                <a:gd name="connsiteY0-44" fmla="*/ 2887114 h 2887114"/>
                <a:gd name="connsiteX1-45" fmla="*/ 1257254 w 1513249"/>
                <a:gd name="connsiteY1-46" fmla="*/ 2887114 h 2887114"/>
                <a:gd name="connsiteX2-47" fmla="*/ 1257254 w 1513249"/>
                <a:gd name="connsiteY2-48" fmla="*/ 2323543 h 2887114"/>
                <a:gd name="connsiteX3-49" fmla="*/ 1257099 w 1513249"/>
                <a:gd name="connsiteY3-50" fmla="*/ 2323543 h 2887114"/>
                <a:gd name="connsiteX4-51" fmla="*/ 1257098 w 1513249"/>
                <a:gd name="connsiteY4-52" fmla="*/ 898812 h 2887114"/>
                <a:gd name="connsiteX5-53" fmla="*/ 1264715 w 1513249"/>
                <a:gd name="connsiteY5-54" fmla="*/ 906947 h 2887114"/>
                <a:gd name="connsiteX6-55" fmla="*/ 1470608 w 1513249"/>
                <a:gd name="connsiteY6-56" fmla="*/ 906946 h 2887114"/>
                <a:gd name="connsiteX7-57" fmla="*/ 1470608 w 1513249"/>
                <a:gd name="connsiteY7-58" fmla="*/ 687063 h 2887114"/>
                <a:gd name="connsiteX8-59" fmla="*/ 1457063 w 1513249"/>
                <a:gd name="connsiteY8-60" fmla="*/ 672597 h 2887114"/>
                <a:gd name="connsiteX9-61" fmla="*/ 1450145 w 1513249"/>
                <a:gd name="connsiteY9-62" fmla="*/ 663080 h 2887114"/>
                <a:gd name="connsiteX10-63" fmla="*/ 883282 w 1513249"/>
                <a:gd name="connsiteY10-64" fmla="*/ 57693 h 2887114"/>
                <a:gd name="connsiteX11-65" fmla="*/ 752860 w 1513249"/>
                <a:gd name="connsiteY11-66" fmla="*/ 0 h 2887114"/>
                <a:gd name="connsiteX12-67" fmla="*/ 622439 w 1513249"/>
                <a:gd name="connsiteY12-68" fmla="*/ 57693 h 2887114"/>
                <a:gd name="connsiteX13-69" fmla="*/ 55574 w 1513249"/>
                <a:gd name="connsiteY13-70" fmla="*/ 663080 h 2887114"/>
                <a:gd name="connsiteX14-71" fmla="*/ 48655 w 1513249"/>
                <a:gd name="connsiteY14-72" fmla="*/ 672600 h 2887114"/>
                <a:gd name="connsiteX15-73" fmla="*/ 35113 w 1513249"/>
                <a:gd name="connsiteY15-74" fmla="*/ 687063 h 2887114"/>
                <a:gd name="connsiteX16-75" fmla="*/ 35113 w 1513249"/>
                <a:gd name="connsiteY16-76" fmla="*/ 906946 h 2887114"/>
                <a:gd name="connsiteX17-77" fmla="*/ 248621 w 1513249"/>
                <a:gd name="connsiteY17-78" fmla="*/ 2323543 h 2887114"/>
                <a:gd name="connsiteX18-79" fmla="*/ 248044 w 1513249"/>
                <a:gd name="connsiteY18-80" fmla="*/ 2323543 h 2887114"/>
                <a:gd name="connsiteX19-81" fmla="*/ 248045 w 1513249"/>
                <a:gd name="connsiteY19-82" fmla="*/ 2887114 h 2887114"/>
                <a:gd name="connsiteX0-83" fmla="*/ 248045 w 1513249"/>
                <a:gd name="connsiteY0-84" fmla="*/ 2887114 h 2887114"/>
                <a:gd name="connsiteX1-85" fmla="*/ 1257254 w 1513249"/>
                <a:gd name="connsiteY1-86" fmla="*/ 2887114 h 2887114"/>
                <a:gd name="connsiteX2-87" fmla="*/ 1257254 w 1513249"/>
                <a:gd name="connsiteY2-88" fmla="*/ 2323543 h 2887114"/>
                <a:gd name="connsiteX3-89" fmla="*/ 1257099 w 1513249"/>
                <a:gd name="connsiteY3-90" fmla="*/ 2323543 h 2887114"/>
                <a:gd name="connsiteX4-91" fmla="*/ 1257098 w 1513249"/>
                <a:gd name="connsiteY4-92" fmla="*/ 898812 h 2887114"/>
                <a:gd name="connsiteX5-93" fmla="*/ 1470608 w 1513249"/>
                <a:gd name="connsiteY5-94" fmla="*/ 906946 h 2887114"/>
                <a:gd name="connsiteX6-95" fmla="*/ 1470608 w 1513249"/>
                <a:gd name="connsiteY6-96" fmla="*/ 687063 h 2887114"/>
                <a:gd name="connsiteX7-97" fmla="*/ 1457063 w 1513249"/>
                <a:gd name="connsiteY7-98" fmla="*/ 672597 h 2887114"/>
                <a:gd name="connsiteX8-99" fmla="*/ 1450145 w 1513249"/>
                <a:gd name="connsiteY8-100" fmla="*/ 663080 h 2887114"/>
                <a:gd name="connsiteX9-101" fmla="*/ 883282 w 1513249"/>
                <a:gd name="connsiteY9-102" fmla="*/ 57693 h 2887114"/>
                <a:gd name="connsiteX10-103" fmla="*/ 752860 w 1513249"/>
                <a:gd name="connsiteY10-104" fmla="*/ 0 h 2887114"/>
                <a:gd name="connsiteX11-105" fmla="*/ 622439 w 1513249"/>
                <a:gd name="connsiteY11-106" fmla="*/ 57693 h 2887114"/>
                <a:gd name="connsiteX12-107" fmla="*/ 55574 w 1513249"/>
                <a:gd name="connsiteY12-108" fmla="*/ 663080 h 2887114"/>
                <a:gd name="connsiteX13-109" fmla="*/ 48655 w 1513249"/>
                <a:gd name="connsiteY13-110" fmla="*/ 672600 h 2887114"/>
                <a:gd name="connsiteX14-111" fmla="*/ 35113 w 1513249"/>
                <a:gd name="connsiteY14-112" fmla="*/ 687063 h 2887114"/>
                <a:gd name="connsiteX15-113" fmla="*/ 35113 w 1513249"/>
                <a:gd name="connsiteY15-114" fmla="*/ 906946 h 2887114"/>
                <a:gd name="connsiteX16-115" fmla="*/ 248621 w 1513249"/>
                <a:gd name="connsiteY16-116" fmla="*/ 2323543 h 2887114"/>
                <a:gd name="connsiteX17-117" fmla="*/ 248044 w 1513249"/>
                <a:gd name="connsiteY17-118" fmla="*/ 2323543 h 2887114"/>
                <a:gd name="connsiteX18-119" fmla="*/ 248045 w 1513249"/>
                <a:gd name="connsiteY18-120" fmla="*/ 2887114 h 2887114"/>
                <a:gd name="connsiteX0-121" fmla="*/ 248045 w 1513249"/>
                <a:gd name="connsiteY0-122" fmla="*/ 2887114 h 2887114"/>
                <a:gd name="connsiteX1-123" fmla="*/ 1257254 w 1513249"/>
                <a:gd name="connsiteY1-124" fmla="*/ 2887114 h 2887114"/>
                <a:gd name="connsiteX2-125" fmla="*/ 1257254 w 1513249"/>
                <a:gd name="connsiteY2-126" fmla="*/ 2323543 h 2887114"/>
                <a:gd name="connsiteX3-127" fmla="*/ 1257099 w 1513249"/>
                <a:gd name="connsiteY3-128" fmla="*/ 2323543 h 2887114"/>
                <a:gd name="connsiteX4-129" fmla="*/ 1470608 w 1513249"/>
                <a:gd name="connsiteY4-130" fmla="*/ 906946 h 2887114"/>
                <a:gd name="connsiteX5-131" fmla="*/ 1470608 w 1513249"/>
                <a:gd name="connsiteY5-132" fmla="*/ 687063 h 2887114"/>
                <a:gd name="connsiteX6-133" fmla="*/ 1457063 w 1513249"/>
                <a:gd name="connsiteY6-134" fmla="*/ 672597 h 2887114"/>
                <a:gd name="connsiteX7-135" fmla="*/ 1450145 w 1513249"/>
                <a:gd name="connsiteY7-136" fmla="*/ 663080 h 2887114"/>
                <a:gd name="connsiteX8-137" fmla="*/ 883282 w 1513249"/>
                <a:gd name="connsiteY8-138" fmla="*/ 57693 h 2887114"/>
                <a:gd name="connsiteX9-139" fmla="*/ 752860 w 1513249"/>
                <a:gd name="connsiteY9-140" fmla="*/ 0 h 2887114"/>
                <a:gd name="connsiteX10-141" fmla="*/ 622439 w 1513249"/>
                <a:gd name="connsiteY10-142" fmla="*/ 57693 h 2887114"/>
                <a:gd name="connsiteX11-143" fmla="*/ 55574 w 1513249"/>
                <a:gd name="connsiteY11-144" fmla="*/ 663080 h 2887114"/>
                <a:gd name="connsiteX12-145" fmla="*/ 48655 w 1513249"/>
                <a:gd name="connsiteY12-146" fmla="*/ 672600 h 2887114"/>
                <a:gd name="connsiteX13-147" fmla="*/ 35113 w 1513249"/>
                <a:gd name="connsiteY13-148" fmla="*/ 687063 h 2887114"/>
                <a:gd name="connsiteX14-149" fmla="*/ 35113 w 1513249"/>
                <a:gd name="connsiteY14-150" fmla="*/ 906946 h 2887114"/>
                <a:gd name="connsiteX15-151" fmla="*/ 248621 w 1513249"/>
                <a:gd name="connsiteY15-152" fmla="*/ 2323543 h 2887114"/>
                <a:gd name="connsiteX16-153" fmla="*/ 248044 w 1513249"/>
                <a:gd name="connsiteY16-154" fmla="*/ 2323543 h 2887114"/>
                <a:gd name="connsiteX17-155" fmla="*/ 248045 w 1513249"/>
                <a:gd name="connsiteY17-156" fmla="*/ 2887114 h 2887114"/>
                <a:gd name="connsiteX0-157" fmla="*/ 212932 w 1478136"/>
                <a:gd name="connsiteY0-158" fmla="*/ 2887114 h 2887114"/>
                <a:gd name="connsiteX1-159" fmla="*/ 1222141 w 1478136"/>
                <a:gd name="connsiteY1-160" fmla="*/ 2887114 h 2887114"/>
                <a:gd name="connsiteX2-161" fmla="*/ 1222141 w 1478136"/>
                <a:gd name="connsiteY2-162" fmla="*/ 2323543 h 2887114"/>
                <a:gd name="connsiteX3-163" fmla="*/ 1221986 w 1478136"/>
                <a:gd name="connsiteY3-164" fmla="*/ 2323543 h 2887114"/>
                <a:gd name="connsiteX4-165" fmla="*/ 1435495 w 1478136"/>
                <a:gd name="connsiteY4-166" fmla="*/ 906946 h 2887114"/>
                <a:gd name="connsiteX5-167" fmla="*/ 1435495 w 1478136"/>
                <a:gd name="connsiteY5-168" fmla="*/ 687063 h 2887114"/>
                <a:gd name="connsiteX6-169" fmla="*/ 1421950 w 1478136"/>
                <a:gd name="connsiteY6-170" fmla="*/ 672597 h 2887114"/>
                <a:gd name="connsiteX7-171" fmla="*/ 1415032 w 1478136"/>
                <a:gd name="connsiteY7-172" fmla="*/ 663080 h 2887114"/>
                <a:gd name="connsiteX8-173" fmla="*/ 848169 w 1478136"/>
                <a:gd name="connsiteY8-174" fmla="*/ 57693 h 2887114"/>
                <a:gd name="connsiteX9-175" fmla="*/ 717747 w 1478136"/>
                <a:gd name="connsiteY9-176" fmla="*/ 0 h 2887114"/>
                <a:gd name="connsiteX10-177" fmla="*/ 587326 w 1478136"/>
                <a:gd name="connsiteY10-178" fmla="*/ 57693 h 2887114"/>
                <a:gd name="connsiteX11-179" fmla="*/ 20461 w 1478136"/>
                <a:gd name="connsiteY11-180" fmla="*/ 663080 h 2887114"/>
                <a:gd name="connsiteX12-181" fmla="*/ 13542 w 1478136"/>
                <a:gd name="connsiteY12-182" fmla="*/ 672600 h 2887114"/>
                <a:gd name="connsiteX13-183" fmla="*/ 0 w 1478136"/>
                <a:gd name="connsiteY13-184" fmla="*/ 906946 h 2887114"/>
                <a:gd name="connsiteX14-185" fmla="*/ 213508 w 1478136"/>
                <a:gd name="connsiteY14-186" fmla="*/ 2323543 h 2887114"/>
                <a:gd name="connsiteX15-187" fmla="*/ 212931 w 1478136"/>
                <a:gd name="connsiteY15-188" fmla="*/ 2323543 h 2887114"/>
                <a:gd name="connsiteX16-189" fmla="*/ 212932 w 1478136"/>
                <a:gd name="connsiteY16-190" fmla="*/ 2887114 h 2887114"/>
                <a:gd name="connsiteX0-191" fmla="*/ 212932 w 1478136"/>
                <a:gd name="connsiteY0-192" fmla="*/ 2887114 h 2887114"/>
                <a:gd name="connsiteX1-193" fmla="*/ 1222141 w 1478136"/>
                <a:gd name="connsiteY1-194" fmla="*/ 2887114 h 2887114"/>
                <a:gd name="connsiteX2-195" fmla="*/ 1222141 w 1478136"/>
                <a:gd name="connsiteY2-196" fmla="*/ 2323543 h 2887114"/>
                <a:gd name="connsiteX3-197" fmla="*/ 1221986 w 1478136"/>
                <a:gd name="connsiteY3-198" fmla="*/ 2323543 h 2887114"/>
                <a:gd name="connsiteX4-199" fmla="*/ 1435495 w 1478136"/>
                <a:gd name="connsiteY4-200" fmla="*/ 906946 h 2887114"/>
                <a:gd name="connsiteX5-201" fmla="*/ 1435495 w 1478136"/>
                <a:gd name="connsiteY5-202" fmla="*/ 687063 h 2887114"/>
                <a:gd name="connsiteX6-203" fmla="*/ 1421950 w 1478136"/>
                <a:gd name="connsiteY6-204" fmla="*/ 672597 h 2887114"/>
                <a:gd name="connsiteX7-205" fmla="*/ 848169 w 1478136"/>
                <a:gd name="connsiteY7-206" fmla="*/ 57693 h 2887114"/>
                <a:gd name="connsiteX8-207" fmla="*/ 717747 w 1478136"/>
                <a:gd name="connsiteY8-208" fmla="*/ 0 h 2887114"/>
                <a:gd name="connsiteX9-209" fmla="*/ 587326 w 1478136"/>
                <a:gd name="connsiteY9-210" fmla="*/ 57693 h 2887114"/>
                <a:gd name="connsiteX10-211" fmla="*/ 20461 w 1478136"/>
                <a:gd name="connsiteY10-212" fmla="*/ 663080 h 2887114"/>
                <a:gd name="connsiteX11-213" fmla="*/ 13542 w 1478136"/>
                <a:gd name="connsiteY11-214" fmla="*/ 672600 h 2887114"/>
                <a:gd name="connsiteX12-215" fmla="*/ 0 w 1478136"/>
                <a:gd name="connsiteY12-216" fmla="*/ 906946 h 2887114"/>
                <a:gd name="connsiteX13-217" fmla="*/ 213508 w 1478136"/>
                <a:gd name="connsiteY13-218" fmla="*/ 2323543 h 2887114"/>
                <a:gd name="connsiteX14-219" fmla="*/ 212931 w 1478136"/>
                <a:gd name="connsiteY14-220" fmla="*/ 2323543 h 2887114"/>
                <a:gd name="connsiteX15-221" fmla="*/ 212932 w 1478136"/>
                <a:gd name="connsiteY15-222" fmla="*/ 2887114 h 2887114"/>
                <a:gd name="connsiteX0-223" fmla="*/ 212932 w 1478136"/>
                <a:gd name="connsiteY0-224" fmla="*/ 2887114 h 2887114"/>
                <a:gd name="connsiteX1-225" fmla="*/ 1222141 w 1478136"/>
                <a:gd name="connsiteY1-226" fmla="*/ 2887114 h 2887114"/>
                <a:gd name="connsiteX2-227" fmla="*/ 1222141 w 1478136"/>
                <a:gd name="connsiteY2-228" fmla="*/ 2323543 h 2887114"/>
                <a:gd name="connsiteX3-229" fmla="*/ 1221986 w 1478136"/>
                <a:gd name="connsiteY3-230" fmla="*/ 2323543 h 2887114"/>
                <a:gd name="connsiteX4-231" fmla="*/ 1435495 w 1478136"/>
                <a:gd name="connsiteY4-232" fmla="*/ 906946 h 2887114"/>
                <a:gd name="connsiteX5-233" fmla="*/ 1435495 w 1478136"/>
                <a:gd name="connsiteY5-234" fmla="*/ 687063 h 2887114"/>
                <a:gd name="connsiteX6-235" fmla="*/ 848169 w 1478136"/>
                <a:gd name="connsiteY6-236" fmla="*/ 57693 h 2887114"/>
                <a:gd name="connsiteX7-237" fmla="*/ 717747 w 1478136"/>
                <a:gd name="connsiteY7-238" fmla="*/ 0 h 2887114"/>
                <a:gd name="connsiteX8-239" fmla="*/ 587326 w 1478136"/>
                <a:gd name="connsiteY8-240" fmla="*/ 57693 h 2887114"/>
                <a:gd name="connsiteX9-241" fmla="*/ 20461 w 1478136"/>
                <a:gd name="connsiteY9-242" fmla="*/ 663080 h 2887114"/>
                <a:gd name="connsiteX10-243" fmla="*/ 13542 w 1478136"/>
                <a:gd name="connsiteY10-244" fmla="*/ 672600 h 2887114"/>
                <a:gd name="connsiteX11-245" fmla="*/ 0 w 1478136"/>
                <a:gd name="connsiteY11-246" fmla="*/ 906946 h 2887114"/>
                <a:gd name="connsiteX12-247" fmla="*/ 213508 w 1478136"/>
                <a:gd name="connsiteY12-248" fmla="*/ 2323543 h 2887114"/>
                <a:gd name="connsiteX13-249" fmla="*/ 212931 w 1478136"/>
                <a:gd name="connsiteY13-250" fmla="*/ 2323543 h 2887114"/>
                <a:gd name="connsiteX14-251" fmla="*/ 212932 w 1478136"/>
                <a:gd name="connsiteY14-252" fmla="*/ 2887114 h 2887114"/>
                <a:gd name="connsiteX0-253" fmla="*/ 212932 w 1435495"/>
                <a:gd name="connsiteY0-254" fmla="*/ 2915686 h 2915686"/>
                <a:gd name="connsiteX1-255" fmla="*/ 1222141 w 1435495"/>
                <a:gd name="connsiteY1-256" fmla="*/ 2915686 h 2915686"/>
                <a:gd name="connsiteX2-257" fmla="*/ 1222141 w 1435495"/>
                <a:gd name="connsiteY2-258" fmla="*/ 2352115 h 2915686"/>
                <a:gd name="connsiteX3-259" fmla="*/ 1221986 w 1435495"/>
                <a:gd name="connsiteY3-260" fmla="*/ 2352115 h 2915686"/>
                <a:gd name="connsiteX4-261" fmla="*/ 1435495 w 1435495"/>
                <a:gd name="connsiteY4-262" fmla="*/ 935518 h 2915686"/>
                <a:gd name="connsiteX5-263" fmla="*/ 848169 w 1435495"/>
                <a:gd name="connsiteY5-264" fmla="*/ 86265 h 2915686"/>
                <a:gd name="connsiteX6-265" fmla="*/ 717747 w 1435495"/>
                <a:gd name="connsiteY6-266" fmla="*/ 28572 h 2915686"/>
                <a:gd name="connsiteX7-267" fmla="*/ 587326 w 1435495"/>
                <a:gd name="connsiteY7-268" fmla="*/ 86265 h 2915686"/>
                <a:gd name="connsiteX8-269" fmla="*/ 20461 w 1435495"/>
                <a:gd name="connsiteY8-270" fmla="*/ 691652 h 2915686"/>
                <a:gd name="connsiteX9-271" fmla="*/ 13542 w 1435495"/>
                <a:gd name="connsiteY9-272" fmla="*/ 701172 h 2915686"/>
                <a:gd name="connsiteX10-273" fmla="*/ 0 w 1435495"/>
                <a:gd name="connsiteY10-274" fmla="*/ 935518 h 2915686"/>
                <a:gd name="connsiteX11-275" fmla="*/ 213508 w 1435495"/>
                <a:gd name="connsiteY11-276" fmla="*/ 2352115 h 2915686"/>
                <a:gd name="connsiteX12-277" fmla="*/ 212931 w 1435495"/>
                <a:gd name="connsiteY12-278" fmla="*/ 2352115 h 2915686"/>
                <a:gd name="connsiteX13-279" fmla="*/ 212932 w 1435495"/>
                <a:gd name="connsiteY13-280" fmla="*/ 2915686 h 2915686"/>
                <a:gd name="connsiteX0-281" fmla="*/ 212932 w 1435495"/>
                <a:gd name="connsiteY0-282" fmla="*/ 2915686 h 2915686"/>
                <a:gd name="connsiteX1-283" fmla="*/ 1222141 w 1435495"/>
                <a:gd name="connsiteY1-284" fmla="*/ 2915686 h 2915686"/>
                <a:gd name="connsiteX2-285" fmla="*/ 1222141 w 1435495"/>
                <a:gd name="connsiteY2-286" fmla="*/ 2352115 h 2915686"/>
                <a:gd name="connsiteX3-287" fmla="*/ 1221986 w 1435495"/>
                <a:gd name="connsiteY3-288" fmla="*/ 2352115 h 2915686"/>
                <a:gd name="connsiteX4-289" fmla="*/ 1435495 w 1435495"/>
                <a:gd name="connsiteY4-290" fmla="*/ 935518 h 2915686"/>
                <a:gd name="connsiteX5-291" fmla="*/ 848169 w 1435495"/>
                <a:gd name="connsiteY5-292" fmla="*/ 86265 h 2915686"/>
                <a:gd name="connsiteX6-293" fmla="*/ 717747 w 1435495"/>
                <a:gd name="connsiteY6-294" fmla="*/ 28572 h 2915686"/>
                <a:gd name="connsiteX7-295" fmla="*/ 587326 w 1435495"/>
                <a:gd name="connsiteY7-296" fmla="*/ 86265 h 2915686"/>
                <a:gd name="connsiteX8-297" fmla="*/ 20461 w 1435495"/>
                <a:gd name="connsiteY8-298" fmla="*/ 691652 h 2915686"/>
                <a:gd name="connsiteX9-299" fmla="*/ 0 w 1435495"/>
                <a:gd name="connsiteY9-300" fmla="*/ 935518 h 2915686"/>
                <a:gd name="connsiteX10-301" fmla="*/ 213508 w 1435495"/>
                <a:gd name="connsiteY10-302" fmla="*/ 2352115 h 2915686"/>
                <a:gd name="connsiteX11-303" fmla="*/ 212931 w 1435495"/>
                <a:gd name="connsiteY11-304" fmla="*/ 2352115 h 2915686"/>
                <a:gd name="connsiteX12-305" fmla="*/ 212932 w 1435495"/>
                <a:gd name="connsiteY12-306" fmla="*/ 2915686 h 2915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2700000" flipV="1">
              <a:off x="2666695" y="1926687"/>
              <a:ext cx="1347706" cy="2699316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-1" fmla="*/ 255574 w 1520778"/>
                <a:gd name="connsiteY0-2" fmla="*/ 2887114 h 2887114"/>
                <a:gd name="connsiteX1-3" fmla="*/ 1264783 w 1520778"/>
                <a:gd name="connsiteY1-4" fmla="*/ 2887114 h 2887114"/>
                <a:gd name="connsiteX2-5" fmla="*/ 1264783 w 1520778"/>
                <a:gd name="connsiteY2-6" fmla="*/ 2323543 h 2887114"/>
                <a:gd name="connsiteX3-7" fmla="*/ 1264628 w 1520778"/>
                <a:gd name="connsiteY3-8" fmla="*/ 2323543 h 2887114"/>
                <a:gd name="connsiteX4-9" fmla="*/ 1264627 w 1520778"/>
                <a:gd name="connsiteY4-10" fmla="*/ 898812 h 2887114"/>
                <a:gd name="connsiteX5-11" fmla="*/ 1272244 w 1520778"/>
                <a:gd name="connsiteY5-12" fmla="*/ 906947 h 2887114"/>
                <a:gd name="connsiteX6-13" fmla="*/ 1478137 w 1520778"/>
                <a:gd name="connsiteY6-14" fmla="*/ 906946 h 2887114"/>
                <a:gd name="connsiteX7-15" fmla="*/ 1478137 w 1520778"/>
                <a:gd name="connsiteY7-16" fmla="*/ 687063 h 2887114"/>
                <a:gd name="connsiteX8-17" fmla="*/ 1464592 w 1520778"/>
                <a:gd name="connsiteY8-18" fmla="*/ 672597 h 2887114"/>
                <a:gd name="connsiteX9-19" fmla="*/ 1457674 w 1520778"/>
                <a:gd name="connsiteY9-20" fmla="*/ 663080 h 2887114"/>
                <a:gd name="connsiteX10-21" fmla="*/ 890811 w 1520778"/>
                <a:gd name="connsiteY10-22" fmla="*/ 57693 h 2887114"/>
                <a:gd name="connsiteX11-23" fmla="*/ 760389 w 1520778"/>
                <a:gd name="connsiteY11-24" fmla="*/ 0 h 2887114"/>
                <a:gd name="connsiteX12-25" fmla="*/ 629968 w 1520778"/>
                <a:gd name="connsiteY12-26" fmla="*/ 57693 h 2887114"/>
                <a:gd name="connsiteX13-27" fmla="*/ 63103 w 1520778"/>
                <a:gd name="connsiteY13-28" fmla="*/ 663080 h 2887114"/>
                <a:gd name="connsiteX14-29" fmla="*/ 56184 w 1520778"/>
                <a:gd name="connsiteY14-30" fmla="*/ 672600 h 2887114"/>
                <a:gd name="connsiteX15-31" fmla="*/ 42642 w 1520778"/>
                <a:gd name="connsiteY15-32" fmla="*/ 687063 h 2887114"/>
                <a:gd name="connsiteX16-33" fmla="*/ 42642 w 1520778"/>
                <a:gd name="connsiteY16-34" fmla="*/ 906946 h 2887114"/>
                <a:gd name="connsiteX17-35" fmla="*/ 248534 w 1520778"/>
                <a:gd name="connsiteY17-36" fmla="*/ 906947 h 2887114"/>
                <a:gd name="connsiteX18-37" fmla="*/ 256150 w 1520778"/>
                <a:gd name="connsiteY18-38" fmla="*/ 2323543 h 2887114"/>
                <a:gd name="connsiteX19-39" fmla="*/ 255573 w 1520778"/>
                <a:gd name="connsiteY19-40" fmla="*/ 2323543 h 2887114"/>
                <a:gd name="connsiteX20-41" fmla="*/ 255574 w 1520778"/>
                <a:gd name="connsiteY20-42" fmla="*/ 2887114 h 2887114"/>
                <a:gd name="connsiteX0-43" fmla="*/ 248045 w 1513249"/>
                <a:gd name="connsiteY0-44" fmla="*/ 2887114 h 2887114"/>
                <a:gd name="connsiteX1-45" fmla="*/ 1257254 w 1513249"/>
                <a:gd name="connsiteY1-46" fmla="*/ 2887114 h 2887114"/>
                <a:gd name="connsiteX2-47" fmla="*/ 1257254 w 1513249"/>
                <a:gd name="connsiteY2-48" fmla="*/ 2323543 h 2887114"/>
                <a:gd name="connsiteX3-49" fmla="*/ 1257099 w 1513249"/>
                <a:gd name="connsiteY3-50" fmla="*/ 2323543 h 2887114"/>
                <a:gd name="connsiteX4-51" fmla="*/ 1257098 w 1513249"/>
                <a:gd name="connsiteY4-52" fmla="*/ 898812 h 2887114"/>
                <a:gd name="connsiteX5-53" fmla="*/ 1264715 w 1513249"/>
                <a:gd name="connsiteY5-54" fmla="*/ 906947 h 2887114"/>
                <a:gd name="connsiteX6-55" fmla="*/ 1470608 w 1513249"/>
                <a:gd name="connsiteY6-56" fmla="*/ 906946 h 2887114"/>
                <a:gd name="connsiteX7-57" fmla="*/ 1470608 w 1513249"/>
                <a:gd name="connsiteY7-58" fmla="*/ 687063 h 2887114"/>
                <a:gd name="connsiteX8-59" fmla="*/ 1457063 w 1513249"/>
                <a:gd name="connsiteY8-60" fmla="*/ 672597 h 2887114"/>
                <a:gd name="connsiteX9-61" fmla="*/ 1450145 w 1513249"/>
                <a:gd name="connsiteY9-62" fmla="*/ 663080 h 2887114"/>
                <a:gd name="connsiteX10-63" fmla="*/ 883282 w 1513249"/>
                <a:gd name="connsiteY10-64" fmla="*/ 57693 h 2887114"/>
                <a:gd name="connsiteX11-65" fmla="*/ 752860 w 1513249"/>
                <a:gd name="connsiteY11-66" fmla="*/ 0 h 2887114"/>
                <a:gd name="connsiteX12-67" fmla="*/ 622439 w 1513249"/>
                <a:gd name="connsiteY12-68" fmla="*/ 57693 h 2887114"/>
                <a:gd name="connsiteX13-69" fmla="*/ 55574 w 1513249"/>
                <a:gd name="connsiteY13-70" fmla="*/ 663080 h 2887114"/>
                <a:gd name="connsiteX14-71" fmla="*/ 48655 w 1513249"/>
                <a:gd name="connsiteY14-72" fmla="*/ 672600 h 2887114"/>
                <a:gd name="connsiteX15-73" fmla="*/ 35113 w 1513249"/>
                <a:gd name="connsiteY15-74" fmla="*/ 687063 h 2887114"/>
                <a:gd name="connsiteX16-75" fmla="*/ 35113 w 1513249"/>
                <a:gd name="connsiteY16-76" fmla="*/ 906946 h 2887114"/>
                <a:gd name="connsiteX17-77" fmla="*/ 248621 w 1513249"/>
                <a:gd name="connsiteY17-78" fmla="*/ 2323543 h 2887114"/>
                <a:gd name="connsiteX18-79" fmla="*/ 248044 w 1513249"/>
                <a:gd name="connsiteY18-80" fmla="*/ 2323543 h 2887114"/>
                <a:gd name="connsiteX19-81" fmla="*/ 248045 w 1513249"/>
                <a:gd name="connsiteY19-82" fmla="*/ 2887114 h 2887114"/>
                <a:gd name="connsiteX0-83" fmla="*/ 248045 w 1513249"/>
                <a:gd name="connsiteY0-84" fmla="*/ 2887114 h 2887114"/>
                <a:gd name="connsiteX1-85" fmla="*/ 1257254 w 1513249"/>
                <a:gd name="connsiteY1-86" fmla="*/ 2887114 h 2887114"/>
                <a:gd name="connsiteX2-87" fmla="*/ 1257254 w 1513249"/>
                <a:gd name="connsiteY2-88" fmla="*/ 2323543 h 2887114"/>
                <a:gd name="connsiteX3-89" fmla="*/ 1257099 w 1513249"/>
                <a:gd name="connsiteY3-90" fmla="*/ 2323543 h 2887114"/>
                <a:gd name="connsiteX4-91" fmla="*/ 1257098 w 1513249"/>
                <a:gd name="connsiteY4-92" fmla="*/ 898812 h 2887114"/>
                <a:gd name="connsiteX5-93" fmla="*/ 1470608 w 1513249"/>
                <a:gd name="connsiteY5-94" fmla="*/ 906946 h 2887114"/>
                <a:gd name="connsiteX6-95" fmla="*/ 1470608 w 1513249"/>
                <a:gd name="connsiteY6-96" fmla="*/ 687063 h 2887114"/>
                <a:gd name="connsiteX7-97" fmla="*/ 1457063 w 1513249"/>
                <a:gd name="connsiteY7-98" fmla="*/ 672597 h 2887114"/>
                <a:gd name="connsiteX8-99" fmla="*/ 1450145 w 1513249"/>
                <a:gd name="connsiteY8-100" fmla="*/ 663080 h 2887114"/>
                <a:gd name="connsiteX9-101" fmla="*/ 883282 w 1513249"/>
                <a:gd name="connsiteY9-102" fmla="*/ 57693 h 2887114"/>
                <a:gd name="connsiteX10-103" fmla="*/ 752860 w 1513249"/>
                <a:gd name="connsiteY10-104" fmla="*/ 0 h 2887114"/>
                <a:gd name="connsiteX11-105" fmla="*/ 622439 w 1513249"/>
                <a:gd name="connsiteY11-106" fmla="*/ 57693 h 2887114"/>
                <a:gd name="connsiteX12-107" fmla="*/ 55574 w 1513249"/>
                <a:gd name="connsiteY12-108" fmla="*/ 663080 h 2887114"/>
                <a:gd name="connsiteX13-109" fmla="*/ 48655 w 1513249"/>
                <a:gd name="connsiteY13-110" fmla="*/ 672600 h 2887114"/>
                <a:gd name="connsiteX14-111" fmla="*/ 35113 w 1513249"/>
                <a:gd name="connsiteY14-112" fmla="*/ 687063 h 2887114"/>
                <a:gd name="connsiteX15-113" fmla="*/ 35113 w 1513249"/>
                <a:gd name="connsiteY15-114" fmla="*/ 906946 h 2887114"/>
                <a:gd name="connsiteX16-115" fmla="*/ 248621 w 1513249"/>
                <a:gd name="connsiteY16-116" fmla="*/ 2323543 h 2887114"/>
                <a:gd name="connsiteX17-117" fmla="*/ 248044 w 1513249"/>
                <a:gd name="connsiteY17-118" fmla="*/ 2323543 h 2887114"/>
                <a:gd name="connsiteX18-119" fmla="*/ 248045 w 1513249"/>
                <a:gd name="connsiteY18-120" fmla="*/ 2887114 h 2887114"/>
                <a:gd name="connsiteX0-121" fmla="*/ 248045 w 1513249"/>
                <a:gd name="connsiteY0-122" fmla="*/ 2887114 h 2887114"/>
                <a:gd name="connsiteX1-123" fmla="*/ 1257254 w 1513249"/>
                <a:gd name="connsiteY1-124" fmla="*/ 2887114 h 2887114"/>
                <a:gd name="connsiteX2-125" fmla="*/ 1257254 w 1513249"/>
                <a:gd name="connsiteY2-126" fmla="*/ 2323543 h 2887114"/>
                <a:gd name="connsiteX3-127" fmla="*/ 1257099 w 1513249"/>
                <a:gd name="connsiteY3-128" fmla="*/ 2323543 h 2887114"/>
                <a:gd name="connsiteX4-129" fmla="*/ 1470608 w 1513249"/>
                <a:gd name="connsiteY4-130" fmla="*/ 906946 h 2887114"/>
                <a:gd name="connsiteX5-131" fmla="*/ 1470608 w 1513249"/>
                <a:gd name="connsiteY5-132" fmla="*/ 687063 h 2887114"/>
                <a:gd name="connsiteX6-133" fmla="*/ 1457063 w 1513249"/>
                <a:gd name="connsiteY6-134" fmla="*/ 672597 h 2887114"/>
                <a:gd name="connsiteX7-135" fmla="*/ 1450145 w 1513249"/>
                <a:gd name="connsiteY7-136" fmla="*/ 663080 h 2887114"/>
                <a:gd name="connsiteX8-137" fmla="*/ 883282 w 1513249"/>
                <a:gd name="connsiteY8-138" fmla="*/ 57693 h 2887114"/>
                <a:gd name="connsiteX9-139" fmla="*/ 752860 w 1513249"/>
                <a:gd name="connsiteY9-140" fmla="*/ 0 h 2887114"/>
                <a:gd name="connsiteX10-141" fmla="*/ 622439 w 1513249"/>
                <a:gd name="connsiteY10-142" fmla="*/ 57693 h 2887114"/>
                <a:gd name="connsiteX11-143" fmla="*/ 55574 w 1513249"/>
                <a:gd name="connsiteY11-144" fmla="*/ 663080 h 2887114"/>
                <a:gd name="connsiteX12-145" fmla="*/ 48655 w 1513249"/>
                <a:gd name="connsiteY12-146" fmla="*/ 672600 h 2887114"/>
                <a:gd name="connsiteX13-147" fmla="*/ 35113 w 1513249"/>
                <a:gd name="connsiteY13-148" fmla="*/ 687063 h 2887114"/>
                <a:gd name="connsiteX14-149" fmla="*/ 35113 w 1513249"/>
                <a:gd name="connsiteY14-150" fmla="*/ 906946 h 2887114"/>
                <a:gd name="connsiteX15-151" fmla="*/ 248621 w 1513249"/>
                <a:gd name="connsiteY15-152" fmla="*/ 2323543 h 2887114"/>
                <a:gd name="connsiteX16-153" fmla="*/ 248044 w 1513249"/>
                <a:gd name="connsiteY16-154" fmla="*/ 2323543 h 2887114"/>
                <a:gd name="connsiteX17-155" fmla="*/ 248045 w 1513249"/>
                <a:gd name="connsiteY17-156" fmla="*/ 2887114 h 2887114"/>
                <a:gd name="connsiteX0-157" fmla="*/ 212932 w 1478136"/>
                <a:gd name="connsiteY0-158" fmla="*/ 2887114 h 2887114"/>
                <a:gd name="connsiteX1-159" fmla="*/ 1222141 w 1478136"/>
                <a:gd name="connsiteY1-160" fmla="*/ 2887114 h 2887114"/>
                <a:gd name="connsiteX2-161" fmla="*/ 1222141 w 1478136"/>
                <a:gd name="connsiteY2-162" fmla="*/ 2323543 h 2887114"/>
                <a:gd name="connsiteX3-163" fmla="*/ 1221986 w 1478136"/>
                <a:gd name="connsiteY3-164" fmla="*/ 2323543 h 2887114"/>
                <a:gd name="connsiteX4-165" fmla="*/ 1435495 w 1478136"/>
                <a:gd name="connsiteY4-166" fmla="*/ 906946 h 2887114"/>
                <a:gd name="connsiteX5-167" fmla="*/ 1435495 w 1478136"/>
                <a:gd name="connsiteY5-168" fmla="*/ 687063 h 2887114"/>
                <a:gd name="connsiteX6-169" fmla="*/ 1421950 w 1478136"/>
                <a:gd name="connsiteY6-170" fmla="*/ 672597 h 2887114"/>
                <a:gd name="connsiteX7-171" fmla="*/ 1415032 w 1478136"/>
                <a:gd name="connsiteY7-172" fmla="*/ 663080 h 2887114"/>
                <a:gd name="connsiteX8-173" fmla="*/ 848169 w 1478136"/>
                <a:gd name="connsiteY8-174" fmla="*/ 57693 h 2887114"/>
                <a:gd name="connsiteX9-175" fmla="*/ 717747 w 1478136"/>
                <a:gd name="connsiteY9-176" fmla="*/ 0 h 2887114"/>
                <a:gd name="connsiteX10-177" fmla="*/ 587326 w 1478136"/>
                <a:gd name="connsiteY10-178" fmla="*/ 57693 h 2887114"/>
                <a:gd name="connsiteX11-179" fmla="*/ 20461 w 1478136"/>
                <a:gd name="connsiteY11-180" fmla="*/ 663080 h 2887114"/>
                <a:gd name="connsiteX12-181" fmla="*/ 13542 w 1478136"/>
                <a:gd name="connsiteY12-182" fmla="*/ 672600 h 2887114"/>
                <a:gd name="connsiteX13-183" fmla="*/ 0 w 1478136"/>
                <a:gd name="connsiteY13-184" fmla="*/ 906946 h 2887114"/>
                <a:gd name="connsiteX14-185" fmla="*/ 213508 w 1478136"/>
                <a:gd name="connsiteY14-186" fmla="*/ 2323543 h 2887114"/>
                <a:gd name="connsiteX15-187" fmla="*/ 212931 w 1478136"/>
                <a:gd name="connsiteY15-188" fmla="*/ 2323543 h 2887114"/>
                <a:gd name="connsiteX16-189" fmla="*/ 212932 w 1478136"/>
                <a:gd name="connsiteY16-190" fmla="*/ 2887114 h 2887114"/>
                <a:gd name="connsiteX0-191" fmla="*/ 212932 w 1478136"/>
                <a:gd name="connsiteY0-192" fmla="*/ 2887114 h 2887114"/>
                <a:gd name="connsiteX1-193" fmla="*/ 1222141 w 1478136"/>
                <a:gd name="connsiteY1-194" fmla="*/ 2887114 h 2887114"/>
                <a:gd name="connsiteX2-195" fmla="*/ 1222141 w 1478136"/>
                <a:gd name="connsiteY2-196" fmla="*/ 2323543 h 2887114"/>
                <a:gd name="connsiteX3-197" fmla="*/ 1221986 w 1478136"/>
                <a:gd name="connsiteY3-198" fmla="*/ 2323543 h 2887114"/>
                <a:gd name="connsiteX4-199" fmla="*/ 1435495 w 1478136"/>
                <a:gd name="connsiteY4-200" fmla="*/ 906946 h 2887114"/>
                <a:gd name="connsiteX5-201" fmla="*/ 1435495 w 1478136"/>
                <a:gd name="connsiteY5-202" fmla="*/ 687063 h 2887114"/>
                <a:gd name="connsiteX6-203" fmla="*/ 1421950 w 1478136"/>
                <a:gd name="connsiteY6-204" fmla="*/ 672597 h 2887114"/>
                <a:gd name="connsiteX7-205" fmla="*/ 848169 w 1478136"/>
                <a:gd name="connsiteY7-206" fmla="*/ 57693 h 2887114"/>
                <a:gd name="connsiteX8-207" fmla="*/ 717747 w 1478136"/>
                <a:gd name="connsiteY8-208" fmla="*/ 0 h 2887114"/>
                <a:gd name="connsiteX9-209" fmla="*/ 587326 w 1478136"/>
                <a:gd name="connsiteY9-210" fmla="*/ 57693 h 2887114"/>
                <a:gd name="connsiteX10-211" fmla="*/ 20461 w 1478136"/>
                <a:gd name="connsiteY10-212" fmla="*/ 663080 h 2887114"/>
                <a:gd name="connsiteX11-213" fmla="*/ 13542 w 1478136"/>
                <a:gd name="connsiteY11-214" fmla="*/ 672600 h 2887114"/>
                <a:gd name="connsiteX12-215" fmla="*/ 0 w 1478136"/>
                <a:gd name="connsiteY12-216" fmla="*/ 906946 h 2887114"/>
                <a:gd name="connsiteX13-217" fmla="*/ 213508 w 1478136"/>
                <a:gd name="connsiteY13-218" fmla="*/ 2323543 h 2887114"/>
                <a:gd name="connsiteX14-219" fmla="*/ 212931 w 1478136"/>
                <a:gd name="connsiteY14-220" fmla="*/ 2323543 h 2887114"/>
                <a:gd name="connsiteX15-221" fmla="*/ 212932 w 1478136"/>
                <a:gd name="connsiteY15-222" fmla="*/ 2887114 h 2887114"/>
                <a:gd name="connsiteX0-223" fmla="*/ 212932 w 1478136"/>
                <a:gd name="connsiteY0-224" fmla="*/ 2887114 h 2887114"/>
                <a:gd name="connsiteX1-225" fmla="*/ 1222141 w 1478136"/>
                <a:gd name="connsiteY1-226" fmla="*/ 2887114 h 2887114"/>
                <a:gd name="connsiteX2-227" fmla="*/ 1222141 w 1478136"/>
                <a:gd name="connsiteY2-228" fmla="*/ 2323543 h 2887114"/>
                <a:gd name="connsiteX3-229" fmla="*/ 1221986 w 1478136"/>
                <a:gd name="connsiteY3-230" fmla="*/ 2323543 h 2887114"/>
                <a:gd name="connsiteX4-231" fmla="*/ 1435495 w 1478136"/>
                <a:gd name="connsiteY4-232" fmla="*/ 906946 h 2887114"/>
                <a:gd name="connsiteX5-233" fmla="*/ 1435495 w 1478136"/>
                <a:gd name="connsiteY5-234" fmla="*/ 687063 h 2887114"/>
                <a:gd name="connsiteX6-235" fmla="*/ 848169 w 1478136"/>
                <a:gd name="connsiteY6-236" fmla="*/ 57693 h 2887114"/>
                <a:gd name="connsiteX7-237" fmla="*/ 717747 w 1478136"/>
                <a:gd name="connsiteY7-238" fmla="*/ 0 h 2887114"/>
                <a:gd name="connsiteX8-239" fmla="*/ 587326 w 1478136"/>
                <a:gd name="connsiteY8-240" fmla="*/ 57693 h 2887114"/>
                <a:gd name="connsiteX9-241" fmla="*/ 20461 w 1478136"/>
                <a:gd name="connsiteY9-242" fmla="*/ 663080 h 2887114"/>
                <a:gd name="connsiteX10-243" fmla="*/ 13542 w 1478136"/>
                <a:gd name="connsiteY10-244" fmla="*/ 672600 h 2887114"/>
                <a:gd name="connsiteX11-245" fmla="*/ 0 w 1478136"/>
                <a:gd name="connsiteY11-246" fmla="*/ 906946 h 2887114"/>
                <a:gd name="connsiteX12-247" fmla="*/ 213508 w 1478136"/>
                <a:gd name="connsiteY12-248" fmla="*/ 2323543 h 2887114"/>
                <a:gd name="connsiteX13-249" fmla="*/ 212931 w 1478136"/>
                <a:gd name="connsiteY13-250" fmla="*/ 2323543 h 2887114"/>
                <a:gd name="connsiteX14-251" fmla="*/ 212932 w 1478136"/>
                <a:gd name="connsiteY14-252" fmla="*/ 2887114 h 2887114"/>
                <a:gd name="connsiteX0-253" fmla="*/ 212932 w 1435495"/>
                <a:gd name="connsiteY0-254" fmla="*/ 2915686 h 2915686"/>
                <a:gd name="connsiteX1-255" fmla="*/ 1222141 w 1435495"/>
                <a:gd name="connsiteY1-256" fmla="*/ 2915686 h 2915686"/>
                <a:gd name="connsiteX2-257" fmla="*/ 1222141 w 1435495"/>
                <a:gd name="connsiteY2-258" fmla="*/ 2352115 h 2915686"/>
                <a:gd name="connsiteX3-259" fmla="*/ 1221986 w 1435495"/>
                <a:gd name="connsiteY3-260" fmla="*/ 2352115 h 2915686"/>
                <a:gd name="connsiteX4-261" fmla="*/ 1435495 w 1435495"/>
                <a:gd name="connsiteY4-262" fmla="*/ 935518 h 2915686"/>
                <a:gd name="connsiteX5-263" fmla="*/ 848169 w 1435495"/>
                <a:gd name="connsiteY5-264" fmla="*/ 86265 h 2915686"/>
                <a:gd name="connsiteX6-265" fmla="*/ 717747 w 1435495"/>
                <a:gd name="connsiteY6-266" fmla="*/ 28572 h 2915686"/>
                <a:gd name="connsiteX7-267" fmla="*/ 587326 w 1435495"/>
                <a:gd name="connsiteY7-268" fmla="*/ 86265 h 2915686"/>
                <a:gd name="connsiteX8-269" fmla="*/ 20461 w 1435495"/>
                <a:gd name="connsiteY8-270" fmla="*/ 691652 h 2915686"/>
                <a:gd name="connsiteX9-271" fmla="*/ 13542 w 1435495"/>
                <a:gd name="connsiteY9-272" fmla="*/ 701172 h 2915686"/>
                <a:gd name="connsiteX10-273" fmla="*/ 0 w 1435495"/>
                <a:gd name="connsiteY10-274" fmla="*/ 935518 h 2915686"/>
                <a:gd name="connsiteX11-275" fmla="*/ 213508 w 1435495"/>
                <a:gd name="connsiteY11-276" fmla="*/ 2352115 h 2915686"/>
                <a:gd name="connsiteX12-277" fmla="*/ 212931 w 1435495"/>
                <a:gd name="connsiteY12-278" fmla="*/ 2352115 h 2915686"/>
                <a:gd name="connsiteX13-279" fmla="*/ 212932 w 1435495"/>
                <a:gd name="connsiteY13-280" fmla="*/ 2915686 h 2915686"/>
                <a:gd name="connsiteX0-281" fmla="*/ 212932 w 1435495"/>
                <a:gd name="connsiteY0-282" fmla="*/ 2915686 h 2915686"/>
                <a:gd name="connsiteX1-283" fmla="*/ 1222141 w 1435495"/>
                <a:gd name="connsiteY1-284" fmla="*/ 2915686 h 2915686"/>
                <a:gd name="connsiteX2-285" fmla="*/ 1222141 w 1435495"/>
                <a:gd name="connsiteY2-286" fmla="*/ 2352115 h 2915686"/>
                <a:gd name="connsiteX3-287" fmla="*/ 1221986 w 1435495"/>
                <a:gd name="connsiteY3-288" fmla="*/ 2352115 h 2915686"/>
                <a:gd name="connsiteX4-289" fmla="*/ 1435495 w 1435495"/>
                <a:gd name="connsiteY4-290" fmla="*/ 935518 h 2915686"/>
                <a:gd name="connsiteX5-291" fmla="*/ 848169 w 1435495"/>
                <a:gd name="connsiteY5-292" fmla="*/ 86265 h 2915686"/>
                <a:gd name="connsiteX6-293" fmla="*/ 717747 w 1435495"/>
                <a:gd name="connsiteY6-294" fmla="*/ 28572 h 2915686"/>
                <a:gd name="connsiteX7-295" fmla="*/ 587326 w 1435495"/>
                <a:gd name="connsiteY7-296" fmla="*/ 86265 h 2915686"/>
                <a:gd name="connsiteX8-297" fmla="*/ 20461 w 1435495"/>
                <a:gd name="connsiteY8-298" fmla="*/ 691652 h 2915686"/>
                <a:gd name="connsiteX9-299" fmla="*/ 0 w 1435495"/>
                <a:gd name="connsiteY9-300" fmla="*/ 935518 h 2915686"/>
                <a:gd name="connsiteX10-301" fmla="*/ 213508 w 1435495"/>
                <a:gd name="connsiteY10-302" fmla="*/ 2352115 h 2915686"/>
                <a:gd name="connsiteX11-303" fmla="*/ 212931 w 1435495"/>
                <a:gd name="connsiteY11-304" fmla="*/ 2352115 h 2915686"/>
                <a:gd name="connsiteX12-305" fmla="*/ 212932 w 1435495"/>
                <a:gd name="connsiteY12-306" fmla="*/ 2915686 h 2915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733486" y="3152587"/>
              <a:ext cx="1485513" cy="428513"/>
            </a:xfrm>
            <a:prstGeom prst="rect">
              <a:avLst/>
            </a:prstGeom>
            <a:gradFill>
              <a:gsLst>
                <a:gs pos="21000">
                  <a:schemeClr val="tx1">
                    <a:alpha val="40000"/>
                  </a:schemeClr>
                </a:gs>
                <a:gs pos="0">
                  <a:schemeClr val="tx1">
                    <a:alpha val="63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rot="2700000" flipV="1">
              <a:off x="3134862" y="1429961"/>
              <a:ext cx="1140287" cy="2936355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rgbClr val="EA610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 rot="2700000" flipH="1">
              <a:off x="4677424" y="1022010"/>
              <a:ext cx="1140287" cy="2936355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rgbClr val="0099A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 rot="2700000" flipH="1" flipV="1">
              <a:off x="4977860" y="2320258"/>
              <a:ext cx="752461" cy="126739"/>
            </a:xfrm>
            <a:prstGeom prst="rect">
              <a:avLst/>
            </a:prstGeom>
            <a:gradFill>
              <a:gsLst>
                <a:gs pos="63000">
                  <a:srgbClr val="000000">
                    <a:alpha val="5000"/>
                  </a:srgbClr>
                </a:gs>
                <a:gs pos="17000">
                  <a:schemeClr val="tx1">
                    <a:alpha val="20000"/>
                  </a:schemeClr>
                </a:gs>
                <a:gs pos="0">
                  <a:schemeClr val="tx1">
                    <a:alpha val="44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 rot="18900000">
              <a:off x="3135232" y="1022011"/>
              <a:ext cx="1140287" cy="2936355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rgbClr val="EA5E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 rot="18900000" flipH="1" flipV="1">
              <a:off x="4677055" y="1429961"/>
              <a:ext cx="1140287" cy="2936355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rgbClr val="FFAB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 rot="2700000">
              <a:off x="3221300" y="2941435"/>
              <a:ext cx="752461" cy="126739"/>
            </a:xfrm>
            <a:prstGeom prst="rect">
              <a:avLst/>
            </a:prstGeom>
            <a:gradFill>
              <a:gsLst>
                <a:gs pos="74000">
                  <a:srgbClr val="000000">
                    <a:alpha val="5000"/>
                  </a:srgbClr>
                </a:gs>
                <a:gs pos="27000">
                  <a:schemeClr val="tx1">
                    <a:alpha val="25000"/>
                  </a:schemeClr>
                </a:gs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3" name="文本框 4"/>
            <p:cNvSpPr txBox="1"/>
            <p:nvPr/>
          </p:nvSpPr>
          <p:spPr>
            <a:xfrm rot="2700000">
              <a:off x="2568929" y="1809220"/>
              <a:ext cx="138475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严重污染大气</a:t>
              </a:r>
            </a:p>
          </p:txBody>
        </p:sp>
        <p:sp>
          <p:nvSpPr>
            <p:cNvPr id="84" name="文本框 16"/>
            <p:cNvSpPr txBox="1"/>
            <p:nvPr/>
          </p:nvSpPr>
          <p:spPr>
            <a:xfrm rot="-2700000">
              <a:off x="2511690" y="3168214"/>
              <a:ext cx="138475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严重污染水体</a:t>
              </a:r>
            </a:p>
          </p:txBody>
        </p:sp>
        <p:sp>
          <p:nvSpPr>
            <p:cNvPr id="85" name="文本框 19"/>
            <p:cNvSpPr txBox="1"/>
            <p:nvPr/>
          </p:nvSpPr>
          <p:spPr>
            <a:xfrm rot="18900000" flipH="1">
              <a:off x="4988243" y="1806337"/>
              <a:ext cx="138475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生物性污染</a:t>
              </a:r>
              <a:endParaRPr lang="zh-CN" altLang="en-US" sz="1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6" name="文本框 20"/>
            <p:cNvSpPr txBox="1"/>
            <p:nvPr/>
          </p:nvSpPr>
          <p:spPr>
            <a:xfrm rot="2700000" flipH="1">
              <a:off x="5047863" y="3153295"/>
              <a:ext cx="138475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侵占大量土地</a:t>
              </a:r>
              <a:endParaRPr lang="zh-CN" altLang="en-US" sz="1400" b="1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87" name="Group 4"/>
            <p:cNvGrpSpPr>
              <a:grpSpLocks noChangeAspect="1"/>
            </p:cNvGrpSpPr>
            <p:nvPr/>
          </p:nvGrpSpPr>
          <p:grpSpPr bwMode="auto">
            <a:xfrm>
              <a:off x="6500236" y="1481981"/>
              <a:ext cx="308410" cy="238480"/>
              <a:chOff x="3494" y="1896"/>
              <a:chExt cx="688" cy="532"/>
            </a:xfrm>
            <a:solidFill>
              <a:srgbClr val="00A2B3"/>
            </a:solidFill>
          </p:grpSpPr>
          <p:sp>
            <p:nvSpPr>
              <p:cNvPr id="88" name="Rectangle 5"/>
              <p:cNvSpPr>
                <a:spLocks noChangeArrowheads="1"/>
              </p:cNvSpPr>
              <p:nvPr/>
            </p:nvSpPr>
            <p:spPr bwMode="auto">
              <a:xfrm>
                <a:off x="4124" y="2007"/>
                <a:ext cx="58" cy="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89" name="Freeform 6"/>
              <p:cNvSpPr>
                <a:spLocks noEditPoints="1"/>
              </p:cNvSpPr>
              <p:nvPr/>
            </p:nvSpPr>
            <p:spPr bwMode="auto">
              <a:xfrm>
                <a:off x="3608" y="1896"/>
                <a:ext cx="459" cy="532"/>
              </a:xfrm>
              <a:custGeom>
                <a:avLst/>
                <a:gdLst>
                  <a:gd name="T0" fmla="*/ 176 w 192"/>
                  <a:gd name="T1" fmla="*/ 46 h 222"/>
                  <a:gd name="T2" fmla="*/ 132 w 192"/>
                  <a:gd name="T3" fmla="*/ 0 h 222"/>
                  <a:gd name="T4" fmla="*/ 60 w 192"/>
                  <a:gd name="T5" fmla="*/ 0 h 222"/>
                  <a:gd name="T6" fmla="*/ 18 w 192"/>
                  <a:gd name="T7" fmla="*/ 46 h 222"/>
                  <a:gd name="T8" fmla="*/ 0 w 192"/>
                  <a:gd name="T9" fmla="*/ 46 h 222"/>
                  <a:gd name="T10" fmla="*/ 0 w 192"/>
                  <a:gd name="T11" fmla="*/ 222 h 222"/>
                  <a:gd name="T12" fmla="*/ 192 w 192"/>
                  <a:gd name="T13" fmla="*/ 222 h 222"/>
                  <a:gd name="T14" fmla="*/ 192 w 192"/>
                  <a:gd name="T15" fmla="*/ 46 h 222"/>
                  <a:gd name="T16" fmla="*/ 176 w 192"/>
                  <a:gd name="T17" fmla="*/ 46 h 222"/>
                  <a:gd name="T18" fmla="*/ 113 w 192"/>
                  <a:gd name="T19" fmla="*/ 42 h 222"/>
                  <a:gd name="T20" fmla="*/ 77 w 192"/>
                  <a:gd name="T21" fmla="*/ 42 h 222"/>
                  <a:gd name="T22" fmla="*/ 67 w 192"/>
                  <a:gd name="T23" fmla="*/ 31 h 222"/>
                  <a:gd name="T24" fmla="*/ 77 w 192"/>
                  <a:gd name="T25" fmla="*/ 20 h 222"/>
                  <a:gd name="T26" fmla="*/ 113 w 192"/>
                  <a:gd name="T27" fmla="*/ 20 h 222"/>
                  <a:gd name="T28" fmla="*/ 124 w 192"/>
                  <a:gd name="T29" fmla="*/ 31 h 222"/>
                  <a:gd name="T30" fmla="*/ 113 w 192"/>
                  <a:gd name="T31" fmla="*/ 4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22">
                    <a:moveTo>
                      <a:pt x="176" y="46"/>
                    </a:moveTo>
                    <a:cubicBezTo>
                      <a:pt x="166" y="26"/>
                      <a:pt x="148" y="0"/>
                      <a:pt x="13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29" y="25"/>
                      <a:pt x="1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192" y="222"/>
                      <a:pt x="192" y="222"/>
                      <a:pt x="192" y="222"/>
                    </a:cubicBezTo>
                    <a:cubicBezTo>
                      <a:pt x="192" y="46"/>
                      <a:pt x="192" y="46"/>
                      <a:pt x="192" y="46"/>
                    </a:cubicBezTo>
                    <a:lnTo>
                      <a:pt x="176" y="46"/>
                    </a:lnTo>
                    <a:close/>
                    <a:moveTo>
                      <a:pt x="113" y="42"/>
                    </a:moveTo>
                    <a:cubicBezTo>
                      <a:pt x="77" y="42"/>
                      <a:pt x="77" y="42"/>
                      <a:pt x="77" y="42"/>
                    </a:cubicBezTo>
                    <a:cubicBezTo>
                      <a:pt x="72" y="42"/>
                      <a:pt x="67" y="37"/>
                      <a:pt x="67" y="31"/>
                    </a:cubicBezTo>
                    <a:cubicBezTo>
                      <a:pt x="67" y="25"/>
                      <a:pt x="72" y="20"/>
                      <a:pt x="77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9" y="20"/>
                      <a:pt x="124" y="25"/>
                      <a:pt x="124" y="31"/>
                    </a:cubicBezTo>
                    <a:cubicBezTo>
                      <a:pt x="124" y="37"/>
                      <a:pt x="119" y="42"/>
                      <a:pt x="11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0" name="Rectangle 7"/>
              <p:cNvSpPr>
                <a:spLocks noChangeArrowheads="1"/>
              </p:cNvSpPr>
              <p:nvPr/>
            </p:nvSpPr>
            <p:spPr bwMode="auto">
              <a:xfrm>
                <a:off x="3494" y="2007"/>
                <a:ext cx="57" cy="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6507066" y="3150493"/>
              <a:ext cx="264312" cy="265085"/>
              <a:chOff x="458010" y="4063526"/>
              <a:chExt cx="1087437" cy="1090612"/>
            </a:xfrm>
            <a:solidFill>
              <a:srgbClr val="EA5E66"/>
            </a:solidFill>
          </p:grpSpPr>
          <p:sp>
            <p:nvSpPr>
              <p:cNvPr id="92" name="Freeform 11"/>
              <p:cNvSpPr>
                <a:spLocks noEditPoints="1"/>
              </p:cNvSpPr>
              <p:nvPr/>
            </p:nvSpPr>
            <p:spPr bwMode="auto">
              <a:xfrm>
                <a:off x="458010" y="4063526"/>
                <a:ext cx="1087437" cy="1090612"/>
              </a:xfrm>
              <a:custGeom>
                <a:avLst/>
                <a:gdLst>
                  <a:gd name="T0" fmla="*/ 0 w 685"/>
                  <a:gd name="T1" fmla="*/ 0 h 687"/>
                  <a:gd name="T2" fmla="*/ 0 w 685"/>
                  <a:gd name="T3" fmla="*/ 687 h 687"/>
                  <a:gd name="T4" fmla="*/ 685 w 685"/>
                  <a:gd name="T5" fmla="*/ 687 h 687"/>
                  <a:gd name="T6" fmla="*/ 685 w 685"/>
                  <a:gd name="T7" fmla="*/ 0 h 687"/>
                  <a:gd name="T8" fmla="*/ 0 w 685"/>
                  <a:gd name="T9" fmla="*/ 0 h 687"/>
                  <a:gd name="T10" fmla="*/ 58 w 685"/>
                  <a:gd name="T11" fmla="*/ 57 h 687"/>
                  <a:gd name="T12" fmla="*/ 628 w 685"/>
                  <a:gd name="T13" fmla="*/ 57 h 687"/>
                  <a:gd name="T14" fmla="*/ 628 w 685"/>
                  <a:gd name="T15" fmla="*/ 441 h 687"/>
                  <a:gd name="T16" fmla="*/ 442 w 685"/>
                  <a:gd name="T17" fmla="*/ 630 h 687"/>
                  <a:gd name="T18" fmla="*/ 58 w 685"/>
                  <a:gd name="T19" fmla="*/ 630 h 687"/>
                  <a:gd name="T20" fmla="*/ 58 w 685"/>
                  <a:gd name="T21" fmla="*/ 5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5" h="687">
                    <a:moveTo>
                      <a:pt x="0" y="0"/>
                    </a:moveTo>
                    <a:lnTo>
                      <a:pt x="0" y="687"/>
                    </a:lnTo>
                    <a:lnTo>
                      <a:pt x="685" y="687"/>
                    </a:lnTo>
                    <a:lnTo>
                      <a:pt x="685" y="0"/>
                    </a:lnTo>
                    <a:lnTo>
                      <a:pt x="0" y="0"/>
                    </a:lnTo>
                    <a:close/>
                    <a:moveTo>
                      <a:pt x="58" y="57"/>
                    </a:moveTo>
                    <a:lnTo>
                      <a:pt x="628" y="57"/>
                    </a:lnTo>
                    <a:lnTo>
                      <a:pt x="628" y="441"/>
                    </a:lnTo>
                    <a:lnTo>
                      <a:pt x="442" y="630"/>
                    </a:lnTo>
                    <a:lnTo>
                      <a:pt x="58" y="630"/>
                    </a:lnTo>
                    <a:lnTo>
                      <a:pt x="5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3" name="Rectangle 12"/>
              <p:cNvSpPr>
                <a:spLocks noChangeArrowheads="1"/>
              </p:cNvSpPr>
              <p:nvPr/>
            </p:nvSpPr>
            <p:spPr bwMode="auto">
              <a:xfrm>
                <a:off x="682625" y="4338638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4" name="Rectangle 13"/>
              <p:cNvSpPr>
                <a:spLocks noChangeArrowheads="1"/>
              </p:cNvSpPr>
              <p:nvPr/>
            </p:nvSpPr>
            <p:spPr bwMode="auto">
              <a:xfrm>
                <a:off x="682625" y="4562475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5" name="Rectangle 14"/>
              <p:cNvSpPr>
                <a:spLocks noChangeArrowheads="1"/>
              </p:cNvSpPr>
              <p:nvPr/>
            </p:nvSpPr>
            <p:spPr bwMode="auto">
              <a:xfrm>
                <a:off x="682625" y="4786313"/>
                <a:ext cx="382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grpSp>
          <p:nvGrpSpPr>
            <p:cNvPr id="96" name="Group 17"/>
            <p:cNvGrpSpPr>
              <a:grpSpLocks noChangeAspect="1"/>
            </p:cNvGrpSpPr>
            <p:nvPr/>
          </p:nvGrpSpPr>
          <p:grpSpPr bwMode="auto">
            <a:xfrm>
              <a:off x="1195215" y="3105123"/>
              <a:ext cx="318406" cy="341790"/>
              <a:chOff x="231" y="1205"/>
              <a:chExt cx="640" cy="687"/>
            </a:xfrm>
            <a:solidFill>
              <a:srgbClr val="FFAB3F"/>
            </a:solidFill>
          </p:grpSpPr>
          <p:sp>
            <p:nvSpPr>
              <p:cNvPr id="97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8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99" name="Freeform 310"/>
            <p:cNvSpPr>
              <a:spLocks noEditPoints="1"/>
            </p:cNvSpPr>
            <p:nvPr/>
          </p:nvSpPr>
          <p:spPr bwMode="auto">
            <a:xfrm>
              <a:off x="1200753" y="1447616"/>
              <a:ext cx="313983" cy="309853"/>
            </a:xfrm>
            <a:custGeom>
              <a:avLst/>
              <a:gdLst>
                <a:gd name="T0" fmla="*/ 31 w 32"/>
                <a:gd name="T1" fmla="*/ 13 h 31"/>
                <a:gd name="T2" fmla="*/ 28 w 32"/>
                <a:gd name="T3" fmla="*/ 13 h 31"/>
                <a:gd name="T4" fmla="*/ 26 w 32"/>
                <a:gd name="T5" fmla="*/ 9 h 31"/>
                <a:gd name="T6" fmla="*/ 28 w 32"/>
                <a:gd name="T7" fmla="*/ 7 h 31"/>
                <a:gd name="T8" fmla="*/ 28 w 32"/>
                <a:gd name="T9" fmla="*/ 6 h 31"/>
                <a:gd name="T10" fmla="*/ 26 w 32"/>
                <a:gd name="T11" fmla="*/ 3 h 31"/>
                <a:gd name="T12" fmla="*/ 25 w 32"/>
                <a:gd name="T13" fmla="*/ 3 h 31"/>
                <a:gd name="T14" fmla="*/ 22 w 32"/>
                <a:gd name="T15" fmla="*/ 6 h 31"/>
                <a:gd name="T16" fmla="*/ 19 w 32"/>
                <a:gd name="T17" fmla="*/ 4 h 31"/>
                <a:gd name="T18" fmla="*/ 19 w 32"/>
                <a:gd name="T19" fmla="*/ 1 h 31"/>
                <a:gd name="T20" fmla="*/ 18 w 32"/>
                <a:gd name="T21" fmla="*/ 0 h 31"/>
                <a:gd name="T22" fmla="*/ 14 w 32"/>
                <a:gd name="T23" fmla="*/ 0 h 31"/>
                <a:gd name="T24" fmla="*/ 13 w 32"/>
                <a:gd name="T25" fmla="*/ 1 h 31"/>
                <a:gd name="T26" fmla="*/ 13 w 32"/>
                <a:gd name="T27" fmla="*/ 4 h 31"/>
                <a:gd name="T28" fmla="*/ 10 w 32"/>
                <a:gd name="T29" fmla="*/ 6 h 31"/>
                <a:gd name="T30" fmla="*/ 8 w 32"/>
                <a:gd name="T31" fmla="*/ 3 h 31"/>
                <a:gd name="T32" fmla="*/ 6 w 32"/>
                <a:gd name="T33" fmla="*/ 3 h 31"/>
                <a:gd name="T34" fmla="*/ 4 w 32"/>
                <a:gd name="T35" fmla="*/ 6 h 31"/>
                <a:gd name="T36" fmla="*/ 4 w 32"/>
                <a:gd name="T37" fmla="*/ 7 h 31"/>
                <a:gd name="T38" fmla="*/ 6 w 32"/>
                <a:gd name="T39" fmla="*/ 9 h 31"/>
                <a:gd name="T40" fmla="*/ 5 w 32"/>
                <a:gd name="T41" fmla="*/ 13 h 31"/>
                <a:gd name="T42" fmla="*/ 1 w 32"/>
                <a:gd name="T43" fmla="*/ 13 h 31"/>
                <a:gd name="T44" fmla="*/ 0 w 32"/>
                <a:gd name="T45" fmla="*/ 14 h 31"/>
                <a:gd name="T46" fmla="*/ 0 w 32"/>
                <a:gd name="T47" fmla="*/ 17 h 31"/>
                <a:gd name="T48" fmla="*/ 1 w 32"/>
                <a:gd name="T49" fmla="*/ 18 h 31"/>
                <a:gd name="T50" fmla="*/ 5 w 32"/>
                <a:gd name="T51" fmla="*/ 18 h 31"/>
                <a:gd name="T52" fmla="*/ 6 w 32"/>
                <a:gd name="T53" fmla="*/ 22 h 31"/>
                <a:gd name="T54" fmla="*/ 4 w 32"/>
                <a:gd name="T55" fmla="*/ 24 h 31"/>
                <a:gd name="T56" fmla="*/ 4 w 32"/>
                <a:gd name="T57" fmla="*/ 25 h 31"/>
                <a:gd name="T58" fmla="*/ 6 w 32"/>
                <a:gd name="T59" fmla="*/ 28 h 31"/>
                <a:gd name="T60" fmla="*/ 8 w 32"/>
                <a:gd name="T61" fmla="*/ 28 h 31"/>
                <a:gd name="T62" fmla="*/ 10 w 32"/>
                <a:gd name="T63" fmla="*/ 26 h 31"/>
                <a:gd name="T64" fmla="*/ 13 w 32"/>
                <a:gd name="T65" fmla="*/ 27 h 31"/>
                <a:gd name="T66" fmla="*/ 13 w 32"/>
                <a:gd name="T67" fmla="*/ 30 h 31"/>
                <a:gd name="T68" fmla="*/ 14 w 32"/>
                <a:gd name="T69" fmla="*/ 31 h 31"/>
                <a:gd name="T70" fmla="*/ 18 w 32"/>
                <a:gd name="T71" fmla="*/ 31 h 31"/>
                <a:gd name="T72" fmla="*/ 19 w 32"/>
                <a:gd name="T73" fmla="*/ 30 h 31"/>
                <a:gd name="T74" fmla="*/ 19 w 32"/>
                <a:gd name="T75" fmla="*/ 27 h 31"/>
                <a:gd name="T76" fmla="*/ 22 w 32"/>
                <a:gd name="T77" fmla="*/ 26 h 31"/>
                <a:gd name="T78" fmla="*/ 25 w 32"/>
                <a:gd name="T79" fmla="*/ 28 h 31"/>
                <a:gd name="T80" fmla="*/ 26 w 32"/>
                <a:gd name="T81" fmla="*/ 28 h 31"/>
                <a:gd name="T82" fmla="*/ 28 w 32"/>
                <a:gd name="T83" fmla="*/ 25 h 31"/>
                <a:gd name="T84" fmla="*/ 28 w 32"/>
                <a:gd name="T85" fmla="*/ 24 h 31"/>
                <a:gd name="T86" fmla="*/ 26 w 32"/>
                <a:gd name="T87" fmla="*/ 22 h 31"/>
                <a:gd name="T88" fmla="*/ 28 w 32"/>
                <a:gd name="T89" fmla="*/ 18 h 31"/>
                <a:gd name="T90" fmla="*/ 31 w 32"/>
                <a:gd name="T91" fmla="*/ 18 h 31"/>
                <a:gd name="T92" fmla="*/ 32 w 32"/>
                <a:gd name="T93" fmla="*/ 17 h 31"/>
                <a:gd name="T94" fmla="*/ 32 w 32"/>
                <a:gd name="T95" fmla="*/ 14 h 31"/>
                <a:gd name="T96" fmla="*/ 31 w 32"/>
                <a:gd name="T97" fmla="*/ 13 h 31"/>
                <a:gd name="T98" fmla="*/ 16 w 32"/>
                <a:gd name="T99" fmla="*/ 23 h 31"/>
                <a:gd name="T100" fmla="*/ 9 w 32"/>
                <a:gd name="T101" fmla="*/ 16 h 31"/>
                <a:gd name="T102" fmla="*/ 16 w 32"/>
                <a:gd name="T103" fmla="*/ 9 h 31"/>
                <a:gd name="T104" fmla="*/ 23 w 32"/>
                <a:gd name="T105" fmla="*/ 16 h 31"/>
                <a:gd name="T106" fmla="*/ 16 w 32"/>
                <a:gd name="T10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31">
                  <a:moveTo>
                    <a:pt x="31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7" y="12"/>
                    <a:pt x="27" y="10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7"/>
                    <a:pt x="29" y="6"/>
                    <a:pt x="28" y="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3"/>
                    <a:pt x="25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0" y="4"/>
                    <a:pt x="19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20"/>
                    <a:pt x="5" y="21"/>
                    <a:pt x="6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8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0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1" y="26"/>
                    <a:pt x="22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6" y="28"/>
                    <a:pt x="26" y="2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8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0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1" y="13"/>
                    <a:pt x="31" y="13"/>
                  </a:cubicBezTo>
                  <a:close/>
                  <a:moveTo>
                    <a:pt x="16" y="23"/>
                  </a:moveTo>
                  <a:cubicBezTo>
                    <a:pt x="12" y="23"/>
                    <a:pt x="9" y="19"/>
                    <a:pt x="9" y="16"/>
                  </a:cubicBezTo>
                  <a:cubicBezTo>
                    <a:pt x="9" y="12"/>
                    <a:pt x="12" y="9"/>
                    <a:pt x="16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3" y="19"/>
                    <a:pt x="20" y="23"/>
                    <a:pt x="16" y="23"/>
                  </a:cubicBezTo>
                  <a:close/>
                </a:path>
              </a:pathLst>
            </a:custGeom>
            <a:solidFill>
              <a:srgbClr val="E99C3A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0" name="文本框 35"/>
            <p:cNvSpPr txBox="1"/>
            <p:nvPr/>
          </p:nvSpPr>
          <p:spPr>
            <a:xfrm>
              <a:off x="1483923" y="1470718"/>
              <a:ext cx="11200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b="1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严重污染大气</a:t>
              </a:r>
            </a:p>
          </p:txBody>
        </p:sp>
        <p:sp>
          <p:nvSpPr>
            <p:cNvPr id="101" name="文本框 36"/>
            <p:cNvSpPr txBox="1"/>
            <p:nvPr/>
          </p:nvSpPr>
          <p:spPr>
            <a:xfrm>
              <a:off x="777378" y="1766504"/>
              <a:ext cx="1839321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 垃圾露天堆放大量氨、硫化物等有害气体释放，严重污染了大气和城市的生活环境。</a:t>
              </a:r>
            </a:p>
          </p:txBody>
        </p:sp>
        <p:sp>
          <p:nvSpPr>
            <p:cNvPr id="102" name="文本框 37"/>
            <p:cNvSpPr txBox="1"/>
            <p:nvPr/>
          </p:nvSpPr>
          <p:spPr>
            <a:xfrm>
              <a:off x="1483923" y="3147595"/>
              <a:ext cx="1120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严重污染水体</a:t>
              </a:r>
            </a:p>
          </p:txBody>
        </p:sp>
        <p:sp>
          <p:nvSpPr>
            <p:cNvPr id="103" name="文本框 38"/>
            <p:cNvSpPr txBox="1"/>
            <p:nvPr/>
          </p:nvSpPr>
          <p:spPr>
            <a:xfrm>
              <a:off x="717758" y="3443381"/>
              <a:ext cx="1886259" cy="1037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 生物性污染。垃圾中有许多致病微生物，同时垃圾往往是蚊、蝇、蟑螂和老鼠的孳生地，这些必然危害着广大市民的身体健康。</a:t>
              </a:r>
            </a:p>
          </p:txBody>
        </p:sp>
        <p:sp>
          <p:nvSpPr>
            <p:cNvPr id="104" name="文本框 39"/>
            <p:cNvSpPr txBox="1"/>
            <p:nvPr/>
          </p:nvSpPr>
          <p:spPr>
            <a:xfrm>
              <a:off x="6787555" y="1470718"/>
              <a:ext cx="1120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生物性污染</a:t>
              </a:r>
            </a:p>
          </p:txBody>
        </p:sp>
        <p:sp>
          <p:nvSpPr>
            <p:cNvPr id="105" name="文本框 40"/>
            <p:cNvSpPr txBox="1"/>
            <p:nvPr/>
          </p:nvSpPr>
          <p:spPr>
            <a:xfrm>
              <a:off x="6426051" y="1766504"/>
              <a:ext cx="168116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 垃圾堆积发酵产生甲烷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,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甲烷是可燃性气体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,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浓度达到一定量遇到明火即可发生爆炸</a:t>
              </a:r>
            </a:p>
          </p:txBody>
        </p:sp>
        <p:sp>
          <p:nvSpPr>
            <p:cNvPr id="106" name="文本框 41"/>
            <p:cNvSpPr txBox="1"/>
            <p:nvPr/>
          </p:nvSpPr>
          <p:spPr>
            <a:xfrm>
              <a:off x="6787555" y="3147595"/>
              <a:ext cx="11200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侵占大量土地</a:t>
              </a:r>
            </a:p>
          </p:txBody>
        </p:sp>
        <p:sp>
          <p:nvSpPr>
            <p:cNvPr id="107" name="文本框 42"/>
            <p:cNvSpPr txBox="1"/>
            <p:nvPr/>
          </p:nvSpPr>
          <p:spPr>
            <a:xfrm>
              <a:off x="6431763" y="3443381"/>
              <a:ext cx="193495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 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侵占大量土地。据初步调查，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2003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年全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668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座城市中已有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2/3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被垃圾带所包围全国垃圾存占地累计</a:t>
              </a:r>
              <a:r>
                <a:rPr lang="en-US" altLang="zh-CN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80</a:t>
              </a:r>
              <a:r>
                <a:rPr lang="zh-CN" altLang="en-US" sz="1050" dirty="0">
                  <a:solidFill>
                    <a:srgbClr val="007033"/>
                  </a:solidFill>
                  <a:latin typeface="Arial"/>
                  <a:ea typeface="微软雅黑"/>
                  <a:cs typeface="+mn-ea"/>
                  <a:sym typeface="Arial"/>
                </a:rPr>
                <a:t>万亩。</a:t>
              </a:r>
            </a:p>
          </p:txBody>
        </p:sp>
      </p:grpSp>
      <p:grpSp>
        <p:nvGrpSpPr>
          <p:cNvPr id="41" name="Group 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42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3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44" name="TextBox 9_1_1_1_1_1_1"/>
          <p:cNvSpPr txBox="1"/>
          <p:nvPr/>
        </p:nvSpPr>
        <p:spPr>
          <a:xfrm>
            <a:off x="784709" y="408930"/>
            <a:ext cx="192873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  <p:sp>
        <p:nvSpPr>
          <p:cNvPr id="45" name="标题 1"/>
          <p:cNvSpPr txBox="1">
            <a:spLocks noChangeArrowheads="1"/>
          </p:cNvSpPr>
          <p:nvPr/>
        </p:nvSpPr>
        <p:spPr>
          <a:xfrm>
            <a:off x="3430347" y="260225"/>
            <a:ext cx="1987122" cy="7424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危 害</a:t>
            </a:r>
            <a:endParaRPr lang="zh-CN" altLang="zh-CN" sz="3200" b="1" dirty="0">
              <a:solidFill>
                <a:srgbClr val="00703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226738" y="1059179"/>
            <a:ext cx="1987122" cy="742473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3500" b="1" dirty="0">
                <a:solidFill>
                  <a:srgbClr val="007033"/>
                </a:solidFill>
                <a:latin typeface="微软雅黑" pitchFamily="34" charset="-122"/>
                <a:ea typeface="微软雅黑" pitchFamily="34" charset="-122"/>
              </a:rPr>
              <a:t>目  的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094185" y="2095261"/>
            <a:ext cx="4387691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7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离开了自然环境，人类就无法生存。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       所以为了我们大家可以生存的家园我们要保护环境。</a:t>
            </a:r>
            <a:endParaRPr lang="zh-CN" altLang="en-US" sz="22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4" name="Picture 6" descr="15c6da0e2def32abab6457a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"/>
          <a:stretch>
            <a:fillRect/>
          </a:stretch>
        </p:blipFill>
        <p:spPr bwMode="auto">
          <a:xfrm>
            <a:off x="5855970" y="762873"/>
            <a:ext cx="2672037" cy="330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7" name="TextBox 9_1_1_1_1_1"/>
          <p:cNvSpPr txBox="1"/>
          <p:nvPr/>
        </p:nvSpPr>
        <p:spPr>
          <a:xfrm>
            <a:off x="784709" y="408930"/>
            <a:ext cx="192873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室内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"/>
            <a:ext cx="9244315" cy="49720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4692" y="2111672"/>
            <a:ext cx="4719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cs typeface="+mn-ea"/>
                <a:sym typeface="Arial"/>
              </a:rPr>
              <a:t>大家如何理解保护环境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5160" y="2014219"/>
            <a:ext cx="1023478" cy="90279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innerShdw blurRad="88900" dist="12700" dir="162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6000" dirty="0">
                <a:latin typeface="Arial"/>
                <a:ea typeface="微软雅黑"/>
                <a:cs typeface="+mn-ea"/>
                <a:sym typeface="Arial"/>
              </a:rPr>
              <a:t>2</a:t>
            </a:r>
            <a:endParaRPr lang="zh-CN" altLang="en-US" sz="6000" dirty="0"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" t="6108" r="8555" b="6486"/>
          <a:stretch>
            <a:fillRect/>
          </a:stretch>
        </p:blipFill>
        <p:spPr bwMode="auto">
          <a:xfrm>
            <a:off x="980961" y="1129278"/>
            <a:ext cx="1972246" cy="263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7" name="TextBox 9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789171" y="3767162"/>
            <a:ext cx="896550" cy="1259484"/>
            <a:chOff x="933451" y="2009775"/>
            <a:chExt cx="2589542" cy="341947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3439748" y="869107"/>
            <a:ext cx="5113375" cy="2898055"/>
            <a:chOff x="333530" y="810660"/>
            <a:chExt cx="4905375" cy="3295650"/>
          </a:xfrm>
        </p:grpSpPr>
        <p:sp>
          <p:nvSpPr>
            <p:cNvPr id="16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22225">
              <a:solidFill>
                <a:srgbClr val="78D00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0218" y="934672"/>
              <a:ext cx="4572000" cy="30678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cs typeface="+mn-ea"/>
                  <a:sym typeface="Arial"/>
                </a:rPr>
                <a:t>       看到视频中三亚海滩上那一个个触目惊心的啤酒瓶子，易凯资本有限公司</a:t>
              </a:r>
              <a:r>
                <a:rPr lang="en-US" altLang="zh-CN" sz="1600" dirty="0">
                  <a:cs typeface="+mn-ea"/>
                  <a:sym typeface="Arial"/>
                </a:rPr>
                <a:t>CEO</a:t>
              </a:r>
              <a:r>
                <a:rPr lang="zh-CN" altLang="en-US" sz="1600" dirty="0">
                  <a:cs typeface="+mn-ea"/>
                  <a:sym typeface="Arial"/>
                </a:rPr>
                <a:t>王冉言辞激烈：“那些把垃圾留在了沙滩上的度假者们，如果你们有孩子，你们应该感到深深的羞愧。否则，你们的孩子未来需要面对的生存环境，就太令人厌恶了。”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C 0.004 -0.00402 0.01007 -0.00587 0.01493 -0.00587 C 0.02205 -0.00587 0.029 -0.00309 0.03299 0.00185 C 0.05 0.02191 0.06303 0.06605 0.06303 0.1179 C 0.06303 0.11821 0.06303 0.11913 0.06303 0.11944 C 0.06303 0.11913 0.06303 0.12006 0.06303 0.12037 C 0.06303 0.17191 0.05 0.21697 0.03299 0.23703 C 0.029 0.24105 0.02205 0.24413 0.01493 0.24413 C 0.01007 0.24413 0.004 0.24197 -4.16667E-6 0.23796 C -0.00399 0.23395 -0.00607 0.22901 -0.00607 0.22314 C -0.00607 0.21605 -0.00295 0.20987 0.00209 0.20586 C 0.02205 0.18796 0.06598 0.175 0.11806 0.175 C 0.11806 0.1753 0.11893 0.175 0.11893 0.1753 C 0.11893 0.175 0.11997 0.175 0.11997 0.1753 C 0.17205 0.175 0.21702 0.18796 0.23698 0.20586 C 0.24098 0.20987 0.24393 0.21605 0.24393 0.22314 C 0.24393 0.22901 0.24202 0.23395 0.23803 0.23796 C 0.23403 0.24197 0.229 0.24413 0.22292 0.24413 C 0.21598 0.24413 0.21007 0.24105 0.20608 0.23703 C 0.18803 0.21697 0.175 0.17191 0.175 0.12006 C 0.175 0.12037 0.175 0.11913 0.175 0.11944 C 0.175 0.11913 0.175 0.1179 0.175 0.11821 C 0.175 0.06605 0.18803 0.02191 0.20608 0.00092 C 0.21007 -0.00309 0.21598 -0.00587 0.22292 -0.00587 C 0.229 -0.00587 0.23403 -0.00402 0.23803 4.07407E-6 C 0.24202 0.00401 0.24393 0.00987 0.24393 0.01512 C 0.24393 0.02191 0.24098 0.02808 0.23698 0.03302 C 0.21702 0.05 0.17205 0.06296 0.11997 0.06296 C 0.11997 0.06327 0.11997 0.06296 0.11893 0.06296 C 0.11893 0.06327 0.11806 0.06296 0.11806 0.06327 C 0.06598 0.06296 0.02205 0.05 0.00209 0.03302 C -0.00295 0.02808 -0.00607 0.02191 -0.00607 0.01512 C -0.00607 0.00987 -0.00399 0.00401 -4.16667E-6 4.07407E-6 Z " pathEditMode="relative" rAng="0" ptsTypes="AAAAAAAAAAAAAAAAAAAAAAAAAAAAAAAAA"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119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072" y="585901"/>
            <a:ext cx="2363724" cy="3433572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980592" y="1097280"/>
            <a:ext cx="4945584" cy="2603457"/>
            <a:chOff x="333530" y="810660"/>
            <a:chExt cx="4905375" cy="3295650"/>
          </a:xfrm>
        </p:grpSpPr>
        <p:sp>
          <p:nvSpPr>
            <p:cNvPr id="6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22225">
              <a:solidFill>
                <a:srgbClr val="78D00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00218" y="934671"/>
              <a:ext cx="4572000" cy="29656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900" dirty="0">
                  <a:cs typeface="+mn-ea"/>
                  <a:sym typeface="Arial"/>
                </a:rPr>
                <a:t>       知名诗人、资深媒体人陈朝华表示，一个缺乏公德心与环保意识的群体，即使拥有再多的物质，也无异于群氓，在潜意识中还不是合格的现代公民。</a:t>
              </a:r>
              <a:endParaRPr lang="en-US" altLang="zh-CN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8" name="Group 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9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0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1" name="TextBox 9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2045" y="3831940"/>
            <a:ext cx="945821" cy="1169684"/>
            <a:chOff x="1314778" y="1905986"/>
            <a:chExt cx="2132137" cy="26367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8" y="2231814"/>
            <a:ext cx="2113901" cy="212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_1_1"/>
          <p:cNvGrpSpPr/>
          <p:nvPr/>
        </p:nvGrpSpPr>
        <p:grpSpPr>
          <a:xfrm>
            <a:off x="182943" y="233711"/>
            <a:ext cx="563402" cy="547853"/>
            <a:chOff x="188640" y="198909"/>
            <a:chExt cx="396549" cy="378042"/>
          </a:xfrm>
        </p:grpSpPr>
        <p:sp>
          <p:nvSpPr>
            <p:cNvPr id="5" name="Rectangle 25_1_1_1_1_1"/>
            <p:cNvSpPr/>
            <p:nvPr/>
          </p:nvSpPr>
          <p:spPr>
            <a:xfrm>
              <a:off x="188640" y="198909"/>
              <a:ext cx="297033" cy="297033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" name="Rectangle 26_1_1_1_1_1"/>
            <p:cNvSpPr/>
            <p:nvPr/>
          </p:nvSpPr>
          <p:spPr>
            <a:xfrm>
              <a:off x="315159" y="306921"/>
              <a:ext cx="270030" cy="270030"/>
            </a:xfrm>
            <a:prstGeom prst="rect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7" name="TextBox 9_1_1_1_1_1_1_1"/>
          <p:cNvSpPr txBox="1"/>
          <p:nvPr/>
        </p:nvSpPr>
        <p:spPr>
          <a:xfrm>
            <a:off x="784709" y="408930"/>
            <a:ext cx="236475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b="1" dirty="0">
                <a:solidFill>
                  <a:srgbClr val="007033"/>
                </a:solidFill>
                <a:cs typeface="+mn-ea"/>
                <a:sym typeface="+mn-lt"/>
              </a:rPr>
              <a:t>大家如何理解保护环境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892596" y="3589345"/>
            <a:ext cx="896550" cy="1259484"/>
            <a:chOff x="933451" y="2009775"/>
            <a:chExt cx="2589542" cy="341947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2" name="组合 31"/>
          <p:cNvGrpSpPr/>
          <p:nvPr/>
        </p:nvGrpSpPr>
        <p:grpSpPr>
          <a:xfrm>
            <a:off x="6767673" y="3640011"/>
            <a:ext cx="945821" cy="1169684"/>
            <a:chOff x="1314778" y="1905986"/>
            <a:chExt cx="2132137" cy="2636786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14778" y="1905986"/>
              <a:ext cx="2132137" cy="26367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26" y="2898625"/>
              <a:ext cx="759222" cy="625510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5" name="组合 34"/>
          <p:cNvGrpSpPr/>
          <p:nvPr/>
        </p:nvGrpSpPr>
        <p:grpSpPr>
          <a:xfrm>
            <a:off x="7728234" y="3589345"/>
            <a:ext cx="896550" cy="1259484"/>
            <a:chOff x="933451" y="2009775"/>
            <a:chExt cx="2589542" cy="341947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3451" y="2009775"/>
              <a:ext cx="2589542" cy="3419475"/>
            </a:xfrm>
            <a:prstGeom prst="rect">
              <a:avLst/>
            </a:prstGeom>
            <a:effectLst>
              <a:outerShdw blurRad="215900" dist="12700" dir="16200000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279" y="3395783"/>
              <a:ext cx="1038921" cy="855949"/>
            </a:xfrm>
            <a:prstGeom prst="rect">
              <a:avLst/>
            </a:prstGeom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8" name="组合 37"/>
          <p:cNvGrpSpPr/>
          <p:nvPr/>
        </p:nvGrpSpPr>
        <p:grpSpPr>
          <a:xfrm>
            <a:off x="2105743" y="1037517"/>
            <a:ext cx="6519041" cy="2390089"/>
            <a:chOff x="333530" y="810660"/>
            <a:chExt cx="4905375" cy="3705012"/>
          </a:xfrm>
        </p:grpSpPr>
        <p:sp>
          <p:nvSpPr>
            <p:cNvPr id="39" name="圆角矩形 18"/>
            <p:cNvSpPr/>
            <p:nvPr/>
          </p:nvSpPr>
          <p:spPr>
            <a:xfrm>
              <a:off x="333530" y="810660"/>
              <a:ext cx="4905375" cy="3295650"/>
            </a:xfrm>
            <a:prstGeom prst="roundRect">
              <a:avLst>
                <a:gd name="adj" fmla="val 193"/>
              </a:avLst>
            </a:prstGeom>
            <a:noFill/>
            <a:ln w="57150" cmpd="thickThin">
              <a:solidFill>
                <a:srgbClr val="78D00E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2517" y="1090428"/>
              <a:ext cx="4572000" cy="34252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cs typeface="+mn-ea"/>
                  <a:sym typeface="Arial"/>
                </a:rPr>
                <a:t>      著名作家郑渊洁指出，垃圾遍地是教育的失败。他评论道：“没有尊严的人才会乱扔垃圾随地吐痰。”并认为，应重视从幼儿园到小学、中学教育中孩子的尊严问题。</a:t>
              </a:r>
              <a:br>
                <a:rPr lang="zh-CN" altLang="en-US" dirty="0">
                  <a:cs typeface="+mn-ea"/>
                  <a:sym typeface="Arial"/>
                </a:rPr>
              </a:br>
              <a:r>
                <a:rPr lang="zh-CN" altLang="en-US" dirty="0">
                  <a:cs typeface="+mn-ea"/>
                  <a:sym typeface="Arial"/>
                </a:rPr>
                <a:t> 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少儿">
      <a:majorFont>
        <a:latin typeface="方正少儿简体"/>
        <a:ea typeface="方正少儿简体"/>
        <a:cs typeface=""/>
      </a:majorFont>
      <a:minorFont>
        <a:latin typeface="等线"/>
        <a:ea typeface="方正少儿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PresentationFormat>全屏显示(16:9)</PresentationFormat>
  <Paragraphs>217</Paragraphs>
  <Slides>26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Office 主题​​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目  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2017-03-16T12:30:00Z</dcterms:created>
  <dcterms:modified xsi:type="dcterms:W3CDTF">2018-07-18T06:14:17Z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