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wma" ContentType="audio/x-ms-wma"/>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7" r:id="rId2"/>
    <p:sldId id="257" r:id="rId3"/>
    <p:sldId id="259" r:id="rId4"/>
    <p:sldId id="276" r:id="rId5"/>
    <p:sldId id="258" r:id="rId6"/>
    <p:sldId id="283" r:id="rId7"/>
    <p:sldId id="282" r:id="rId8"/>
    <p:sldId id="277" r:id="rId9"/>
    <p:sldId id="284" r:id="rId10"/>
    <p:sldId id="285" r:id="rId11"/>
    <p:sldId id="301" r:id="rId12"/>
    <p:sldId id="279" r:id="rId13"/>
    <p:sldId id="268" r:id="rId14"/>
    <p:sldId id="302" r:id="rId15"/>
    <p:sldId id="303" r:id="rId16"/>
    <p:sldId id="362" r:id="rId17"/>
    <p:sldId id="270" r:id="rId18"/>
    <p:sldId id="360" r:id="rId19"/>
    <p:sldId id="363" r:id="rId20"/>
    <p:sldId id="352" r:id="rId21"/>
    <p:sldId id="364" r:id="rId22"/>
    <p:sldId id="278" r:id="rId23"/>
    <p:sldId id="394" r:id="rId24"/>
    <p:sldId id="374" r:id="rId25"/>
    <p:sldId id="375" r:id="rId26"/>
    <p:sldId id="376" r:id="rId27"/>
    <p:sldId id="377" r:id="rId28"/>
    <p:sldId id="378" r:id="rId29"/>
    <p:sldId id="379" r:id="rId30"/>
    <p:sldId id="380" r:id="rId31"/>
    <p:sldId id="381" r:id="rId32"/>
    <p:sldId id="382" r:id="rId33"/>
    <p:sldId id="385" r:id="rId34"/>
    <p:sldId id="383" r:id="rId35"/>
    <p:sldId id="390" r:id="rId36"/>
    <p:sldId id="391" r:id="rId37"/>
    <p:sldId id="392" r:id="rId38"/>
    <p:sldId id="393" r:id="rId39"/>
    <p:sldId id="358"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DEDAA"/>
    <a:srgbClr val="FF0000"/>
    <a:srgbClr val="FF3300"/>
    <a:srgbClr val="FEFEE3"/>
    <a:srgbClr val="FF6600"/>
    <a:srgbClr val="FFF8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autoAdjust="0"/>
    <p:restoredTop sz="94660"/>
  </p:normalViewPr>
  <p:slideViewPr>
    <p:cSldViewPr snapToGrid="0">
      <p:cViewPr varScale="1">
        <p:scale>
          <a:sx n="70" d="100"/>
          <a:sy n="70" d="100"/>
        </p:scale>
        <p:origin x="-126"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25073-A3A6-4D2A-9359-E582FA0CE622}" type="datetimeFigureOut">
              <a:rPr lang="zh-CN" altLang="en-US" smtClean="0"/>
              <a:pPr/>
              <a:t>2018/2/24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EF2C0-A6C1-40C5-BE79-F079FE5F2DC8}" type="slidenum">
              <a:rPr lang="zh-CN" altLang="en-US" smtClean="0"/>
              <a:pPr/>
              <a:t>‹#›</a:t>
            </a:fld>
            <a:endParaRPr lang="zh-CN" altLang="en-US"/>
          </a:p>
        </p:txBody>
      </p:sp>
    </p:spTree>
    <p:extLst>
      <p:ext uri="{BB962C8B-B14F-4D97-AF65-F5344CB8AC3E}">
        <p14:creationId xmlns:p14="http://schemas.microsoft.com/office/powerpoint/2010/main" xmlns="" val="1649329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FA4371-5707-4DBD-8803-2CF41266CAEF}" type="slidenum">
              <a:rPr lang="zh-CN" altLang="en-US" smtClean="0"/>
              <a:pPr/>
              <a:t>1</a:t>
            </a:fld>
            <a:endParaRPr lang="zh-CN" altLang="en-US"/>
          </a:p>
        </p:txBody>
      </p:sp>
    </p:spTree>
    <p:extLst>
      <p:ext uri="{BB962C8B-B14F-4D97-AF65-F5344CB8AC3E}">
        <p14:creationId xmlns:p14="http://schemas.microsoft.com/office/powerpoint/2010/main" xmlns="" val="3660268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10</a:t>
            </a:fld>
            <a:endParaRPr lang="zh-CN" altLang="en-US"/>
          </a:p>
        </p:txBody>
      </p:sp>
    </p:spTree>
    <p:extLst>
      <p:ext uri="{BB962C8B-B14F-4D97-AF65-F5344CB8AC3E}">
        <p14:creationId xmlns:p14="http://schemas.microsoft.com/office/powerpoint/2010/main" xmlns="" val="3577548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11</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12</a:t>
            </a:fld>
            <a:endParaRPr lang="zh-CN" altLang="en-US"/>
          </a:p>
        </p:txBody>
      </p:sp>
    </p:spTree>
    <p:extLst>
      <p:ext uri="{BB962C8B-B14F-4D97-AF65-F5344CB8AC3E}">
        <p14:creationId xmlns:p14="http://schemas.microsoft.com/office/powerpoint/2010/main" xmlns="" val="1340230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13</a:t>
            </a:fld>
            <a:endParaRPr lang="zh-CN" altLang="en-US"/>
          </a:p>
        </p:txBody>
      </p:sp>
    </p:spTree>
    <p:extLst>
      <p:ext uri="{BB962C8B-B14F-4D97-AF65-F5344CB8AC3E}">
        <p14:creationId xmlns:p14="http://schemas.microsoft.com/office/powerpoint/2010/main" xmlns="" val="3657311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14</a:t>
            </a:fld>
            <a:endParaRPr lang="zh-CN" altLang="en-US"/>
          </a:p>
        </p:txBody>
      </p:sp>
    </p:spTree>
    <p:extLst>
      <p:ext uri="{BB962C8B-B14F-4D97-AF65-F5344CB8AC3E}">
        <p14:creationId xmlns:p14="http://schemas.microsoft.com/office/powerpoint/2010/main" xmlns="" val="2118992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15</a:t>
            </a:fld>
            <a:endParaRPr lang="zh-CN" altLang="en-US"/>
          </a:p>
        </p:txBody>
      </p:sp>
    </p:spTree>
    <p:extLst>
      <p:ext uri="{BB962C8B-B14F-4D97-AF65-F5344CB8AC3E}">
        <p14:creationId xmlns:p14="http://schemas.microsoft.com/office/powerpoint/2010/main" xmlns="" val="1188210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16</a:t>
            </a:fld>
            <a:endParaRPr lang="zh-CN" altLang="en-US"/>
          </a:p>
        </p:txBody>
      </p:sp>
    </p:spTree>
    <p:extLst>
      <p:ext uri="{BB962C8B-B14F-4D97-AF65-F5344CB8AC3E}">
        <p14:creationId xmlns:p14="http://schemas.microsoft.com/office/powerpoint/2010/main" xmlns="" val="2917755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17</a:t>
            </a:fld>
            <a:endParaRPr lang="zh-CN" altLang="en-US"/>
          </a:p>
        </p:txBody>
      </p:sp>
    </p:spTree>
    <p:extLst>
      <p:ext uri="{BB962C8B-B14F-4D97-AF65-F5344CB8AC3E}">
        <p14:creationId xmlns:p14="http://schemas.microsoft.com/office/powerpoint/2010/main" xmlns="" val="952861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18</a:t>
            </a:fld>
            <a:endParaRPr lang="zh-CN" altLang="en-US"/>
          </a:p>
        </p:txBody>
      </p:sp>
    </p:spTree>
    <p:extLst>
      <p:ext uri="{BB962C8B-B14F-4D97-AF65-F5344CB8AC3E}">
        <p14:creationId xmlns:p14="http://schemas.microsoft.com/office/powerpoint/2010/main" xmlns="" val="242502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19</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a:t>
            </a:fld>
            <a:endParaRPr lang="zh-CN" altLang="en-US"/>
          </a:p>
        </p:txBody>
      </p:sp>
    </p:spTree>
    <p:extLst>
      <p:ext uri="{BB962C8B-B14F-4D97-AF65-F5344CB8AC3E}">
        <p14:creationId xmlns:p14="http://schemas.microsoft.com/office/powerpoint/2010/main" xmlns="" val="162420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20</a:t>
            </a:fld>
            <a:endParaRPr lang="zh-CN" altLang="en-US"/>
          </a:p>
        </p:txBody>
      </p:sp>
    </p:spTree>
    <p:extLst>
      <p:ext uri="{BB962C8B-B14F-4D97-AF65-F5344CB8AC3E}">
        <p14:creationId xmlns:p14="http://schemas.microsoft.com/office/powerpoint/2010/main" xmlns="" val="3357978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21</a:t>
            </a:fld>
            <a:endParaRPr lang="zh-CN" altLang="en-US"/>
          </a:p>
        </p:txBody>
      </p:sp>
    </p:spTree>
    <p:extLst>
      <p:ext uri="{BB962C8B-B14F-4D97-AF65-F5344CB8AC3E}">
        <p14:creationId xmlns:p14="http://schemas.microsoft.com/office/powerpoint/2010/main" xmlns="" val="3357978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22</a:t>
            </a:fld>
            <a:endParaRPr lang="zh-CN" altLang="en-US"/>
          </a:p>
        </p:txBody>
      </p:sp>
    </p:spTree>
    <p:extLst>
      <p:ext uri="{BB962C8B-B14F-4D97-AF65-F5344CB8AC3E}">
        <p14:creationId xmlns:p14="http://schemas.microsoft.com/office/powerpoint/2010/main" xmlns="" val="1491384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23</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24</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25</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26</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27</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28</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29</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a:t>
            </a:fld>
            <a:endParaRPr lang="zh-CN" altLang="en-US"/>
          </a:p>
        </p:txBody>
      </p:sp>
    </p:spTree>
    <p:extLst>
      <p:ext uri="{BB962C8B-B14F-4D97-AF65-F5344CB8AC3E}">
        <p14:creationId xmlns:p14="http://schemas.microsoft.com/office/powerpoint/2010/main" xmlns="" val="2431742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30</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31</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32</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33</a:t>
            </a:fld>
            <a:endParaRPr lang="zh-CN" altLang="en-US"/>
          </a:p>
        </p:txBody>
      </p:sp>
    </p:spTree>
    <p:extLst>
      <p:ext uri="{BB962C8B-B14F-4D97-AF65-F5344CB8AC3E}">
        <p14:creationId xmlns:p14="http://schemas.microsoft.com/office/powerpoint/2010/main" xmlns="" val="14913848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34</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35</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36</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37</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38</a:t>
            </a:fld>
            <a:endParaRPr lang="zh-CN" altLang="en-US"/>
          </a:p>
        </p:txBody>
      </p:sp>
    </p:spTree>
    <p:extLst>
      <p:ext uri="{BB962C8B-B14F-4D97-AF65-F5344CB8AC3E}">
        <p14:creationId xmlns:p14="http://schemas.microsoft.com/office/powerpoint/2010/main" xmlns="" val="37953713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FA4371-5707-4DBD-8803-2CF41266CAEF}" type="slidenum">
              <a:rPr lang="zh-CN" altLang="en-US" smtClean="0"/>
              <a:pPr/>
              <a:t>39</a:t>
            </a:fld>
            <a:endParaRPr lang="zh-CN" altLang="en-US"/>
          </a:p>
        </p:txBody>
      </p:sp>
    </p:spTree>
    <p:extLst>
      <p:ext uri="{BB962C8B-B14F-4D97-AF65-F5344CB8AC3E}">
        <p14:creationId xmlns:p14="http://schemas.microsoft.com/office/powerpoint/2010/main" xmlns="" val="2815097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4</a:t>
            </a:fld>
            <a:endParaRPr lang="zh-CN" altLang="en-US"/>
          </a:p>
        </p:txBody>
      </p:sp>
    </p:spTree>
    <p:extLst>
      <p:ext uri="{BB962C8B-B14F-4D97-AF65-F5344CB8AC3E}">
        <p14:creationId xmlns:p14="http://schemas.microsoft.com/office/powerpoint/2010/main" xmlns="" val="538344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5</a:t>
            </a:fld>
            <a:endParaRPr lang="zh-CN" altLang="en-US"/>
          </a:p>
        </p:txBody>
      </p:sp>
    </p:spTree>
    <p:extLst>
      <p:ext uri="{BB962C8B-B14F-4D97-AF65-F5344CB8AC3E}">
        <p14:creationId xmlns:p14="http://schemas.microsoft.com/office/powerpoint/2010/main" xmlns="" val="2063291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6</a:t>
            </a:fld>
            <a:endParaRPr lang="zh-CN" altLang="en-US"/>
          </a:p>
        </p:txBody>
      </p:sp>
    </p:spTree>
    <p:extLst>
      <p:ext uri="{BB962C8B-B14F-4D97-AF65-F5344CB8AC3E}">
        <p14:creationId xmlns:p14="http://schemas.microsoft.com/office/powerpoint/2010/main" xmlns="" val="15119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7</a:t>
            </a:fld>
            <a:endParaRPr lang="zh-CN" altLang="en-US"/>
          </a:p>
        </p:txBody>
      </p:sp>
    </p:spTree>
    <p:extLst>
      <p:ext uri="{BB962C8B-B14F-4D97-AF65-F5344CB8AC3E}">
        <p14:creationId xmlns:p14="http://schemas.microsoft.com/office/powerpoint/2010/main" xmlns="" val="2377701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8</a:t>
            </a:fld>
            <a:endParaRPr lang="zh-CN" altLang="en-US"/>
          </a:p>
        </p:txBody>
      </p:sp>
    </p:spTree>
    <p:extLst>
      <p:ext uri="{BB962C8B-B14F-4D97-AF65-F5344CB8AC3E}">
        <p14:creationId xmlns:p14="http://schemas.microsoft.com/office/powerpoint/2010/main" xmlns="" val="180853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pPr/>
              <a:t>9</a:t>
            </a:fld>
            <a:endParaRPr lang="zh-CN" altLang="en-US"/>
          </a:p>
        </p:txBody>
      </p:sp>
    </p:spTree>
    <p:extLst>
      <p:ext uri="{BB962C8B-B14F-4D97-AF65-F5344CB8AC3E}">
        <p14:creationId xmlns:p14="http://schemas.microsoft.com/office/powerpoint/2010/main" xmlns="" val="90643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矩形 4"/>
          <p:cNvSpPr/>
          <p:nvPr userDrawn="1"/>
        </p:nvSpPr>
        <p:spPr>
          <a:xfrm>
            <a:off x="0" y="6691701"/>
            <a:ext cx="12192000" cy="166299"/>
          </a:xfrm>
          <a:prstGeom prst="rect">
            <a:avLst/>
          </a:prstGeom>
          <a:gradFill>
            <a:gsLst>
              <a:gs pos="0">
                <a:srgbClr val="FF3300"/>
              </a:gs>
              <a:gs pos="87000">
                <a:srgbClr val="C00000"/>
              </a:gs>
              <a:gs pos="100000">
                <a:srgbClr val="FF33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Tree>
    <p:extLst>
      <p:ext uri="{BB962C8B-B14F-4D97-AF65-F5344CB8AC3E}">
        <p14:creationId xmlns:p14="http://schemas.microsoft.com/office/powerpoint/2010/main" xmlns="" val="2602402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3335965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3292091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52600" y="108477"/>
            <a:ext cx="626283" cy="666688"/>
          </a:xfrm>
          <a:prstGeom prst="rect">
            <a:avLst/>
          </a:prstGeom>
        </p:spPr>
      </p:pic>
      <p:sp>
        <p:nvSpPr>
          <p:cNvPr id="19" name="矩形 18"/>
          <p:cNvSpPr/>
          <p:nvPr userDrawn="1"/>
        </p:nvSpPr>
        <p:spPr>
          <a:xfrm>
            <a:off x="0" y="877951"/>
            <a:ext cx="12192000" cy="68288"/>
          </a:xfrm>
          <a:prstGeom prst="rect">
            <a:avLst/>
          </a:prstGeom>
          <a:pattFill prst="ltUpDiag">
            <a:fgClr>
              <a:srgbClr val="FF0000"/>
            </a:fgClr>
            <a:bgClr>
              <a:srgbClr val="FFFAE4"/>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20" name="图片 1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066802" y="154349"/>
            <a:ext cx="5125198" cy="727199"/>
          </a:xfrm>
          <a:prstGeom prst="rect">
            <a:avLst/>
          </a:prstGeom>
        </p:spPr>
      </p:pic>
      <p:pic>
        <p:nvPicPr>
          <p:cNvPr id="24" name="图片 2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180090" y="1546937"/>
            <a:ext cx="2891957" cy="4798841"/>
          </a:xfrm>
          <a:prstGeom prst="rect">
            <a:avLst/>
          </a:prstGeom>
        </p:spPr>
      </p:pic>
      <p:sp>
        <p:nvSpPr>
          <p:cNvPr id="26" name="矩形 25"/>
          <p:cNvSpPr/>
          <p:nvPr userDrawn="1"/>
        </p:nvSpPr>
        <p:spPr>
          <a:xfrm>
            <a:off x="0" y="6691701"/>
            <a:ext cx="12192000" cy="166299"/>
          </a:xfrm>
          <a:prstGeom prst="rect">
            <a:avLst/>
          </a:prstGeom>
          <a:gradFill>
            <a:gsLst>
              <a:gs pos="0">
                <a:srgbClr val="FF3300"/>
              </a:gs>
              <a:gs pos="87000">
                <a:srgbClr val="C00000"/>
              </a:gs>
              <a:gs pos="100000">
                <a:srgbClr val="FF33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Tree>
    <p:extLst>
      <p:ext uri="{BB962C8B-B14F-4D97-AF65-F5344CB8AC3E}">
        <p14:creationId xmlns:p14="http://schemas.microsoft.com/office/powerpoint/2010/main" xmlns="" val="143712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52600" y="108477"/>
            <a:ext cx="626283" cy="666688"/>
          </a:xfrm>
          <a:prstGeom prst="rect">
            <a:avLst/>
          </a:prstGeom>
        </p:spPr>
      </p:pic>
      <p:sp>
        <p:nvSpPr>
          <p:cNvPr id="13" name="矩形 12"/>
          <p:cNvSpPr/>
          <p:nvPr userDrawn="1"/>
        </p:nvSpPr>
        <p:spPr>
          <a:xfrm>
            <a:off x="0" y="877951"/>
            <a:ext cx="12192000" cy="68288"/>
          </a:xfrm>
          <a:prstGeom prst="rect">
            <a:avLst/>
          </a:prstGeom>
          <a:pattFill prst="ltUpDiag">
            <a:fgClr>
              <a:srgbClr val="FF0000"/>
            </a:fgClr>
            <a:bgClr>
              <a:srgbClr val="FFFAE4"/>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4" name="图片 1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066802" y="154349"/>
            <a:ext cx="5125198" cy="727199"/>
          </a:xfrm>
          <a:prstGeom prst="rect">
            <a:avLst/>
          </a:prstGeom>
        </p:spPr>
      </p:pic>
    </p:spTree>
    <p:extLst>
      <p:ext uri="{BB962C8B-B14F-4D97-AF65-F5344CB8AC3E}">
        <p14:creationId xmlns:p14="http://schemas.microsoft.com/office/powerpoint/2010/main" xmlns="" val="358029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1"/>
            <a:ext cx="6095239" cy="4380953"/>
          </a:xfrm>
          <a:prstGeom prst="rect">
            <a:avLst/>
          </a:prstGeom>
        </p:spPr>
      </p:pic>
    </p:spTree>
    <p:extLst>
      <p:ext uri="{BB962C8B-B14F-4D97-AF65-F5344CB8AC3E}">
        <p14:creationId xmlns:p14="http://schemas.microsoft.com/office/powerpoint/2010/main" xmlns="" val="1120386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4104641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2346057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1685429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876651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pPr/>
              <a:t>2018/2/24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pPr/>
              <a:t>‹#›</a:t>
            </a:fld>
            <a:endParaRPr lang="zh-CN" altLang="en-US"/>
          </a:p>
        </p:txBody>
      </p:sp>
    </p:spTree>
    <p:extLst>
      <p:ext uri="{BB962C8B-B14F-4D97-AF65-F5344CB8AC3E}">
        <p14:creationId xmlns:p14="http://schemas.microsoft.com/office/powerpoint/2010/main" xmlns="" val="199495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13" cstate="print">
            <a:extLst>
              <a:ext uri="{BEBA8EAE-BF5A-486C-A8C5-ECC9F3942E4B}">
                <a14:imgProps xmlns:a14="http://schemas.microsoft.com/office/drawing/2010/main" xmlns="">
                  <a14:imgLayer r:embed="rId14">
                    <a14:imgEffect>
                      <a14:colorTemperature colorTemp="88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5" name="矩形 4"/>
          <p:cNvSpPr/>
          <p:nvPr userDrawn="1"/>
        </p:nvSpPr>
        <p:spPr bwMode="auto">
          <a:xfrm>
            <a:off x="0" y="1"/>
            <a:ext cx="12192000" cy="6857999"/>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3115021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7.png"/><Relationship Id="rId5" Type="http://schemas.microsoft.com/office/2007/relationships/media" Target="../media/media1.wma"/><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grpSp>
        <p:nvGrpSpPr>
          <p:cNvPr id="5" name="组合 4"/>
          <p:cNvGrpSpPr/>
          <p:nvPr/>
        </p:nvGrpSpPr>
        <p:grpSpPr>
          <a:xfrm>
            <a:off x="5080862" y="438656"/>
            <a:ext cx="1702724" cy="1702725"/>
            <a:chOff x="3851921" y="107991"/>
            <a:chExt cx="1792566" cy="1792567"/>
          </a:xfrm>
          <a:gradFill>
            <a:gsLst>
              <a:gs pos="0">
                <a:srgbClr val="FF0000"/>
              </a:gs>
              <a:gs pos="100000">
                <a:srgbClr val="CC3300"/>
              </a:gs>
            </a:gsLst>
            <a:path path="circle">
              <a:fillToRect l="50000" t="-80000" r="50000" b="180000"/>
            </a:path>
          </a:gradFill>
        </p:grpSpPr>
        <p:sp>
          <p:nvSpPr>
            <p:cNvPr id="6"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2" name="纯音乐-红旗颂">
            <a:hlinkClick r:id="" action="ppaction://media"/>
          </p:cNvPr>
          <p:cNvPicPr>
            <a:picLocks noChangeAspect="1"/>
          </p:cNvPicPr>
          <p:nvPr>
            <a:videoFile r:link="rId1"/>
            <p:extLst>
              <p:ext uri="{DAA4B4D4-6D71-4841-9C94-3DE7FCFB9230}">
                <p14:media xmlns:p14="http://schemas.microsoft.com/office/powerpoint/2010/main" xmlns="" r:embed="rId5">
                  <p14:trim st="57609" end="158737"/>
                </p14:media>
              </p:ext>
            </p:extLst>
          </p:nvPr>
        </p:nvPicPr>
        <p:blipFill>
          <a:blip r:embed="rId6" cstate="print"/>
          <a:stretch>
            <a:fillRect/>
          </a:stretch>
        </p:blipFill>
        <p:spPr>
          <a:xfrm>
            <a:off x="5975915" y="-1476903"/>
            <a:ext cx="609600" cy="609600"/>
          </a:xfrm>
          <a:prstGeom prst="rect">
            <a:avLst/>
          </a:prstGeom>
        </p:spPr>
      </p:pic>
      <p:sp>
        <p:nvSpPr>
          <p:cNvPr id="12" name="矩形 11">
            <a:extLst>
              <a:ext uri="{FF2B5EF4-FFF2-40B4-BE49-F238E27FC236}">
                <a16:creationId xmlns:a16="http://schemas.microsoft.com/office/drawing/2014/main" xmlns="" id="{BD42780D-B28C-4B19-A730-E14ECF4CB512}"/>
              </a:ext>
            </a:extLst>
          </p:cNvPr>
          <p:cNvSpPr/>
          <p:nvPr/>
        </p:nvSpPr>
        <p:spPr>
          <a:xfrm>
            <a:off x="3203531" y="2242630"/>
            <a:ext cx="5724644" cy="1754326"/>
          </a:xfrm>
          <a:prstGeom prst="rect">
            <a:avLst/>
          </a:prstGeom>
          <a:noFill/>
        </p:spPr>
        <p:txBody>
          <a:bodyPr wrap="none" lIns="91440" tIns="45720" rIns="91440" bIns="45720">
            <a:spAutoFit/>
          </a:bodyPr>
          <a:lstStyle/>
          <a:p>
            <a:pPr algn="ctr"/>
            <a:r>
              <a:rPr lang="zh-CN" altLang="en-US" sz="5400" b="1" dirty="0" smtClean="0">
                <a:ln w="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八大山人 V2007" panose="02000600000000000000" pitchFamily="2" charset="-122"/>
              </a:rPr>
              <a:t>加强党风廉政建设</a:t>
            </a:r>
          </a:p>
          <a:p>
            <a:pPr algn="ctr"/>
            <a:r>
              <a:rPr lang="zh-CN" altLang="en-US" sz="5400" b="1" dirty="0" smtClean="0">
                <a:ln w="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八大山人 V2007" panose="02000600000000000000" pitchFamily="2" charset="-122"/>
              </a:rPr>
              <a:t>促进反腐倡廉工作</a:t>
            </a:r>
          </a:p>
        </p:txBody>
      </p:sp>
      <p:sp>
        <p:nvSpPr>
          <p:cNvPr id="14" name="Rectangle 4">
            <a:extLst>
              <a:ext uri="{FF2B5EF4-FFF2-40B4-BE49-F238E27FC236}">
                <a16:creationId xmlns:a16="http://schemas.microsoft.com/office/drawing/2014/main" xmlns="" id="{72F17080-4EE5-4234-80A5-E3A810E9983F}"/>
              </a:ext>
            </a:extLst>
          </p:cNvPr>
          <p:cNvSpPr txBox="1">
            <a:spLocks noChangeArrowheads="1"/>
          </p:cNvSpPr>
          <p:nvPr/>
        </p:nvSpPr>
        <p:spPr bwMode="auto">
          <a:xfrm>
            <a:off x="2884541" y="4620176"/>
            <a:ext cx="6546057" cy="3481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base">
              <a:spcBef>
                <a:spcPct val="0"/>
              </a:spcBef>
              <a:spcAft>
                <a:spcPct val="0"/>
              </a:spcAft>
            </a:pPr>
            <a:r>
              <a:rPr lang="zh-CN" altLang="en-US" sz="1600" b="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创先促发展争优谱新篇做推动企发展的坚强堡垒</a:t>
            </a:r>
            <a:endParaRPr lang="zh-CN" altLang="en-US" sz="16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4">
            <a:extLst>
              <a:ext uri="{FF2B5EF4-FFF2-40B4-BE49-F238E27FC236}">
                <a16:creationId xmlns:a16="http://schemas.microsoft.com/office/drawing/2014/main" xmlns="" id="{72F17080-4EE5-4234-80A5-E3A810E9983F}"/>
              </a:ext>
            </a:extLst>
          </p:cNvPr>
          <p:cNvSpPr txBox="1">
            <a:spLocks noChangeArrowheads="1"/>
          </p:cNvSpPr>
          <p:nvPr/>
        </p:nvSpPr>
        <p:spPr bwMode="auto">
          <a:xfrm>
            <a:off x="3350842" y="4390442"/>
            <a:ext cx="5427562" cy="3481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base">
              <a:spcBef>
                <a:spcPct val="0"/>
              </a:spcBef>
              <a:spcAft>
                <a:spcPct val="0"/>
              </a:spcAft>
            </a:pPr>
            <a:r>
              <a:rPr lang="zh-CN" altLang="en-US" sz="40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实现民族伟大复兴</a:t>
            </a:r>
            <a:endParaRPr lang="en-US" altLang="zh-CN" sz="40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fontAlgn="base">
              <a:spcBef>
                <a:spcPct val="0"/>
              </a:spcBef>
              <a:spcAft>
                <a:spcPct val="0"/>
              </a:spcAft>
            </a:pPr>
            <a:endParaRPr lang="zh-CN" altLang="en-US" sz="4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9573754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0">
        <p15:prstTrans prst="pageCurlDouble"/>
      </p:transition>
    </mc:Choice>
    <mc:Fallback>
      <p:transition spd="slow" advClick="0" advTm="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anim calcmode="lin" valueType="num">
                                      <p:cBhvr>
                                        <p:cTn id="11" dur="300" fill="hold"/>
                                        <p:tgtEl>
                                          <p:spTgt spid="33"/>
                                        </p:tgtEl>
                                        <p:attrNameLst>
                                          <p:attrName>ppt_x</p:attrName>
                                        </p:attrNameLst>
                                      </p:cBhvr>
                                      <p:tavLst>
                                        <p:tav tm="0">
                                          <p:val>
                                            <p:strVal val="#ppt_x"/>
                                          </p:val>
                                        </p:tav>
                                        <p:tav tm="100000">
                                          <p:val>
                                            <p:strVal val="#ppt_x"/>
                                          </p:val>
                                        </p:tav>
                                      </p:tavLst>
                                    </p:anim>
                                    <p:anim calcmode="lin" valueType="num">
                                      <p:cBhvr>
                                        <p:cTn id="12" dur="300" fill="hold"/>
                                        <p:tgtEl>
                                          <p:spTgt spid="33"/>
                                        </p:tgtEl>
                                        <p:attrNameLst>
                                          <p:attrName>ppt_y</p:attrName>
                                        </p:attrNameLst>
                                      </p:cBhvr>
                                      <p:tavLst>
                                        <p:tav tm="0">
                                          <p:val>
                                            <p:strVal val="#ppt_y+.1"/>
                                          </p:val>
                                        </p:tav>
                                        <p:tav tm="100000">
                                          <p:val>
                                            <p:strVal val="#ppt_y"/>
                                          </p:val>
                                        </p:tav>
                                      </p:tavLst>
                                    </p:anim>
                                  </p:childTnLst>
                                </p:cTn>
                              </p:par>
                            </p:childTnLst>
                          </p:cTn>
                        </p:par>
                        <p:par>
                          <p:cTn id="13" fill="hold">
                            <p:stCondLst>
                              <p:cond delay="3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800"/>
                            </p:stCondLst>
                            <p:childTnLst>
                              <p:par>
                                <p:cTn id="20" presetID="26" presetClass="emph" presetSubtype="0" fill="hold"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par>
                          <p:cTn id="23" fill="hold">
                            <p:stCondLst>
                              <p:cond delay="1300"/>
                            </p:stCondLst>
                            <p:childTnLst>
                              <p:par>
                                <p:cTn id="24" presetID="53" presetClass="exit" presetSubtype="32" fill="hold" nodeType="afterEffect">
                                  <p:stCondLst>
                                    <p:cond delay="0"/>
                                  </p:stCondLst>
                                  <p:childTnLst>
                                    <p:anim calcmode="lin" valueType="num">
                                      <p:cBhvr>
                                        <p:cTn id="25" dur="500"/>
                                        <p:tgtEl>
                                          <p:spTgt spid="5"/>
                                        </p:tgtEl>
                                        <p:attrNameLst>
                                          <p:attrName>ppt_w</p:attrName>
                                        </p:attrNameLst>
                                      </p:cBhvr>
                                      <p:tavLst>
                                        <p:tav tm="0">
                                          <p:val>
                                            <p:strVal val="ppt_w"/>
                                          </p:val>
                                        </p:tav>
                                        <p:tav tm="100000">
                                          <p:val>
                                            <p:fltVal val="0"/>
                                          </p:val>
                                        </p:tav>
                                      </p:tavLst>
                                    </p:anim>
                                    <p:anim calcmode="lin" valueType="num">
                                      <p:cBhvr>
                                        <p:cTn id="26" dur="500"/>
                                        <p:tgtEl>
                                          <p:spTgt spid="5"/>
                                        </p:tgtEl>
                                        <p:attrNameLst>
                                          <p:attrName>ppt_h</p:attrName>
                                        </p:attrNameLst>
                                      </p:cBhvr>
                                      <p:tavLst>
                                        <p:tav tm="0">
                                          <p:val>
                                            <p:strVal val="ppt_h"/>
                                          </p:val>
                                        </p:tav>
                                        <p:tav tm="100000">
                                          <p:val>
                                            <p:fltVal val="0"/>
                                          </p:val>
                                        </p:tav>
                                      </p:tavLst>
                                    </p:anim>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1800"/>
                            </p:stCondLst>
                            <p:childTnLst>
                              <p:par>
                                <p:cTn id="30" presetID="53" presetClass="entr" presetSubtype="16"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2300"/>
                            </p:stCondLst>
                            <p:childTnLst>
                              <p:par>
                                <p:cTn id="36" presetID="26" presetClass="emph" presetSubtype="0" fill="hold" nodeType="afterEffect">
                                  <p:stCondLst>
                                    <p:cond delay="0"/>
                                  </p:stCondLst>
                                  <p:childTnLst>
                                    <p:animEffect transition="out" filter="fade">
                                      <p:cBhvr>
                                        <p:cTn id="37" dur="500" tmFilter="0, 0; .2, .5; .8, .5; 1, 0"/>
                                        <p:tgtEl>
                                          <p:spTgt spid="5"/>
                                        </p:tgtEl>
                                      </p:cBhvr>
                                    </p:animEffect>
                                    <p:animScale>
                                      <p:cBhvr>
                                        <p:cTn id="38"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9" repeatCount="indefinite" fill="hold" display="0">
                  <p:stCondLst>
                    <p:cond delay="indefinite"/>
                  </p:stCondLst>
                  <p:endCondLst>
                    <p:cond evt="onStopAudio" delay="0">
                      <p:tgtEl>
                        <p:sldTgt/>
                      </p:tgtEl>
                    </p:cond>
                  </p:endCondLst>
                </p:cTn>
                <p:tgtEl>
                  <p:spTgt spid="5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090816" y="2347517"/>
            <a:ext cx="4811238" cy="70729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p:cNvSpPr txBox="1"/>
          <p:nvPr/>
        </p:nvSpPr>
        <p:spPr>
          <a:xfrm>
            <a:off x="3334048" y="2408776"/>
            <a:ext cx="3057247" cy="584775"/>
          </a:xfrm>
          <a:prstGeom prst="rect">
            <a:avLst/>
          </a:prstGeom>
          <a:noFill/>
        </p:spPr>
        <p:txBody>
          <a:bodyPr wrap="none" rtlCol="0">
            <a:spAutoFit/>
          </a:bodyPr>
          <a:lstStyle/>
          <a:p>
            <a:r>
              <a:rPr lang="zh-CN" altLang="en-US" sz="3200" b="1" dirty="0" smtClean="0">
                <a:solidFill>
                  <a:srgbClr val="FDEDAA"/>
                </a:solidFill>
                <a:latin typeface="微软雅黑" panose="020B0503020204020204" pitchFamily="82" charset="2"/>
                <a:ea typeface="微软雅黑" panose="020B0503020204020204" pitchFamily="82" charset="2"/>
              </a:rPr>
              <a:t>党建和反腐斗争</a:t>
            </a:r>
            <a:endParaRPr lang="zh-CN" altLang="en-US" sz="3200" b="1" dirty="0">
              <a:solidFill>
                <a:srgbClr val="FDEDAA"/>
              </a:solidFill>
              <a:latin typeface="微软雅黑" panose="020B0503020204020204" pitchFamily="82" charset="2"/>
              <a:ea typeface="微软雅黑" panose="020B0503020204020204" pitchFamily="82" charset="2"/>
            </a:endParaRPr>
          </a:p>
        </p:txBody>
      </p:sp>
      <p:pic>
        <p:nvPicPr>
          <p:cNvPr id="26" name="图片 25"/>
          <p:cNvPicPr>
            <a:picLocks noChangeAspect="1"/>
          </p:cNvPicPr>
          <p:nvPr/>
        </p:nvPicPr>
        <p:blipFill rotWithShape="1">
          <a:blip r:embed="rId3" cstate="print">
            <a:extLst>
              <a:ext uri="{28A0092B-C50C-407E-A947-70E740481C1C}">
                <a14:useLocalDpi xmlns="" xmlns:a14="http://schemas.microsoft.com/office/drawing/2010/main" val="0"/>
              </a:ext>
            </a:extLst>
          </a:blip>
          <a:srcRect t="11086" r="52083" b="19704"/>
          <a:stretch>
            <a:fillRect/>
          </a:stretch>
        </p:blipFill>
        <p:spPr>
          <a:xfrm>
            <a:off x="7975555" y="2538484"/>
            <a:ext cx="3725126" cy="2627194"/>
          </a:xfrm>
          <a:prstGeom prst="rect">
            <a:avLst/>
          </a:prstGeom>
        </p:spPr>
      </p:pic>
      <p:sp>
        <p:nvSpPr>
          <p:cNvPr id="27" name="文本框 5"/>
          <p:cNvSpPr txBox="1"/>
          <p:nvPr/>
        </p:nvSpPr>
        <p:spPr>
          <a:xfrm>
            <a:off x="3102591" y="3225583"/>
            <a:ext cx="4737100"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r>
              <a:rPr kumimoji="0" lang="zh-CN" altLang="en-US" sz="18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党风廉政建设和反腐败斗争是全面从严治党的重要内容和必然要求。</a:t>
            </a:r>
            <a:endParaRPr kumimoji="0" lang="en-US" altLang="zh-CN" sz="18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endParaRPr kumimoji="0" lang="zh-CN" altLang="en-US" sz="18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r>
              <a:rPr kumimoji="0" lang="zh-CN" altLang="en-US" sz="18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全面从严治党，必须坚持以德治党和以规治党相结合，坚持纪法分开、纪在法前、纪比法严，把党的纪律特别是政治纪律和政治规矩立起来、严起来、执行到位。</a:t>
            </a:r>
          </a:p>
        </p:txBody>
      </p:sp>
      <p:sp>
        <p:nvSpPr>
          <p:cNvPr id="6" name="文本框 13"/>
          <p:cNvSpPr txBox="1"/>
          <p:nvPr/>
        </p:nvSpPr>
        <p:spPr>
          <a:xfrm>
            <a:off x="1000430" y="302737"/>
            <a:ext cx="2954655"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党风廉政建设的目标</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1713129048"/>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4" presetClass="entr" presetSubtype="1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750"/>
                                        <p:tgtEl>
                                          <p:spTgt spid="27"/>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P spid="27"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4"/>
          <p:cNvSpPr txBox="1"/>
          <p:nvPr/>
        </p:nvSpPr>
        <p:spPr>
          <a:xfrm>
            <a:off x="1099838" y="3647093"/>
            <a:ext cx="4914900" cy="166199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中共十八大后，以习近平总书记为核心的新一届中央领导人坚持反腐的高压态度，采取“苍蝇老虎一起打”的不姑息政策</a:t>
            </a:r>
            <a:endPar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endPar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只要党员干部发生的贪污腐败、脱离群众、形式主义、官僚主义等问题、我们党绝不姑息。</a:t>
            </a:r>
          </a:p>
        </p:txBody>
      </p:sp>
      <p:sp>
        <p:nvSpPr>
          <p:cNvPr id="28" name="矩形: 剪去对角 2"/>
          <p:cNvSpPr/>
          <p:nvPr/>
        </p:nvSpPr>
        <p:spPr>
          <a:xfrm>
            <a:off x="6548138" y="2427893"/>
            <a:ext cx="4237355" cy="2931795"/>
          </a:xfrm>
          <a:prstGeom prst="round2DiagRect">
            <a:avLst/>
          </a:prstGeom>
          <a:blipFill>
            <a:blip r:embed="rId3"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矩形: 圆角 1"/>
          <p:cNvSpPr/>
          <p:nvPr/>
        </p:nvSpPr>
        <p:spPr>
          <a:xfrm>
            <a:off x="1234721" y="2716007"/>
            <a:ext cx="4811238" cy="70729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33"/>
          <p:cNvSpPr txBox="1"/>
          <p:nvPr/>
        </p:nvSpPr>
        <p:spPr>
          <a:xfrm>
            <a:off x="1477953" y="2777266"/>
            <a:ext cx="3057247" cy="584775"/>
          </a:xfrm>
          <a:prstGeom prst="rect">
            <a:avLst/>
          </a:prstGeom>
          <a:noFill/>
        </p:spPr>
        <p:txBody>
          <a:bodyPr wrap="none" rtlCol="0">
            <a:spAutoFit/>
          </a:bodyPr>
          <a:lstStyle/>
          <a:p>
            <a:r>
              <a:rPr lang="zh-CN" altLang="en-US" sz="3200" b="1" dirty="0" smtClean="0">
                <a:solidFill>
                  <a:srgbClr val="FDEDAA"/>
                </a:solidFill>
                <a:latin typeface="微软雅黑" panose="020B0503020204020204" pitchFamily="82" charset="2"/>
                <a:ea typeface="微软雅黑" panose="020B0503020204020204" pitchFamily="82" charset="2"/>
              </a:rPr>
              <a:t>苍蝇老虎一起打</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6" name="文本框 13"/>
          <p:cNvSpPr txBox="1"/>
          <p:nvPr/>
        </p:nvSpPr>
        <p:spPr>
          <a:xfrm>
            <a:off x="1000430" y="302737"/>
            <a:ext cx="2954655"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党风廉政建设的目标</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1000"/>
                                        <p:tgtEl>
                                          <p:spTgt spid="24"/>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strVal val="#ppt_w+.3"/>
                                          </p:val>
                                        </p:tav>
                                        <p:tav tm="100000">
                                          <p:val>
                                            <p:strVal val="#ppt_w"/>
                                          </p:val>
                                        </p:tav>
                                      </p:tavLst>
                                    </p:anim>
                                    <p:anim calcmode="lin" valueType="num">
                                      <p:cBhvr>
                                        <p:cTn id="12" dur="1000" fill="hold"/>
                                        <p:tgtEl>
                                          <p:spTgt spid="28"/>
                                        </p:tgtEl>
                                        <p:attrNameLst>
                                          <p:attrName>ppt_h</p:attrName>
                                        </p:attrNameLst>
                                      </p:cBhvr>
                                      <p:tavLst>
                                        <p:tav tm="0">
                                          <p:val>
                                            <p:strVal val="#ppt_h"/>
                                          </p:val>
                                        </p:tav>
                                        <p:tav tm="100000">
                                          <p:val>
                                            <p:strVal val="#ppt_h"/>
                                          </p:val>
                                        </p:tav>
                                      </p:tavLst>
                                    </p:anim>
                                    <p:animEffect transition="in" filter="fade">
                                      <p:cBhvr>
                                        <p:cTn id="13" dur="1000"/>
                                        <p:tgtEl>
                                          <p:spTgt spid="28"/>
                                        </p:tgtEl>
                                      </p:cBhvr>
                                    </p:animEffect>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par>
                          <p:cTn id="18" fill="hold">
                            <p:stCondLst>
                              <p:cond delay="2500"/>
                            </p:stCondLst>
                            <p:childTnLst>
                              <p:par>
                                <p:cTn id="19" presetID="16" presetClass="entr" presetSubtype="21"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arn(inVertical)">
                                      <p:cBhvr>
                                        <p:cTn id="21" dur="500"/>
                                        <p:tgtEl>
                                          <p:spTgt spid="30"/>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bldLvl="0" animBg="1"/>
      <p:bldP spid="29" grpId="0" animBg="1"/>
      <p:bldP spid="30"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1017324"/>
            <a:ext cx="7241213" cy="4262718"/>
          </a:xfrm>
          <a:prstGeom prst="rect">
            <a:avLst/>
          </a:prstGeom>
        </p:spPr>
      </p:pic>
      <p:sp>
        <p:nvSpPr>
          <p:cNvPr id="5" name="文本框 4"/>
          <p:cNvSpPr txBox="1"/>
          <p:nvPr/>
        </p:nvSpPr>
        <p:spPr>
          <a:xfrm>
            <a:off x="3960346" y="2885039"/>
            <a:ext cx="4288353" cy="584775"/>
          </a:xfrm>
          <a:prstGeom prst="rect">
            <a:avLst/>
          </a:prstGeom>
          <a:noFill/>
        </p:spPr>
        <p:txBody>
          <a:bodyPr wrap="none" rtlCol="0">
            <a:spAutoFit/>
          </a:bodyPr>
          <a:lstStyle/>
          <a:p>
            <a:pPr algn="ctr"/>
            <a:r>
              <a:rPr lang="zh-CN" altLang="en-US" sz="3200" b="1" dirty="0" smtClean="0">
                <a:solidFill>
                  <a:srgbClr val="FDEDAA"/>
                </a:solidFill>
                <a:latin typeface="微软雅黑" panose="020B0503020204020204" pitchFamily="82" charset="2"/>
                <a:ea typeface="微软雅黑" panose="020B0503020204020204" pitchFamily="82" charset="2"/>
              </a:rPr>
              <a:t>党风廉政建设的重要性</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73113" y="3625761"/>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第三部分</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721083"/>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67834"/>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913136"/>
            <a:ext cx="328658" cy="210837"/>
          </a:xfrm>
          <a:prstGeom prst="rect">
            <a:avLst/>
          </a:prstGeom>
        </p:spPr>
      </p:pic>
      <p:grpSp>
        <p:nvGrpSpPr>
          <p:cNvPr id="14" name="组合 13"/>
          <p:cNvGrpSpPr/>
          <p:nvPr/>
        </p:nvGrpSpPr>
        <p:grpSpPr>
          <a:xfrm>
            <a:off x="5398955" y="1532509"/>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3643098309"/>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14:presetBounceEnd="8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8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84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95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95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4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95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95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4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592023" y="3861544"/>
            <a:ext cx="9161911" cy="1829573"/>
            <a:chOff x="1663543" y="3779655"/>
            <a:chExt cx="10350022" cy="2066831"/>
          </a:xfrm>
        </p:grpSpPr>
        <p:cxnSp>
          <p:nvCxnSpPr>
            <p:cNvPr id="11" name="直接连接符 10"/>
            <p:cNvCxnSpPr/>
            <p:nvPr/>
          </p:nvCxnSpPr>
          <p:spPr>
            <a:xfrm>
              <a:off x="3224564" y="4244097"/>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stretch>
              <a:fillRect/>
            </a:stretch>
          </p:blipFill>
          <p:spPr>
            <a:xfrm>
              <a:off x="7777978" y="3779655"/>
              <a:ext cx="4235587" cy="2066831"/>
            </a:xfrm>
            <a:prstGeom prst="rect">
              <a:avLst/>
            </a:prstGeom>
          </p:spPr>
        </p:pic>
        <p:pic>
          <p:nvPicPr>
            <p:cNvPr id="13" name="图片 12"/>
            <p:cNvPicPr>
              <a:picLocks noChangeAspect="1"/>
            </p:cNvPicPr>
            <p:nvPr/>
          </p:nvPicPr>
          <p:blipFill>
            <a:blip r:embed="rId4" cstate="print"/>
            <a:stretch>
              <a:fillRect/>
            </a:stretch>
          </p:blipFill>
          <p:spPr>
            <a:xfrm>
              <a:off x="3718199" y="3779655"/>
              <a:ext cx="4175331" cy="2066831"/>
            </a:xfrm>
            <a:prstGeom prst="rect">
              <a:avLst/>
            </a:prstGeom>
          </p:spPr>
        </p:pic>
        <p:sp>
          <p:nvSpPr>
            <p:cNvPr id="14" name="Rectangle 8"/>
            <p:cNvSpPr>
              <a:spLocks noChangeArrowheads="1"/>
            </p:cNvSpPr>
            <p:nvPr/>
          </p:nvSpPr>
          <p:spPr bwMode="auto">
            <a:xfrm>
              <a:off x="1663543" y="3792168"/>
              <a:ext cx="2054245" cy="2054245"/>
            </a:xfrm>
            <a:prstGeom prst="rect">
              <a:avLst/>
            </a:prstGeom>
            <a:solidFill>
              <a:srgbClr val="C00000"/>
            </a:solidFill>
            <a:ln>
              <a:noFill/>
            </a:ln>
          </p:spPr>
          <p:txBody>
            <a:bodyPr vert="horz" wrap="square" lIns="93610" tIns="46805" rIns="93610" bIns="46805"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a:t>
              </a:r>
              <a:endParaRPr kumimoji="0" lang="en-US" altLang="zh-CN"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廉政</a:t>
              </a:r>
            </a:p>
          </p:txBody>
        </p:sp>
      </p:grpSp>
      <p:sp>
        <p:nvSpPr>
          <p:cNvPr id="15" name="矩形 14"/>
          <p:cNvSpPr/>
          <p:nvPr/>
        </p:nvSpPr>
        <p:spPr>
          <a:xfrm>
            <a:off x="2511188" y="1615787"/>
            <a:ext cx="9485194" cy="206364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135"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党风廉政建设和反腐败斗争关系党和国家的生死存亡，腐败是国之大敌，党之大敌，民之大敌。党风、政风的好坏，事关人心向背。全党同志特别是领导干部，一定要从党和国家生死存亡的高度，深刻认识党风廉政建设和反腐败斗争的极端重要性。</a:t>
            </a:r>
          </a:p>
        </p:txBody>
      </p:sp>
      <p:sp>
        <p:nvSpPr>
          <p:cNvPr id="8" name="文本框 13"/>
          <p:cNvSpPr txBox="1"/>
          <p:nvPr/>
        </p:nvSpPr>
        <p:spPr>
          <a:xfrm>
            <a:off x="1000430" y="302737"/>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450241710"/>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50"/>
                                        <p:tgtEl>
                                          <p:spTgt spid="15"/>
                                        </p:tgtEl>
                                        <p:attrNameLst>
                                          <p:attrName>ppt_y</p:attrName>
                                        </p:attrNameLst>
                                      </p:cBhvr>
                                      <p:tavLst>
                                        <p:tav tm="0">
                                          <p:val>
                                            <p:strVal val="#ppt_y+#ppt_h*1.125000"/>
                                          </p:val>
                                        </p:tav>
                                        <p:tav tm="100000">
                                          <p:val>
                                            <p:strVal val="#ppt_y"/>
                                          </p:val>
                                        </p:tav>
                                      </p:tavLst>
                                    </p:anim>
                                    <p:animEffect transition="in" filter="wipe(up)">
                                      <p:cBhvr>
                                        <p:cTn id="8" dur="1250"/>
                                        <p:tgtEl>
                                          <p:spTgt spid="15"/>
                                        </p:tgtEl>
                                      </p:cBhvr>
                                    </p:animEffect>
                                  </p:childTnLst>
                                </p:cTn>
                              </p:par>
                              <p:par>
                                <p:cTn id="9" presetID="10" presetClass="entr" presetSubtype="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543213" y="1659994"/>
            <a:ext cx="7119620" cy="544830"/>
            <a:chOff x="845186" y="1564322"/>
            <a:chExt cx="7119620" cy="544830"/>
          </a:xfrm>
        </p:grpSpPr>
        <p:sp>
          <p:nvSpPr>
            <p:cNvPr id="14" name="对角圆角矩形 8"/>
            <p:cNvSpPr/>
            <p:nvPr/>
          </p:nvSpPr>
          <p:spPr>
            <a:xfrm>
              <a:off x="845186" y="1564322"/>
              <a:ext cx="711962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文本框 10"/>
            <p:cNvSpPr txBox="1"/>
            <p:nvPr/>
          </p:nvSpPr>
          <p:spPr>
            <a:xfrm>
              <a:off x="1036956" y="1637347"/>
              <a:ext cx="643699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腐败已经对党、国家和人民造成了巨大的威胁</a:t>
              </a:r>
            </a:p>
          </p:txBody>
        </p:sp>
      </p:grpSp>
      <p:sp>
        <p:nvSpPr>
          <p:cNvPr id="16" name="矩形 15"/>
          <p:cNvSpPr/>
          <p:nvPr/>
        </p:nvSpPr>
        <p:spPr>
          <a:xfrm>
            <a:off x="2543213" y="2426128"/>
            <a:ext cx="8975497" cy="34697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2806738" y="2643924"/>
            <a:ext cx="5272737" cy="3061864"/>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01、腐败是公权力产生以来，每个国家都有的，主要表现在，贪污、徇私枉法、受贿、乱用实权、违反法律法规等等。</a:t>
            </a:r>
          </a:p>
          <a:p>
            <a:pPr marL="0" marR="0" lvl="0" indent="0" algn="just" defTabSz="914400" rtl="0" eaLnBrk="1" fontAlgn="base" latinLnBrk="0" hangingPunct="1">
              <a:lnSpc>
                <a:spcPct val="14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02、中国的腐败有其根深蒂固的原因，其中最主要的原因：中国是一个人情社会，再加上中国的民主和法制发展比较缓慢，造成公权力和法律被践踏。</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18" name="图片 17"/>
          <p:cNvPicPr>
            <a:picLocks noChangeAspect="1"/>
          </p:cNvPicPr>
          <p:nvPr/>
        </p:nvPicPr>
        <p:blipFill>
          <a:blip r:embed="rId3" cstate="print"/>
          <a:stretch>
            <a:fillRect/>
          </a:stretch>
        </p:blipFill>
        <p:spPr>
          <a:xfrm>
            <a:off x="8374110" y="2739459"/>
            <a:ext cx="2834616" cy="27195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13"/>
          <p:cNvSpPr txBox="1"/>
          <p:nvPr/>
        </p:nvSpPr>
        <p:spPr>
          <a:xfrm>
            <a:off x="1000430" y="302737"/>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743831031"/>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 presetClass="entr" presetSubtype="8" decel="4600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859107" y="1555440"/>
            <a:ext cx="5420995" cy="545014"/>
            <a:chOff x="845186" y="1564322"/>
            <a:chExt cx="5420995" cy="545014"/>
          </a:xfrm>
        </p:grpSpPr>
        <p:sp>
          <p:nvSpPr>
            <p:cNvPr id="13" name="对角圆角矩形 1"/>
            <p:cNvSpPr/>
            <p:nvPr/>
          </p:nvSpPr>
          <p:spPr>
            <a:xfrm>
              <a:off x="845186" y="1564322"/>
              <a:ext cx="5038183"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4"/>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党风廉政建设直接影响着党的执政基础</a:t>
              </a:r>
            </a:p>
          </p:txBody>
        </p:sp>
      </p:grpSp>
      <p:sp>
        <p:nvSpPr>
          <p:cNvPr id="18" name="矩形 17"/>
          <p:cNvSpPr/>
          <p:nvPr/>
        </p:nvSpPr>
        <p:spPr>
          <a:xfrm>
            <a:off x="2852280" y="2321782"/>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2893224" y="2584464"/>
            <a:ext cx="8428355" cy="2803525"/>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defRPr/>
            </a:pPr>
            <a:r>
              <a:rPr kumimoji="0" lang="zh-CN" altLang="en-US" sz="21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党员是构成政党的基本要素，是党的肌体的细胞。党员是党的一切活动的主体，党员素质和作用发挥在相当程度上支撑着执政党的执政，直接关系到执政党执政的合法性程度的高低。政党执政“合法性”程度的高低，取决于人民对执政党活动的认可度。中国共产党上台执政的“合法性”，不仅是因为党的纲领主张代表了全民族和全中国人民的根本利益要求，而且是靠无数党员为实现党的纲领英勇斗争争来的。</a:t>
            </a:r>
          </a:p>
        </p:txBody>
      </p:sp>
      <p:sp>
        <p:nvSpPr>
          <p:cNvPr id="7" name="文本框 13"/>
          <p:cNvSpPr txBox="1"/>
          <p:nvPr/>
        </p:nvSpPr>
        <p:spPr>
          <a:xfrm>
            <a:off x="1000430" y="302737"/>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410838345"/>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13698" y="1564573"/>
            <a:ext cx="5421630" cy="544830"/>
            <a:chOff x="845186" y="1564322"/>
            <a:chExt cx="5421630" cy="544830"/>
          </a:xfrm>
        </p:grpSpPr>
        <p:sp>
          <p:nvSpPr>
            <p:cNvPr id="19" name="对角圆角矩形 1"/>
            <p:cNvSpPr/>
            <p:nvPr/>
          </p:nvSpPr>
          <p:spPr>
            <a:xfrm>
              <a:off x="845186" y="1564322"/>
              <a:ext cx="542163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文本框 4"/>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党风廉政建设直接影响着提高党的执政能力</a:t>
              </a:r>
            </a:p>
          </p:txBody>
        </p:sp>
      </p:grpSp>
      <p:sp>
        <p:nvSpPr>
          <p:cNvPr id="21" name="矩形 20"/>
          <p:cNvSpPr/>
          <p:nvPr/>
        </p:nvSpPr>
        <p:spPr>
          <a:xfrm>
            <a:off x="2914447" y="2356550"/>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3009983" y="2605584"/>
            <a:ext cx="8428355" cy="2982595"/>
          </a:xfrm>
          <a:prstGeom prst="rect">
            <a:avLst/>
          </a:prstGeom>
        </p:spPr>
        <p:txBody>
          <a:bodyPr wrap="square">
            <a:spAutoFit/>
          </a:bodyPr>
          <a:lstStyle/>
          <a:p>
            <a:pPr marL="0" marR="0" lvl="0" indent="0" algn="just" defTabSz="914400" rtl="0" eaLnBrk="1" fontAlgn="base" latinLnBrk="0" hangingPunct="1">
              <a:lnSpc>
                <a:spcPct val="110000"/>
              </a:lnSpc>
              <a:spcBef>
                <a:spcPct val="0"/>
              </a:spcBef>
              <a:spcAft>
                <a:spcPct val="0"/>
              </a:spcAft>
              <a:buClrTx/>
              <a:buSzTx/>
              <a:buFontTx/>
              <a:buNone/>
              <a:defRPr/>
            </a:pPr>
            <a:r>
              <a:rPr kumimoji="0" lang="zh-CN" altLang="en-US" sz="19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党员是党的事业的承担者和实现者，党的全部理论、全部政策都要由党员来贯彻实施，没有党员，党的一切纲领和政策都无从付诸于社会实践。党员素质和作用的发挥对党的执政活动有直接影响。</a:t>
            </a:r>
          </a:p>
          <a:p>
            <a:pPr marL="0" marR="0" lvl="0" indent="0" algn="just" defTabSz="914400" rtl="0" eaLnBrk="1" fontAlgn="base" latinLnBrk="0" hangingPunct="1">
              <a:lnSpc>
                <a:spcPct val="110000"/>
              </a:lnSpc>
              <a:spcBef>
                <a:spcPct val="0"/>
              </a:spcBef>
              <a:spcAft>
                <a:spcPct val="0"/>
              </a:spcAft>
              <a:buClrTx/>
              <a:buSzTx/>
              <a:buFontTx/>
              <a:buNone/>
              <a:defRPr/>
            </a:pPr>
            <a:r>
              <a:rPr kumimoji="0" lang="zh-CN" altLang="en-US" sz="19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执政党要有效执政，必须巩固执政基础，扩大党对社会各个利益群体的影响力，把执政党的根基牢牢扎在社会之中。这有赖于全体党员的积极活动与在人民群众中的良好形象。党联系人民群众的最基本的途径，就是通过广大基层党员了解群众意愿，反映群众要求，使党更好地代表人民利益。党员分布于社会的各个方面，遍布于各个行业，生活于各种人群之中，同群众有着广泛而直接的联系。</a:t>
            </a:r>
          </a:p>
        </p:txBody>
      </p:sp>
      <p:sp>
        <p:nvSpPr>
          <p:cNvPr id="7" name="文本框 13"/>
          <p:cNvSpPr txBox="1"/>
          <p:nvPr/>
        </p:nvSpPr>
        <p:spPr>
          <a:xfrm>
            <a:off x="1000430" y="302737"/>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1437822778"/>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815788" y="1620246"/>
            <a:ext cx="6396355" cy="544830"/>
            <a:chOff x="845186" y="1564322"/>
            <a:chExt cx="6396355" cy="544830"/>
          </a:xfrm>
        </p:grpSpPr>
        <p:sp>
          <p:nvSpPr>
            <p:cNvPr id="27" name="对角圆角矩形 1"/>
            <p:cNvSpPr/>
            <p:nvPr/>
          </p:nvSpPr>
          <p:spPr>
            <a:xfrm>
              <a:off x="845186" y="1564322"/>
              <a:ext cx="618490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 name="文本框 4"/>
            <p:cNvSpPr txBox="1"/>
            <p:nvPr/>
          </p:nvSpPr>
          <p:spPr>
            <a:xfrm>
              <a:off x="1017906" y="1637347"/>
              <a:ext cx="622363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影响着执政党完成全面建设小康社会的历史重任</a:t>
              </a:r>
            </a:p>
          </p:txBody>
        </p:sp>
      </p:grpSp>
      <p:sp>
        <p:nvSpPr>
          <p:cNvPr id="29" name="矩形 28"/>
          <p:cNvSpPr/>
          <p:nvPr/>
        </p:nvSpPr>
        <p:spPr>
          <a:xfrm>
            <a:off x="2808962" y="2386588"/>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0" name="矩形 29"/>
          <p:cNvSpPr/>
          <p:nvPr/>
        </p:nvSpPr>
        <p:spPr>
          <a:xfrm>
            <a:off x="2890850" y="2621974"/>
            <a:ext cx="8428355" cy="2954655"/>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defRPr/>
            </a:pPr>
            <a:r>
              <a:rPr kumimoji="0" lang="zh-CN" altLang="en-US" sz="19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要完成全面建设小康社会的历史重任，很重要的是必须进一步深化改革，为先进生产力的发展扫清障碍、创造条件。改革的过程就是调整利益的过程，这触及到千家万户，人人概莫能外。在全面建设小康社会的新阶段里，我国社会的利益关系、利益矛盾错综复杂。在协调整合社会利益方面，执政党面临着前所未有的难度，这对党的执政能力提出了极高的要求。执政党协调兼顾利益的难度越大，越需要群众对党和政府的理解与信任。这就严重地考验着党和人民群众的坚强团结与血肉联系，检验着党在人民群众中的政治威信和人心凝聚力。</a:t>
            </a:r>
          </a:p>
        </p:txBody>
      </p:sp>
      <p:sp>
        <p:nvSpPr>
          <p:cNvPr id="7" name="文本框 13"/>
          <p:cNvSpPr txBox="1"/>
          <p:nvPr/>
        </p:nvSpPr>
        <p:spPr>
          <a:xfrm>
            <a:off x="1000430" y="302737"/>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503505253"/>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500"/>
                                        <p:tgtEl>
                                          <p:spTgt spid="3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1017324"/>
            <a:ext cx="7241213" cy="4262718"/>
          </a:xfrm>
          <a:prstGeom prst="rect">
            <a:avLst/>
          </a:prstGeom>
        </p:spPr>
      </p:pic>
      <p:sp>
        <p:nvSpPr>
          <p:cNvPr id="5" name="文本框 4"/>
          <p:cNvSpPr txBox="1"/>
          <p:nvPr/>
        </p:nvSpPr>
        <p:spPr>
          <a:xfrm>
            <a:off x="4487689" y="2885039"/>
            <a:ext cx="3179075" cy="584775"/>
          </a:xfrm>
          <a:prstGeom prst="rect">
            <a:avLst/>
          </a:prstGeom>
          <a:noFill/>
        </p:spPr>
        <p:txBody>
          <a:bodyPr wrap="none" rtlCol="0">
            <a:spAutoFit/>
          </a:bodyPr>
          <a:lstStyle/>
          <a:p>
            <a:pPr algn="ctr"/>
            <a:r>
              <a:rPr lang="zh-CN" altLang="en-US" sz="3200" b="1" dirty="0" smtClean="0">
                <a:solidFill>
                  <a:srgbClr val="FDEDAA"/>
                </a:solidFill>
                <a:latin typeface="微软雅黑" panose="020B0503020204020204" pitchFamily="82" charset="2"/>
                <a:ea typeface="微软雅黑" panose="020B0503020204020204" pitchFamily="82" charset="2"/>
              </a:rPr>
              <a:t> 反腐的主要举措</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73113" y="3625761"/>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第四部分</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721083"/>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67834"/>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913136"/>
            <a:ext cx="328658" cy="210837"/>
          </a:xfrm>
          <a:prstGeom prst="rect">
            <a:avLst/>
          </a:prstGeom>
        </p:spPr>
      </p:pic>
      <p:grpSp>
        <p:nvGrpSpPr>
          <p:cNvPr id="14" name="组合 13"/>
          <p:cNvGrpSpPr/>
          <p:nvPr/>
        </p:nvGrpSpPr>
        <p:grpSpPr>
          <a:xfrm>
            <a:off x="5398955" y="1532509"/>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98373378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80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3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5409" y="2154762"/>
            <a:ext cx="2982974" cy="3595914"/>
            <a:chOff x="4445000" y="2044700"/>
            <a:chExt cx="3708400" cy="4470400"/>
          </a:xfrm>
        </p:grpSpPr>
        <p:sp>
          <p:nvSpPr>
            <p:cNvPr id="7" name="椭圆 6"/>
            <p:cNvSpPr/>
            <p:nvPr/>
          </p:nvSpPr>
          <p:spPr>
            <a:xfrm>
              <a:off x="4445000" y="2044700"/>
              <a:ext cx="3276600" cy="3276600"/>
            </a:xfrm>
            <a:prstGeom prst="ellipse">
              <a:avLst/>
            </a:prstGeom>
            <a:noFill/>
            <a:ln w="76200">
              <a:solidFill>
                <a:srgbClr val="9B0D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8" name="组合 10"/>
            <p:cNvGrpSpPr/>
            <p:nvPr/>
          </p:nvGrpSpPr>
          <p:grpSpPr>
            <a:xfrm rot="18900000">
              <a:off x="7734300" y="4559300"/>
              <a:ext cx="419100" cy="1955800"/>
              <a:chOff x="8610600" y="4724400"/>
              <a:chExt cx="419100" cy="1955800"/>
            </a:xfrm>
            <a:solidFill>
              <a:srgbClr val="9B0D13"/>
            </a:solidFill>
          </p:grpSpPr>
          <p:sp>
            <p:nvSpPr>
              <p:cNvPr id="9" name="矩形 8"/>
              <p:cNvSpPr/>
              <p:nvPr/>
            </p:nvSpPr>
            <p:spPr>
              <a:xfrm>
                <a:off x="8756650" y="4724400"/>
                <a:ext cx="127000" cy="406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B0D13"/>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8610600" y="5130800"/>
                <a:ext cx="419100" cy="1549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B0D13"/>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8902700" y="5194300"/>
                <a:ext cx="76200" cy="14605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B0D13"/>
                  </a:solidFill>
                  <a:effectLst/>
                  <a:uLnTx/>
                  <a:uFillTx/>
                  <a:latin typeface="Calibri" panose="020F0502020204030204"/>
                  <a:ea typeface="宋体" panose="02010600030101010101" pitchFamily="2" charset="-122"/>
                  <a:cs typeface="+mn-cs"/>
                </a:endParaRPr>
              </a:p>
            </p:txBody>
          </p:sp>
        </p:grpSp>
      </p:grpSp>
      <p:sp>
        <p:nvSpPr>
          <p:cNvPr id="12" name="TextBox 12"/>
          <p:cNvSpPr txBox="1"/>
          <p:nvPr/>
        </p:nvSpPr>
        <p:spPr>
          <a:xfrm>
            <a:off x="5156457" y="2428609"/>
            <a:ext cx="1851789" cy="20928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rPr>
              <a:t>主要</a:t>
            </a:r>
            <a:endParaRPr kumimoji="0" lang="en-US" altLang="zh-CN" sz="6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rPr>
              <a:t>举措</a:t>
            </a:r>
            <a:endParaRPr kumimoji="0" lang="en-US" altLang="zh-CN" sz="6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Unicode MS" panose="020B0604020202020204" charset="-122"/>
            </a:endParaRPr>
          </a:p>
        </p:txBody>
      </p:sp>
      <p:grpSp>
        <p:nvGrpSpPr>
          <p:cNvPr id="13" name="组合 12"/>
          <p:cNvGrpSpPr/>
          <p:nvPr/>
        </p:nvGrpSpPr>
        <p:grpSpPr>
          <a:xfrm>
            <a:off x="872716" y="2136323"/>
            <a:ext cx="3286461" cy="1135743"/>
            <a:chOff x="564243" y="2590617"/>
            <a:chExt cx="3286461" cy="1135743"/>
          </a:xfrm>
        </p:grpSpPr>
        <p:sp>
          <p:nvSpPr>
            <p:cNvPr id="14" name="矩形标注 19"/>
            <p:cNvSpPr/>
            <p:nvPr/>
          </p:nvSpPr>
          <p:spPr>
            <a:xfrm rot="5400000" flipH="1" flipV="1">
              <a:off x="1639602" y="1515258"/>
              <a:ext cx="113574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8E5"/>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707204" y="2632191"/>
              <a:ext cx="3000538"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一、要坚持中国特色反腐倡廉道路</a:t>
              </a:r>
              <a:r>
                <a:rPr kumimoji="0" lang="en-US" altLang="zh-CN"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坚持标本兼治、综合治理、惩防并举、注重预防方针</a:t>
              </a:r>
              <a:r>
                <a:rPr kumimoji="0" lang="en-US" altLang="zh-CN"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全面推进惩治和预防腐败体系建设</a:t>
              </a:r>
            </a:p>
          </p:txBody>
        </p:sp>
      </p:grpSp>
      <p:grpSp>
        <p:nvGrpSpPr>
          <p:cNvPr id="16" name="组合 15"/>
          <p:cNvGrpSpPr/>
          <p:nvPr/>
        </p:nvGrpSpPr>
        <p:grpSpPr>
          <a:xfrm>
            <a:off x="8127986" y="2065210"/>
            <a:ext cx="3286459" cy="1168400"/>
            <a:chOff x="8333919" y="3081656"/>
            <a:chExt cx="3286459" cy="1168400"/>
          </a:xfrm>
        </p:grpSpPr>
        <p:sp>
          <p:nvSpPr>
            <p:cNvPr id="17" name="矩形标注 18"/>
            <p:cNvSpPr/>
            <p:nvPr/>
          </p:nvSpPr>
          <p:spPr>
            <a:xfrm rot="5400000">
              <a:off x="9392948" y="2022626"/>
              <a:ext cx="1168400"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8E5"/>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8572440" y="3305840"/>
              <a:ext cx="2921060" cy="72019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二、深化行业重点领域和关键环节改革</a:t>
              </a:r>
              <a:r>
                <a:rPr kumimoji="0" lang="en-US" altLang="zh-CN"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健全反腐败制度</a:t>
              </a:r>
            </a:p>
          </p:txBody>
        </p:sp>
      </p:grpSp>
      <p:sp>
        <p:nvSpPr>
          <p:cNvPr id="19" name="文本框 22"/>
          <p:cNvSpPr txBox="1"/>
          <p:nvPr/>
        </p:nvSpPr>
        <p:spPr>
          <a:xfrm>
            <a:off x="7011834" y="6059088"/>
            <a:ext cx="454483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落实党委的主体责任和纪委的监督责任</a:t>
            </a:r>
          </a:p>
        </p:txBody>
      </p:sp>
      <p:grpSp>
        <p:nvGrpSpPr>
          <p:cNvPr id="20" name="组合 19"/>
          <p:cNvGrpSpPr/>
          <p:nvPr/>
        </p:nvGrpSpPr>
        <p:grpSpPr>
          <a:xfrm>
            <a:off x="872717" y="3774806"/>
            <a:ext cx="3286461" cy="1143003"/>
            <a:chOff x="564244" y="2540000"/>
            <a:chExt cx="3286461" cy="1143003"/>
          </a:xfrm>
        </p:grpSpPr>
        <p:sp>
          <p:nvSpPr>
            <p:cNvPr id="21" name="矩形标注 19"/>
            <p:cNvSpPr/>
            <p:nvPr/>
          </p:nvSpPr>
          <p:spPr>
            <a:xfrm rot="5400000" flipV="1">
              <a:off x="1635973" y="1468271"/>
              <a:ext cx="114300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8E5"/>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808804" y="2708391"/>
              <a:ext cx="2810696" cy="7848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三、严格执行责任制</a:t>
              </a:r>
              <a:r>
                <a:rPr kumimoji="0" lang="en-US" altLang="zh-CN"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落实目标、细化内容、强化措施</a:t>
              </a:r>
              <a:r>
                <a:rPr kumimoji="0" lang="en-US" altLang="zh-CN"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实现全覆盖、全监控、全防范、全</a:t>
              </a:r>
              <a:r>
                <a:rPr kumimoji="0" lang="zh-CN" altLang="en-US" sz="1500" b="0" i="0" u="none" strike="noStrike" kern="0" cap="none" spc="0" normalizeH="0" baseline="0" noProof="0" dirty="0" smtClean="0">
                  <a:ln>
                    <a:noFill/>
                  </a:ln>
                  <a:solidFill>
                    <a:srgbClr val="FFF8E5"/>
                  </a:solidFill>
                  <a:effectLst/>
                  <a:uLnTx/>
                  <a:uFillTx/>
                  <a:latin typeface="微软雅黑" panose="020B0503020204020204" pitchFamily="34" charset="-122"/>
                  <a:ea typeface="微软雅黑" panose="020B0503020204020204" pitchFamily="34" charset="-122"/>
                  <a:cs typeface="+mn-cs"/>
                </a:rPr>
                <a:t>教育</a:t>
              </a:r>
              <a:endParaRPr kumimoji="0" lang="zh-CN" altLang="en-US" sz="15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2"/>
          <p:cNvGrpSpPr/>
          <p:nvPr/>
        </p:nvGrpSpPr>
        <p:grpSpPr>
          <a:xfrm>
            <a:off x="8127989" y="3784521"/>
            <a:ext cx="3286459" cy="1135743"/>
            <a:chOff x="8333922" y="3111867"/>
            <a:chExt cx="3286459" cy="1135743"/>
          </a:xfrm>
        </p:grpSpPr>
        <p:sp>
          <p:nvSpPr>
            <p:cNvPr id="25" name="矩形标注 18"/>
            <p:cNvSpPr/>
            <p:nvPr/>
          </p:nvSpPr>
          <p:spPr>
            <a:xfrm rot="5400000" flipH="1">
              <a:off x="9409280" y="2036509"/>
              <a:ext cx="1135743"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8E5"/>
                </a:solidFill>
                <a:effectLst/>
                <a:uLnTx/>
                <a:uFillTx/>
                <a:latin typeface="Calibri" panose="020F0502020204030204"/>
                <a:ea typeface="宋体" panose="02010600030101010101" pitchFamily="2" charset="-122"/>
                <a:cs typeface="+mn-cs"/>
              </a:endParaRPr>
            </a:p>
          </p:txBody>
        </p:sp>
        <p:sp>
          <p:nvSpPr>
            <p:cNvPr id="26" name="矩形 25"/>
            <p:cNvSpPr/>
            <p:nvPr/>
          </p:nvSpPr>
          <p:spPr>
            <a:xfrm>
              <a:off x="8635940" y="3280440"/>
              <a:ext cx="2921060" cy="72019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四、要始终保持惩治腐败高压态势</a:t>
              </a:r>
              <a:r>
                <a:rPr kumimoji="0" lang="en-US" altLang="zh-CN"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坚决查处</a:t>
              </a:r>
              <a:r>
                <a:rPr kumimoji="0" lang="zh-CN" altLang="en-US" sz="1700" b="0" i="0" u="none" strike="noStrike" kern="0" cap="none" spc="0" normalizeH="0" baseline="0" noProof="0" dirty="0" smtClean="0">
                  <a:ln>
                    <a:noFill/>
                  </a:ln>
                  <a:solidFill>
                    <a:srgbClr val="FFF8E5"/>
                  </a:solidFill>
                  <a:effectLst/>
                  <a:uLnTx/>
                  <a:uFillTx/>
                  <a:latin typeface="微软雅黑" panose="020B0503020204020204" pitchFamily="34" charset="-122"/>
                  <a:ea typeface="微软雅黑" panose="020B0503020204020204" pitchFamily="34" charset="-122"/>
                  <a:cs typeface="+mn-cs"/>
                </a:rPr>
                <a:t>大案要案</a:t>
              </a:r>
              <a:endParaRPr kumimoji="0" lang="zh-CN" altLang="en-US" sz="1700" b="0" i="0" u="none" strike="noStrike" kern="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sp>
        <p:nvSpPr>
          <p:cNvPr id="27" name="文本框 13"/>
          <p:cNvSpPr txBox="1"/>
          <p:nvPr/>
        </p:nvSpPr>
        <p:spPr>
          <a:xfrm>
            <a:off x="1000430" y="302737"/>
            <a:ext cx="233910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反腐的主要举措</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7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0"/>
                                        <p:tgtEl>
                                          <p:spTgt spid="12"/>
                                        </p:tgtEl>
                                      </p:cBhvr>
                                    </p:animEffect>
                                  </p:childTnLst>
                                </p:cTn>
                              </p:par>
                              <p:par>
                                <p:cTn id="13" presetID="2" presetClass="entr" presetSubtype="8" fill="hold" nodeType="withEffect">
                                  <p:stCondLst>
                                    <p:cond delay="2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1+#ppt_w/2"/>
                                          </p:val>
                                        </p:tav>
                                        <p:tav tm="100000">
                                          <p:val>
                                            <p:strVal val="#ppt_x"/>
                                          </p:val>
                                        </p:tav>
                                      </p:tavLst>
                                    </p:anim>
                                    <p:anim calcmode="lin" valueType="num">
                                      <p:cBhvr additive="base">
                                        <p:cTn id="20" dur="75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375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0-#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45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750" fill="hold"/>
                                        <p:tgtEl>
                                          <p:spTgt spid="23"/>
                                        </p:tgtEl>
                                        <p:attrNameLst>
                                          <p:attrName>ppt_x</p:attrName>
                                        </p:attrNameLst>
                                      </p:cBhvr>
                                      <p:tavLst>
                                        <p:tav tm="0">
                                          <p:val>
                                            <p:strVal val="1+#ppt_w/2"/>
                                          </p:val>
                                        </p:tav>
                                        <p:tav tm="100000">
                                          <p:val>
                                            <p:strVal val="#ppt_x"/>
                                          </p:val>
                                        </p:tav>
                                      </p:tavLst>
                                    </p:anim>
                                    <p:anim calcmode="lin" valueType="num">
                                      <p:cBhvr additive="base">
                                        <p:cTn id="28" dur="750" fill="hold"/>
                                        <p:tgtEl>
                                          <p:spTgt spid="2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3336" y="1922380"/>
            <a:ext cx="11230984" cy="402529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14799" y="2423581"/>
            <a:ext cx="7346353" cy="31166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2400" b="1" dirty="0" smtClean="0">
                <a:solidFill>
                  <a:srgbClr val="C00000"/>
                </a:solidFill>
                <a:latin typeface="微软雅黑" panose="020B0503020204020204" pitchFamily="82" charset="2"/>
                <a:ea typeface="微软雅黑" panose="020B0503020204020204" pitchFamily="82" charset="2"/>
              </a:rPr>
              <a:t>十九大以来，</a:t>
            </a:r>
            <a:r>
              <a:rPr lang="zh-CN" altLang="en-US" dirty="0" smtClean="0">
                <a:solidFill>
                  <a:srgbClr val="C00000"/>
                </a:solidFill>
                <a:latin typeface="微软雅黑" panose="020B0503020204020204" pitchFamily="82" charset="2"/>
                <a:ea typeface="微软雅黑" panose="020B0503020204020204" pitchFamily="82" charset="2"/>
              </a:rPr>
              <a:t>中共中央总书记、国家主席、中央军委主席习近平站在党和国家工作全局的高度，全面推进党的建设，坚持全面从严治党，发表了一系列重要论述，深刻阐释了</a:t>
            </a:r>
            <a:r>
              <a:rPr lang="zh-CN" altLang="en-US" sz="2400" b="1" dirty="0" smtClean="0">
                <a:solidFill>
                  <a:srgbClr val="C00000"/>
                </a:solidFill>
                <a:latin typeface="微软雅黑" panose="020B0503020204020204" pitchFamily="82" charset="2"/>
                <a:ea typeface="微软雅黑" panose="020B0503020204020204" pitchFamily="82" charset="2"/>
              </a:rPr>
              <a:t>党风廉政建设和反腐败斗争</a:t>
            </a:r>
            <a:r>
              <a:rPr lang="zh-CN" altLang="en-US" dirty="0" smtClean="0">
                <a:solidFill>
                  <a:srgbClr val="C00000"/>
                </a:solidFill>
                <a:latin typeface="微软雅黑" panose="020B0503020204020204" pitchFamily="82" charset="2"/>
                <a:ea typeface="微软雅黑" panose="020B0503020204020204" pitchFamily="82" charset="2"/>
              </a:rPr>
              <a:t>的重大理论问题和实践问题，为新形势下深入推进党风廉政建设和反腐败斗争提供了思想武器和行动指南。</a:t>
            </a:r>
            <a:endParaRPr lang="zh-CN" altLang="en-US" dirty="0">
              <a:solidFill>
                <a:srgbClr val="C00000"/>
              </a:solidFill>
              <a:latin typeface="微软雅黑" panose="020B0503020204020204" pitchFamily="82" charset="2"/>
              <a:ea typeface="微软雅黑" panose="020B0503020204020204" pitchFamily="82" charset="2"/>
            </a:endParaRPr>
          </a:p>
        </p:txBody>
      </p:sp>
      <p:sp>
        <p:nvSpPr>
          <p:cNvPr id="8" name="矩形: 圆角 7"/>
          <p:cNvSpPr/>
          <p:nvPr/>
        </p:nvSpPr>
        <p:spPr>
          <a:xfrm>
            <a:off x="4467453" y="1590323"/>
            <a:ext cx="3242750" cy="61079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DEDAA"/>
                </a:solidFill>
                <a:latin typeface="微软雅黑" panose="020B0503020204020204" pitchFamily="82" charset="2"/>
                <a:ea typeface="微软雅黑" panose="020B0503020204020204" pitchFamily="82" charset="2"/>
              </a:rPr>
              <a:t>前 言</a:t>
            </a:r>
          </a:p>
        </p:txBody>
      </p:sp>
      <p:grpSp>
        <p:nvGrpSpPr>
          <p:cNvPr id="9" name="组合 8"/>
          <p:cNvGrpSpPr/>
          <p:nvPr/>
        </p:nvGrpSpPr>
        <p:grpSpPr>
          <a:xfrm>
            <a:off x="5542590" y="405716"/>
            <a:ext cx="1092476" cy="1092477"/>
            <a:chOff x="3851921" y="107991"/>
            <a:chExt cx="1792566" cy="1792567"/>
          </a:xfrm>
          <a:gradFill>
            <a:gsLst>
              <a:gs pos="0">
                <a:srgbClr val="FF0000"/>
              </a:gs>
              <a:gs pos="100000">
                <a:srgbClr val="CC3300"/>
              </a:gs>
            </a:gsLst>
            <a:path path="circle">
              <a:fillToRect l="50000" t="-80000" r="50000" b="180000"/>
            </a:path>
          </a:gradFill>
        </p:grpSpPr>
        <p:sp>
          <p:nvSpPr>
            <p:cNvPr id="1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7776" y="2093993"/>
            <a:ext cx="3238406" cy="3661198"/>
          </a:xfrm>
          <a:prstGeom prst="rect">
            <a:avLst/>
          </a:prstGeom>
        </p:spPr>
      </p:pic>
    </p:spTree>
    <p:extLst>
      <p:ext uri="{BB962C8B-B14F-4D97-AF65-F5344CB8AC3E}">
        <p14:creationId xmlns:p14="http://schemas.microsoft.com/office/powerpoint/2010/main" xmlns="" val="675957743"/>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par>
                          <p:cTn id="18" fill="hold">
                            <p:stCondLst>
                              <p:cond delay="1500"/>
                            </p:stCondLst>
                            <p:childTnLst>
                              <p:par>
                                <p:cTn id="19" presetID="53" presetClass="exit" presetSubtype="32" fill="hold" nodeType="afterEffect">
                                  <p:stCondLst>
                                    <p:cond delay="0"/>
                                  </p:stCondLst>
                                  <p:childTnLst>
                                    <p:anim calcmode="lin" valueType="num">
                                      <p:cBhvr>
                                        <p:cTn id="20" dur="500"/>
                                        <p:tgtEl>
                                          <p:spTgt spid="9"/>
                                        </p:tgtEl>
                                        <p:attrNameLst>
                                          <p:attrName>ppt_w</p:attrName>
                                        </p:attrNameLst>
                                      </p:cBhvr>
                                      <p:tavLst>
                                        <p:tav tm="0">
                                          <p:val>
                                            <p:strVal val="ppt_w"/>
                                          </p:val>
                                        </p:tav>
                                        <p:tav tm="100000">
                                          <p:val>
                                            <p:fltVal val="0"/>
                                          </p:val>
                                        </p:tav>
                                      </p:tavLst>
                                    </p:anim>
                                    <p:anim calcmode="lin" valueType="num">
                                      <p:cBhvr>
                                        <p:cTn id="21" dur="500"/>
                                        <p:tgtEl>
                                          <p:spTgt spid="9"/>
                                        </p:tgtEl>
                                        <p:attrNameLst>
                                          <p:attrName>ppt_h</p:attrName>
                                        </p:attrNameLst>
                                      </p:cBhvr>
                                      <p:tavLst>
                                        <p:tav tm="0">
                                          <p:val>
                                            <p:strVal val="ppt_h"/>
                                          </p:val>
                                        </p:tav>
                                        <p:tav tm="100000">
                                          <p:val>
                                            <p:fltVal val="0"/>
                                          </p:val>
                                        </p:tav>
                                      </p:tavLst>
                                    </p:anim>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500"/>
                            </p:stCondLst>
                            <p:childTnLst>
                              <p:par>
                                <p:cTn id="31" presetID="26" presetClass="emph" presetSubtype="0" fill="hold" nodeType="afterEffect">
                                  <p:stCondLst>
                                    <p:cond delay="0"/>
                                  </p:stCondLst>
                                  <p:childTnLst>
                                    <p:animEffect transition="out" filter="fade">
                                      <p:cBhvr>
                                        <p:cTn id="32" dur="500" tmFilter="0, 0; .2, .5; .8, .5; 1, 0"/>
                                        <p:tgtEl>
                                          <p:spTgt spid="9"/>
                                        </p:tgtEl>
                                      </p:cBhvr>
                                    </p:animEffect>
                                    <p:animScale>
                                      <p:cBhvr>
                                        <p:cTn id="33" dur="250" autoRev="1" fill="hold"/>
                                        <p:tgtEl>
                                          <p:spTgt spid="9"/>
                                        </p:tgtEl>
                                      </p:cBhvr>
                                      <p:by x="105000" y="105000"/>
                                    </p:animScale>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2000"/>
                                        <p:tgtEl>
                                          <p:spTgt spid="6"/>
                                        </p:tgtEl>
                                      </p:cBhvr>
                                    </p:animEffect>
                                  </p:childTnLst>
                                </p:cTn>
                              </p:par>
                            </p:childTnLst>
                          </p:cTn>
                        </p:par>
                        <p:par>
                          <p:cTn id="38" fill="hold">
                            <p:stCondLst>
                              <p:cond delay="5000"/>
                            </p:stCondLst>
                            <p:childTnLst>
                              <p:par>
                                <p:cTn id="39" presetID="14" presetClass="entr" presetSubtype="1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childTnLst>
                          </p:cTn>
                        </p:par>
                        <p:par>
                          <p:cTn id="42" fill="hold">
                            <p:stCondLst>
                              <p:cond delay="5500"/>
                            </p:stCondLst>
                            <p:childTnLst>
                              <p:par>
                                <p:cTn id="43" presetID="2" presetClass="entr" presetSubtype="2" fill="hold" grpId="0" nodeType="afterEffect">
                                  <p:stCondLst>
                                    <p:cond delay="0"/>
                                  </p:stCondLst>
                                  <p:iterate type="lt">
                                    <p:tmPct val="10000"/>
                                  </p:iterate>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1+#ppt_w/2"/>
                                          </p:val>
                                        </p:tav>
                                        <p:tav tm="100000">
                                          <p:val>
                                            <p:strVal val="#ppt_x"/>
                                          </p:val>
                                        </p:tav>
                                      </p:tavLst>
                                    </p:anim>
                                    <p:anim calcmode="lin" valueType="num">
                                      <p:cBhvr additive="base">
                                        <p:cTn id="4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0"/>
          <p:cNvSpPr/>
          <p:nvPr/>
        </p:nvSpPr>
        <p:spPr>
          <a:xfrm>
            <a:off x="2595809" y="3989486"/>
            <a:ext cx="9228455" cy="1445260"/>
          </a:xfrm>
          <a:prstGeom prst="rect">
            <a:avLst/>
          </a:prstGeom>
          <a:noFill/>
          <a:ln w="9525">
            <a:noFill/>
          </a:ln>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楷体" panose="02010609060101010101" charset="-122"/>
                <a:ea typeface="楷体" panose="02010609060101010101" charset="-122"/>
                <a:cs typeface="+mn-cs"/>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19" name="矩形 17"/>
          <p:cNvSpPr/>
          <p:nvPr/>
        </p:nvSpPr>
        <p:spPr>
          <a:xfrm>
            <a:off x="2595809" y="2201671"/>
            <a:ext cx="9086675" cy="1751965"/>
          </a:xfrm>
          <a:prstGeom prst="rect">
            <a:avLst/>
          </a:prstGeom>
          <a:noFill/>
          <a:ln w="9525">
            <a:noFill/>
          </a:ln>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制定和落实中央八项规定：</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sp>
        <p:nvSpPr>
          <p:cNvPr id="4" name="文本框 13"/>
          <p:cNvSpPr txBox="1"/>
          <p:nvPr/>
        </p:nvSpPr>
        <p:spPr>
          <a:xfrm>
            <a:off x="1000430" y="302737"/>
            <a:ext cx="233910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反腐的主要举措</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107718453"/>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0"/>
          <p:cNvSpPr/>
          <p:nvPr/>
        </p:nvSpPr>
        <p:spPr>
          <a:xfrm>
            <a:off x="2748860" y="3794006"/>
            <a:ext cx="8879033" cy="1445260"/>
          </a:xfrm>
          <a:prstGeom prst="rect">
            <a:avLst/>
          </a:prstGeom>
          <a:noFill/>
          <a:ln w="9525">
            <a:noFill/>
          </a:ln>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楷体" panose="02010609060101010101" charset="-122"/>
                <a:ea typeface="楷体" panose="02010609060101010101" charset="-122"/>
                <a:cs typeface="+mn-cs"/>
              </a:rPr>
              <a:t>要严格文稿发表，除中央统一安排外，个人不公开出版著作、讲话单行本，不发贺信、贺电，不题词、题字。</a:t>
            </a:r>
          </a:p>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C00000"/>
                </a:solidFill>
                <a:effectLst/>
                <a:uLnTx/>
                <a:uFillTx/>
                <a:latin typeface="楷体" panose="02010609060101010101" charset="-122"/>
                <a:ea typeface="楷体" panose="02010609060101010101" charset="-122"/>
                <a:cs typeface="+mn-cs"/>
              </a:rPr>
              <a:t>要厉行勤俭节约，严格遵守廉洁从政有关规定，严格执行住房、车辆配备等有关工作和生活待遇的规定。</a:t>
            </a:r>
          </a:p>
        </p:txBody>
      </p:sp>
      <p:sp>
        <p:nvSpPr>
          <p:cNvPr id="5" name="矩形 17"/>
          <p:cNvSpPr/>
          <p:nvPr/>
        </p:nvSpPr>
        <p:spPr>
          <a:xfrm>
            <a:off x="2762509" y="2360181"/>
            <a:ext cx="8783500" cy="1419860"/>
          </a:xfrm>
          <a:prstGeom prst="rect">
            <a:avLst/>
          </a:prstGeom>
          <a:noFill/>
          <a:ln w="9525">
            <a:noFill/>
          </a:ln>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要改进警卫工作，坚持有利于联系群众的原则，减少交通管制，一般情况下不得封路、不清场闭馆。</a:t>
            </a: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要改进新闻报道，中央政治局同志出席会议和活动应根据工作需要、新闻价值、社会效果决定是否报道，进一步压缩报道的数量、字数、时长。</a:t>
            </a:r>
          </a:p>
        </p:txBody>
      </p:sp>
      <p:sp>
        <p:nvSpPr>
          <p:cNvPr id="6" name="文本框 13"/>
          <p:cNvSpPr txBox="1"/>
          <p:nvPr/>
        </p:nvSpPr>
        <p:spPr>
          <a:xfrm>
            <a:off x="1000430" y="302737"/>
            <a:ext cx="233910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反腐的主要举措</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107718453"/>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808212"/>
            <a:ext cx="7372303" cy="4413773"/>
          </a:xfrm>
          <a:prstGeom prst="rect">
            <a:avLst/>
          </a:prstGeom>
        </p:spPr>
      </p:pic>
      <p:sp>
        <p:nvSpPr>
          <p:cNvPr id="5" name="文本框 4"/>
          <p:cNvSpPr txBox="1"/>
          <p:nvPr/>
        </p:nvSpPr>
        <p:spPr>
          <a:xfrm>
            <a:off x="4325264" y="2844803"/>
            <a:ext cx="3467616" cy="584775"/>
          </a:xfrm>
          <a:prstGeom prst="rect">
            <a:avLst/>
          </a:prstGeom>
          <a:noFill/>
        </p:spPr>
        <p:txBody>
          <a:bodyPr wrap="none" rtlCol="0">
            <a:spAutoFit/>
          </a:bodyPr>
          <a:lstStyle/>
          <a:p>
            <a:pPr algn="ctr"/>
            <a:r>
              <a:rPr lang="zh-CN" altLang="en-US" sz="3200" b="1" dirty="0" smtClean="0">
                <a:solidFill>
                  <a:srgbClr val="FDEDAA"/>
                </a:solidFill>
                <a:latin typeface="微软雅黑" panose="020B0503020204020204" pitchFamily="82" charset="2"/>
                <a:ea typeface="微软雅黑" panose="020B0503020204020204" pitchFamily="82" charset="2"/>
              </a:rPr>
              <a:t>反腐败斗争的成果</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73113" y="3567704"/>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latin typeface="微软雅黑" panose="020B0503020204020204" pitchFamily="82" charset="2"/>
                <a:ea typeface="微软雅黑" panose="020B0503020204020204" pitchFamily="82" charset="2"/>
              </a:rPr>
              <a:t>第五部分</a:t>
            </a:r>
            <a:endParaRPr lang="zh-CN" altLang="en-US" dirty="0">
              <a:solidFill>
                <a:srgbClr val="C00000"/>
              </a:solidFill>
              <a:latin typeface="微软雅黑" panose="020B0503020204020204" pitchFamily="82" charset="2"/>
              <a:ea typeface="微软雅黑" panose="020B0503020204020204" pitchFamily="82" charset="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663026"/>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09777"/>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855079"/>
            <a:ext cx="328658" cy="210837"/>
          </a:xfrm>
          <a:prstGeom prst="rect">
            <a:avLst/>
          </a:prstGeom>
        </p:spPr>
      </p:pic>
      <p:grpSp>
        <p:nvGrpSpPr>
          <p:cNvPr id="14" name="组合 13"/>
          <p:cNvGrpSpPr/>
          <p:nvPr/>
        </p:nvGrpSpPr>
        <p:grpSpPr>
          <a:xfrm>
            <a:off x="5398955" y="1474452"/>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832673781"/>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14:presetBounceEnd="8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8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84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5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85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3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5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85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3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26" name="矩形 25"/>
          <p:cNvSpPr/>
          <p:nvPr/>
        </p:nvSpPr>
        <p:spPr>
          <a:xfrm>
            <a:off x="1584541" y="2088486"/>
            <a:ext cx="4611542" cy="3425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smtClean="0">
                <a:solidFill>
                  <a:srgbClr val="C00000"/>
                </a:solidFill>
                <a:latin typeface="微软雅黑" panose="020B0503020204020204" pitchFamily="82" charset="2"/>
                <a:ea typeface="微软雅黑" panose="020B0503020204020204" pitchFamily="82" charset="2"/>
              </a:rPr>
              <a:t>党的十八大以来，我国政法机关重拳惩腐，已开启第</a:t>
            </a:r>
            <a:r>
              <a:rPr lang="en-US" altLang="zh-CN" sz="2000" b="1" dirty="0" smtClean="0">
                <a:solidFill>
                  <a:srgbClr val="C00000"/>
                </a:solidFill>
                <a:latin typeface="微软雅黑" panose="020B0503020204020204" pitchFamily="82" charset="2"/>
                <a:ea typeface="微软雅黑" panose="020B0503020204020204" pitchFamily="82" charset="2"/>
              </a:rPr>
              <a:t>6</a:t>
            </a:r>
            <a:r>
              <a:rPr lang="zh-CN" altLang="en-US" sz="2000" b="1" dirty="0" smtClean="0">
                <a:solidFill>
                  <a:srgbClr val="C00000"/>
                </a:solidFill>
                <a:latin typeface="微软雅黑" panose="020B0503020204020204" pitchFamily="82" charset="2"/>
                <a:ea typeface="微软雅黑" panose="020B0503020204020204" pitchFamily="82" charset="2"/>
              </a:rPr>
              <a:t>年征程。如今，</a:t>
            </a:r>
            <a:r>
              <a:rPr lang="en-US" altLang="zh-CN" sz="2000" b="1" dirty="0" smtClean="0">
                <a:solidFill>
                  <a:srgbClr val="C00000"/>
                </a:solidFill>
                <a:latin typeface="微软雅黑" panose="020B0503020204020204" pitchFamily="82" charset="2"/>
                <a:ea typeface="微软雅黑" panose="020B0503020204020204" pitchFamily="82" charset="2"/>
              </a:rPr>
              <a:t>2017</a:t>
            </a:r>
            <a:r>
              <a:rPr lang="zh-CN" altLang="en-US" sz="2000" b="1" dirty="0" smtClean="0">
                <a:solidFill>
                  <a:srgbClr val="C00000"/>
                </a:solidFill>
                <a:latin typeface="微软雅黑" panose="020B0503020204020204" pitchFamily="82" charset="2"/>
                <a:ea typeface="微软雅黑" panose="020B0503020204020204" pitchFamily="82" charset="2"/>
              </a:rPr>
              <a:t>年已经过去，一年中，一系列司法惩腐成果可圈可点，令人目不暇接。</a:t>
            </a:r>
            <a:endParaRPr lang="zh-CN" altLang="en-US" sz="2000" b="1" dirty="0">
              <a:solidFill>
                <a:srgbClr val="C00000"/>
              </a:solidFill>
              <a:latin typeface="微软雅黑" panose="020B0503020204020204" pitchFamily="82" charset="2"/>
              <a:ea typeface="微软雅黑" panose="020B0503020204020204" pitchFamily="82" charset="2"/>
            </a:endParaRPr>
          </a:p>
        </p:txBody>
      </p:sp>
      <p:pic>
        <p:nvPicPr>
          <p:cNvPr id="28" name="图片 27">
            <a:extLst>
              <a:ext uri="{FF2B5EF4-FFF2-40B4-BE49-F238E27FC236}">
                <a16:creationId xmlns:a16="http://schemas.microsoft.com/office/drawing/2014/main" xmlns="" id="{FC43D429-504E-4766-9223-680687855292}"/>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3759" b="6811"/>
          <a:stretch/>
        </p:blipFill>
        <p:spPr>
          <a:xfrm>
            <a:off x="7796882" y="1650527"/>
            <a:ext cx="3666213" cy="4634291"/>
          </a:xfrm>
          <a:prstGeom prst="rect">
            <a:avLst/>
          </a:prstGeom>
        </p:spPr>
      </p:pic>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五边形 3"/>
          <p:cNvSpPr/>
          <p:nvPr/>
        </p:nvSpPr>
        <p:spPr>
          <a:xfrm>
            <a:off x="3205260" y="2084277"/>
            <a:ext cx="7527333" cy="676589"/>
          </a:xfrm>
          <a:prstGeom prst="homePlat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最高人民检察院官方网站公布的职务犯罪信息多达</a:t>
            </a:r>
            <a:r>
              <a:rPr kumimoji="0" lang="en-US" altLang="zh-CN" sz="20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160</a:t>
            </a:r>
            <a:r>
              <a:rPr kumimoji="0" lang="zh-CN" altLang="en-US" sz="20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条</a:t>
            </a:r>
            <a:endParaRPr kumimoji="0" lang="en-US" sz="20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7" name="矩形: 圆角 4"/>
          <p:cNvSpPr/>
          <p:nvPr/>
        </p:nvSpPr>
        <p:spPr>
          <a:xfrm>
            <a:off x="1042633" y="2084277"/>
            <a:ext cx="2075543" cy="676589"/>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一年来</a:t>
            </a:r>
            <a:endParaRPr kumimoji="0" lang="en-US" sz="24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821765" y="3284430"/>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圆角 7"/>
          <p:cNvSpPr/>
          <p:nvPr/>
        </p:nvSpPr>
        <p:spPr>
          <a:xfrm>
            <a:off x="1049044" y="2909877"/>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新增立案侦查</a:t>
            </a:r>
            <a:endParaRPr kumimoji="0" lang="en-US" altLang="zh-CN"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省部级官员</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10" name="组合 9"/>
          <p:cNvGrpSpPr/>
          <p:nvPr/>
        </p:nvGrpSpPr>
        <p:grpSpPr>
          <a:xfrm>
            <a:off x="1260332" y="3379777"/>
            <a:ext cx="1597963" cy="2400657"/>
            <a:chOff x="1343970" y="3759200"/>
            <a:chExt cx="1597963" cy="2400657"/>
          </a:xfrm>
        </p:grpSpPr>
        <p:sp>
          <p:nvSpPr>
            <p:cNvPr id="11" name="文本框 9"/>
            <p:cNvSpPr txBox="1"/>
            <p:nvPr/>
          </p:nvSpPr>
          <p:spPr>
            <a:xfrm>
              <a:off x="1343970" y="3759200"/>
              <a:ext cx="1249060"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5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12</a:t>
              </a:r>
            </a:p>
          </p:txBody>
        </p:sp>
        <p:sp>
          <p:nvSpPr>
            <p:cNvPr id="12" name="文本框 10"/>
            <p:cNvSpPr txBox="1"/>
            <p:nvPr/>
          </p:nvSpPr>
          <p:spPr>
            <a:xfrm>
              <a:off x="24494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13" name="矩形 12"/>
          <p:cNvSpPr/>
          <p:nvPr/>
        </p:nvSpPr>
        <p:spPr>
          <a:xfrm>
            <a:off x="3539565" y="3284430"/>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圆角 13"/>
          <p:cNvSpPr/>
          <p:nvPr/>
        </p:nvSpPr>
        <p:spPr>
          <a:xfrm>
            <a:off x="3766844" y="2909877"/>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比去年同期新增</a:t>
            </a:r>
            <a:endParaRPr kumimoji="0" lang="en-US" altLang="zh-CN"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立案多出</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p:cNvGrpSpPr/>
          <p:nvPr/>
        </p:nvGrpSpPr>
        <p:grpSpPr>
          <a:xfrm>
            <a:off x="4154462" y="3379777"/>
            <a:ext cx="1421633" cy="2400657"/>
            <a:chOff x="4238100" y="3759200"/>
            <a:chExt cx="1421633" cy="2400657"/>
          </a:xfrm>
        </p:grpSpPr>
        <p:sp>
          <p:nvSpPr>
            <p:cNvPr id="16" name="文本框 15"/>
            <p:cNvSpPr txBox="1"/>
            <p:nvPr/>
          </p:nvSpPr>
          <p:spPr>
            <a:xfrm>
              <a:off x="4238100" y="3759200"/>
              <a:ext cx="896399"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50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2</a:t>
              </a:r>
            </a:p>
          </p:txBody>
        </p:sp>
        <p:sp>
          <p:nvSpPr>
            <p:cNvPr id="17" name="文本框 16"/>
            <p:cNvSpPr txBox="1"/>
            <p:nvPr/>
          </p:nvSpPr>
          <p:spPr>
            <a:xfrm>
              <a:off x="51672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18" name="矩形 17"/>
          <p:cNvSpPr/>
          <p:nvPr/>
        </p:nvSpPr>
        <p:spPr>
          <a:xfrm>
            <a:off x="6257365" y="3284430"/>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矩形: 圆角 18"/>
          <p:cNvSpPr/>
          <p:nvPr/>
        </p:nvSpPr>
        <p:spPr>
          <a:xfrm>
            <a:off x="6484644" y="2909877"/>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被提起公诉</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p:cNvGrpSpPr/>
          <p:nvPr/>
        </p:nvGrpSpPr>
        <p:grpSpPr>
          <a:xfrm>
            <a:off x="6695932" y="3379777"/>
            <a:ext cx="1597963" cy="2400657"/>
            <a:chOff x="6779570" y="3759200"/>
            <a:chExt cx="1597963" cy="2400657"/>
          </a:xfrm>
        </p:grpSpPr>
        <p:sp>
          <p:nvSpPr>
            <p:cNvPr id="21" name="文本框 20"/>
            <p:cNvSpPr txBox="1"/>
            <p:nvPr/>
          </p:nvSpPr>
          <p:spPr>
            <a:xfrm>
              <a:off x="6779570" y="3759200"/>
              <a:ext cx="1249060"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5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14</a:t>
              </a:r>
            </a:p>
          </p:txBody>
        </p:sp>
        <p:sp>
          <p:nvSpPr>
            <p:cNvPr id="22" name="文本框 21"/>
            <p:cNvSpPr txBox="1"/>
            <p:nvPr/>
          </p:nvSpPr>
          <p:spPr>
            <a:xfrm>
              <a:off x="78850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23" name="矩形 22"/>
          <p:cNvSpPr/>
          <p:nvPr/>
        </p:nvSpPr>
        <p:spPr>
          <a:xfrm>
            <a:off x="8975165" y="3284430"/>
            <a:ext cx="2334159" cy="2255588"/>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矩形: 圆角 23"/>
          <p:cNvSpPr/>
          <p:nvPr/>
        </p:nvSpPr>
        <p:spPr>
          <a:xfrm>
            <a:off x="9202444" y="2909877"/>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获刑</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26" name="组合 25"/>
          <p:cNvGrpSpPr/>
          <p:nvPr/>
        </p:nvGrpSpPr>
        <p:grpSpPr>
          <a:xfrm>
            <a:off x="9477852" y="3379777"/>
            <a:ext cx="1533843" cy="2400657"/>
            <a:chOff x="9561490" y="3759200"/>
            <a:chExt cx="1533843" cy="2400657"/>
          </a:xfrm>
        </p:grpSpPr>
        <p:sp>
          <p:nvSpPr>
            <p:cNvPr id="27" name="文本框 25"/>
            <p:cNvSpPr txBox="1"/>
            <p:nvPr/>
          </p:nvSpPr>
          <p:spPr>
            <a:xfrm>
              <a:off x="9561490" y="3759200"/>
              <a:ext cx="1120821" cy="240065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5000" b="0" i="0" u="none" strike="noStrike" kern="1200" cap="none" spc="6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11</a:t>
              </a:r>
            </a:p>
          </p:txBody>
        </p:sp>
        <p:sp>
          <p:nvSpPr>
            <p:cNvPr id="31" name="文本框 26"/>
            <p:cNvSpPr txBox="1"/>
            <p:nvPr/>
          </p:nvSpPr>
          <p:spPr>
            <a:xfrm>
              <a:off x="10602890" y="530860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24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24"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p:tgtEl>
                                          <p:spTgt spid="6"/>
                                        </p:tgtEl>
                                        <p:attrNameLst>
                                          <p:attrName>ppt_x</p:attrName>
                                        </p:attrNameLst>
                                      </p:cBhvr>
                                      <p:tavLst>
                                        <p:tav tm="0">
                                          <p:val>
                                            <p:strVal val="#ppt_x-#ppt_w*1.125000"/>
                                          </p:val>
                                        </p:tav>
                                        <p:tav tm="100000">
                                          <p:val>
                                            <p:strVal val="#ppt_x"/>
                                          </p:val>
                                        </p:tav>
                                      </p:tavLst>
                                    </p:anim>
                                    <p:animEffect transition="in" filter="wipe(right)">
                                      <p:cBhvr>
                                        <p:cTn id="13" dur="75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1000"/>
                                        <p:tgtEl>
                                          <p:spTgt spid="8"/>
                                        </p:tgtEl>
                                      </p:cBhvr>
                                    </p:animEffect>
                                  </p:childTnLst>
                                </p:cTn>
                              </p:par>
                              <p:par>
                                <p:cTn id="22" presetID="42" presetClass="entr" presetSubtype="0"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1000"/>
                                        <p:tgtEl>
                                          <p:spTgt spid="13"/>
                                        </p:tgtEl>
                                      </p:cBhvr>
                                    </p:animEffect>
                                  </p:childTnLst>
                                </p:cTn>
                              </p:par>
                              <p:par>
                                <p:cTn id="35" presetID="42" presetClass="entr" presetSubtype="0" fill="hold" nodeType="withEffect">
                                  <p:stCondLst>
                                    <p:cond delay="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1000"/>
                                        <p:tgtEl>
                                          <p:spTgt spid="18"/>
                                        </p:tgtEl>
                                      </p:cBhvr>
                                    </p:animEffect>
                                  </p:childTnLst>
                                </p:cTn>
                              </p:par>
                              <p:par>
                                <p:cTn id="48" presetID="42"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53" presetClass="entr" presetSubtype="16"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heel(1)">
                                      <p:cBhvr>
                                        <p:cTn id="60" dur="1000"/>
                                        <p:tgtEl>
                                          <p:spTgt spid="23"/>
                                        </p:tgtEl>
                                      </p:cBhvr>
                                    </p:animEffect>
                                  </p:childTnLst>
                                </p:cTn>
                              </p:par>
                              <p:par>
                                <p:cTn id="61" presetID="42" presetClass="entr" presetSubtype="0" fill="hold" nodeType="withEffect">
                                  <p:stCondLst>
                                    <p:cond delay="50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par>
                                <p:cTn id="66" presetID="10" presetClass="entr" presetSubtype="0" fill="hold" grpId="0" nodeType="withEffect">
                                  <p:stCondLst>
                                    <p:cond delay="50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3" grpId="0" bldLvl="0" animBg="1"/>
      <p:bldP spid="14" grpId="0" bldLvl="0" animBg="1"/>
      <p:bldP spid="18" grpId="0" bldLvl="0" animBg="1"/>
      <p:bldP spid="19" grpId="0" bldLvl="0" animBg="1"/>
      <p:bldP spid="23" grpId="0" bldLvl="0" animBg="1"/>
      <p:bldP spid="25" grpId="0" bldLvl="0" animBg="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900575" y="2643554"/>
            <a:ext cx="3658382" cy="144655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矩形: 圆角 30"/>
          <p:cNvSpPr/>
          <p:nvPr/>
        </p:nvSpPr>
        <p:spPr>
          <a:xfrm>
            <a:off x="4547900" y="2269001"/>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职务犯罪</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28" name="组合 27"/>
          <p:cNvGrpSpPr/>
          <p:nvPr/>
        </p:nvGrpSpPr>
        <p:grpSpPr>
          <a:xfrm>
            <a:off x="4464559" y="2777001"/>
            <a:ext cx="2683169" cy="1446550"/>
            <a:chOff x="4376328" y="2356143"/>
            <a:chExt cx="2683169" cy="1446550"/>
          </a:xfrm>
        </p:grpSpPr>
        <p:sp>
          <p:nvSpPr>
            <p:cNvPr id="29" name="文本框 32"/>
            <p:cNvSpPr txBox="1"/>
            <p:nvPr/>
          </p:nvSpPr>
          <p:spPr>
            <a:xfrm>
              <a:off x="4376328" y="2356143"/>
              <a:ext cx="238558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8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30538</a:t>
              </a:r>
            </a:p>
          </p:txBody>
        </p:sp>
        <p:sp>
          <p:nvSpPr>
            <p:cNvPr id="30" name="文本框 33"/>
            <p:cNvSpPr txBox="1"/>
            <p:nvPr/>
          </p:nvSpPr>
          <p:spPr>
            <a:xfrm>
              <a:off x="6643999" y="3207581"/>
              <a:ext cx="41549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32" name="矩形 31"/>
          <p:cNvSpPr/>
          <p:nvPr/>
        </p:nvSpPr>
        <p:spPr>
          <a:xfrm>
            <a:off x="7951289" y="2643554"/>
            <a:ext cx="3658382" cy="144655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矩形: 圆角 35"/>
          <p:cNvSpPr/>
          <p:nvPr/>
        </p:nvSpPr>
        <p:spPr>
          <a:xfrm>
            <a:off x="8598614" y="2269001"/>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同比上升</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9052016" y="2746058"/>
            <a:ext cx="1819632" cy="1446550"/>
            <a:chOff x="9258444" y="2356143"/>
            <a:chExt cx="1819632" cy="1446550"/>
          </a:xfrm>
        </p:grpSpPr>
        <p:sp>
          <p:nvSpPr>
            <p:cNvPr id="35" name="文本框 37"/>
            <p:cNvSpPr txBox="1"/>
            <p:nvPr/>
          </p:nvSpPr>
          <p:spPr>
            <a:xfrm>
              <a:off x="9258444" y="2356143"/>
              <a:ext cx="140294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8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19.6</a:t>
              </a:r>
            </a:p>
          </p:txBody>
        </p:sp>
        <p:sp>
          <p:nvSpPr>
            <p:cNvPr id="36" name="文本框 38"/>
            <p:cNvSpPr txBox="1"/>
            <p:nvPr/>
          </p:nvSpPr>
          <p:spPr>
            <a:xfrm>
              <a:off x="10678608" y="3278748"/>
              <a:ext cx="39946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a:t>
              </a:r>
              <a:endParaRPr kumimoji="0" lang="en-US"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37" name="矩形 36"/>
          <p:cNvSpPr/>
          <p:nvPr/>
        </p:nvSpPr>
        <p:spPr>
          <a:xfrm>
            <a:off x="3900575" y="4584313"/>
            <a:ext cx="3658382" cy="127201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矩形: 圆角 40"/>
          <p:cNvSpPr/>
          <p:nvPr/>
        </p:nvSpPr>
        <p:spPr>
          <a:xfrm>
            <a:off x="4547900" y="4209760"/>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其中原县处级干部</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885081" y="4607106"/>
            <a:ext cx="1883811" cy="1323439"/>
            <a:chOff x="4805130" y="4799623"/>
            <a:chExt cx="1883811" cy="1323439"/>
          </a:xfrm>
        </p:grpSpPr>
        <p:sp>
          <p:nvSpPr>
            <p:cNvPr id="40" name="文本框 42"/>
            <p:cNvSpPr txBox="1"/>
            <p:nvPr/>
          </p:nvSpPr>
          <p:spPr>
            <a:xfrm>
              <a:off x="4805130" y="4799623"/>
              <a:ext cx="1527982"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000" b="0" i="0" u="none" strike="noStrike" kern="1200" cap="none" spc="-300" normalizeH="0" baseline="0" noProof="0" dirty="0">
                  <a:ln>
                    <a:noFill/>
                  </a:ln>
                  <a:solidFill>
                    <a:srgbClr val="C00000"/>
                  </a:solidFill>
                  <a:effectLst/>
                  <a:uLnTx/>
                  <a:uFillTx/>
                  <a:latin typeface="Agency FB" panose="020B0503020202020204" pitchFamily="34" charset="0"/>
                  <a:ea typeface="微软雅黑" panose="020B0503020204020204" pitchFamily="34" charset="-122"/>
                  <a:cs typeface="+mn-cs"/>
                </a:rPr>
                <a:t>1505</a:t>
              </a:r>
            </a:p>
          </p:txBody>
        </p:sp>
        <p:sp>
          <p:nvSpPr>
            <p:cNvPr id="41" name="文本框 43"/>
            <p:cNvSpPr txBox="1"/>
            <p:nvPr/>
          </p:nvSpPr>
          <p:spPr>
            <a:xfrm>
              <a:off x="6299091" y="5525665"/>
              <a:ext cx="3898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sp>
        <p:nvSpPr>
          <p:cNvPr id="42" name="矩形 41"/>
          <p:cNvSpPr/>
          <p:nvPr/>
        </p:nvSpPr>
        <p:spPr>
          <a:xfrm>
            <a:off x="7951289" y="4584313"/>
            <a:ext cx="3658382" cy="1272016"/>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矩形: 圆角 45"/>
          <p:cNvSpPr/>
          <p:nvPr/>
        </p:nvSpPr>
        <p:spPr>
          <a:xfrm>
            <a:off x="8598614" y="4209760"/>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原厅局级干部</a:t>
            </a:r>
            <a:endParaRPr kumimoji="0" lang="en-US" sz="1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68044" y="4607106"/>
            <a:ext cx="1715336" cy="1323439"/>
            <a:chOff x="8988093" y="4799623"/>
            <a:chExt cx="1715336" cy="1323439"/>
          </a:xfrm>
        </p:grpSpPr>
        <p:sp>
          <p:nvSpPr>
            <p:cNvPr id="45" name="文本框 47"/>
            <p:cNvSpPr txBox="1"/>
            <p:nvPr/>
          </p:nvSpPr>
          <p:spPr>
            <a:xfrm>
              <a:off x="8988093" y="4799623"/>
              <a:ext cx="1263486"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000" b="0" i="0" u="none" strike="noStrike" kern="1200" cap="none" spc="-300" normalizeH="0" baseline="0" noProof="0">
                  <a:ln>
                    <a:noFill/>
                  </a:ln>
                  <a:solidFill>
                    <a:srgbClr val="C00000"/>
                  </a:solidFill>
                  <a:effectLst/>
                  <a:uLnTx/>
                  <a:uFillTx/>
                  <a:latin typeface="Agency FB" panose="020B0503020202020204" pitchFamily="34" charset="0"/>
                  <a:ea typeface="微软雅黑" panose="020B0503020204020204" pitchFamily="34" charset="-122"/>
                  <a:cs typeface="+mn-cs"/>
                </a:rPr>
                <a:t>224</a:t>
              </a:r>
            </a:p>
          </p:txBody>
        </p:sp>
        <p:sp>
          <p:nvSpPr>
            <p:cNvPr id="46" name="文本框 48"/>
            <p:cNvSpPr txBox="1"/>
            <p:nvPr/>
          </p:nvSpPr>
          <p:spPr>
            <a:xfrm>
              <a:off x="10313579" y="5529538"/>
              <a:ext cx="38985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人</a:t>
              </a:r>
              <a:endParaRPr kumimoji="0" lang="en-US" sz="16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grpSp>
      <p:grpSp>
        <p:nvGrpSpPr>
          <p:cNvPr id="47" name="组合 46"/>
          <p:cNvGrpSpPr/>
          <p:nvPr/>
        </p:nvGrpSpPr>
        <p:grpSpPr>
          <a:xfrm>
            <a:off x="724266" y="2269001"/>
            <a:ext cx="2966544" cy="3587328"/>
            <a:chOff x="282224" y="2397369"/>
            <a:chExt cx="2966544" cy="3587328"/>
          </a:xfrm>
          <a:gradFill>
            <a:gsLst>
              <a:gs pos="0">
                <a:srgbClr val="E30000"/>
              </a:gs>
              <a:gs pos="100000">
                <a:srgbClr val="760303"/>
              </a:gs>
            </a:gsLst>
            <a:lin ang="5400000" scaled="0"/>
          </a:gradFill>
        </p:grpSpPr>
        <p:sp>
          <p:nvSpPr>
            <p:cNvPr id="48" name="矩形 47"/>
            <p:cNvSpPr/>
            <p:nvPr/>
          </p:nvSpPr>
          <p:spPr>
            <a:xfrm>
              <a:off x="282224" y="2397369"/>
              <a:ext cx="2966544" cy="35873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49" name="文本框 51"/>
            <p:cNvSpPr txBox="1"/>
            <p:nvPr/>
          </p:nvSpPr>
          <p:spPr>
            <a:xfrm>
              <a:off x="881351" y="2795452"/>
              <a:ext cx="172354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打老虎</a:t>
              </a:r>
              <a:endParaRPr kumimoji="0" lang="en-US" altLang="zh-CN"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拍苍蝇</a:t>
              </a:r>
              <a:endParaRPr kumimoji="0" lang="en-US" sz="4000" b="1"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50" name="文本框 52"/>
            <p:cNvSpPr txBox="1"/>
            <p:nvPr/>
          </p:nvSpPr>
          <p:spPr>
            <a:xfrm>
              <a:off x="491989" y="4241409"/>
              <a:ext cx="2502275" cy="14773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1</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月至</a:t>
              </a: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6</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月，除北京、山西、浙江三个试点地区外，检察机关对其他</a:t>
              </a:r>
              <a:r>
                <a:rPr kumimoji="0" lang="en-US" altLang="zh-CN"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29</a:t>
              </a:r>
              <a:r>
                <a:rPr kumimoji="0" lang="zh-CN" alt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rPr>
                <a:t>个省份立案侦查贪污贿赂、渎职侵权等</a:t>
              </a:r>
              <a:endParaRPr kumimoji="0" lang="en-US" sz="1500" b="0" i="0" u="none" strike="noStrike" kern="1200" cap="none" spc="0" normalizeH="0" baseline="0" noProof="0" dirty="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sp>
        <p:nvSpPr>
          <p:cNvPr id="27"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0-#ppt_w/2"/>
                                          </p:val>
                                        </p:tav>
                                        <p:tav tm="100000">
                                          <p:val>
                                            <p:strVal val="#ppt_x"/>
                                          </p:val>
                                        </p:tav>
                                      </p:tavLst>
                                    </p:anim>
                                    <p:anim calcmode="lin" valueType="num">
                                      <p:cBhvr additive="base">
                                        <p:cTn id="8" dur="1000" fill="hold"/>
                                        <p:tgtEl>
                                          <p:spTgt spid="47"/>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heel(1)">
                                      <p:cBhvr>
                                        <p:cTn id="16" dur="1000"/>
                                        <p:tgtEl>
                                          <p:spTgt spid="24"/>
                                        </p:tgtEl>
                                      </p:cBhvr>
                                    </p:animEffect>
                                  </p:childTnLst>
                                </p:cTn>
                              </p:par>
                              <p:par>
                                <p:cTn id="17" presetID="42"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heel(1)">
                                      <p:cBhvr>
                                        <p:cTn id="29" dur="1000"/>
                                        <p:tgtEl>
                                          <p:spTgt spid="32"/>
                                        </p:tgtEl>
                                      </p:cBhvr>
                                    </p:animEffect>
                                  </p:childTnLst>
                                </p:cTn>
                              </p:par>
                              <p:par>
                                <p:cTn id="30" presetID="42"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heel(1)">
                                      <p:cBhvr>
                                        <p:cTn id="42" dur="1000"/>
                                        <p:tgtEl>
                                          <p:spTgt spid="37"/>
                                        </p:tgtEl>
                                      </p:cBhvr>
                                    </p:animEffect>
                                  </p:childTnLst>
                                </p:cTn>
                              </p:par>
                              <p:par>
                                <p:cTn id="43" presetID="42"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1000"/>
                                        <p:tgtEl>
                                          <p:spTgt spid="39"/>
                                        </p:tgtEl>
                                      </p:cBhvr>
                                    </p:animEffect>
                                    <p:anim calcmode="lin" valueType="num">
                                      <p:cBhvr>
                                        <p:cTn id="46" dur="1000" fill="hold"/>
                                        <p:tgtEl>
                                          <p:spTgt spid="39"/>
                                        </p:tgtEl>
                                        <p:attrNameLst>
                                          <p:attrName>ppt_x</p:attrName>
                                        </p:attrNameLst>
                                      </p:cBhvr>
                                      <p:tavLst>
                                        <p:tav tm="0">
                                          <p:val>
                                            <p:strVal val="#ppt_x"/>
                                          </p:val>
                                        </p:tav>
                                        <p:tav tm="100000">
                                          <p:val>
                                            <p:strVal val="#ppt_x"/>
                                          </p:val>
                                        </p:tav>
                                      </p:tavLst>
                                    </p:anim>
                                    <p:anim calcmode="lin" valueType="num">
                                      <p:cBhvr>
                                        <p:cTn id="47" dur="1000" fill="hold"/>
                                        <p:tgtEl>
                                          <p:spTgt spid="39"/>
                                        </p:tgtEl>
                                        <p:attrNameLst>
                                          <p:attrName>ppt_y</p:attrName>
                                        </p:attrNameLst>
                                      </p:cBhvr>
                                      <p:tavLst>
                                        <p:tav tm="0">
                                          <p:val>
                                            <p:strVal val="#ppt_y+.1"/>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heel(1)">
                                      <p:cBhvr>
                                        <p:cTn id="55" dur="1000"/>
                                        <p:tgtEl>
                                          <p:spTgt spid="42"/>
                                        </p:tgtEl>
                                      </p:cBhvr>
                                    </p:animEffect>
                                  </p:childTnLst>
                                </p:cTn>
                              </p:par>
                              <p:par>
                                <p:cTn id="56" presetID="42"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5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6" grpId="0" bldLvl="0" animBg="1"/>
      <p:bldP spid="32" grpId="0" bldLvl="0" animBg="1"/>
      <p:bldP spid="33" grpId="0" bldLvl="0" animBg="1"/>
      <p:bldP spid="37" grpId="0" bldLvl="0" animBg="1"/>
      <p:bldP spid="38" grpId="0" bldLvl="0" animBg="1"/>
      <p:bldP spid="42" grpId="0" bldLvl="0" animBg="1"/>
      <p:bldP spid="43" grpId="0" bldLvl="0" animBg="1"/>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5993493" y="3730382"/>
            <a:ext cx="457200" cy="7112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 name="直接连接符 2"/>
          <p:cNvCxnSpPr>
            <a:stCxn id="16" idx="2"/>
            <a:endCxn id="9" idx="6"/>
          </p:cNvCxnSpPr>
          <p:nvPr/>
        </p:nvCxnSpPr>
        <p:spPr>
          <a:xfrm flipH="1">
            <a:off x="9289143" y="4727332"/>
            <a:ext cx="844550" cy="142875"/>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069193" y="3724032"/>
            <a:ext cx="1171575" cy="5715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3" idx="5"/>
          </p:cNvCxnSpPr>
          <p:nvPr/>
        </p:nvCxnSpPr>
        <p:spPr>
          <a:xfrm>
            <a:off x="4183243" y="3912676"/>
            <a:ext cx="1127163" cy="966501"/>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246796" y="3600207"/>
            <a:ext cx="1204022" cy="105277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583800" y="3520647"/>
            <a:ext cx="1669002" cy="807868"/>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1" idx="1"/>
          </p:cNvCxnSpPr>
          <p:nvPr/>
        </p:nvCxnSpPr>
        <p:spPr>
          <a:xfrm flipH="1" flipV="1">
            <a:off x="2073956" y="5102776"/>
            <a:ext cx="230374" cy="183543"/>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984343" y="4717807"/>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6318021" y="3568981"/>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2259693" y="5241682"/>
            <a:ext cx="304800" cy="304800"/>
          </a:xfrm>
          <a:prstGeom prst="ellipse">
            <a:avLst/>
          </a:prstGeom>
          <a:solidFill>
            <a:srgbClr val="9B0D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526143" y="3519532"/>
            <a:ext cx="1734289" cy="1734289"/>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反腐</a:t>
            </a:r>
            <a:endParaRPr kumimoji="0" lang="en-US" altLang="zh-CN"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之道</a:t>
            </a:r>
          </a:p>
        </p:txBody>
      </p:sp>
      <p:sp>
        <p:nvSpPr>
          <p:cNvPr id="13" name="椭圆 12"/>
          <p:cNvSpPr/>
          <p:nvPr/>
        </p:nvSpPr>
        <p:spPr>
          <a:xfrm>
            <a:off x="3207631" y="2937064"/>
            <a:ext cx="1143000" cy="1143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1</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4" name="椭圆 13"/>
          <p:cNvSpPr/>
          <p:nvPr/>
        </p:nvSpPr>
        <p:spPr>
          <a:xfrm>
            <a:off x="5334820" y="4436280"/>
            <a:ext cx="994052" cy="9940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2</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5" name="椭圆 14"/>
          <p:cNvSpPr/>
          <p:nvPr/>
        </p:nvSpPr>
        <p:spPr>
          <a:xfrm>
            <a:off x="7422181" y="2737316"/>
            <a:ext cx="1193800" cy="11938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3</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6" name="椭圆 15"/>
          <p:cNvSpPr/>
          <p:nvPr/>
        </p:nvSpPr>
        <p:spPr>
          <a:xfrm>
            <a:off x="10133693" y="4009782"/>
            <a:ext cx="1435100" cy="14351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rPr>
              <a:t>4</a:t>
            </a:r>
            <a:endParaRPr kumimoji="0" lang="zh-CN" altLang="en-US" sz="5000" b="1" i="0" u="none" strike="noStrike" kern="1200" cap="none" spc="0" normalizeH="0" baseline="0" noProof="0">
              <a:ln>
                <a:noFill/>
              </a:ln>
              <a:solidFill>
                <a:srgbClr val="FFF8E5"/>
              </a:solidFill>
              <a:effectLst/>
              <a:uLnTx/>
              <a:uFillTx/>
              <a:latin typeface="Agency FB" panose="020B0503020202020204" pitchFamily="34" charset="0"/>
              <a:ea typeface="宋体" panose="02010600030101010101" pitchFamily="2" charset="-122"/>
              <a:cs typeface="+mn-cs"/>
            </a:endParaRPr>
          </a:p>
        </p:txBody>
      </p:sp>
      <p:sp>
        <p:nvSpPr>
          <p:cNvPr id="17" name="文本框 20"/>
          <p:cNvSpPr txBox="1"/>
          <p:nvPr/>
        </p:nvSpPr>
        <p:spPr>
          <a:xfrm>
            <a:off x="3107418" y="2352432"/>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不敢腐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18" name="文本框 21"/>
          <p:cNvSpPr txBox="1"/>
          <p:nvPr/>
        </p:nvSpPr>
        <p:spPr>
          <a:xfrm>
            <a:off x="6393543" y="4762257"/>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不能腐</a:t>
            </a:r>
            <a:endParaRPr kumimoji="0" lang="en-US" sz="3000" b="1"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19" name="文本框 22"/>
          <p:cNvSpPr txBox="1"/>
          <p:nvPr/>
        </p:nvSpPr>
        <p:spPr>
          <a:xfrm>
            <a:off x="7346043" y="2104782"/>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不易腐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20" name="文本框 23"/>
          <p:cNvSpPr txBox="1"/>
          <p:nvPr/>
        </p:nvSpPr>
        <p:spPr>
          <a:xfrm>
            <a:off x="10260693" y="3352557"/>
            <a:ext cx="133882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rPr>
              <a:t>不想腐</a:t>
            </a:r>
            <a:endParaRPr kumimoji="0" lang="en-US" sz="3000" b="1" i="0" u="none" strike="noStrike" kern="1200" cap="none" spc="0" normalizeH="0" baseline="0" noProof="0">
              <a:ln>
                <a:noFill/>
              </a:ln>
              <a:solidFill>
                <a:srgbClr val="360406"/>
              </a:solidFill>
              <a:effectLst/>
              <a:uLnTx/>
              <a:uFillTx/>
              <a:latin typeface="微软雅黑" panose="020B0503020204020204" pitchFamily="34" charset="-122"/>
              <a:ea typeface="微软雅黑" panose="020B0503020204020204" pitchFamily="34" charset="-122"/>
              <a:cs typeface="+mn-cs"/>
            </a:endParaRPr>
          </a:p>
        </p:txBody>
      </p:sp>
      <p:sp>
        <p:nvSpPr>
          <p:cNvPr id="21"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par>
                                <p:cTn id="32" presetID="2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randombar(horizontal)">
                                      <p:cBhvr>
                                        <p:cTn id="40" dur="500"/>
                                        <p:tgtEl>
                                          <p:spTgt spid="15"/>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par>
                                <p:cTn id="47" presetID="22" presetClass="entr" presetSubtype="8"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randombar(horizontal)">
                                      <p:cBhvr>
                                        <p:cTn id="52" dur="500"/>
                                        <p:tgtEl>
                                          <p:spTgt spid="16"/>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par>
                                <p:cTn id="56" presetID="22" presetClass="entr" presetSubtype="2"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right)">
                                      <p:cBhvr>
                                        <p:cTn id="58" dur="500"/>
                                        <p:tgtEl>
                                          <p:spTgt spid="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randombar(horizontal)">
                                      <p:cBhvr>
                                        <p:cTn id="61" dur="500"/>
                                        <p:tgtEl>
                                          <p:spTgt spid="9"/>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0206" y="2431793"/>
            <a:ext cx="10392537" cy="3356158"/>
          </a:xfrm>
          <a:prstGeom prst="rect">
            <a:avLst/>
          </a:prstGeom>
          <a:solidFill>
            <a:schemeClr val="bg1">
              <a:alpha val="48000"/>
            </a:schemeClr>
          </a:solidFill>
          <a:ln w="952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378357" y="2513467"/>
            <a:ext cx="10836118" cy="3198914"/>
          </a:xfrm>
          <a:prstGeom prst="rect">
            <a:avLst/>
          </a:prstGeom>
        </p:spPr>
        <p:txBody>
          <a:bodyPr wrap="square" lIns="121884" tIns="60941" rIns="121884" bIns="60941">
            <a:spAutoFit/>
          </a:bodyPr>
          <a:lstStyle/>
          <a:p>
            <a:pPr marL="914400" marR="0" lvl="2" indent="0" algn="just" defTabSz="914400" rtl="0" eaLnBrk="1" fontAlgn="base" latinLnBrk="0" hangingPunct="1">
              <a:lnSpc>
                <a:spcPct val="150000"/>
              </a:lnSpc>
              <a:spcBef>
                <a:spcPct val="0"/>
              </a:spcBef>
              <a:spcAft>
                <a:spcPct val="0"/>
              </a:spcAft>
              <a:buClrTx/>
              <a:buSzTx/>
              <a:buFontTx/>
              <a:buNone/>
              <a:defRPr/>
            </a:pPr>
            <a:endParaRPr kumimoji="0" lang="zh-CN" altLang="en-US" sz="26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a:p>
            <a:pPr marL="914400" marR="0" lvl="2" indent="0" algn="just" defTabSz="9144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“反腐败斗争压倒性态势已经形成”，“深入推进全面从严治党，必须坚持标本兼治”。习近平总书记作出了深入推进全面从严治党的重大部署</a:t>
            </a:r>
            <a:r>
              <a:rPr kumimoji="0" lang="zh-CN" altLang="en-US" sz="26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，为做好反腐倡廉工作提供了根本遵循，为巩固全面从严治党成果指明了努力方向。</a:t>
            </a:r>
            <a:endParaRPr kumimoji="0" lang="en-US" altLang="zh-CN" sz="3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Freeform 5"/>
          <p:cNvSpPr/>
          <p:nvPr/>
        </p:nvSpPr>
        <p:spPr bwMode="auto">
          <a:xfrm flipH="1">
            <a:off x="871080" y="2053744"/>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rgbClr val="C00000"/>
          </a:solidFill>
          <a:ln w="7938" cap="flat">
            <a:noFill/>
            <a:prstDash val="solid"/>
            <a:miter lim="800000"/>
          </a:ln>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TextBox 9">
            <a:hlinkClick r:id="" action="ppaction://hlinkshowjump?jump=nextslide"/>
          </p:cNvPr>
          <p:cNvSpPr txBox="1"/>
          <p:nvPr/>
        </p:nvSpPr>
        <p:spPr>
          <a:xfrm>
            <a:off x="1083130" y="2104271"/>
            <a:ext cx="58724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习近平明确反腐态势“新基调”</a:t>
            </a:r>
          </a:p>
        </p:txBody>
      </p:sp>
      <p:sp>
        <p:nvSpPr>
          <p:cNvPr id="6"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8"/>
          <p:cNvSpPr/>
          <p:nvPr/>
        </p:nvSpPr>
        <p:spPr>
          <a:xfrm>
            <a:off x="2412504" y="2433307"/>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2717021" y="2735336"/>
            <a:ext cx="3357925"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切忌走过场、搞形式主义；要轻车简从、减少陪同、简化接待。</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2618563" y="2159272"/>
            <a:ext cx="3552394" cy="521867"/>
            <a:chOff x="-490853" y="4884441"/>
            <a:chExt cx="1939928" cy="532549"/>
          </a:xfrm>
          <a:solidFill>
            <a:srgbClr val="C00000"/>
          </a:solidFill>
        </p:grpSpPr>
        <p:sp>
          <p:nvSpPr>
            <p:cNvPr id="6" name="矩形: 圆角 6"/>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文本框 7"/>
            <p:cNvSpPr txBox="1"/>
            <p:nvPr/>
          </p:nvSpPr>
          <p:spPr>
            <a:xfrm>
              <a:off x="-319841" y="4884441"/>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一、要改进调查研究</a:t>
              </a:r>
            </a:p>
          </p:txBody>
        </p:sp>
      </p:grpSp>
      <p:sp>
        <p:nvSpPr>
          <p:cNvPr id="9" name="圆角矩形 28"/>
          <p:cNvSpPr/>
          <p:nvPr/>
        </p:nvSpPr>
        <p:spPr>
          <a:xfrm>
            <a:off x="7254021" y="2433307"/>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7469706" y="2735336"/>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切实改进会风；提高会议实效，开短会、讲短话，力戒空话、套话。</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nvGrpSpPr>
        <p:grpSpPr>
          <a:xfrm>
            <a:off x="7460080" y="2159272"/>
            <a:ext cx="3552394" cy="521867"/>
            <a:chOff x="-490853" y="4884441"/>
            <a:chExt cx="1939928" cy="532549"/>
          </a:xfrm>
          <a:solidFill>
            <a:srgbClr val="C00000"/>
          </a:solidFill>
        </p:grpSpPr>
        <p:sp>
          <p:nvSpPr>
            <p:cNvPr id="12" name="矩形: 圆角 11"/>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4"/>
            <p:cNvSpPr txBox="1"/>
            <p:nvPr/>
          </p:nvSpPr>
          <p:spPr>
            <a:xfrm>
              <a:off x="-319842" y="4884441"/>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二、要精简会议活动</a:t>
              </a:r>
            </a:p>
          </p:txBody>
        </p:sp>
      </p:grpSp>
      <p:sp>
        <p:nvSpPr>
          <p:cNvPr id="15" name="圆角矩形 34"/>
          <p:cNvSpPr/>
          <p:nvPr/>
        </p:nvSpPr>
        <p:spPr>
          <a:xfrm>
            <a:off x="2412503" y="4664336"/>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2628188" y="4966365"/>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切实改进文风，没有实质内容、可发可不发的文件、简报一律不发。</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2618562" y="4390301"/>
            <a:ext cx="3552394" cy="521867"/>
            <a:chOff x="-490853" y="4884441"/>
            <a:chExt cx="1939928" cy="532549"/>
          </a:xfrm>
          <a:solidFill>
            <a:srgbClr val="C00000"/>
          </a:solidFill>
        </p:grpSpPr>
        <p:sp>
          <p:nvSpPr>
            <p:cNvPr id="18" name="矩形: 圆角 11"/>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文本框 20"/>
            <p:cNvSpPr txBox="1"/>
            <p:nvPr/>
          </p:nvSpPr>
          <p:spPr>
            <a:xfrm>
              <a:off x="-319842" y="4926223"/>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三、要精简文件简报</a:t>
              </a:r>
            </a:p>
          </p:txBody>
        </p:sp>
      </p:grpSp>
      <p:sp>
        <p:nvSpPr>
          <p:cNvPr id="21" name="圆角矩形 40"/>
          <p:cNvSpPr/>
          <p:nvPr/>
        </p:nvSpPr>
        <p:spPr>
          <a:xfrm>
            <a:off x="7254020" y="4664336"/>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7469705" y="4966365"/>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严格控制出访随行人员，严格按照规定乘坐交通工具。</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7460079" y="4390301"/>
            <a:ext cx="3552394" cy="521867"/>
            <a:chOff x="-490853" y="4884441"/>
            <a:chExt cx="1939928" cy="532549"/>
          </a:xfrm>
          <a:solidFill>
            <a:srgbClr val="C00000"/>
          </a:solidFill>
        </p:grpSpPr>
        <p:sp>
          <p:nvSpPr>
            <p:cNvPr id="24" name="矩形: 圆角 11"/>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 name="文本框 26"/>
            <p:cNvSpPr txBox="1"/>
            <p:nvPr/>
          </p:nvSpPr>
          <p:spPr>
            <a:xfrm>
              <a:off x="-319842" y="4912296"/>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四、要规范出访活动</a:t>
              </a:r>
            </a:p>
          </p:txBody>
        </p:sp>
      </p:grpSp>
      <p:sp>
        <p:nvSpPr>
          <p:cNvPr id="26" name="TextBox 9">
            <a:hlinkClick r:id="" action="ppaction://hlinkshowjump?jump=nextslide"/>
          </p:cNvPr>
          <p:cNvSpPr txBox="1"/>
          <p:nvPr/>
        </p:nvSpPr>
        <p:spPr>
          <a:xfrm>
            <a:off x="940986" y="2157096"/>
            <a:ext cx="865668" cy="3747180"/>
          </a:xfrm>
          <a:prstGeom prst="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中央八项规定</a:t>
            </a:r>
            <a:endParaRPr kumimoji="0" lang="en-US" altLang="zh-CN"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a:hlinkClick r:id="" action="ppaction://hlinkshowjump?jump=nextslide"/>
          </p:cNvPr>
          <p:cNvSpPr txBox="1"/>
          <p:nvPr/>
        </p:nvSpPr>
        <p:spPr>
          <a:xfrm>
            <a:off x="10572611" y="2134034"/>
            <a:ext cx="865668" cy="3747180"/>
          </a:xfrm>
          <a:prstGeom prst="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中央八项规定</a:t>
            </a:r>
            <a:endParaRPr kumimoji="0" lang="en-US" altLang="zh-CN"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8"/>
          <p:cNvSpPr/>
          <p:nvPr/>
        </p:nvSpPr>
        <p:spPr>
          <a:xfrm>
            <a:off x="984111" y="2408069"/>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 name="矩形 4"/>
          <p:cNvSpPr/>
          <p:nvPr/>
        </p:nvSpPr>
        <p:spPr>
          <a:xfrm>
            <a:off x="1288628" y="2710098"/>
            <a:ext cx="3357925"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减少交通管制，一般情况下不得封路、不清场闭馆。</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35"/>
          <p:cNvGrpSpPr/>
          <p:nvPr/>
        </p:nvGrpSpPr>
        <p:grpSpPr>
          <a:xfrm>
            <a:off x="1190170" y="2134034"/>
            <a:ext cx="3552394" cy="521867"/>
            <a:chOff x="-490853" y="4884441"/>
            <a:chExt cx="1939928" cy="532549"/>
          </a:xfrm>
          <a:solidFill>
            <a:srgbClr val="C00000"/>
          </a:solidFill>
        </p:grpSpPr>
        <p:sp>
          <p:nvSpPr>
            <p:cNvPr id="7" name="矩形: 圆角 36"/>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文本框 37"/>
            <p:cNvSpPr txBox="1"/>
            <p:nvPr/>
          </p:nvSpPr>
          <p:spPr>
            <a:xfrm>
              <a:off x="-319842" y="4912296"/>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五、要改进警卫工作</a:t>
              </a:r>
            </a:p>
          </p:txBody>
        </p:sp>
      </p:grpSp>
      <p:sp>
        <p:nvSpPr>
          <p:cNvPr id="10" name="圆角矩形 28"/>
          <p:cNvSpPr/>
          <p:nvPr/>
        </p:nvSpPr>
        <p:spPr>
          <a:xfrm>
            <a:off x="5743166" y="2408069"/>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5958851" y="2710098"/>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应根据工作需要、新闻价值、社会效果决定是否报道，进一步压缩。</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2" name="组合 41"/>
          <p:cNvGrpSpPr/>
          <p:nvPr/>
        </p:nvGrpSpPr>
        <p:grpSpPr>
          <a:xfrm>
            <a:off x="5949225" y="2134034"/>
            <a:ext cx="3552394" cy="521867"/>
            <a:chOff x="-490853" y="4884441"/>
            <a:chExt cx="1939928" cy="532549"/>
          </a:xfrm>
        </p:grpSpPr>
        <p:sp>
          <p:nvSpPr>
            <p:cNvPr id="13" name="矩形: 圆角 11"/>
            <p:cNvSpPr/>
            <p:nvPr/>
          </p:nvSpPr>
          <p:spPr>
            <a:xfrm>
              <a:off x="-490853" y="4884441"/>
              <a:ext cx="1939928" cy="53254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43"/>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六、要改进新闻报道</a:t>
              </a:r>
            </a:p>
          </p:txBody>
        </p:sp>
      </p:grpSp>
      <p:sp>
        <p:nvSpPr>
          <p:cNvPr id="16" name="圆角矩形 34"/>
          <p:cNvSpPr/>
          <p:nvPr/>
        </p:nvSpPr>
        <p:spPr>
          <a:xfrm>
            <a:off x="943123" y="4641274"/>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1158808" y="4943303"/>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除中央统一安排外，个人不公开出版著作、不发贺信、贺电等。</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47"/>
          <p:cNvGrpSpPr/>
          <p:nvPr/>
        </p:nvGrpSpPr>
        <p:grpSpPr>
          <a:xfrm>
            <a:off x="1149182" y="4367239"/>
            <a:ext cx="3552394" cy="521867"/>
            <a:chOff x="-490853" y="4884441"/>
            <a:chExt cx="1939928" cy="532549"/>
          </a:xfrm>
        </p:grpSpPr>
        <p:sp>
          <p:nvSpPr>
            <p:cNvPr id="19" name="矩形: 圆角 11"/>
            <p:cNvSpPr/>
            <p:nvPr/>
          </p:nvSpPr>
          <p:spPr>
            <a:xfrm>
              <a:off x="-490853" y="4884441"/>
              <a:ext cx="1939928" cy="53254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文本框 49"/>
            <p:cNvSpPr txBox="1"/>
            <p:nvPr/>
          </p:nvSpPr>
          <p:spPr>
            <a:xfrm>
              <a:off x="-319842" y="4912296"/>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七、要严格文稿发表</a:t>
              </a:r>
            </a:p>
          </p:txBody>
        </p:sp>
      </p:grpSp>
      <p:sp>
        <p:nvSpPr>
          <p:cNvPr id="22" name="圆角矩形 40"/>
          <p:cNvSpPr/>
          <p:nvPr/>
        </p:nvSpPr>
        <p:spPr>
          <a:xfrm>
            <a:off x="5743166" y="4641274"/>
            <a:ext cx="4046485" cy="1239940"/>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5958851" y="4943303"/>
            <a:ext cx="3741968" cy="862966"/>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严格执行住房、车辆配备等有关工作和生活待遇的规定。</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4" name="组合 53"/>
          <p:cNvGrpSpPr/>
          <p:nvPr/>
        </p:nvGrpSpPr>
        <p:grpSpPr>
          <a:xfrm>
            <a:off x="5949225" y="4367239"/>
            <a:ext cx="3552394" cy="521867"/>
            <a:chOff x="-490853" y="4884441"/>
            <a:chExt cx="1939928" cy="532549"/>
          </a:xfrm>
          <a:solidFill>
            <a:srgbClr val="C00000"/>
          </a:solidFill>
        </p:grpSpPr>
        <p:sp>
          <p:nvSpPr>
            <p:cNvPr id="25" name="矩形: 圆角 11"/>
            <p:cNvSpPr/>
            <p:nvPr/>
          </p:nvSpPr>
          <p:spPr>
            <a:xfrm>
              <a:off x="-490853" y="4884441"/>
              <a:ext cx="1939928" cy="53254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文本框 55"/>
            <p:cNvSpPr txBox="1"/>
            <p:nvPr/>
          </p:nvSpPr>
          <p:spPr>
            <a:xfrm>
              <a:off x="-319842" y="4912296"/>
              <a:ext cx="1597904" cy="469799"/>
            </a:xfrm>
            <a:prstGeom prst="rect">
              <a:avLst/>
            </a:prstGeom>
            <a:grp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八、要厉行勤俭节约</a:t>
              </a:r>
            </a:p>
          </p:txBody>
        </p:sp>
      </p:grpSp>
      <p:sp>
        <p:nvSpPr>
          <p:cNvPr id="27"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6475904" y="1174839"/>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微软雅黑" panose="020B0503020204020204" pitchFamily="82" charset="2"/>
                <a:ea typeface="微软雅黑" panose="020B0503020204020204" pitchFamily="82" charset="2"/>
              </a:rPr>
              <a:t>腐败问题及其现状</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26" name="矩形: 圆角 25"/>
          <p:cNvSpPr/>
          <p:nvPr/>
        </p:nvSpPr>
        <p:spPr>
          <a:xfrm>
            <a:off x="5572262" y="1174839"/>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FF0000"/>
                </a:solidFill>
                <a:latin typeface="Arial" panose="020B0604020202020204" pitchFamily="34" charset="0"/>
                <a:ea typeface="微软雅黑" panose="020B0503020204020204" pitchFamily="82" charset="2"/>
                <a:cs typeface="Arial" panose="020B0604020202020204" pitchFamily="34" charset="0"/>
              </a:rPr>
              <a:t>1</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sp>
        <p:nvSpPr>
          <p:cNvPr id="27" name="矩形: 圆角 26"/>
          <p:cNvSpPr/>
          <p:nvPr/>
        </p:nvSpPr>
        <p:spPr>
          <a:xfrm>
            <a:off x="6475904" y="3017387"/>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微软雅黑" panose="020B0503020204020204" pitchFamily="82" charset="2"/>
                <a:ea typeface="微软雅黑" panose="020B0503020204020204" pitchFamily="82" charset="2"/>
              </a:rPr>
              <a:t>党风廉政建设的重要性</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28" name="矩形: 圆角 27"/>
          <p:cNvSpPr/>
          <p:nvPr/>
        </p:nvSpPr>
        <p:spPr>
          <a:xfrm>
            <a:off x="5572262" y="2096113"/>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FF0000"/>
                </a:solidFill>
                <a:latin typeface="Arial" panose="020B0604020202020204" pitchFamily="34" charset="0"/>
                <a:ea typeface="微软雅黑" panose="020B0503020204020204" pitchFamily="82" charset="2"/>
                <a:cs typeface="Arial" panose="020B0604020202020204" pitchFamily="34" charset="0"/>
              </a:rPr>
              <a:t>2</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sp>
        <p:nvSpPr>
          <p:cNvPr id="33" name="矩形: 圆角 32"/>
          <p:cNvSpPr/>
          <p:nvPr/>
        </p:nvSpPr>
        <p:spPr>
          <a:xfrm>
            <a:off x="6475904" y="3938661"/>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微软雅黑" panose="020B0503020204020204" pitchFamily="82" charset="2"/>
                <a:ea typeface="微软雅黑" panose="020B0503020204020204" pitchFamily="82" charset="2"/>
              </a:rPr>
              <a:t>反腐的主要举措</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34" name="矩形: 圆角 33"/>
          <p:cNvSpPr/>
          <p:nvPr/>
        </p:nvSpPr>
        <p:spPr>
          <a:xfrm>
            <a:off x="5572262" y="3017387"/>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FF0000"/>
                </a:solidFill>
                <a:latin typeface="Arial" panose="020B0604020202020204" pitchFamily="34" charset="0"/>
                <a:ea typeface="微软雅黑" panose="020B0503020204020204" pitchFamily="82" charset="2"/>
                <a:cs typeface="Arial" panose="020B0604020202020204" pitchFamily="34" charset="0"/>
              </a:rPr>
              <a:t>3</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sp>
        <p:nvSpPr>
          <p:cNvPr id="36" name="矩形: 圆角 35"/>
          <p:cNvSpPr/>
          <p:nvPr/>
        </p:nvSpPr>
        <p:spPr>
          <a:xfrm>
            <a:off x="5572262" y="3938661"/>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FF0000"/>
                </a:solidFill>
                <a:latin typeface="Arial" panose="020B0604020202020204" pitchFamily="34" charset="0"/>
                <a:ea typeface="微软雅黑" panose="020B0503020204020204" pitchFamily="82" charset="2"/>
                <a:cs typeface="Arial" panose="020B0604020202020204" pitchFamily="34" charset="0"/>
              </a:rPr>
              <a:t>4</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19664" y="2040806"/>
            <a:ext cx="514691" cy="279049"/>
          </a:xfrm>
          <a:prstGeom prst="rect">
            <a:avLst/>
          </a:prstGeom>
        </p:spPr>
      </p:pic>
      <p:pic>
        <p:nvPicPr>
          <p:cNvPr id="39" name="图片 3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004914" y="1409370"/>
            <a:ext cx="229441" cy="198435"/>
          </a:xfrm>
          <a:prstGeom prst="rect">
            <a:avLst/>
          </a:prstGeom>
        </p:spPr>
      </p:pic>
      <p:pic>
        <p:nvPicPr>
          <p:cNvPr id="40" name="图片 3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482218" y="1553290"/>
            <a:ext cx="328658" cy="210837"/>
          </a:xfrm>
          <a:prstGeom prst="rect">
            <a:avLst/>
          </a:prstGeom>
        </p:spPr>
      </p:pic>
      <p:grpSp>
        <p:nvGrpSpPr>
          <p:cNvPr id="41" name="组合 40"/>
          <p:cNvGrpSpPr/>
          <p:nvPr/>
        </p:nvGrpSpPr>
        <p:grpSpPr>
          <a:xfrm>
            <a:off x="1276316" y="2380313"/>
            <a:ext cx="1320234" cy="1233546"/>
            <a:chOff x="5398955" y="1851824"/>
            <a:chExt cx="1320234" cy="1233546"/>
          </a:xfrm>
        </p:grpSpPr>
        <p:sp>
          <p:nvSpPr>
            <p:cNvPr id="42"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
        <p:nvSpPr>
          <p:cNvPr id="44" name="文本框 43"/>
          <p:cNvSpPr txBox="1"/>
          <p:nvPr/>
        </p:nvSpPr>
        <p:spPr>
          <a:xfrm>
            <a:off x="2435254" y="2678664"/>
            <a:ext cx="1569660" cy="923330"/>
          </a:xfrm>
          <a:prstGeom prst="rect">
            <a:avLst/>
          </a:prstGeom>
          <a:noFill/>
        </p:spPr>
        <p:txBody>
          <a:bodyPr wrap="none" rtlCol="0">
            <a:spAutoFit/>
          </a:bodyPr>
          <a:lstStyle/>
          <a:p>
            <a:r>
              <a:rPr lang="zh-CN" altLang="en-US" sz="5400" b="1" dirty="0">
                <a:solidFill>
                  <a:srgbClr val="FDEDAA"/>
                </a:solidFill>
                <a:latin typeface="微软雅黑" panose="020B0503020204020204" pitchFamily="82" charset="2"/>
                <a:ea typeface="微软雅黑" panose="020B0503020204020204" pitchFamily="82" charset="2"/>
              </a:rPr>
              <a:t>目录</a:t>
            </a:r>
          </a:p>
        </p:txBody>
      </p:sp>
      <p:sp>
        <p:nvSpPr>
          <p:cNvPr id="45" name="矩形: 圆角 44"/>
          <p:cNvSpPr/>
          <p:nvPr/>
        </p:nvSpPr>
        <p:spPr>
          <a:xfrm>
            <a:off x="6475904" y="2096113"/>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微软雅黑" panose="020B0503020204020204" pitchFamily="82" charset="2"/>
                <a:ea typeface="微软雅黑" panose="020B0503020204020204" pitchFamily="82" charset="2"/>
              </a:rPr>
              <a:t>党风廉政建设的目标</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17" name="矩形: 圆角 26"/>
          <p:cNvSpPr/>
          <p:nvPr/>
        </p:nvSpPr>
        <p:spPr>
          <a:xfrm>
            <a:off x="6491827" y="4848464"/>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18" name="矩形: 圆角 32"/>
          <p:cNvSpPr/>
          <p:nvPr/>
        </p:nvSpPr>
        <p:spPr>
          <a:xfrm>
            <a:off x="6491827" y="5769738"/>
            <a:ext cx="4857504"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latin typeface="微软雅黑" panose="020B0503020204020204" pitchFamily="82" charset="2"/>
                <a:ea typeface="微软雅黑" panose="020B0503020204020204" pitchFamily="82" charset="2"/>
              </a:rPr>
              <a:t>习近平关于党风廉政建设和反腐败斗争论述</a:t>
            </a:r>
            <a:endParaRPr lang="zh-CN" altLang="en-US" b="1" dirty="0">
              <a:solidFill>
                <a:srgbClr val="FF0000"/>
              </a:solidFill>
              <a:latin typeface="微软雅黑" panose="020B0503020204020204" pitchFamily="82" charset="2"/>
              <a:ea typeface="微软雅黑" panose="020B0503020204020204" pitchFamily="82" charset="2"/>
            </a:endParaRPr>
          </a:p>
        </p:txBody>
      </p:sp>
      <p:sp>
        <p:nvSpPr>
          <p:cNvPr id="19" name="矩形: 圆角 33"/>
          <p:cNvSpPr/>
          <p:nvPr/>
        </p:nvSpPr>
        <p:spPr>
          <a:xfrm>
            <a:off x="5588185" y="4848464"/>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rgbClr val="FF0000"/>
                </a:solidFill>
                <a:latin typeface="Arial" panose="020B0604020202020204" pitchFamily="34" charset="0"/>
                <a:ea typeface="微软雅黑" panose="020B0503020204020204" pitchFamily="82" charset="2"/>
                <a:cs typeface="Arial" panose="020B0604020202020204" pitchFamily="34" charset="0"/>
              </a:rPr>
              <a:t>5</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sp>
        <p:nvSpPr>
          <p:cNvPr id="20" name="矩形: 圆角 35"/>
          <p:cNvSpPr/>
          <p:nvPr/>
        </p:nvSpPr>
        <p:spPr>
          <a:xfrm>
            <a:off x="5588185" y="5769738"/>
            <a:ext cx="550039" cy="548640"/>
          </a:xfrm>
          <a:prstGeom prst="roundRect">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rgbClr val="FF0000"/>
                </a:solidFill>
                <a:latin typeface="Arial" panose="020B0604020202020204" pitchFamily="34" charset="0"/>
                <a:ea typeface="微软雅黑" panose="020B0503020204020204" pitchFamily="82" charset="2"/>
                <a:cs typeface="Arial" panose="020B0604020202020204" pitchFamily="34" charset="0"/>
              </a:rPr>
              <a:t>6</a:t>
            </a:r>
            <a:endParaRPr lang="zh-CN" altLang="en-US" sz="4000" b="1" dirty="0">
              <a:solidFill>
                <a:srgbClr val="FF0000"/>
              </a:solidFill>
              <a:latin typeface="Arial" panose="020B0604020202020204" pitchFamily="34" charset="0"/>
              <a:ea typeface="微软雅黑" panose="020B0503020204020204" pitchFamily="82" charset="2"/>
              <a:cs typeface="Arial" panose="020B0604020202020204" pitchFamily="34" charset="0"/>
            </a:endParaRPr>
          </a:p>
        </p:txBody>
      </p:sp>
    </p:spTree>
    <p:extLst>
      <p:ext uri="{BB962C8B-B14F-4D97-AF65-F5344CB8AC3E}">
        <p14:creationId xmlns:p14="http://schemas.microsoft.com/office/powerpoint/2010/main" xmlns="" val="1882997780"/>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20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2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childTnLst>
                          </p:cTn>
                        </p:par>
                        <p:par>
                          <p:cTn id="17" fill="hold">
                            <p:stCondLst>
                              <p:cond delay="700"/>
                            </p:stCondLst>
                            <p:childTnLst>
                              <p:par>
                                <p:cTn id="18" presetID="53" presetClass="entr" presetSubtype="16"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childTnLst>
                          </p:cTn>
                        </p:par>
                        <p:par>
                          <p:cTn id="23" fill="hold">
                            <p:stCondLst>
                              <p:cond delay="120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2200"/>
                            </p:stCondLst>
                            <p:childTnLst>
                              <p:par>
                                <p:cTn id="36" presetID="2" presetClass="entr" presetSubtype="2"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1+#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par>
                          <p:cTn id="40" fill="hold">
                            <p:stCondLst>
                              <p:cond delay="2700"/>
                            </p:stCondLst>
                            <p:childTnLst>
                              <p:par>
                                <p:cTn id="41" presetID="5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childTnLst>
                          </p:cTn>
                        </p:par>
                        <p:par>
                          <p:cTn id="46" fill="hold">
                            <p:stCondLst>
                              <p:cond delay="3200"/>
                            </p:stCondLst>
                            <p:childTnLst>
                              <p:par>
                                <p:cTn id="47" presetID="2" presetClass="entr" presetSubtype="2"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1+#ppt_w/2"/>
                                          </p:val>
                                        </p:tav>
                                        <p:tav tm="100000">
                                          <p:val>
                                            <p:strVal val="#ppt_x"/>
                                          </p:val>
                                        </p:tav>
                                      </p:tavLst>
                                    </p:anim>
                                    <p:anim calcmode="lin" valueType="num">
                                      <p:cBhvr additive="base">
                                        <p:cTn id="50" dur="500" fill="hold"/>
                                        <p:tgtEl>
                                          <p:spTgt spid="45"/>
                                        </p:tgtEl>
                                        <p:attrNameLst>
                                          <p:attrName>ppt_y</p:attrName>
                                        </p:attrNameLst>
                                      </p:cBhvr>
                                      <p:tavLst>
                                        <p:tav tm="0">
                                          <p:val>
                                            <p:strVal val="#ppt_y"/>
                                          </p:val>
                                        </p:tav>
                                        <p:tav tm="100000">
                                          <p:val>
                                            <p:strVal val="#ppt_y"/>
                                          </p:val>
                                        </p:tav>
                                      </p:tavLst>
                                    </p:anim>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4200"/>
                            </p:stCondLst>
                            <p:childTnLst>
                              <p:par>
                                <p:cTn id="58" presetID="2" presetClass="entr" presetSubtype="2"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par>
                          <p:cTn id="62" fill="hold">
                            <p:stCondLst>
                              <p:cond delay="470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childTnLst>
                          </p:cTn>
                        </p:par>
                        <p:par>
                          <p:cTn id="68" fill="hold">
                            <p:stCondLst>
                              <p:cond delay="5200"/>
                            </p:stCondLst>
                            <p:childTnLst>
                              <p:par>
                                <p:cTn id="69" presetID="2" presetClass="entr" presetSubtype="2"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childTnLst>
                          </p:cTn>
                        </p:par>
                        <p:par>
                          <p:cTn id="73" fill="hold">
                            <p:stCondLst>
                              <p:cond delay="5700"/>
                            </p:stCondLst>
                            <p:childTnLst>
                              <p:par>
                                <p:cTn id="74" presetID="53" presetClass="entr" presetSubtype="16"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childTnLst>
                          </p:cTn>
                        </p:par>
                        <p:par>
                          <p:cTn id="79" fill="hold">
                            <p:stCondLst>
                              <p:cond delay="6200"/>
                            </p:stCondLst>
                            <p:childTnLst>
                              <p:par>
                                <p:cTn id="80" presetID="2" presetClass="entr" presetSubtype="2"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ppt_y"/>
                                          </p:val>
                                        </p:tav>
                                        <p:tav tm="100000">
                                          <p:val>
                                            <p:strVal val="#ppt_y"/>
                                          </p:val>
                                        </p:tav>
                                      </p:tavLst>
                                    </p:anim>
                                  </p:childTnLst>
                                </p:cTn>
                              </p:par>
                            </p:childTnLst>
                          </p:cTn>
                        </p:par>
                        <p:par>
                          <p:cTn id="84" fill="hold">
                            <p:stCondLst>
                              <p:cond delay="670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childTnLst>
                          </p:cTn>
                        </p:par>
                        <p:par>
                          <p:cTn id="90" fill="hold">
                            <p:stCondLst>
                              <p:cond delay="7200"/>
                            </p:stCondLst>
                            <p:childTnLst>
                              <p:par>
                                <p:cTn id="91" presetID="2" presetClass="entr" presetSubtype="2"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additive="base">
                                        <p:cTn id="93" dur="500" fill="hold"/>
                                        <p:tgtEl>
                                          <p:spTgt spid="18"/>
                                        </p:tgtEl>
                                        <p:attrNameLst>
                                          <p:attrName>ppt_x</p:attrName>
                                        </p:attrNameLst>
                                      </p:cBhvr>
                                      <p:tavLst>
                                        <p:tav tm="0">
                                          <p:val>
                                            <p:strVal val="1+#ppt_w/2"/>
                                          </p:val>
                                        </p:tav>
                                        <p:tav tm="100000">
                                          <p:val>
                                            <p:strVal val="#ppt_x"/>
                                          </p:val>
                                        </p:tav>
                                      </p:tavLst>
                                    </p:anim>
                                    <p:anim calcmode="lin" valueType="num">
                                      <p:cBhvr additive="base">
                                        <p:cTn id="9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3" grpId="0" animBg="1"/>
      <p:bldP spid="34" grpId="0" animBg="1"/>
      <p:bldP spid="36" grpId="0" animBg="1"/>
      <p:bldP spid="44" grpId="0"/>
      <p:bldP spid="45" grpId="0" animBg="1"/>
      <p:bldP spid="17" grpId="0" animBg="1"/>
      <p:bldP spid="18" grpId="0" animBg="1"/>
      <p:bldP spid="19" grpId="0" animBg="1"/>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3251" y="2273537"/>
            <a:ext cx="10674283" cy="3648405"/>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28" name="组合 27"/>
          <p:cNvGrpSpPr/>
          <p:nvPr/>
        </p:nvGrpSpPr>
        <p:grpSpPr>
          <a:xfrm>
            <a:off x="3074000" y="1959953"/>
            <a:ext cx="5929776" cy="697627"/>
            <a:chOff x="375198" y="4767566"/>
            <a:chExt cx="3238192" cy="711907"/>
          </a:xfrm>
        </p:grpSpPr>
        <p:sp>
          <p:nvSpPr>
            <p:cNvPr id="29" name="矩形: 圆角 11"/>
            <p:cNvSpPr/>
            <p:nvPr/>
          </p:nvSpPr>
          <p:spPr>
            <a:xfrm>
              <a:off x="375198" y="4767566"/>
              <a:ext cx="3238192" cy="71190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文本框 5"/>
            <p:cNvSpPr txBox="1"/>
            <p:nvPr/>
          </p:nvSpPr>
          <p:spPr>
            <a:xfrm>
              <a:off x="698992" y="4793637"/>
              <a:ext cx="2607343" cy="59551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把权力关进制度的笼子里 </a:t>
              </a:r>
            </a:p>
          </p:txBody>
        </p:sp>
      </p:grpSp>
      <p:sp>
        <p:nvSpPr>
          <p:cNvPr id="31" name="矩形 30"/>
          <p:cNvSpPr/>
          <p:nvPr/>
        </p:nvSpPr>
        <p:spPr>
          <a:xfrm>
            <a:off x="1061743" y="2273537"/>
            <a:ext cx="6859060"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要健全权力运行制约和监督体系，让人民监督权力，让权力在阳光下运行，确保国家机关按照法定权限和程序行使权力。</a:t>
            </a:r>
            <a:r>
              <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善于用法治思维和法治方式反对腐败，加强反腐败国家立法，加强反腐倡廉党内法规制度建设，让法律制度刚性运行。要从源头上有效防治腐败，加强对典型案例的剖析，从中找出规律性的东西，深化腐败问题多发领域和环节的改革，最大限度减少体制障碍和制度漏洞。</a:t>
            </a:r>
          </a:p>
        </p:txBody>
      </p:sp>
      <p:pic>
        <p:nvPicPr>
          <p:cNvPr id="32" name="图片 31"/>
          <p:cNvPicPr>
            <a:picLocks noChangeAspect="1"/>
          </p:cNvPicPr>
          <p:nvPr/>
        </p:nvPicPr>
        <p:blipFill>
          <a:blip r:embed="rId3" cstate="print"/>
          <a:stretch>
            <a:fillRect/>
          </a:stretch>
        </p:blipFill>
        <p:spPr>
          <a:xfrm>
            <a:off x="8208835" y="2849601"/>
            <a:ext cx="2866503" cy="2810844"/>
          </a:xfrm>
          <a:prstGeom prst="rect">
            <a:avLst/>
          </a:prstGeom>
        </p:spPr>
      </p:pic>
      <p:sp>
        <p:nvSpPr>
          <p:cNvPr id="8"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heel(1)">
                                      <p:cBhvr>
                                        <p:cTn id="12" dur="1250"/>
                                        <p:tgtEl>
                                          <p:spTgt spid="27"/>
                                        </p:tgtEl>
                                      </p:cBhvr>
                                    </p:animEffect>
                                  </p:childTnLst>
                                </p:cTn>
                              </p:par>
                            </p:childTnLst>
                          </p:cTn>
                        </p:par>
                        <p:par>
                          <p:cTn id="13" fill="hold">
                            <p:stCondLst>
                              <p:cond delay="2250"/>
                            </p:stCondLst>
                            <p:childTnLst>
                              <p:par>
                                <p:cTn id="14" presetID="1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1500"/>
                                        <p:tgtEl>
                                          <p:spTgt spid="31"/>
                                        </p:tgtEl>
                                        <p:attrNameLst>
                                          <p:attrName>ppt_y</p:attrName>
                                        </p:attrNameLst>
                                      </p:cBhvr>
                                      <p:tavLst>
                                        <p:tav tm="0">
                                          <p:val>
                                            <p:strVal val="#ppt_y+#ppt_h*1.125000"/>
                                          </p:val>
                                        </p:tav>
                                        <p:tav tm="100000">
                                          <p:val>
                                            <p:strVal val="#ppt_y"/>
                                          </p:val>
                                        </p:tav>
                                      </p:tavLst>
                                    </p:anim>
                                    <p:animEffect transition="in" filter="wipe(up)">
                                      <p:cBhvr>
                                        <p:cTn id="17" dur="1500"/>
                                        <p:tgtEl>
                                          <p:spTgt spid="31"/>
                                        </p:tgtEl>
                                      </p:cBhvr>
                                    </p:animEffect>
                                  </p:childTnLst>
                                </p:cTn>
                              </p:par>
                            </p:childTnLst>
                          </p:cTn>
                        </p:par>
                        <p:par>
                          <p:cTn id="18" fill="hold">
                            <p:stCondLst>
                              <p:cond delay="3750"/>
                            </p:stCondLst>
                            <p:childTnLst>
                              <p:par>
                                <p:cTn id="19" presetID="14" presetClass="entr" presetSubtype="1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randombar(horizontal)">
                                      <p:cBhvr>
                                        <p:cTn id="21" dur="500"/>
                                        <p:tgtEl>
                                          <p:spTgt spid="32"/>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1" grpId="0" bldLvl="0"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a:hlinkClick r:id="" action="ppaction://hlinkshowjump?jump=nextslide"/>
          </p:cNvPr>
          <p:cNvSpPr txBox="1"/>
          <p:nvPr/>
        </p:nvSpPr>
        <p:spPr>
          <a:xfrm>
            <a:off x="5229318" y="2124192"/>
            <a:ext cx="6520660" cy="583565"/>
          </a:xfrm>
          <a:prstGeom prst="rect">
            <a:avLst/>
          </a:prstGeom>
          <a:solidFill>
            <a:srgbClr val="C0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用好巡视这把反腐“利剑”</a:t>
            </a:r>
            <a:endParaRPr kumimoji="0" lang="zh-CN" altLang="en-US" sz="1065"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5229316" y="2931767"/>
            <a:ext cx="6404168" cy="2675348"/>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工作没有重点就抓不出成绩。巡视工作要明确职责定位，巡视内容不要太宽泛，要围绕党风廉政建设和反腐败斗争这个中心进行。</a:t>
            </a:r>
            <a:r>
              <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中央巡视工作领导小组要切实加强对巡视工作的领导。中央巡视组是中央直接派的，要当好“钦差大臣”，善于发现问题，发挥震慑力。无论是谁，都在巡视监督的范围之内。</a:t>
            </a:r>
          </a:p>
        </p:txBody>
      </p:sp>
      <p:sp>
        <p:nvSpPr>
          <p:cNvPr id="4" name="对角圆角矩形 3"/>
          <p:cNvSpPr/>
          <p:nvPr/>
        </p:nvSpPr>
        <p:spPr>
          <a:xfrm>
            <a:off x="617400" y="2123914"/>
            <a:ext cx="4290876" cy="3483201"/>
          </a:xfrm>
          <a:prstGeom prst="round2DiagRect">
            <a:avLst>
              <a:gd name="adj1" fmla="val 16667"/>
              <a:gd name="adj2" fmla="val 0"/>
            </a:avLst>
          </a:prstGeom>
          <a:blipFill rotWithShape="1">
            <a:blip r:embed="rId3" cstate="print"/>
            <a:stretch>
              <a:fillRect/>
            </a:stretch>
          </a:blipFill>
          <a:ln w="317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p:tgtEl>
                                          <p:spTgt spid="3"/>
                                        </p:tgtEl>
                                        <p:attrNameLst>
                                          <p:attrName>ppt_y</p:attrName>
                                        </p:attrNameLst>
                                      </p:cBhvr>
                                      <p:tavLst>
                                        <p:tav tm="0">
                                          <p:val>
                                            <p:strVal val="#ppt_y+#ppt_h*1.125000"/>
                                          </p:val>
                                        </p:tav>
                                        <p:tav tm="100000">
                                          <p:val>
                                            <p:strVal val="#ppt_y"/>
                                          </p:val>
                                        </p:tav>
                                      </p:tavLst>
                                    </p:anim>
                                    <p:animEffect transition="in" filter="wipe(up)">
                                      <p:cBhvr>
                                        <p:cTn id="14" dur="1500"/>
                                        <p:tgtEl>
                                          <p:spTgt spid="3"/>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9787" y="2093457"/>
            <a:ext cx="10731024" cy="4038443"/>
          </a:xfrm>
          <a:prstGeom prst="rect">
            <a:avLst/>
          </a:prstGeom>
          <a:solidFill>
            <a:schemeClr val="bg1">
              <a:alpha val="48000"/>
            </a:schemeClr>
          </a:solidFill>
          <a:ln w="952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81888" y="2195462"/>
            <a:ext cx="8256917" cy="3576320"/>
          </a:xfrm>
          <a:prstGeom prst="rect">
            <a:avLst/>
          </a:prstGeom>
        </p:spPr>
        <p:txBody>
          <a:bodyPr wrap="square" lIns="121884" tIns="60941" rIns="121884" bIns="60941">
            <a:spAutoFit/>
          </a:bodyPr>
          <a:lstStyle/>
          <a:p>
            <a:pPr marL="914400" marR="0" lvl="2" indent="0" algn="just" defTabSz="914400" rtl="0" eaLnBrk="1" fontAlgn="base" latinLnBrk="0" hangingPunct="1">
              <a:lnSpc>
                <a:spcPct val="150000"/>
              </a:lnSpc>
              <a:spcBef>
                <a:spcPct val="0"/>
              </a:spcBef>
              <a:spcAft>
                <a:spcPct val="0"/>
              </a:spcAft>
              <a:buClrTx/>
              <a:buSzTx/>
              <a:buFontTx/>
              <a:buNone/>
              <a:defRPr/>
            </a:pPr>
            <a:endPar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914400" marR="0" lvl="2" indent="0" algn="just" defTabSz="914400" rtl="0" eaLnBrk="1" fontAlgn="base" latinLnBrk="0" hangingPunct="1">
              <a:lnSpc>
                <a:spcPct val="150000"/>
              </a:lnSpc>
              <a:spcBef>
                <a:spcPct val="0"/>
              </a:spcBef>
              <a:spcAft>
                <a:spcPct val="0"/>
              </a:spcAft>
              <a:buClrTx/>
              <a:buSzTx/>
              <a:buFontTx/>
              <a:buNone/>
              <a:defRPr/>
            </a:pPr>
            <a:r>
              <a:rPr kumimoji="0" lang="en-US" altLang="zh-CN"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5</a:t>
            </a:r>
            <a:r>
              <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年来，从中央到地方反腐之风劲吹，让世界瞩目。</a:t>
            </a:r>
            <a:r>
              <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在每年</a:t>
            </a:r>
            <a:r>
              <a:rPr kumimoji="0" lang="en-US" altLang="zh-CN"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举行的全国两会上，最高人民法院院长和最高人民检察院检察长所做的“两高”报告都会公布一系列有关前一年中国反腐成果的最新数字，这成为外媒热切跟进的焦点。长期的关注之后，外媒不约而同地达成一个共识：中国反腐力度空前，成效显著。</a:t>
            </a:r>
            <a:endParaRPr kumimoji="0" lang="en-US" altLang="zh-CN" sz="24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 name="Freeform 5"/>
          <p:cNvSpPr/>
          <p:nvPr/>
        </p:nvSpPr>
        <p:spPr bwMode="auto">
          <a:xfrm flipH="1">
            <a:off x="604310" y="1715409"/>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rgbClr val="C00000"/>
          </a:solidFill>
          <a:ln w="7938" cap="flat">
            <a:noFill/>
            <a:prstDash val="solid"/>
            <a:miter lim="800000"/>
          </a:ln>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135"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TextBox 9">
            <a:hlinkClick r:id="" action="ppaction://hlinkshowjump?jump=nextslide"/>
          </p:cNvPr>
          <p:cNvSpPr txBox="1"/>
          <p:nvPr/>
        </p:nvSpPr>
        <p:spPr>
          <a:xfrm>
            <a:off x="1425959" y="1765936"/>
            <a:ext cx="46532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中国反腐成果令世界惊叹</a:t>
            </a:r>
          </a:p>
        </p:txBody>
      </p:sp>
      <p:pic>
        <p:nvPicPr>
          <p:cNvPr id="6" name="图片 5"/>
          <p:cNvPicPr>
            <a:picLocks noChangeAspect="1"/>
          </p:cNvPicPr>
          <p:nvPr/>
        </p:nvPicPr>
        <p:blipFill>
          <a:blip r:embed="rId3" cstate="print"/>
          <a:stretch>
            <a:fillRect/>
          </a:stretch>
        </p:blipFill>
        <p:spPr>
          <a:xfrm>
            <a:off x="8408470" y="2579505"/>
            <a:ext cx="2635657" cy="2994107"/>
          </a:xfrm>
          <a:prstGeom prst="rect">
            <a:avLst/>
          </a:prstGeom>
        </p:spPr>
      </p:pic>
      <p:sp>
        <p:nvSpPr>
          <p:cNvPr id="7"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反腐败斗争的成果</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808212"/>
            <a:ext cx="7372303" cy="4413773"/>
          </a:xfrm>
          <a:prstGeom prst="rect">
            <a:avLst/>
          </a:prstGeom>
        </p:spPr>
      </p:pic>
      <p:sp>
        <p:nvSpPr>
          <p:cNvPr id="5" name="文本框 4"/>
          <p:cNvSpPr txBox="1"/>
          <p:nvPr/>
        </p:nvSpPr>
        <p:spPr>
          <a:xfrm>
            <a:off x="4225968" y="2653731"/>
            <a:ext cx="3775393" cy="954107"/>
          </a:xfrm>
          <a:prstGeom prst="rect">
            <a:avLst/>
          </a:prstGeom>
          <a:noFill/>
        </p:spPr>
        <p:txBody>
          <a:bodyPr wrap="none" rtlCol="0">
            <a:spAutoFit/>
          </a:bodyPr>
          <a:lstStyle/>
          <a:p>
            <a:pPr algn="ctr"/>
            <a:r>
              <a:rPr lang="zh-CN" altLang="en-US" sz="2800" b="1" dirty="0" smtClean="0">
                <a:solidFill>
                  <a:srgbClr val="FDEDAA"/>
                </a:solidFill>
                <a:latin typeface="微软雅黑" panose="020B0503020204020204" pitchFamily="82" charset="2"/>
                <a:ea typeface="微软雅黑" panose="020B0503020204020204" pitchFamily="82" charset="2"/>
              </a:rPr>
              <a:t>习近平关于党风廉政</a:t>
            </a:r>
            <a:endParaRPr lang="en-US" altLang="zh-CN" sz="2800" b="1" dirty="0" smtClean="0">
              <a:solidFill>
                <a:srgbClr val="FDEDAA"/>
              </a:solidFill>
              <a:latin typeface="微软雅黑" panose="020B0503020204020204" pitchFamily="82" charset="2"/>
              <a:ea typeface="微软雅黑" panose="020B0503020204020204" pitchFamily="82" charset="2"/>
            </a:endParaRPr>
          </a:p>
          <a:p>
            <a:pPr algn="ctr"/>
            <a:r>
              <a:rPr lang="zh-CN" altLang="en-US" sz="2800" b="1" dirty="0" smtClean="0">
                <a:solidFill>
                  <a:srgbClr val="FDEDAA"/>
                </a:solidFill>
                <a:latin typeface="微软雅黑" panose="020B0503020204020204" pitchFamily="82" charset="2"/>
                <a:ea typeface="微软雅黑" panose="020B0503020204020204" pitchFamily="82" charset="2"/>
              </a:rPr>
              <a:t>建设和反腐败斗争论述</a:t>
            </a:r>
            <a:endParaRPr lang="zh-CN" altLang="en-US" sz="28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59465" y="3690536"/>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00000"/>
                </a:solidFill>
                <a:latin typeface="微软雅黑" panose="020B0503020204020204" pitchFamily="82" charset="2"/>
                <a:ea typeface="微软雅黑" panose="020B0503020204020204" pitchFamily="82" charset="2"/>
              </a:rPr>
              <a:t>第六部分</a:t>
            </a:r>
            <a:endParaRPr lang="zh-CN" altLang="en-US" dirty="0">
              <a:solidFill>
                <a:srgbClr val="C00000"/>
              </a:solidFill>
              <a:latin typeface="微软雅黑" panose="020B0503020204020204" pitchFamily="82" charset="2"/>
              <a:ea typeface="微软雅黑" panose="020B0503020204020204" pitchFamily="82" charset="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663026"/>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09777"/>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855079"/>
            <a:ext cx="328658" cy="210837"/>
          </a:xfrm>
          <a:prstGeom prst="rect">
            <a:avLst/>
          </a:prstGeom>
        </p:spPr>
      </p:pic>
      <p:grpSp>
        <p:nvGrpSpPr>
          <p:cNvPr id="2" name="组合 13"/>
          <p:cNvGrpSpPr/>
          <p:nvPr/>
        </p:nvGrpSpPr>
        <p:grpSpPr>
          <a:xfrm>
            <a:off x="5398955" y="1365268"/>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832673781"/>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240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340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9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1328630" y="2003102"/>
            <a:ext cx="95522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党风廉政建设和反腐败斗争是我们必须抓好的重大政治任务</a:t>
            </a:r>
          </a:p>
        </p:txBody>
      </p:sp>
      <p:sp>
        <p:nvSpPr>
          <p:cNvPr id="3" name="矩形 13"/>
          <p:cNvSpPr/>
          <p:nvPr/>
        </p:nvSpPr>
        <p:spPr>
          <a:xfrm>
            <a:off x="1329425" y="2421206"/>
            <a:ext cx="9551419" cy="1104533"/>
          </a:xfrm>
          <a:prstGeom prst="rect">
            <a:avLst/>
          </a:prstGeom>
          <a:noFill/>
          <a:ln w="9525">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实现党的十八大确定的各项目标任务，实现“两个一百年”目标，实现中华民族伟大复兴的中国梦，必须把我们党建设好。党的十八大对全面提高党的建设科学化水平提出了明确要求，突出强调坚持党要管党、从严治党，不断提高党的领导水平和执政水平、提高拒腐防变和抵御风险能力，增强自我净化、自我完善、自我革新、自我提高能力，确保党始终成为中国特色社会主义事业的坚强领导核心。党风廉政建设和反腐败斗争，是党的建设的重大任务。</a:t>
            </a:r>
          </a:p>
        </p:txBody>
      </p:sp>
      <p:sp>
        <p:nvSpPr>
          <p:cNvPr id="4" name="矩形 36"/>
          <p:cNvSpPr/>
          <p:nvPr/>
        </p:nvSpPr>
        <p:spPr>
          <a:xfrm>
            <a:off x="2382394" y="3525739"/>
            <a:ext cx="8498451"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——在第十八届中央纪律检查委员会第二次全体会议上的讲话 （2013年1月22日）</a:t>
            </a:r>
          </a:p>
        </p:txBody>
      </p:sp>
      <p:sp>
        <p:nvSpPr>
          <p:cNvPr id="5" name="TextBox 11"/>
          <p:cNvSpPr txBox="1"/>
          <p:nvPr/>
        </p:nvSpPr>
        <p:spPr>
          <a:xfrm>
            <a:off x="1328630" y="4180864"/>
            <a:ext cx="955141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en-US"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sz="2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党风廉政建设和反腐败斗争形势依然严峻复杂</a:t>
            </a:r>
          </a:p>
        </p:txBody>
      </p:sp>
      <p:sp>
        <p:nvSpPr>
          <p:cNvPr id="6" name="矩形 13"/>
          <p:cNvSpPr/>
          <p:nvPr/>
        </p:nvSpPr>
        <p:spPr>
          <a:xfrm>
            <a:off x="1329425" y="4684679"/>
            <a:ext cx="9550624" cy="1126462"/>
          </a:xfrm>
          <a:prstGeom prst="rect">
            <a:avLst/>
          </a:prstGeom>
          <a:noFill/>
          <a:ln w="9525">
            <a:noFill/>
          </a:ln>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享乐主义方面，主要是精神懈怠、不思进取，追名逐利、贪图享受，讲究排场、玩风盛行。有的意志消沉、信念动摇，奉行及时行乐的人生哲学，“今朝有酒今朝醉”，“人生得意须尽欢”。有的追求物质享受，情趣低俗，玩物丧志，沉湎花天酒地，热衷灯红酒绿，纵情声色犬马。有的拈轻怕重，安于现状，不愿吃苦出力，满足于现有学识和见解，陶醉于已经取得的成绩，不立新目标，缺乏新动力，“清茶报纸二郎腿，闲聊旁观混光阴”。</a:t>
            </a:r>
          </a:p>
        </p:txBody>
      </p:sp>
      <p:sp>
        <p:nvSpPr>
          <p:cNvPr id="7" name="矩形 36"/>
          <p:cNvSpPr/>
          <p:nvPr/>
        </p:nvSpPr>
        <p:spPr>
          <a:xfrm>
            <a:off x="2382747" y="5743798"/>
            <a:ext cx="8497743"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——《在党的群众路线教育实践活动工作会议上的讲话》（2013年6月18日）</a:t>
            </a:r>
          </a:p>
        </p:txBody>
      </p:sp>
      <p:sp>
        <p:nvSpPr>
          <p:cNvPr id="8" name="文本框 13"/>
          <p:cNvSpPr txBox="1"/>
          <p:nvPr/>
        </p:nvSpPr>
        <p:spPr>
          <a:xfrm>
            <a:off x="1000430" y="302737"/>
            <a:ext cx="6032421"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习近平关于党风廉政建设和反腐败斗争论述</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bldLvl="0" animBg="1"/>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1"/>
          <p:cNvSpPr txBox="1"/>
          <p:nvPr/>
        </p:nvSpPr>
        <p:spPr>
          <a:xfrm>
            <a:off x="1274038" y="1989454"/>
            <a:ext cx="95522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3.</a:t>
            </a:r>
            <a:r>
              <a:rPr lang="zh-CN" altLang="en-US" sz="2000" noProof="1">
                <a:solidFill>
                  <a:prstClr val="white"/>
                </a:solidFill>
                <a:latin typeface="微软雅黑" panose="020B0503020204020204" pitchFamily="34" charset="-122"/>
                <a:ea typeface="微软雅黑" panose="020B0503020204020204" pitchFamily="34" charset="-122"/>
              </a:rPr>
              <a:t>从严治党   严明党的纪律</a:t>
            </a:r>
          </a:p>
        </p:txBody>
      </p:sp>
      <p:sp>
        <p:nvSpPr>
          <p:cNvPr id="9" name="矩形 13"/>
          <p:cNvSpPr/>
          <p:nvPr/>
        </p:nvSpPr>
        <p:spPr>
          <a:xfrm>
            <a:off x="1274833" y="2407558"/>
            <a:ext cx="9551419" cy="1104533"/>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这些潜规则看起来无影无踪，却又无处不在，听起来悖情悖理，却可畅通无阻，成为腐蚀党员和干部、败坏党的风气的沉疴毒瘤。如果任其大行其道，我们的党风、政风、社会风气又谈何好转？破除潜规则，根本之策是强化明规则，以正压邪，让潜规则在党内以及社会上失去土壤、失去通道、失去市场。全党上下，任何一级组织、任何一名党员和干部都要严格遵守党的组织制度和党的法规纪律，对党忠诚，光明磊落，公道正派。</a:t>
            </a:r>
          </a:p>
        </p:txBody>
      </p:sp>
      <p:sp>
        <p:nvSpPr>
          <p:cNvPr id="10" name="矩形 36"/>
          <p:cNvSpPr/>
          <p:nvPr/>
        </p:nvSpPr>
        <p:spPr>
          <a:xfrm>
            <a:off x="2327802" y="3512091"/>
            <a:ext cx="8498451" cy="306705"/>
          </a:xfrm>
          <a:prstGeom prst="rect">
            <a:avLst/>
          </a:prstGeom>
          <a:noFill/>
          <a:ln w="9525">
            <a:noFill/>
          </a:ln>
        </p:spPr>
        <p:txBody>
          <a:bodyPr wrap="square">
            <a:spAutoFit/>
          </a:bodyPr>
          <a:lstStyle/>
          <a:p>
            <a:pPr lvl="0" algn="r">
              <a:defRPr/>
            </a:pP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在参加河南省兰考县委常委班子专题民主生活会时的讲话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2014</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5</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9</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11" name="TextBox 11"/>
          <p:cNvSpPr txBox="1"/>
          <p:nvPr/>
        </p:nvSpPr>
        <p:spPr>
          <a:xfrm>
            <a:off x="1274038" y="4126272"/>
            <a:ext cx="955141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4.</a:t>
            </a:r>
            <a:r>
              <a:rPr lang="zh-CN" altLang="en-US" sz="2000" noProof="1">
                <a:solidFill>
                  <a:prstClr val="white"/>
                </a:solidFill>
                <a:latin typeface="微软雅黑" panose="020B0503020204020204" pitchFamily="34" charset="-122"/>
                <a:ea typeface="微软雅黑" panose="020B0503020204020204" pitchFamily="34" charset="-122"/>
              </a:rPr>
              <a:t>落实党委的主体责任和纪委的监督责任</a:t>
            </a:r>
          </a:p>
        </p:txBody>
      </p:sp>
      <p:sp>
        <p:nvSpPr>
          <p:cNvPr id="12" name="矩形 13"/>
          <p:cNvSpPr/>
          <p:nvPr/>
        </p:nvSpPr>
        <p:spPr>
          <a:xfrm>
            <a:off x="1274833" y="4630087"/>
            <a:ext cx="9550624" cy="1126462"/>
          </a:xfrm>
          <a:prstGeom prst="rect">
            <a:avLst/>
          </a:prstGeom>
          <a:noFill/>
          <a:ln w="9525">
            <a:noFill/>
          </a:ln>
        </p:spPr>
        <p:txBody>
          <a:bodyPr wrap="square">
            <a:spAutoFit/>
          </a:bodyPr>
          <a:lstStyle/>
          <a:p>
            <a:pPr lvl="0" algn="just">
              <a:lnSpc>
                <a:spcPct val="120000"/>
              </a:lnSpc>
            </a:pPr>
            <a:r>
              <a:rPr lang="zh-CN" altLang="en-US" sz="1400" dirty="0">
                <a:solidFill>
                  <a:prstClr val="black"/>
                </a:solidFill>
                <a:latin typeface="微软雅黑" panose="020B0503020204020204" pitchFamily="34" charset="-122"/>
                <a:ea typeface="微软雅黑" panose="020B0503020204020204" pitchFamily="34" charset="-122"/>
              </a:rPr>
              <a:t>党的各级组织要自觉担负起执行和维护政治纪律的责任，加强对党员遵守政治纪律的教育。对大是大非问题要有坚定立场，对背离党性的言行要有鲜明态度，不能听之任之、置身事外。发现违反政治纪律的苗头性倾向性问题要及时提醒和纠正，对违反政治纪律的行为要坚决制止。党的各级纪律检查机关要把维护党的政治纪律放在首位，加强对政治纪律执行情况的监督检查。</a:t>
            </a:r>
          </a:p>
        </p:txBody>
      </p:sp>
      <p:sp>
        <p:nvSpPr>
          <p:cNvPr id="13" name="矩形 36"/>
          <p:cNvSpPr/>
          <p:nvPr/>
        </p:nvSpPr>
        <p:spPr>
          <a:xfrm>
            <a:off x="1272096" y="5644111"/>
            <a:ext cx="9552213" cy="523220"/>
          </a:xfrm>
          <a:prstGeom prst="rect">
            <a:avLst/>
          </a:prstGeom>
          <a:noFill/>
          <a:ln w="9525">
            <a:noFill/>
          </a:ln>
        </p:spPr>
        <p:txBody>
          <a:bodyPr wrap="square">
            <a:spAutoFit/>
          </a:bodyPr>
          <a:lstStyle/>
          <a:p>
            <a:pPr lvl="0" algn="r">
              <a:defRPr/>
            </a:pPr>
            <a:r>
              <a:rPr lang="en-US" altLang="zh-CN" sz="1400" dirty="0" smtClean="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严明政治纪律，自觉维护党的团结统一</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2013</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22</a:t>
            </a:r>
            <a:r>
              <a:rPr lang="zh-CN" altLang="en-US" sz="1400" dirty="0">
                <a:solidFill>
                  <a:prstClr val="black"/>
                </a:solidFill>
                <a:latin typeface="微软雅黑" panose="020B0503020204020204" pitchFamily="34" charset="-122"/>
                <a:ea typeface="微软雅黑" panose="020B0503020204020204" pitchFamily="34" charset="-122"/>
              </a:rPr>
              <a:t>日）</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十八大以来重要文献选编</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（上），中央文献出版社</a:t>
            </a:r>
            <a:r>
              <a:rPr lang="en-US" altLang="zh-CN" sz="1400" dirty="0">
                <a:solidFill>
                  <a:prstClr val="black"/>
                </a:solidFill>
                <a:latin typeface="微软雅黑" panose="020B0503020204020204" pitchFamily="34" charset="-122"/>
                <a:ea typeface="微软雅黑" panose="020B0503020204020204" pitchFamily="34" charset="-122"/>
              </a:rPr>
              <a:t>2014</a:t>
            </a:r>
            <a:r>
              <a:rPr lang="zh-CN" altLang="en-US" sz="1400" dirty="0">
                <a:solidFill>
                  <a:prstClr val="black"/>
                </a:solidFill>
                <a:latin typeface="微软雅黑" panose="020B0503020204020204" pitchFamily="34" charset="-122"/>
                <a:ea typeface="微软雅黑" panose="020B0503020204020204" pitchFamily="34" charset="-122"/>
              </a:rPr>
              <a:t>年版，第</a:t>
            </a:r>
            <a:r>
              <a:rPr lang="en-US" altLang="zh-CN" sz="1400" dirty="0">
                <a:solidFill>
                  <a:prstClr val="black"/>
                </a:solidFill>
                <a:latin typeface="微软雅黑" panose="020B0503020204020204" pitchFamily="34" charset="-122"/>
                <a:ea typeface="微软雅黑" panose="020B0503020204020204" pitchFamily="34" charset="-122"/>
              </a:rPr>
              <a:t>134</a:t>
            </a:r>
            <a:r>
              <a:rPr lang="zh-CN" altLang="en-US" sz="1400" dirty="0">
                <a:solidFill>
                  <a:prstClr val="black"/>
                </a:solidFill>
                <a:latin typeface="微软雅黑" panose="020B0503020204020204" pitchFamily="34" charset="-122"/>
                <a:ea typeface="微软雅黑" panose="020B0503020204020204" pitchFamily="34" charset="-122"/>
              </a:rPr>
              <a:t>页</a:t>
            </a:r>
          </a:p>
        </p:txBody>
      </p:sp>
      <p:sp>
        <p:nvSpPr>
          <p:cNvPr id="14" name="文本框 13"/>
          <p:cNvSpPr txBox="1"/>
          <p:nvPr/>
        </p:nvSpPr>
        <p:spPr>
          <a:xfrm>
            <a:off x="1000430" y="302737"/>
            <a:ext cx="6032421"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习近平关于党风廉政建设和反腐败斗争论述</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P spid="11" grpId="0" bldLvl="0" animBg="1"/>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53588" y="1814687"/>
            <a:ext cx="104449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5.</a:t>
            </a:r>
            <a:r>
              <a:rPr lang="zh-CN" altLang="en-US" sz="2000" noProof="1">
                <a:solidFill>
                  <a:prstClr val="white"/>
                </a:solidFill>
                <a:latin typeface="微软雅黑" panose="020B0503020204020204" pitchFamily="34" charset="-122"/>
                <a:ea typeface="微软雅黑" panose="020B0503020204020204" pitchFamily="34" charset="-122"/>
              </a:rPr>
              <a:t>深入落实中央八项规定精神坚持不懈纠正“四风”</a:t>
            </a:r>
          </a:p>
        </p:txBody>
      </p:sp>
      <p:sp>
        <p:nvSpPr>
          <p:cNvPr id="3" name="矩形 13"/>
          <p:cNvSpPr/>
          <p:nvPr/>
        </p:nvSpPr>
        <p:spPr>
          <a:xfrm>
            <a:off x="854383" y="2232791"/>
            <a:ext cx="10444047" cy="1643527"/>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规定就是规定，不加“试行”两字，就是要表明一个坚决的态度，表明这个规定是刚性的。“试行”给人感觉是不是还有点含糊。就先按这个规定去做，做了以后真正推开了，一两年后再完善。中央纪委有那么多规定，不也就规定下去了。反正要不断去约束。最重要的是要抓好落实，言必行、行必果。我们说了不是白说，说了就必须做到，把文件上写的内容一一落到实处。要完善细则，警卫、新闻、文秘、内事、外事都要有各自的细化落实方案。规定制定出来后，大家都要学习贯彻，特别是领导干部身边的工作人员要学习贯彻。有些事情往往是身边工作人员提要求，把它作为一种待遇、一种权利来提要求，好像不那么搞就交代不过去了，弄得大家无所适从。管好身边工作人员，这也是一条，而且是很重要的一条。</a:t>
            </a:r>
          </a:p>
        </p:txBody>
      </p:sp>
      <p:sp>
        <p:nvSpPr>
          <p:cNvPr id="4" name="矩形 36"/>
          <p:cNvSpPr/>
          <p:nvPr/>
        </p:nvSpPr>
        <p:spPr>
          <a:xfrm>
            <a:off x="1905408" y="3806216"/>
            <a:ext cx="9292674" cy="306705"/>
          </a:xfrm>
          <a:prstGeom prst="rect">
            <a:avLst/>
          </a:prstGeom>
          <a:noFill/>
          <a:ln w="9525">
            <a:noFill/>
          </a:ln>
        </p:spPr>
        <p:txBody>
          <a:bodyPr wrap="square">
            <a:spAutoFit/>
          </a:bodyPr>
          <a:lstStyle/>
          <a:p>
            <a:pPr lvl="0" algn="r">
              <a:defRPr/>
            </a:pP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在中央政治局会议上关于改进工作作风、密切联系群众的讲话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2012</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12</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5" name="TextBox 11"/>
          <p:cNvSpPr txBox="1"/>
          <p:nvPr/>
        </p:nvSpPr>
        <p:spPr>
          <a:xfrm>
            <a:off x="853588" y="4398637"/>
            <a:ext cx="104440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6.</a:t>
            </a:r>
            <a:r>
              <a:rPr lang="zh-CN" altLang="en-US" sz="2000" noProof="1">
                <a:solidFill>
                  <a:prstClr val="white"/>
                </a:solidFill>
                <a:latin typeface="微软雅黑" panose="020B0503020204020204" pitchFamily="34" charset="-122"/>
                <a:ea typeface="微软雅黑" panose="020B0503020204020204" pitchFamily="34" charset="-122"/>
              </a:rPr>
              <a:t>以零容忍态度惩治腐败坚决遏制腐败现象蔓延势头 </a:t>
            </a:r>
          </a:p>
        </p:txBody>
      </p:sp>
      <p:sp>
        <p:nvSpPr>
          <p:cNvPr id="6" name="矩形 13"/>
          <p:cNvSpPr/>
          <p:nvPr/>
        </p:nvSpPr>
        <p:spPr>
          <a:xfrm>
            <a:off x="853588" y="4816174"/>
            <a:ext cx="10443178" cy="1384995"/>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军队不是生活在真空中的，社会上存在的各种消极腐败现象必然会在军队中反映出来。军委的同志要旗帜鲜明反对腐败，带头遵守廉洁自律各项规定，带头遵守中央关于领导干部工作和生活待遇等方面的规定，切实抓好分管单位和部门的党风廉政建设。我们不仅要管好自己，而且要管好配偶、子女和身边工作人员，决不谋私利，决不搞特权，以实际行动给全军作出表率。对广大官兵和群众反映的消极腐败问题，一定要认真查处。任何人违反了党纪国法，都要依法惩治，决不能手软。我们说，党内不能有腐败分子的藏身之地，军队是拿枪杆子的，更不能有腐败分子的藏身之地。</a:t>
            </a:r>
          </a:p>
        </p:txBody>
      </p:sp>
      <p:sp>
        <p:nvSpPr>
          <p:cNvPr id="7" name="文本框 13"/>
          <p:cNvSpPr txBox="1"/>
          <p:nvPr/>
        </p:nvSpPr>
        <p:spPr>
          <a:xfrm>
            <a:off x="1000430" y="302737"/>
            <a:ext cx="6032421"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习近平关于党风廉政建设和反腐败斗争论述</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bldLvl="0" animBg="1"/>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94532" y="1705503"/>
            <a:ext cx="104449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7.</a:t>
            </a:r>
            <a:r>
              <a:rPr lang="zh-CN" altLang="en-US" sz="2000" noProof="1">
                <a:solidFill>
                  <a:prstClr val="white"/>
                </a:solidFill>
                <a:latin typeface="微软雅黑" panose="020B0503020204020204" pitchFamily="34" charset="-122"/>
                <a:ea typeface="微软雅黑" panose="020B0503020204020204" pitchFamily="34" charset="-122"/>
              </a:rPr>
              <a:t>用好巡视这把反腐“利剑”</a:t>
            </a:r>
          </a:p>
        </p:txBody>
      </p:sp>
      <p:sp>
        <p:nvSpPr>
          <p:cNvPr id="3" name="矩形 13"/>
          <p:cNvSpPr/>
          <p:nvPr/>
        </p:nvSpPr>
        <p:spPr>
          <a:xfrm>
            <a:off x="895327" y="2123607"/>
            <a:ext cx="10444047" cy="1104533"/>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工作没有重点就抓不出成绩。巡视工作要明确职责定位，巡视内容不要太宽泛，要围绕党风廉政建设和反腐败斗争这个中心进行。中央巡视工作领导小组要切实加强对巡视工作的领导。中央巡视组是中央直接派的，要当好“钦差大臣”，善于发现问题，发挥震慑力。要增强对党负责的政治意识、发现问题的责任意识、敢于提出问题的党性意识，切实加强对党组织领导班子及其成员特别是主要负责人的监督。无论是谁，都在巡视监督的范围之内。</a:t>
            </a:r>
          </a:p>
        </p:txBody>
      </p:sp>
      <p:sp>
        <p:nvSpPr>
          <p:cNvPr id="4" name="矩形 36"/>
          <p:cNvSpPr/>
          <p:nvPr/>
        </p:nvSpPr>
        <p:spPr>
          <a:xfrm>
            <a:off x="1946352" y="3206365"/>
            <a:ext cx="9292674" cy="523220"/>
          </a:xfrm>
          <a:prstGeom prst="rect">
            <a:avLst/>
          </a:prstGeom>
          <a:noFill/>
          <a:ln w="9525">
            <a:noFill/>
          </a:ln>
        </p:spPr>
        <p:txBody>
          <a:bodyPr wrap="square">
            <a:spAutoFit/>
          </a:bodyPr>
          <a:lstStyle/>
          <a:p>
            <a:pPr lvl="0" algn="r">
              <a:defRPr/>
            </a:pPr>
            <a:r>
              <a:rPr lang="en-US" altLang="zh-CN" sz="1400" dirty="0" smtClean="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在中央政治局常委会审议</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关于中央巡视工作领导小组第一次会议研究部署巡视工作情况的报告</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时的讲话</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2013</a:t>
            </a:r>
            <a:r>
              <a:rPr lang="zh-CN" altLang="en-US" sz="1400" dirty="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dirty="0">
                <a:solidFill>
                  <a:prstClr val="black"/>
                </a:solidFill>
                <a:latin typeface="微软雅黑" panose="020B0503020204020204" pitchFamily="34" charset="-122"/>
                <a:ea typeface="微软雅黑" panose="020B0503020204020204" pitchFamily="34" charset="-122"/>
              </a:rPr>
              <a:t>月</a:t>
            </a:r>
            <a:r>
              <a:rPr lang="en-US" altLang="zh-CN" sz="1400" dirty="0">
                <a:solidFill>
                  <a:prstClr val="black"/>
                </a:solidFill>
                <a:latin typeface="微软雅黑" panose="020B0503020204020204" pitchFamily="34" charset="-122"/>
                <a:ea typeface="微软雅黑" panose="020B0503020204020204" pitchFamily="34" charset="-122"/>
              </a:rPr>
              <a:t>25</a:t>
            </a:r>
            <a:r>
              <a:rPr lang="zh-CN" altLang="en-US" sz="1400" dirty="0">
                <a:solidFill>
                  <a:prstClr val="black"/>
                </a:solidFill>
                <a:latin typeface="微软雅黑" panose="020B0503020204020204" pitchFamily="34" charset="-122"/>
                <a:ea typeface="微软雅黑" panose="020B0503020204020204" pitchFamily="34" charset="-122"/>
              </a:rPr>
              <a:t>日）</a:t>
            </a:r>
          </a:p>
        </p:txBody>
      </p:sp>
      <p:sp>
        <p:nvSpPr>
          <p:cNvPr id="5" name="TextBox 11"/>
          <p:cNvSpPr txBox="1"/>
          <p:nvPr/>
        </p:nvSpPr>
        <p:spPr>
          <a:xfrm>
            <a:off x="894532" y="3988897"/>
            <a:ext cx="104440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8.</a:t>
            </a:r>
            <a:r>
              <a:rPr lang="zh-CN" altLang="en-US" sz="2000" noProof="1">
                <a:solidFill>
                  <a:prstClr val="white"/>
                </a:solidFill>
                <a:latin typeface="微软雅黑" panose="020B0503020204020204" pitchFamily="34" charset="-122"/>
                <a:ea typeface="微软雅黑" panose="020B0503020204020204" pitchFamily="34" charset="-122"/>
              </a:rPr>
              <a:t>把权力关进制度的笼子里</a:t>
            </a:r>
          </a:p>
        </p:txBody>
      </p:sp>
      <p:sp>
        <p:nvSpPr>
          <p:cNvPr id="6" name="矩形 13"/>
          <p:cNvSpPr/>
          <p:nvPr/>
        </p:nvSpPr>
        <p:spPr>
          <a:xfrm>
            <a:off x="894532" y="4406434"/>
            <a:ext cx="10443178" cy="1363065"/>
          </a:xfrm>
          <a:prstGeom prst="rect">
            <a:avLst/>
          </a:prstGeom>
          <a:noFill/>
          <a:ln w="9525">
            <a:noFill/>
          </a:ln>
        </p:spPr>
        <p:txBody>
          <a:bodyPr wrap="square">
            <a:spAutoFit/>
          </a:bodyPr>
          <a:lstStyle/>
          <a:p>
            <a:pPr lvl="0" algn="just">
              <a:lnSpc>
                <a:spcPct val="120000"/>
              </a:lnSpc>
              <a:defRPr/>
            </a:pPr>
            <a:r>
              <a:rPr lang="zh-CN" altLang="en-US" sz="1400" dirty="0">
                <a:solidFill>
                  <a:prstClr val="black"/>
                </a:solidFill>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要善于用法治思维和法治方式反对腐败，加强反腐败国家立法，加强反腐倡廉党内法规制度建设，让法律制度刚性运行。扬汤止沸，不如釜底抽薪。要从源头上有效防治腐败，加强对典型案例的剖析，从中找出规律性的东西，深化腐败问题多发领域和环节的改革，最大限度减少体制障碍和制度漏洞。要加强对权力运行的制约和监督，把权力关进制度的笼子里，形成不敢腐的惩戒机制、不能腐的防范机制、不易腐的保障机制。</a:t>
            </a:r>
          </a:p>
        </p:txBody>
      </p:sp>
      <p:sp>
        <p:nvSpPr>
          <p:cNvPr id="7" name="矩形 36"/>
          <p:cNvSpPr/>
          <p:nvPr/>
        </p:nvSpPr>
        <p:spPr>
          <a:xfrm>
            <a:off x="2360080" y="5616146"/>
            <a:ext cx="8977630" cy="306705"/>
          </a:xfrm>
          <a:prstGeom prst="rect">
            <a:avLst/>
          </a:prstGeom>
          <a:noFill/>
          <a:ln w="9525">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sz="14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依纪依法严惩腐败，着力解决群众反映强烈的突出问题》（2013年1月22日）</a:t>
            </a:r>
          </a:p>
        </p:txBody>
      </p:sp>
      <p:sp>
        <p:nvSpPr>
          <p:cNvPr id="8" name="文本框 13"/>
          <p:cNvSpPr txBox="1"/>
          <p:nvPr/>
        </p:nvSpPr>
        <p:spPr>
          <a:xfrm>
            <a:off x="1000430" y="302737"/>
            <a:ext cx="6032421"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习近平关于党风廉政建设和反腐败斗争论述</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bldLvl="0" animBg="1"/>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1275696" y="2606867"/>
            <a:ext cx="964953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lvl="0" fontAlgn="base">
              <a:spcBef>
                <a:spcPct val="0"/>
              </a:spcBef>
              <a:spcAft>
                <a:spcPct val="0"/>
              </a:spcAft>
              <a:defRPr/>
            </a:pPr>
            <a:r>
              <a:rPr lang="en-US" altLang="zh-CN" sz="2000" noProof="1">
                <a:solidFill>
                  <a:prstClr val="white"/>
                </a:solidFill>
                <a:latin typeface="微软雅黑" panose="020B0503020204020204" pitchFamily="34" charset="-122"/>
                <a:ea typeface="微软雅黑" panose="020B0503020204020204" pitchFamily="34" charset="-122"/>
              </a:rPr>
              <a:t>9.</a:t>
            </a:r>
            <a:r>
              <a:rPr lang="zh-CN" altLang="en-US" sz="2000" noProof="1">
                <a:solidFill>
                  <a:prstClr val="white"/>
                </a:solidFill>
                <a:latin typeface="微软雅黑" panose="020B0503020204020204" pitchFamily="34" charset="-122"/>
                <a:ea typeface="微软雅黑" panose="020B0503020204020204" pitchFamily="34" charset="-122"/>
              </a:rPr>
              <a:t>筑牢拒腐防变的思想道德防线</a:t>
            </a:r>
          </a:p>
        </p:txBody>
      </p:sp>
      <p:sp>
        <p:nvSpPr>
          <p:cNvPr id="3" name="矩形 13"/>
          <p:cNvSpPr/>
          <p:nvPr/>
        </p:nvSpPr>
        <p:spPr>
          <a:xfrm>
            <a:off x="1276499" y="3128425"/>
            <a:ext cx="9648731" cy="1249188"/>
          </a:xfrm>
          <a:prstGeom prst="rect">
            <a:avLst/>
          </a:prstGeom>
          <a:noFill/>
          <a:ln w="9525">
            <a:noFill/>
          </a:ln>
        </p:spPr>
        <p:txBody>
          <a:bodyPr wrap="square">
            <a:spAutoFit/>
          </a:bodyPr>
          <a:lstStyle/>
          <a:p>
            <a:pPr lvl="0" algn="just">
              <a:lnSpc>
                <a:spcPct val="120000"/>
              </a:lnSpc>
              <a:defRPr/>
            </a:pPr>
            <a:r>
              <a:rPr lang="zh-CN" altLang="en-US" sz="1600" dirty="0">
                <a:solidFill>
                  <a:prstClr val="black"/>
                </a:solidFill>
                <a:latin typeface="微软雅黑" panose="020B0503020204020204" pitchFamily="34" charset="-122"/>
                <a:ea typeface="微软雅黑" panose="020B0503020204020204" pitchFamily="34" charset="-122"/>
              </a:rPr>
              <a:t>作为党的高级干部，我们必须始终保持对马克思主义的坚定信仰、对共产主义和中国特色社会主义的坚定信念，按照马克思主义政治家的标准严格要求自己，始终把人民放在心中最高位置，把为党和人民事业贡献力量作为自己的最高追求，为坚持和发展中国特色社会主义不懈奋斗，以此来开阔胸襟和眼界，以此来增强政治定力和政治敏锐性，以此来提高抵御各种风险和经受住各种考验的能力。</a:t>
            </a:r>
          </a:p>
        </p:txBody>
      </p:sp>
      <p:sp>
        <p:nvSpPr>
          <p:cNvPr id="4" name="矩形 36"/>
          <p:cNvSpPr/>
          <p:nvPr/>
        </p:nvSpPr>
        <p:spPr>
          <a:xfrm>
            <a:off x="2340194" y="4377613"/>
            <a:ext cx="8585036" cy="338554"/>
          </a:xfrm>
          <a:prstGeom prst="rect">
            <a:avLst/>
          </a:prstGeom>
          <a:noFill/>
          <a:ln w="9525">
            <a:noFill/>
          </a:ln>
        </p:spPr>
        <p:txBody>
          <a:bodyPr wrap="square">
            <a:spAutoFit/>
          </a:bodyPr>
          <a:lstStyle/>
          <a:p>
            <a:pPr lvl="0" algn="r">
              <a:defRPr/>
            </a:pPr>
            <a:r>
              <a:rPr lang="zh-CN" altLang="en-US" sz="1600" dirty="0" smtClean="0">
                <a:solidFill>
                  <a:prstClr val="black"/>
                </a:solidFill>
                <a:latin typeface="微软雅黑" panose="020B0503020204020204" pitchFamily="34" charset="-122"/>
                <a:ea typeface="微软雅黑" panose="020B0503020204020204" pitchFamily="34" charset="-122"/>
              </a:rPr>
              <a:t> </a:t>
            </a:r>
            <a:r>
              <a:rPr lang="en-US" altLang="zh-CN" sz="1600" dirty="0" smtClean="0">
                <a:solidFill>
                  <a:prstClr val="black"/>
                </a:solidFill>
                <a:latin typeface="微软雅黑" panose="020B0503020204020204" pitchFamily="34" charset="-122"/>
                <a:ea typeface="微软雅黑" panose="020B0503020204020204" pitchFamily="34" charset="-122"/>
              </a:rPr>
              <a:t>——《</a:t>
            </a:r>
            <a:r>
              <a:rPr lang="zh-CN" altLang="en-US" sz="1600" dirty="0" smtClean="0">
                <a:solidFill>
                  <a:prstClr val="black"/>
                </a:solidFill>
                <a:latin typeface="微软雅黑" panose="020B0503020204020204" pitchFamily="34" charset="-122"/>
                <a:ea typeface="微软雅黑" panose="020B0503020204020204" pitchFamily="34" charset="-122"/>
              </a:rPr>
              <a:t>在</a:t>
            </a:r>
            <a:r>
              <a:rPr lang="zh-CN" altLang="en-US" sz="1600" dirty="0">
                <a:solidFill>
                  <a:prstClr val="black"/>
                </a:solidFill>
                <a:latin typeface="微软雅黑" panose="020B0503020204020204" pitchFamily="34" charset="-122"/>
                <a:ea typeface="微软雅黑" panose="020B0503020204020204" pitchFamily="34" charset="-122"/>
              </a:rPr>
              <a:t>中共十八届一中全会上的讲话</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a:t>
            </a:r>
            <a:r>
              <a:rPr lang="en-US" altLang="zh-CN" sz="1600" dirty="0">
                <a:solidFill>
                  <a:prstClr val="black"/>
                </a:solidFill>
                <a:latin typeface="微软雅黑" panose="020B0503020204020204" pitchFamily="34" charset="-122"/>
                <a:ea typeface="微软雅黑" panose="020B0503020204020204" pitchFamily="34" charset="-122"/>
              </a:rPr>
              <a:t>2012</a:t>
            </a:r>
            <a:r>
              <a:rPr lang="zh-CN" altLang="en-US" sz="1600" dirty="0">
                <a:solidFill>
                  <a:prstClr val="black"/>
                </a:solidFill>
                <a:latin typeface="微软雅黑" panose="020B0503020204020204" pitchFamily="34" charset="-122"/>
                <a:ea typeface="微软雅黑" panose="020B0503020204020204" pitchFamily="34" charset="-122"/>
              </a:rPr>
              <a:t>年</a:t>
            </a:r>
            <a:r>
              <a:rPr lang="en-US" altLang="zh-CN" sz="1600" dirty="0">
                <a:solidFill>
                  <a:prstClr val="black"/>
                </a:solidFill>
                <a:latin typeface="微软雅黑" panose="020B0503020204020204" pitchFamily="34" charset="-122"/>
                <a:ea typeface="微软雅黑" panose="020B0503020204020204" pitchFamily="34" charset="-122"/>
              </a:rPr>
              <a:t>11</a:t>
            </a:r>
            <a:r>
              <a:rPr lang="zh-CN" altLang="en-US" sz="1600" dirty="0">
                <a:solidFill>
                  <a:prstClr val="black"/>
                </a:solidFill>
                <a:latin typeface="微软雅黑" panose="020B0503020204020204" pitchFamily="34" charset="-122"/>
                <a:ea typeface="微软雅黑" panose="020B0503020204020204" pitchFamily="34" charset="-122"/>
              </a:rPr>
              <a:t>月</a:t>
            </a:r>
            <a:r>
              <a:rPr lang="en-US" altLang="zh-CN" sz="1600" dirty="0">
                <a:solidFill>
                  <a:prstClr val="black"/>
                </a:solidFill>
                <a:latin typeface="微软雅黑" panose="020B0503020204020204" pitchFamily="34" charset="-122"/>
                <a:ea typeface="微软雅黑" panose="020B0503020204020204" pitchFamily="34" charset="-122"/>
              </a:rPr>
              <a:t>15</a:t>
            </a:r>
            <a:r>
              <a:rPr lang="zh-CN" altLang="en-US" sz="1600" dirty="0">
                <a:solidFill>
                  <a:prstClr val="black"/>
                </a:solidFill>
                <a:latin typeface="微软雅黑" panose="020B0503020204020204" pitchFamily="34" charset="-122"/>
                <a:ea typeface="微软雅黑" panose="020B0503020204020204" pitchFamily="34" charset="-122"/>
              </a:rPr>
              <a:t>日）</a:t>
            </a:r>
          </a:p>
        </p:txBody>
      </p:sp>
      <p:sp>
        <p:nvSpPr>
          <p:cNvPr id="5" name="文本框 13"/>
          <p:cNvSpPr txBox="1"/>
          <p:nvPr/>
        </p:nvSpPr>
        <p:spPr>
          <a:xfrm>
            <a:off x="1000430" y="302737"/>
            <a:ext cx="6032421"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习近平关于党风廉政建设和反腐败斗争论述</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34908184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grpSp>
        <p:nvGrpSpPr>
          <p:cNvPr id="5" name="组合 4"/>
          <p:cNvGrpSpPr/>
          <p:nvPr/>
        </p:nvGrpSpPr>
        <p:grpSpPr>
          <a:xfrm>
            <a:off x="5343568" y="563461"/>
            <a:ext cx="1702724" cy="1702725"/>
            <a:chOff x="3851921" y="107991"/>
            <a:chExt cx="1792566" cy="1792567"/>
          </a:xfrm>
          <a:gradFill>
            <a:gsLst>
              <a:gs pos="0">
                <a:srgbClr val="FF0000"/>
              </a:gs>
              <a:gs pos="100000">
                <a:srgbClr val="CC3300"/>
              </a:gs>
            </a:gsLst>
            <a:path path="circle">
              <a:fillToRect l="50000" t="-80000" r="50000" b="180000"/>
            </a:path>
          </a:gradFill>
        </p:grpSpPr>
        <p:sp>
          <p:nvSpPr>
            <p:cNvPr id="6"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圆角 12"/>
          <p:cNvSpPr/>
          <p:nvPr/>
        </p:nvSpPr>
        <p:spPr>
          <a:xfrm>
            <a:off x="4046027" y="4293292"/>
            <a:ext cx="1295498" cy="301790"/>
          </a:xfrm>
          <a:prstGeom prst="roundRect">
            <a:avLst>
              <a:gd name="adj" fmla="val 50000"/>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4">
                    <a:lumMod val="20000"/>
                    <a:lumOff val="80000"/>
                  </a:schemeClr>
                </a:solidFill>
                <a:latin typeface="微软雅黑" panose="020B0503020204020204" pitchFamily="82" charset="2"/>
                <a:ea typeface="微软雅黑" panose="020B0503020204020204" pitchFamily="82" charset="2"/>
              </a:rPr>
              <a:t>精讲细读</a:t>
            </a:r>
          </a:p>
        </p:txBody>
      </p:sp>
      <p:sp>
        <p:nvSpPr>
          <p:cNvPr id="15" name="矩形: 圆角 14"/>
          <p:cNvSpPr/>
          <p:nvPr/>
        </p:nvSpPr>
        <p:spPr>
          <a:xfrm>
            <a:off x="5531866" y="4293292"/>
            <a:ext cx="1295498" cy="301790"/>
          </a:xfrm>
          <a:prstGeom prst="roundRect">
            <a:avLst>
              <a:gd name="adj" fmla="val 50000"/>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4">
                    <a:lumMod val="20000"/>
                    <a:lumOff val="80000"/>
                  </a:schemeClr>
                </a:solidFill>
                <a:latin typeface="微软雅黑" panose="020B0503020204020204" pitchFamily="82" charset="2"/>
                <a:ea typeface="微软雅黑" panose="020B0503020204020204" pitchFamily="82" charset="2"/>
              </a:rPr>
              <a:t>图解数据</a:t>
            </a:r>
          </a:p>
        </p:txBody>
      </p:sp>
      <p:sp>
        <p:nvSpPr>
          <p:cNvPr id="16" name="矩形: 圆角 15"/>
          <p:cNvSpPr/>
          <p:nvPr/>
        </p:nvSpPr>
        <p:spPr>
          <a:xfrm>
            <a:off x="7046292" y="4293292"/>
            <a:ext cx="1295498" cy="301790"/>
          </a:xfrm>
          <a:prstGeom prst="roundRect">
            <a:avLst>
              <a:gd name="adj" fmla="val 50000"/>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4">
                    <a:lumMod val="20000"/>
                    <a:lumOff val="80000"/>
                  </a:schemeClr>
                </a:solidFill>
                <a:latin typeface="微软雅黑" panose="020B0503020204020204" pitchFamily="82" charset="2"/>
                <a:ea typeface="微软雅黑" panose="020B0503020204020204" pitchFamily="82" charset="2"/>
              </a:rPr>
              <a:t>归纳整理</a:t>
            </a:r>
          </a:p>
        </p:txBody>
      </p:sp>
      <p:pic>
        <p:nvPicPr>
          <p:cNvPr id="2" name="图片 1"/>
          <p:cNvPicPr>
            <a:picLocks noChangeAspect="1"/>
          </p:cNvPicPr>
          <p:nvPr/>
        </p:nvPicPr>
        <p:blipFill>
          <a:blip r:embed="rId4" cstate="print"/>
          <a:stretch>
            <a:fillRect/>
          </a:stretch>
        </p:blipFill>
        <p:spPr>
          <a:xfrm>
            <a:off x="1852117" y="1473797"/>
            <a:ext cx="9138696" cy="3694496"/>
          </a:xfrm>
          <a:prstGeom prst="rect">
            <a:avLst/>
          </a:prstGeom>
        </p:spPr>
      </p:pic>
    </p:spTree>
    <p:extLst>
      <p:ext uri="{BB962C8B-B14F-4D97-AF65-F5344CB8AC3E}">
        <p14:creationId xmlns:p14="http://schemas.microsoft.com/office/powerpoint/2010/main" xmlns="" val="394573162"/>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anim calcmode="lin" valueType="num">
                                      <p:cBhvr>
                                        <p:cTn id="8" dur="300" fill="hold"/>
                                        <p:tgtEl>
                                          <p:spTgt spid="33"/>
                                        </p:tgtEl>
                                        <p:attrNameLst>
                                          <p:attrName>ppt_x</p:attrName>
                                        </p:attrNameLst>
                                      </p:cBhvr>
                                      <p:tavLst>
                                        <p:tav tm="0">
                                          <p:val>
                                            <p:strVal val="#ppt_x"/>
                                          </p:val>
                                        </p:tav>
                                        <p:tav tm="100000">
                                          <p:val>
                                            <p:strVal val="#ppt_x"/>
                                          </p:val>
                                        </p:tav>
                                      </p:tavLst>
                                    </p:anim>
                                    <p:anim calcmode="lin" valueType="num">
                                      <p:cBhvr>
                                        <p:cTn id="9" dur="3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800"/>
                            </p:stCondLst>
                            <p:childTnLst>
                              <p:par>
                                <p:cTn id="17" presetID="26" presetClass="emph" presetSubtype="0" fill="hold" nodeType="afterEffect">
                                  <p:stCondLst>
                                    <p:cond delay="0"/>
                                  </p:stCondLst>
                                  <p:childTnLst>
                                    <p:animEffect transition="out" filter="fade">
                                      <p:cBhvr>
                                        <p:cTn id="18" dur="500" tmFilter="0, 0; .2, .5; .8, .5; 1, 0"/>
                                        <p:tgtEl>
                                          <p:spTgt spid="5"/>
                                        </p:tgtEl>
                                      </p:cBhvr>
                                    </p:animEffect>
                                    <p:animScale>
                                      <p:cBhvr>
                                        <p:cTn id="19" dur="250" autoRev="1" fill="hold"/>
                                        <p:tgtEl>
                                          <p:spTgt spid="5"/>
                                        </p:tgtEl>
                                      </p:cBhvr>
                                      <p:by x="105000" y="105000"/>
                                    </p:animScale>
                                  </p:childTnLst>
                                </p:cTn>
                              </p:par>
                            </p:childTnLst>
                          </p:cTn>
                        </p:par>
                        <p:par>
                          <p:cTn id="20" fill="hold">
                            <p:stCondLst>
                              <p:cond delay="1300"/>
                            </p:stCondLst>
                            <p:childTnLst>
                              <p:par>
                                <p:cTn id="21" presetID="53" presetClass="exit" presetSubtype="32" fill="hold" nodeType="afterEffect">
                                  <p:stCondLst>
                                    <p:cond delay="0"/>
                                  </p:stCondLst>
                                  <p:childTnLst>
                                    <p:anim calcmode="lin" valueType="num">
                                      <p:cBhvr>
                                        <p:cTn id="22" dur="500"/>
                                        <p:tgtEl>
                                          <p:spTgt spid="5"/>
                                        </p:tgtEl>
                                        <p:attrNameLst>
                                          <p:attrName>ppt_w</p:attrName>
                                        </p:attrNameLst>
                                      </p:cBhvr>
                                      <p:tavLst>
                                        <p:tav tm="0">
                                          <p:val>
                                            <p:strVal val="ppt_w"/>
                                          </p:val>
                                        </p:tav>
                                        <p:tav tm="100000">
                                          <p:val>
                                            <p:fltVal val="0"/>
                                          </p:val>
                                        </p:tav>
                                      </p:tavLst>
                                    </p:anim>
                                    <p:anim calcmode="lin" valueType="num">
                                      <p:cBhvr>
                                        <p:cTn id="23" dur="500"/>
                                        <p:tgtEl>
                                          <p:spTgt spid="5"/>
                                        </p:tgtEl>
                                        <p:attrNameLst>
                                          <p:attrName>ppt_h</p:attrName>
                                        </p:attrNameLst>
                                      </p:cBhvr>
                                      <p:tavLst>
                                        <p:tav tm="0">
                                          <p:val>
                                            <p:strVal val="ppt_h"/>
                                          </p:val>
                                        </p:tav>
                                        <p:tav tm="100000">
                                          <p:val>
                                            <p:fltVal val="0"/>
                                          </p:val>
                                        </p:tav>
                                      </p:tavLst>
                                    </p:anim>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par>
                          <p:cTn id="26" fill="hold">
                            <p:stCondLst>
                              <p:cond delay="180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300"/>
                            </p:stCondLst>
                            <p:childTnLst>
                              <p:par>
                                <p:cTn id="33" presetID="26" presetClass="emph" presetSubtype="0" fill="hold" nodeType="after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par>
                          <p:cTn id="36" fill="hold">
                            <p:stCondLst>
                              <p:cond delay="2800"/>
                            </p:stCondLst>
                            <p:childTnLst>
                              <p:par>
                                <p:cTn id="37" presetID="53" presetClass="entr" presetSubtype="16"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childTnLst>
                          </p:cTn>
                        </p:par>
                        <p:par>
                          <p:cTn id="42" fill="hold">
                            <p:stCondLst>
                              <p:cond delay="3300"/>
                            </p:stCondLst>
                            <p:childTnLst>
                              <p:par>
                                <p:cTn id="43" presetID="26" presetClass="emph" presetSubtype="0" fill="hold"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3800"/>
                            </p:stCondLst>
                            <p:childTnLst>
                              <p:par>
                                <p:cTn id="47" presetID="47"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800"/>
                            </p:stCondLst>
                            <p:childTnLst>
                              <p:par>
                                <p:cTn id="53" presetID="47"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5800"/>
                            </p:stCondLst>
                            <p:childTnLst>
                              <p:par>
                                <p:cTn id="59" presetID="47"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988296"/>
            <a:ext cx="7241213" cy="4262718"/>
          </a:xfrm>
          <a:prstGeom prst="rect">
            <a:avLst/>
          </a:prstGeom>
        </p:spPr>
      </p:pic>
      <p:sp>
        <p:nvSpPr>
          <p:cNvPr id="5" name="文本框 4"/>
          <p:cNvSpPr txBox="1"/>
          <p:nvPr/>
        </p:nvSpPr>
        <p:spPr>
          <a:xfrm>
            <a:off x="4482183" y="2873832"/>
            <a:ext cx="3467616" cy="584775"/>
          </a:xfrm>
          <a:prstGeom prst="rect">
            <a:avLst/>
          </a:prstGeom>
          <a:noFill/>
        </p:spPr>
        <p:txBody>
          <a:bodyPr wrap="none" rtlCol="0">
            <a:spAutoFit/>
          </a:bodyPr>
          <a:lstStyle/>
          <a:p>
            <a:pPr algn="ctr"/>
            <a:r>
              <a:rPr lang="zh-CN" altLang="en-US" sz="3200" b="1" dirty="0" smtClean="0">
                <a:solidFill>
                  <a:srgbClr val="FDEDAA"/>
                </a:solidFill>
                <a:latin typeface="微软雅黑" panose="020B0503020204020204" pitchFamily="82" charset="2"/>
                <a:ea typeface="微软雅黑" panose="020B0503020204020204" pitchFamily="82" charset="2"/>
              </a:rPr>
              <a:t>腐败问题及其现状</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73113" y="3596733"/>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第一部分</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692055"/>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38806"/>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884108"/>
            <a:ext cx="328658" cy="210837"/>
          </a:xfrm>
          <a:prstGeom prst="rect">
            <a:avLst/>
          </a:prstGeom>
        </p:spPr>
      </p:pic>
      <p:grpSp>
        <p:nvGrpSpPr>
          <p:cNvPr id="14" name="组合 13"/>
          <p:cNvGrpSpPr/>
          <p:nvPr/>
        </p:nvGrpSpPr>
        <p:grpSpPr>
          <a:xfrm>
            <a:off x="5398955" y="1503481"/>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3444959155"/>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5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85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3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腐败问题及其现状</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26" name="文本框 5"/>
          <p:cNvSpPr txBox="1"/>
          <p:nvPr/>
        </p:nvSpPr>
        <p:spPr>
          <a:xfrm>
            <a:off x="4590777" y="3228775"/>
            <a:ext cx="6185535" cy="2306955"/>
          </a:xfrm>
          <a:prstGeom prst="rect">
            <a:avLst/>
          </a:prstGeom>
          <a:noFill/>
          <a:ln>
            <a:noFill/>
          </a:ln>
        </p:spPr>
        <p:txBody>
          <a:bodyPr wrap="square" lIns="91440" tIns="45720" rIns="91440" bIns="4572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494949"/>
                </a:solidFill>
                <a:effectLst/>
                <a:uLnTx/>
                <a:uFillTx/>
                <a:latin typeface="Calibri" panose="020F0502020204030204"/>
                <a:ea typeface="微软雅黑" panose="020B0503020204020204" pitchFamily="34" charset="-122"/>
                <a:cs typeface="+mn-cs"/>
              </a:rPr>
              <a:t>腐败是公权力产生以来，每个国家都有的，主要表现在，贪污、徇私枉法、受贿、乱用实权、违反法律法规等等。</a:t>
            </a: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494949"/>
                </a:solidFill>
                <a:effectLst/>
                <a:uLnTx/>
                <a:uFillTx/>
                <a:latin typeface="Calibri" panose="020F0502020204030204"/>
                <a:ea typeface="微软雅黑" panose="020B0503020204020204" pitchFamily="34" charset="-122"/>
                <a:cs typeface="+mn-cs"/>
              </a:rPr>
              <a:t>中国的腐败有其根深蒂固的原因，其中最主要的原因：中国是一个人情社会，再加上中国的民主和法制发展比较缓慢，造成公权力和法律被践踏。</a:t>
            </a:r>
          </a:p>
        </p:txBody>
      </p:sp>
      <p:sp>
        <p:nvSpPr>
          <p:cNvPr id="27" name="矩形 26"/>
          <p:cNvSpPr/>
          <p:nvPr/>
        </p:nvSpPr>
        <p:spPr>
          <a:xfrm>
            <a:off x="4590777" y="2455345"/>
            <a:ext cx="6090920" cy="600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C00000"/>
                </a:solidFill>
                <a:effectLst/>
                <a:uLnTx/>
                <a:uFillTx/>
                <a:latin typeface="Calibri" panose="020F0502020204030204"/>
                <a:ea typeface="微软雅黑" panose="020B0503020204020204" pitchFamily="34" charset="-122"/>
                <a:cs typeface="+mn-cs"/>
              </a:rPr>
              <a:t>腐败已经对党、国家和人民造成了巨大的威胁</a:t>
            </a:r>
          </a:p>
        </p:txBody>
      </p:sp>
    </p:spTree>
    <p:extLst>
      <p:ext uri="{BB962C8B-B14F-4D97-AF65-F5344CB8AC3E}">
        <p14:creationId xmlns:p14="http://schemas.microsoft.com/office/powerpoint/2010/main" xmlns="" val="2454544775"/>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strVal val="#ppt_x"/>
                                          </p:val>
                                        </p:tav>
                                        <p:tav tm="100000">
                                          <p:val>
                                            <p:strVal val="#ppt_x"/>
                                          </p:val>
                                        </p:tav>
                                      </p:tavLst>
                                    </p:anim>
                                    <p:anim calcmode="lin" valueType="num">
                                      <p:cBhvr>
                                        <p:cTn id="18"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p:bldP spid="2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腐败问题及其现状</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
        <p:nvSpPr>
          <p:cNvPr id="7" name="Freeform 5"/>
          <p:cNvSpPr/>
          <p:nvPr/>
        </p:nvSpPr>
        <p:spPr bwMode="auto">
          <a:xfrm>
            <a:off x="10090511" y="2872544"/>
            <a:ext cx="499533" cy="1041400"/>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8" name="Freeform 8"/>
          <p:cNvSpPr/>
          <p:nvPr/>
        </p:nvSpPr>
        <p:spPr bwMode="auto">
          <a:xfrm>
            <a:off x="8558044" y="2872544"/>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0" name="Freeform 10"/>
          <p:cNvSpPr/>
          <p:nvPr/>
        </p:nvSpPr>
        <p:spPr bwMode="auto">
          <a:xfrm>
            <a:off x="7029811" y="2872544"/>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1" name="Freeform 12"/>
          <p:cNvSpPr/>
          <p:nvPr/>
        </p:nvSpPr>
        <p:spPr bwMode="auto">
          <a:xfrm>
            <a:off x="5499462" y="2872544"/>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 name="Freeform 14"/>
          <p:cNvSpPr/>
          <p:nvPr/>
        </p:nvSpPr>
        <p:spPr bwMode="auto">
          <a:xfrm>
            <a:off x="3971228" y="2872544"/>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3" name="Freeform 17"/>
          <p:cNvSpPr/>
          <p:nvPr/>
        </p:nvSpPr>
        <p:spPr bwMode="auto">
          <a:xfrm>
            <a:off x="10590044" y="3048228"/>
            <a:ext cx="1100667" cy="102446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nvGrpSpPr>
          <p:cNvPr id="14" name="组合 13"/>
          <p:cNvGrpSpPr/>
          <p:nvPr/>
        </p:nvGrpSpPr>
        <p:grpSpPr bwMode="auto">
          <a:xfrm>
            <a:off x="2828228" y="2872544"/>
            <a:ext cx="1278467" cy="1354667"/>
            <a:chOff x="2029538" y="2261909"/>
            <a:chExt cx="959665" cy="1016144"/>
          </a:xfrm>
        </p:grpSpPr>
        <p:sp>
          <p:nvSpPr>
            <p:cNvPr id="15" name="Rectangle 13"/>
            <p:cNvSpPr>
              <a:spLocks noChangeArrowheads="1"/>
            </p:cNvSpPr>
            <p:nvPr/>
          </p:nvSpPr>
          <p:spPr bwMode="auto">
            <a:xfrm>
              <a:off x="2113747"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6" name="Text Placeholder 59"/>
            <p:cNvSpPr txBox="1"/>
            <p:nvPr/>
          </p:nvSpPr>
          <p:spPr bwMode="auto">
            <a:xfrm>
              <a:off x="2029538"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01</a:t>
              </a:r>
            </a:p>
          </p:txBody>
        </p:sp>
      </p:grpSp>
      <p:grpSp>
        <p:nvGrpSpPr>
          <p:cNvPr id="17" name="组合 16"/>
          <p:cNvGrpSpPr/>
          <p:nvPr/>
        </p:nvGrpSpPr>
        <p:grpSpPr bwMode="auto">
          <a:xfrm>
            <a:off x="4356462" y="2849049"/>
            <a:ext cx="1280583" cy="1354667"/>
            <a:chOff x="3176585" y="2261909"/>
            <a:chExt cx="959665" cy="1016144"/>
          </a:xfrm>
        </p:grpSpPr>
        <p:sp>
          <p:nvSpPr>
            <p:cNvPr id="18" name="Rectangle 11"/>
            <p:cNvSpPr>
              <a:spLocks noChangeArrowheads="1"/>
            </p:cNvSpPr>
            <p:nvPr/>
          </p:nvSpPr>
          <p:spPr bwMode="auto">
            <a:xfrm>
              <a:off x="3260654" y="2261909"/>
              <a:ext cx="772492"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9" name="Text Placeholder 59"/>
            <p:cNvSpPr txBox="1"/>
            <p:nvPr/>
          </p:nvSpPr>
          <p:spPr bwMode="auto">
            <a:xfrm>
              <a:off x="3176585"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02</a:t>
              </a:r>
            </a:p>
          </p:txBody>
        </p:sp>
      </p:grpSp>
      <p:grpSp>
        <p:nvGrpSpPr>
          <p:cNvPr id="20" name="组合 19"/>
          <p:cNvGrpSpPr/>
          <p:nvPr/>
        </p:nvGrpSpPr>
        <p:grpSpPr bwMode="auto">
          <a:xfrm>
            <a:off x="5886811" y="2872544"/>
            <a:ext cx="1278467" cy="1354667"/>
            <a:chOff x="4323632" y="2261909"/>
            <a:chExt cx="959665" cy="1016144"/>
          </a:xfrm>
        </p:grpSpPr>
        <p:sp>
          <p:nvSpPr>
            <p:cNvPr id="21" name="Rectangle 9"/>
            <p:cNvSpPr>
              <a:spLocks noChangeArrowheads="1"/>
            </p:cNvSpPr>
            <p:nvPr/>
          </p:nvSpPr>
          <p:spPr bwMode="auto">
            <a:xfrm>
              <a:off x="4407842"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2" name="Text Placeholder 59"/>
            <p:cNvSpPr txBox="1"/>
            <p:nvPr/>
          </p:nvSpPr>
          <p:spPr bwMode="auto">
            <a:xfrm>
              <a:off x="4323632"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03</a:t>
              </a:r>
            </a:p>
          </p:txBody>
        </p:sp>
      </p:grpSp>
      <p:grpSp>
        <p:nvGrpSpPr>
          <p:cNvPr id="23" name="组合 22"/>
          <p:cNvGrpSpPr/>
          <p:nvPr/>
        </p:nvGrpSpPr>
        <p:grpSpPr bwMode="auto">
          <a:xfrm>
            <a:off x="7416738" y="2872544"/>
            <a:ext cx="1278467" cy="1354667"/>
            <a:chOff x="5468157" y="2261909"/>
            <a:chExt cx="959665" cy="1016144"/>
          </a:xfrm>
        </p:grpSpPr>
        <p:sp>
          <p:nvSpPr>
            <p:cNvPr id="24" name="Rectangle 7"/>
            <p:cNvSpPr>
              <a:spLocks noChangeArrowheads="1"/>
            </p:cNvSpPr>
            <p:nvPr/>
          </p:nvSpPr>
          <p:spPr bwMode="auto">
            <a:xfrm>
              <a:off x="5557133" y="2261909"/>
              <a:ext cx="77059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5" name="Text Placeholder 59"/>
            <p:cNvSpPr txBox="1"/>
            <p:nvPr/>
          </p:nvSpPr>
          <p:spPr bwMode="auto">
            <a:xfrm>
              <a:off x="5468157"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04</a:t>
              </a:r>
            </a:p>
          </p:txBody>
        </p:sp>
      </p:grpSp>
      <p:grpSp>
        <p:nvGrpSpPr>
          <p:cNvPr id="26" name="组合 25"/>
          <p:cNvGrpSpPr/>
          <p:nvPr/>
        </p:nvGrpSpPr>
        <p:grpSpPr bwMode="auto">
          <a:xfrm>
            <a:off x="8947511" y="2872544"/>
            <a:ext cx="1278467" cy="1354667"/>
            <a:chOff x="6619064" y="2261909"/>
            <a:chExt cx="959665" cy="1016144"/>
          </a:xfrm>
        </p:grpSpPr>
        <p:sp>
          <p:nvSpPr>
            <p:cNvPr id="27" name="Rectangle 6"/>
            <p:cNvSpPr>
              <a:spLocks noChangeArrowheads="1"/>
            </p:cNvSpPr>
            <p:nvPr/>
          </p:nvSpPr>
          <p:spPr bwMode="auto">
            <a:xfrm>
              <a:off x="6703274" y="2261909"/>
              <a:ext cx="772181" cy="1016144"/>
            </a:xfrm>
            <a:prstGeom prst="rect">
              <a:avLst/>
            </a:prstGeom>
            <a:gradFill>
              <a:gsLst>
                <a:gs pos="0">
                  <a:srgbClr val="E30000"/>
                </a:gs>
                <a:gs pos="100000">
                  <a:srgbClr val="760303"/>
                </a:gs>
              </a:gsLst>
              <a:lin ang="2700000" scaled="0"/>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8" name="Text Placeholder 59"/>
            <p:cNvSpPr txBox="1"/>
            <p:nvPr/>
          </p:nvSpPr>
          <p:spPr bwMode="auto">
            <a:xfrm>
              <a:off x="6619064" y="2383410"/>
              <a:ext cx="959665" cy="677314"/>
            </a:xfrm>
            <a:prstGeom prst="rect">
              <a:avLst/>
            </a:prstGeom>
            <a:noFill/>
            <a:ln w="9525">
              <a:noFill/>
              <a:miter lim="800000"/>
            </a:ln>
          </p:spPr>
          <p:txBody>
            <a:bodyPr anchor="ct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5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05</a:t>
              </a:r>
            </a:p>
          </p:txBody>
        </p:sp>
      </p:grpSp>
      <p:sp>
        <p:nvSpPr>
          <p:cNvPr id="29" name="Text Placeholder 59"/>
          <p:cNvSpPr txBox="1"/>
          <p:nvPr/>
        </p:nvSpPr>
        <p:spPr>
          <a:xfrm>
            <a:off x="2940563" y="4562434"/>
            <a:ext cx="2559105"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“一把手”</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腐败突出</a:t>
            </a:r>
          </a:p>
        </p:txBody>
      </p:sp>
      <p:cxnSp>
        <p:nvCxnSpPr>
          <p:cNvPr id="30" name="Straight Connector 54"/>
          <p:cNvCxnSpPr>
            <a:cxnSpLocks noChangeShapeType="1"/>
            <a:endCxn id="29" idx="1"/>
          </p:cNvCxnSpPr>
          <p:nvPr/>
        </p:nvCxnSpPr>
        <p:spPr bwMode="auto">
          <a:xfrm flipH="1">
            <a:off x="2940411" y="4220861"/>
            <a:ext cx="0" cy="965200"/>
          </a:xfrm>
          <a:prstGeom prst="line">
            <a:avLst/>
          </a:prstGeom>
          <a:noFill/>
          <a:ln w="9525" algn="ctr">
            <a:solidFill>
              <a:srgbClr val="C00000"/>
            </a:solidFill>
            <a:round/>
          </a:ln>
        </p:spPr>
      </p:cxnSp>
      <p:sp>
        <p:nvSpPr>
          <p:cNvPr id="31" name="Text Placeholder 59"/>
          <p:cNvSpPr txBox="1"/>
          <p:nvPr/>
        </p:nvSpPr>
        <p:spPr>
          <a:xfrm>
            <a:off x="5998598" y="4562434"/>
            <a:ext cx="2810599"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山头腐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败走高</a:t>
            </a:r>
          </a:p>
        </p:txBody>
      </p:sp>
      <p:cxnSp>
        <p:nvCxnSpPr>
          <p:cNvPr id="32" name="Straight Connector 56"/>
          <p:cNvCxnSpPr>
            <a:cxnSpLocks noChangeShapeType="1"/>
          </p:cNvCxnSpPr>
          <p:nvPr/>
        </p:nvCxnSpPr>
        <p:spPr bwMode="auto">
          <a:xfrm>
            <a:off x="5998995" y="4220861"/>
            <a:ext cx="0" cy="965200"/>
          </a:xfrm>
          <a:prstGeom prst="line">
            <a:avLst/>
          </a:prstGeom>
          <a:noFill/>
          <a:ln w="9525" algn="ctr">
            <a:solidFill>
              <a:srgbClr val="C00000"/>
            </a:solidFill>
            <a:round/>
          </a:ln>
        </p:spPr>
      </p:cxnSp>
      <p:sp>
        <p:nvSpPr>
          <p:cNvPr id="33" name="Text Placeholder 59"/>
          <p:cNvSpPr txBox="1"/>
          <p:nvPr/>
        </p:nvSpPr>
        <p:spPr>
          <a:xfrm>
            <a:off x="9059931" y="4562434"/>
            <a:ext cx="2822512"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军队腐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败凸显</a:t>
            </a:r>
          </a:p>
        </p:txBody>
      </p:sp>
      <p:cxnSp>
        <p:nvCxnSpPr>
          <p:cNvPr id="35" name="Straight Connector 58"/>
          <p:cNvCxnSpPr>
            <a:cxnSpLocks noChangeShapeType="1"/>
          </p:cNvCxnSpPr>
          <p:nvPr/>
        </p:nvCxnSpPr>
        <p:spPr bwMode="auto">
          <a:xfrm>
            <a:off x="9059695" y="4220861"/>
            <a:ext cx="0" cy="965200"/>
          </a:xfrm>
          <a:prstGeom prst="line">
            <a:avLst/>
          </a:prstGeom>
          <a:noFill/>
          <a:ln w="9525" algn="ctr">
            <a:solidFill>
              <a:srgbClr val="C00000"/>
            </a:solidFill>
            <a:round/>
          </a:ln>
        </p:spPr>
      </p:cxnSp>
      <p:sp>
        <p:nvSpPr>
          <p:cNvPr id="36" name="Text Placeholder 59"/>
          <p:cNvSpPr txBox="1"/>
          <p:nvPr/>
        </p:nvSpPr>
        <p:spPr>
          <a:xfrm>
            <a:off x="4469202" y="1799328"/>
            <a:ext cx="2810599"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“苍蝇式”</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腐败多发</a:t>
            </a:r>
          </a:p>
        </p:txBody>
      </p:sp>
      <p:sp>
        <p:nvSpPr>
          <p:cNvPr id="37" name="Text Placeholder 59"/>
          <p:cNvSpPr txBox="1"/>
          <p:nvPr/>
        </p:nvSpPr>
        <p:spPr>
          <a:xfrm>
            <a:off x="7595146" y="1799328"/>
            <a:ext cx="2559105"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新型腐</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135"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败增生</a:t>
            </a:r>
          </a:p>
        </p:txBody>
      </p:sp>
      <p:cxnSp>
        <p:nvCxnSpPr>
          <p:cNvPr id="38" name="Straight Connector 63"/>
          <p:cNvCxnSpPr>
            <a:cxnSpLocks noChangeShapeType="1"/>
          </p:cNvCxnSpPr>
          <p:nvPr/>
        </p:nvCxnSpPr>
        <p:spPr bwMode="auto">
          <a:xfrm>
            <a:off x="4479228" y="1943328"/>
            <a:ext cx="0" cy="937683"/>
          </a:xfrm>
          <a:prstGeom prst="line">
            <a:avLst/>
          </a:prstGeom>
          <a:noFill/>
          <a:ln w="9525" algn="ctr">
            <a:solidFill>
              <a:srgbClr val="C00000"/>
            </a:solidFill>
            <a:round/>
          </a:ln>
        </p:spPr>
      </p:cxnSp>
      <p:cxnSp>
        <p:nvCxnSpPr>
          <p:cNvPr id="39" name="Straight Connector 64"/>
          <p:cNvCxnSpPr>
            <a:cxnSpLocks noChangeShapeType="1"/>
          </p:cNvCxnSpPr>
          <p:nvPr/>
        </p:nvCxnSpPr>
        <p:spPr bwMode="auto">
          <a:xfrm>
            <a:off x="7535695" y="1943328"/>
            <a:ext cx="0" cy="937683"/>
          </a:xfrm>
          <a:prstGeom prst="line">
            <a:avLst/>
          </a:prstGeom>
          <a:noFill/>
          <a:ln w="9525" algn="ctr">
            <a:solidFill>
              <a:srgbClr val="C00000"/>
            </a:solidFill>
            <a:round/>
          </a:ln>
        </p:spPr>
      </p:cxnSp>
    </p:spTree>
    <p:extLst>
      <p:ext uri="{BB962C8B-B14F-4D97-AF65-F5344CB8AC3E}">
        <p14:creationId xmlns:p14="http://schemas.microsoft.com/office/powerpoint/2010/main" xmlns="" val="2611947769"/>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3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300"/>
                                        <p:tgtEl>
                                          <p:spTgt spid="12"/>
                                        </p:tgtEl>
                                      </p:cBhvr>
                                    </p:animEffect>
                                  </p:childTnLst>
                                </p:cTn>
                              </p:par>
                              <p:par>
                                <p:cTn id="14" presetID="2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300"/>
                                        <p:tgtEl>
                                          <p:spTgt spid="17"/>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3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300"/>
                                        <p:tgtEl>
                                          <p:spTgt spid="20"/>
                                        </p:tgtEl>
                                      </p:cBhvr>
                                    </p:animEffec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300"/>
                                        <p:tgtEl>
                                          <p:spTgt spid="23"/>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00"/>
                                        <p:tgtEl>
                                          <p:spTgt spid="8"/>
                                        </p:tgtEl>
                                      </p:cBhvr>
                                    </p:animEffect>
                                  </p:childTnLst>
                                </p:cTn>
                              </p:par>
                              <p:par>
                                <p:cTn id="32" presetID="2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300"/>
                                        <p:tgtEl>
                                          <p:spTgt spid="26"/>
                                        </p:tgtEl>
                                      </p:cBhvr>
                                    </p:animEffect>
                                  </p:childTnLst>
                                </p:cTn>
                              </p:par>
                              <p:par>
                                <p:cTn id="35" presetID="22" presetClass="entr" presetSubtype="8"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300"/>
                                        <p:tgtEl>
                                          <p:spTgt spid="7"/>
                                        </p:tgtEl>
                                      </p:cBhvr>
                                    </p:animEffect>
                                  </p:childTnLst>
                                </p:cTn>
                              </p:par>
                              <p:par>
                                <p:cTn id="38" presetID="22" presetClass="entr" presetSubtype="8"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300"/>
                                        <p:tgtEl>
                                          <p:spTgt spid="13"/>
                                        </p:tgtEl>
                                      </p:cBhvr>
                                    </p:animEffect>
                                  </p:childTnLst>
                                </p:cTn>
                              </p:par>
                              <p:par>
                                <p:cTn id="41" presetID="22" presetClass="entr" presetSubtype="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4" fill="hold"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500"/>
                                        <p:tgtEl>
                                          <p:spTgt spid="38"/>
                                        </p:tgtEl>
                                      </p:cBhvr>
                                    </p:animEffect>
                                  </p:childTnLst>
                                </p:cTn>
                              </p:par>
                              <p:par>
                                <p:cTn id="50" presetID="22" presetClass="entr" presetSubtype="8"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par>
                                <p:cTn id="53" presetID="22" presetClass="entr" presetSubtype="1"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par>
                                <p:cTn id="56" presetID="22" presetClass="entr" presetSubtype="8"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par>
                                <p:cTn id="59" presetID="22" presetClass="entr" presetSubtype="4"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down)">
                                      <p:cBhvr>
                                        <p:cTn id="61" dur="500"/>
                                        <p:tgtEl>
                                          <p:spTgt spid="39"/>
                                        </p:tgtEl>
                                      </p:cBhvr>
                                    </p:animEffect>
                                  </p:childTnLst>
                                </p:cTn>
                              </p:par>
                              <p:par>
                                <p:cTn id="62" presetID="22" presetClass="entr" presetSubtype="8"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500"/>
                                        <p:tgtEl>
                                          <p:spTgt spid="37"/>
                                        </p:tgtEl>
                                      </p:cBhvr>
                                    </p:animEffect>
                                  </p:childTnLst>
                                </p:cTn>
                              </p:par>
                              <p:par>
                                <p:cTn id="65" presetID="22" presetClass="entr" presetSubtype="1"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par>
                                <p:cTn id="68" presetID="22" presetClass="entr" presetSubtype="8"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5271096" y="2055609"/>
            <a:ext cx="3276600" cy="3276600"/>
          </a:xfrm>
          <a:prstGeom prst="ellipse">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2715905" y="2041004"/>
            <a:ext cx="2478991" cy="8771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“一把手”违纪违法案件不仅数量多、危害大，而且呈现上升趋势。</a:t>
            </a:r>
          </a:p>
        </p:txBody>
      </p:sp>
      <p:sp>
        <p:nvSpPr>
          <p:cNvPr id="13" name="椭圆 12"/>
          <p:cNvSpPr/>
          <p:nvPr/>
        </p:nvSpPr>
        <p:spPr>
          <a:xfrm>
            <a:off x="5252046" y="2322309"/>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1</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14" name="文本框 38"/>
          <p:cNvSpPr txBox="1"/>
          <p:nvPr/>
        </p:nvSpPr>
        <p:spPr>
          <a:xfrm>
            <a:off x="6161555" y="2850592"/>
            <a:ext cx="1467068" cy="16312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腐败</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0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现状</a:t>
            </a:r>
          </a:p>
        </p:txBody>
      </p:sp>
      <p:sp>
        <p:nvSpPr>
          <p:cNvPr id="15" name="椭圆 14"/>
          <p:cNvSpPr/>
          <p:nvPr/>
        </p:nvSpPr>
        <p:spPr>
          <a:xfrm>
            <a:off x="7398346" y="1915909"/>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2</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16" name="椭圆 15"/>
          <p:cNvSpPr/>
          <p:nvPr/>
        </p:nvSpPr>
        <p:spPr>
          <a:xfrm>
            <a:off x="8133949" y="317936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3</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17" name="椭圆 16"/>
          <p:cNvSpPr/>
          <p:nvPr/>
        </p:nvSpPr>
        <p:spPr>
          <a:xfrm>
            <a:off x="6839546" y="4951209"/>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4</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18" name="椭圆 17"/>
          <p:cNvSpPr/>
          <p:nvPr/>
        </p:nvSpPr>
        <p:spPr>
          <a:xfrm>
            <a:off x="4940896" y="356167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rPr>
              <a:t>5</a:t>
            </a:r>
            <a:endParaRPr kumimoji="0" lang="zh-CN" altLang="en-US" sz="3600" b="0" i="0" u="none" strike="noStrike" kern="120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8200117" y="1626114"/>
            <a:ext cx="3223060" cy="8771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“苍蝇式腐败”点多、线长、面广、多发，其危害不亚于“虎患”。</a:t>
            </a:r>
          </a:p>
        </p:txBody>
      </p:sp>
      <p:sp>
        <p:nvSpPr>
          <p:cNvPr id="20" name="矩形 19"/>
          <p:cNvSpPr/>
          <p:nvPr/>
        </p:nvSpPr>
        <p:spPr>
          <a:xfrm>
            <a:off x="8953098" y="2856432"/>
            <a:ext cx="2797624" cy="115600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山头主义”“圈子文化”涣散了组织</a:t>
            </a:r>
            <a:r>
              <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滋生了腐败</a:t>
            </a:r>
            <a:r>
              <a:rPr kumimoji="0" lang="en-US" altLang="zh-CN"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往往造成“窝案”“案”“塌方式系统性腐败”。</a:t>
            </a:r>
          </a:p>
        </p:txBody>
      </p:sp>
      <p:sp>
        <p:nvSpPr>
          <p:cNvPr id="21" name="矩形 20"/>
          <p:cNvSpPr/>
          <p:nvPr/>
        </p:nvSpPr>
        <p:spPr>
          <a:xfrm>
            <a:off x="2333767" y="4242787"/>
            <a:ext cx="2715079" cy="1138773"/>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军队和有些地方一样，隐蔽存在着权钱交易、行贿受赂、违法乱纪等现象，大有前‘腐’后继之势。</a:t>
            </a:r>
          </a:p>
        </p:txBody>
      </p:sp>
      <p:sp>
        <p:nvSpPr>
          <p:cNvPr id="22" name="矩形 21"/>
          <p:cNvSpPr/>
          <p:nvPr/>
        </p:nvSpPr>
        <p:spPr>
          <a:xfrm>
            <a:off x="8092363" y="4971875"/>
            <a:ext cx="3549176" cy="11387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dirty="0">
                <a:ln>
                  <a:noFill/>
                </a:ln>
                <a:solidFill>
                  <a:srgbClr val="360406"/>
                </a:solidFill>
                <a:effectLst/>
                <a:uLnTx/>
                <a:uFillTx/>
                <a:latin typeface="微软雅黑" panose="020B0503020204020204" pitchFamily="34" charset="-122"/>
                <a:ea typeface="微软雅黑" panose="020B0503020204020204" pitchFamily="34" charset="-122"/>
                <a:cs typeface="+mn-cs"/>
              </a:rPr>
              <a:t>领导干部插手土地出让、工程建设、房地产开发映集中，领导干部‘一家两制’、利益输送出现新的表现形式，手段隐蔽。</a:t>
            </a:r>
          </a:p>
        </p:txBody>
      </p:sp>
      <p:sp>
        <p:nvSpPr>
          <p:cNvPr id="23" name="文本框 13"/>
          <p:cNvSpPr txBox="1"/>
          <p:nvPr/>
        </p:nvSpPr>
        <p:spPr>
          <a:xfrm>
            <a:off x="1000430" y="302737"/>
            <a:ext cx="2646878"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腐败问题及其现状</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3973825639"/>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25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par>
                                <p:cTn id="10" presetID="8" presetClass="emph" presetSubtype="0" fill="hold" grpId="1" nodeType="withEffect">
                                  <p:stCondLst>
                                    <p:cond delay="1250"/>
                                  </p:stCondLst>
                                  <p:childTnLst>
                                    <p:animRot by="2160000">
                                      <p:cBhvr>
                                        <p:cTn id="11" dur="3750" fill="hold"/>
                                        <p:tgtEl>
                                          <p:spTgt spid="10"/>
                                        </p:tgtEl>
                                        <p:attrNameLst>
                                          <p:attrName>r</p:attrName>
                                        </p:attrNameLst>
                                      </p:cBhvr>
                                    </p:animRot>
                                  </p:childTnLst>
                                </p:cTn>
                              </p:par>
                              <p:par>
                                <p:cTn id="12" presetID="53" presetClass="entr" presetSubtype="16" fill="hold" grpId="0" nodeType="withEffect">
                                  <p:stCondLst>
                                    <p:cond delay="1250"/>
                                  </p:stCondLst>
                                  <p:childTnLst>
                                    <p:set>
                                      <p:cBhvr>
                                        <p:cTn id="13" dur="1" fill="hold">
                                          <p:stCondLst>
                                            <p:cond delay="0"/>
                                          </p:stCondLst>
                                        </p:cTn>
                                        <p:tgtEl>
                                          <p:spTgt spid="14"/>
                                        </p:tgtEl>
                                        <p:attrNameLst>
                                          <p:attrName>style.visibility</p:attrName>
                                        </p:attrNameLst>
                                      </p:cBhvr>
                                      <p:to>
                                        <p:strVal val="visible"/>
                                      </p:to>
                                    </p:set>
                                    <p:anim calcmode="lin" valueType="num">
                                      <p:cBhvr>
                                        <p:cTn id="14" dur="750" fill="hold"/>
                                        <p:tgtEl>
                                          <p:spTgt spid="14"/>
                                        </p:tgtEl>
                                        <p:attrNameLst>
                                          <p:attrName>ppt_w</p:attrName>
                                        </p:attrNameLst>
                                      </p:cBhvr>
                                      <p:tavLst>
                                        <p:tav tm="0">
                                          <p:val>
                                            <p:fltVal val="0"/>
                                          </p:val>
                                        </p:tav>
                                        <p:tav tm="100000">
                                          <p:val>
                                            <p:strVal val="#ppt_w"/>
                                          </p:val>
                                        </p:tav>
                                      </p:tavLst>
                                    </p:anim>
                                    <p:anim calcmode="lin" valueType="num">
                                      <p:cBhvr>
                                        <p:cTn id="15" dur="750" fill="hold"/>
                                        <p:tgtEl>
                                          <p:spTgt spid="14"/>
                                        </p:tgtEl>
                                        <p:attrNameLst>
                                          <p:attrName>ppt_h</p:attrName>
                                        </p:attrNameLst>
                                      </p:cBhvr>
                                      <p:tavLst>
                                        <p:tav tm="0">
                                          <p:val>
                                            <p:fltVal val="0"/>
                                          </p:val>
                                        </p:tav>
                                        <p:tav tm="100000">
                                          <p:val>
                                            <p:strVal val="#ppt_h"/>
                                          </p:val>
                                        </p:tav>
                                      </p:tavLst>
                                    </p:anim>
                                    <p:animEffect transition="in" filter="fade">
                                      <p:cBhvr>
                                        <p:cTn id="16" dur="750"/>
                                        <p:tgtEl>
                                          <p:spTgt spid="14"/>
                                        </p:tgtEl>
                                      </p:cBhvr>
                                    </p:animEffect>
                                  </p:childTnLst>
                                </p:cTn>
                              </p:par>
                              <p:par>
                                <p:cTn id="17" presetID="53" presetClass="entr" presetSubtype="16" fill="hold" grpId="0"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225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25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275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325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grpId="0" nodeType="withEffect">
                                  <p:stCondLst>
                                    <p:cond delay="35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375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40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grpId="0" nodeType="withEffect">
                                  <p:stCondLst>
                                    <p:cond delay="425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ppt_w</p:attrName>
                                        </p:attrNameLst>
                                      </p:cBhvr>
                                      <p:tavLst>
                                        <p:tav tm="0">
                                          <p:val>
                                            <p:fltVal val="0"/>
                                          </p:val>
                                        </p:tav>
                                        <p:tav tm="100000">
                                          <p:val>
                                            <p:strVal val="#ppt_w"/>
                                          </p:val>
                                        </p:tav>
                                      </p:tavLst>
                                    </p:anim>
                                    <p:anim calcmode="lin" valueType="num">
                                      <p:cBhvr>
                                        <p:cTn id="65" dur="500" fill="hold"/>
                                        <p:tgtEl>
                                          <p:spTgt spid="21"/>
                                        </p:tgtEl>
                                        <p:attrNameLst>
                                          <p:attrName>ppt_h</p:attrName>
                                        </p:attrNameLst>
                                      </p:cBhvr>
                                      <p:tavLst>
                                        <p:tav tm="0">
                                          <p:val>
                                            <p:fltVal val="0"/>
                                          </p:val>
                                        </p:tav>
                                        <p:tav tm="100000">
                                          <p:val>
                                            <p:strVal val="#ppt_h"/>
                                          </p:val>
                                        </p:tav>
                                      </p:tavLst>
                                    </p:anim>
                                    <p:animEffect transition="in" filter="fade">
                                      <p:cBhvr>
                                        <p:cTn id="66" dur="500"/>
                                        <p:tgtEl>
                                          <p:spTgt spid="21"/>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bldLvl="0" animBg="1"/>
      <p:bldP spid="11" grpId="0"/>
      <p:bldP spid="13" grpId="0" bldLvl="0" animBg="1"/>
      <p:bldP spid="14" grpId="0"/>
      <p:bldP spid="15" grpId="0" bldLvl="0" animBg="1"/>
      <p:bldP spid="16" grpId="0" bldLvl="0" animBg="1"/>
      <p:bldP spid="17" grpId="0" bldLvl="0" animBg="1"/>
      <p:bldP spid="18" grpId="0" bldLvl="0" animBg="1"/>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120710"/>
            <a:ext cx="12192000" cy="27371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91028" y="1017329"/>
            <a:ext cx="7241213" cy="4262718"/>
          </a:xfrm>
          <a:prstGeom prst="rect">
            <a:avLst/>
          </a:prstGeom>
        </p:spPr>
      </p:pic>
      <p:sp>
        <p:nvSpPr>
          <p:cNvPr id="5" name="文本框 4"/>
          <p:cNvSpPr txBox="1"/>
          <p:nvPr/>
        </p:nvSpPr>
        <p:spPr>
          <a:xfrm>
            <a:off x="4226978" y="2902865"/>
            <a:ext cx="3877985" cy="584775"/>
          </a:xfrm>
          <a:prstGeom prst="rect">
            <a:avLst/>
          </a:prstGeom>
          <a:noFill/>
        </p:spPr>
        <p:txBody>
          <a:bodyPr wrap="none" rtlCol="0">
            <a:spAutoFit/>
          </a:bodyPr>
          <a:lstStyle/>
          <a:p>
            <a:pPr algn="ctr"/>
            <a:r>
              <a:rPr lang="zh-CN" altLang="en-US" sz="3200" b="1" dirty="0" smtClean="0">
                <a:solidFill>
                  <a:srgbClr val="FDEDAA"/>
                </a:solidFill>
                <a:latin typeface="微软雅黑" panose="020B0503020204020204" pitchFamily="82" charset="2"/>
                <a:ea typeface="微软雅黑" panose="020B0503020204020204" pitchFamily="82" charset="2"/>
              </a:rPr>
              <a:t>党风廉政建设的目标</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9" name="矩形: 圆角 8"/>
          <p:cNvSpPr/>
          <p:nvPr/>
        </p:nvSpPr>
        <p:spPr>
          <a:xfrm>
            <a:off x="5473113" y="3625766"/>
            <a:ext cx="1344706" cy="322730"/>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第二部分</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28504" y="1721088"/>
            <a:ext cx="514691" cy="27904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895512" y="667839"/>
            <a:ext cx="229441" cy="19843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64146" y="913141"/>
            <a:ext cx="328658" cy="210837"/>
          </a:xfrm>
          <a:prstGeom prst="rect">
            <a:avLst/>
          </a:prstGeom>
        </p:spPr>
      </p:pic>
      <p:grpSp>
        <p:nvGrpSpPr>
          <p:cNvPr id="14" name="组合 13"/>
          <p:cNvGrpSpPr/>
          <p:nvPr/>
        </p:nvGrpSpPr>
        <p:grpSpPr>
          <a:xfrm>
            <a:off x="5398955" y="1532514"/>
            <a:ext cx="1320234" cy="1233546"/>
            <a:chOff x="5398955" y="1851824"/>
            <a:chExt cx="1320234" cy="1233546"/>
          </a:xfrm>
        </p:grpSpPr>
        <p:sp>
          <p:nvSpPr>
            <p:cNvPr id="8" name="Freeform 29"/>
            <p:cNvSpPr/>
            <p:nvPr/>
          </p:nvSpPr>
          <p:spPr bwMode="auto">
            <a:xfrm>
              <a:off x="5398955" y="190561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6600"/>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13" name="Freeform 29"/>
            <p:cNvSpPr/>
            <p:nvPr/>
          </p:nvSpPr>
          <p:spPr bwMode="auto">
            <a:xfrm>
              <a:off x="5398955" y="1851824"/>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2157987949"/>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14:presetBounceEnd="8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8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84000">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90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90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4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900"/>
                                </p:stCondLst>
                                <p:childTnLst>
                                  <p:par>
                                    <p:cTn id="19" presetID="37"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5" fill="hold">
                                <p:stCondLst>
                                  <p:cond delay="2900"/>
                                </p:stCondLst>
                                <p:childTnLst>
                                  <p:par>
                                    <p:cTn id="26" presetID="2" presetClass="entr" presetSubtype="3"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34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300"/>
                                            <p:tgtEl>
                                              <p:spTgt spid="15"/>
                                            </p:tgtEl>
                                          </p:cBhvr>
                                        </p:animEffect>
                                        <p:anim calcmode="lin" valueType="num">
                                          <p:cBhvr>
                                            <p:cTn id="42" dur="300" fill="hold"/>
                                            <p:tgtEl>
                                              <p:spTgt spid="15"/>
                                            </p:tgtEl>
                                            <p:attrNameLst>
                                              <p:attrName>ppt_x</p:attrName>
                                            </p:attrNameLst>
                                          </p:cBhvr>
                                          <p:tavLst>
                                            <p:tav tm="0">
                                              <p:val>
                                                <p:strVal val="#ppt_x"/>
                                              </p:val>
                                            </p:tav>
                                            <p:tav tm="100000">
                                              <p:val>
                                                <p:strVal val="#ppt_x"/>
                                              </p:val>
                                            </p:tav>
                                          </p:tavLst>
                                        </p:anim>
                                        <p:anim calcmode="lin" valueType="num">
                                          <p:cBhvr>
                                            <p:cTn id="43"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53902">
            <a:off x="3049460" y="2053042"/>
            <a:ext cx="2734397" cy="3349181"/>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8" name="矩形 7"/>
          <p:cNvSpPr/>
          <p:nvPr/>
        </p:nvSpPr>
        <p:spPr>
          <a:xfrm>
            <a:off x="3089485" y="2170058"/>
            <a:ext cx="2637337" cy="3253195"/>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9" name="矩形 8"/>
          <p:cNvSpPr/>
          <p:nvPr/>
        </p:nvSpPr>
        <p:spPr>
          <a:xfrm rot="153902">
            <a:off x="8636190" y="2122257"/>
            <a:ext cx="2734397" cy="3349181"/>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10" name="矩形 9"/>
          <p:cNvSpPr/>
          <p:nvPr/>
        </p:nvSpPr>
        <p:spPr>
          <a:xfrm>
            <a:off x="8663515" y="2235463"/>
            <a:ext cx="2637337" cy="3253195"/>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a typeface="宋体" panose="02010600030101010101" pitchFamily="2" charset="-122"/>
              <a:cs typeface="+mn-cs"/>
            </a:endParaRPr>
          </a:p>
        </p:txBody>
      </p:sp>
      <p:sp>
        <p:nvSpPr>
          <p:cNvPr id="11" name="矩形 10"/>
          <p:cNvSpPr/>
          <p:nvPr/>
        </p:nvSpPr>
        <p:spPr>
          <a:xfrm>
            <a:off x="3175567" y="2848696"/>
            <a:ext cx="2385520" cy="2621872"/>
          </a:xfrm>
          <a:prstGeom prst="rect">
            <a:avLst/>
          </a:prstGeom>
        </p:spPr>
        <p:txBody>
          <a:bodyPr wrap="square">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在党的建设中，思想建设是党的各项建设包括制度建设的基础。我们要不断提高党员的思想政治素质，保持反腐高压，坚持“老虎”、“苍蝇”一把抓，从而不想腐。</a:t>
            </a:r>
          </a:p>
        </p:txBody>
      </p:sp>
      <p:sp>
        <p:nvSpPr>
          <p:cNvPr id="12" name="矩形 10"/>
          <p:cNvSpPr/>
          <p:nvPr/>
        </p:nvSpPr>
        <p:spPr>
          <a:xfrm>
            <a:off x="3176010" y="2452455"/>
            <a:ext cx="2384442" cy="369332"/>
          </a:xfrm>
          <a:prstGeom prst="rect">
            <a:avLst/>
          </a:prstGeom>
          <a:gradFill>
            <a:gsLst>
              <a:gs pos="0">
                <a:srgbClr val="E30000"/>
              </a:gs>
              <a:gs pos="100000">
                <a:srgbClr val="760303"/>
              </a:gs>
            </a:gsLst>
            <a:lin ang="5400000" scaled="0"/>
          </a:grad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思想建党</a:t>
            </a:r>
          </a:p>
        </p:txBody>
      </p:sp>
      <p:sp>
        <p:nvSpPr>
          <p:cNvPr id="13" name="矩形 12"/>
          <p:cNvSpPr/>
          <p:nvPr/>
        </p:nvSpPr>
        <p:spPr>
          <a:xfrm>
            <a:off x="8784697" y="3005540"/>
            <a:ext cx="2384442" cy="1692771"/>
          </a:xfrm>
          <a:prstGeom prst="rect">
            <a:avLst/>
          </a:prstGeom>
        </p:spPr>
        <p:txBody>
          <a:bodyPr wrap="square">
            <a:spAutoFit/>
          </a:bodyPr>
          <a:lstStyle/>
          <a:p>
            <a:pPr marL="0" marR="0" lvl="0" indent="0" algn="just" defTabSz="914400" rtl="0" eaLnBrk="1" fontAlgn="base" latinLnBrk="0" hangingPunct="1">
              <a:lnSpc>
                <a:spcPct val="130000"/>
              </a:lnSpc>
              <a:spcBef>
                <a:spcPct val="0"/>
              </a:spcBef>
              <a:spcAft>
                <a:spcPct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制度建党是思想建党的有力保障，我们要不断建立健全的法制体系，从严治党，以法治党，从而不敢腐，不能腐。</a:t>
            </a:r>
          </a:p>
        </p:txBody>
      </p:sp>
      <p:sp>
        <p:nvSpPr>
          <p:cNvPr id="15" name="矩形 10"/>
          <p:cNvSpPr/>
          <p:nvPr/>
        </p:nvSpPr>
        <p:spPr>
          <a:xfrm>
            <a:off x="8767820" y="2452455"/>
            <a:ext cx="2384442" cy="369332"/>
          </a:xfrm>
          <a:prstGeom prst="rect">
            <a:avLst/>
          </a:prstGeom>
          <a:gradFill>
            <a:gsLst>
              <a:gs pos="0">
                <a:srgbClr val="E30000"/>
              </a:gs>
              <a:gs pos="100000">
                <a:srgbClr val="760303"/>
              </a:gs>
            </a:gsLst>
            <a:lin ang="5400000" scaled="0"/>
          </a:grad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制度建党</a:t>
            </a:r>
          </a:p>
        </p:txBody>
      </p:sp>
      <p:pic>
        <p:nvPicPr>
          <p:cNvPr id="16" name="图片 15" descr="fcfd8b3120a0cf5026ffb0a9b16eca89"/>
          <p:cNvPicPr>
            <a:picLocks noChangeAspect="1"/>
          </p:cNvPicPr>
          <p:nvPr/>
        </p:nvPicPr>
        <p:blipFill>
          <a:blip r:embed="rId3" cstate="print"/>
          <a:stretch>
            <a:fillRect/>
          </a:stretch>
        </p:blipFill>
        <p:spPr>
          <a:xfrm>
            <a:off x="5561505" y="1785883"/>
            <a:ext cx="2633562" cy="3725487"/>
          </a:xfrm>
          <a:prstGeom prst="rect">
            <a:avLst/>
          </a:prstGeom>
        </p:spPr>
      </p:pic>
      <p:sp>
        <p:nvSpPr>
          <p:cNvPr id="14" name="文本框 13"/>
          <p:cNvSpPr txBox="1"/>
          <p:nvPr/>
        </p:nvSpPr>
        <p:spPr>
          <a:xfrm>
            <a:off x="1000430" y="302737"/>
            <a:ext cx="2954655"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82" charset="2"/>
                <a:ea typeface="微软雅黑" panose="020B0503020204020204" pitchFamily="82" charset="2"/>
              </a:rPr>
              <a:t>党风廉政建设的目标</a:t>
            </a:r>
            <a:endParaRPr lang="zh-CN" altLang="en-US" sz="2400" b="1"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820317066"/>
      </p:ext>
    </p:extLst>
  </p:cSld>
  <p:clrMapOvr>
    <a:masterClrMapping/>
  </p:clrMapOvr>
  <mc:AlternateContent xmlns:mc="http://schemas.openxmlformats.org/markup-compatibility/2006">
    <mc:Choice xmlns:p14="http://schemas.microsoft.com/office/powerpoint/2010/main" xmlns="" Requires="p14">
      <p:transition spd="slow" p14:dur="1500" advClick="0" advTm="10">
        <p:random/>
      </p:transition>
    </mc:Choice>
    <mc:Fallback>
      <p:transition spd="slow" advClick="0" advTm="1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0-#ppt_w/2"/>
                                          </p:val>
                                        </p:tav>
                                        <p:tav tm="100000">
                                          <p:val>
                                            <p:strVal val="#ppt_x"/>
                                          </p:val>
                                        </p:tav>
                                      </p:tavLst>
                                    </p:anim>
                                    <p:anim calcmode="lin" valueType="num">
                                      <p:cBhvr additive="base">
                                        <p:cTn id="21" dur="750" fill="hold"/>
                                        <p:tgtEl>
                                          <p:spTgt spid="9"/>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内监督条例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881</TotalTime>
  <Words>3672</Words>
  <Application>Microsoft Office PowerPoint</Application>
  <PresentationFormat>自定义</PresentationFormat>
  <Paragraphs>269</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党内监督条例4</dc:title>
  <dc:creator>Administrator</dc:creator>
  <cp:lastModifiedBy>hlf</cp:lastModifiedBy>
  <cp:revision>231</cp:revision>
  <dcterms:created xsi:type="dcterms:W3CDTF">2016-10-27T12:36:38Z</dcterms:created>
  <dcterms:modified xsi:type="dcterms:W3CDTF">2018-02-24T07:09:18Z</dcterms:modified>
</cp:coreProperties>
</file>