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8" r:id="rId7"/>
    <p:sldId id="270" r:id="rId8"/>
    <p:sldId id="271" r:id="rId9"/>
    <p:sldId id="272" r:id="rId10"/>
    <p:sldId id="274" r:id="rId11"/>
    <p:sldId id="275" r:id="rId12"/>
    <p:sldId id="276" r:id="rId13"/>
    <p:sldId id="277" r:id="rId14"/>
    <p:sldId id="273" r:id="rId15"/>
    <p:sldId id="278" r:id="rId16"/>
    <p:sldId id="279" r:id="rId17"/>
    <p:sldId id="281" r:id="rId18"/>
    <p:sldId id="282" r:id="rId19"/>
    <p:sldId id="283" r:id="rId20"/>
    <p:sldId id="284" r:id="rId21"/>
    <p:sldId id="285" r:id="rId22"/>
    <p:sldId id="286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</p:sldIdLst>
  <p:sldSz cx="1219835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E0C"/>
    <a:srgbClr val="FFFFFF"/>
    <a:srgbClr val="ABF10F"/>
    <a:srgbClr val="FF9300"/>
    <a:srgbClr val="F8F8F8"/>
    <a:srgbClr val="212121"/>
    <a:srgbClr val="78AA0A"/>
    <a:srgbClr val="0D0D0D"/>
    <a:srgbClr val="7EC234"/>
    <a:srgbClr val="7CB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1" autoAdjust="0"/>
    <p:restoredTop sz="94660"/>
  </p:normalViewPr>
  <p:slideViewPr>
    <p:cSldViewPr>
      <p:cViewPr>
        <p:scale>
          <a:sx n="57" d="100"/>
          <a:sy n="57" d="100"/>
        </p:scale>
        <p:origin x="-1116" y="-504"/>
      </p:cViewPr>
      <p:guideLst>
        <p:guide orient="horz" pos="2160"/>
        <p:guide pos="38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4" d="100"/>
        <a:sy n="174" d="100"/>
      </p:scale>
      <p:origin x="0" y="21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gs" Target="tags/tag1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mailto:info@eyefulpresentations.co.uk" TargetMode="Externa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1604865" y="163926"/>
            <a:ext cx="10415988" cy="5112568"/>
          </a:xfrm>
          <a:custGeom>
            <a:avLst/>
            <a:gdLst/>
            <a:ahLst/>
            <a:cxnLst/>
            <a:rect l="l" t="t" r="r" b="b"/>
            <a:pathLst>
              <a:path w="9699575" h="5832648">
                <a:moveTo>
                  <a:pt x="181979" y="0"/>
                </a:moveTo>
                <a:lnTo>
                  <a:pt x="9517596" y="0"/>
                </a:lnTo>
                <a:cubicBezTo>
                  <a:pt x="9618100" y="0"/>
                  <a:pt x="9699575" y="81475"/>
                  <a:pt x="9699575" y="181979"/>
                </a:cubicBezTo>
                <a:lnTo>
                  <a:pt x="9699575" y="5650669"/>
                </a:lnTo>
                <a:cubicBezTo>
                  <a:pt x="9699575" y="5751173"/>
                  <a:pt x="9618100" y="5832648"/>
                  <a:pt x="9517596" y="5832648"/>
                </a:cubicBezTo>
                <a:lnTo>
                  <a:pt x="1512168" y="5832648"/>
                </a:lnTo>
                <a:lnTo>
                  <a:pt x="181979" y="5832648"/>
                </a:lnTo>
                <a:lnTo>
                  <a:pt x="0" y="5832648"/>
                </a:lnTo>
                <a:lnTo>
                  <a:pt x="0" y="5650669"/>
                </a:lnTo>
                <a:lnTo>
                  <a:pt x="0" y="4536504"/>
                </a:lnTo>
                <a:lnTo>
                  <a:pt x="0" y="181979"/>
                </a:lnTo>
                <a:cubicBezTo>
                  <a:pt x="0" y="81475"/>
                  <a:pt x="81475" y="0"/>
                  <a:pt x="181979" y="0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216024" y="5321097"/>
            <a:ext cx="1346647" cy="1346647"/>
          </a:xfrm>
          <a:custGeom>
            <a:avLst/>
            <a:gdLst/>
            <a:ahLst/>
            <a:cxnLst/>
            <a:rect l="l" t="t" r="r" b="b"/>
            <a:pathLst>
              <a:path w="1274639" h="1274639">
                <a:moveTo>
                  <a:pt x="125947" y="0"/>
                </a:moveTo>
                <a:lnTo>
                  <a:pt x="790832" y="0"/>
                </a:lnTo>
                <a:lnTo>
                  <a:pt x="1148692" y="0"/>
                </a:lnTo>
                <a:lnTo>
                  <a:pt x="1274639" y="0"/>
                </a:lnTo>
                <a:lnTo>
                  <a:pt x="1274639" y="125947"/>
                </a:lnTo>
                <a:lnTo>
                  <a:pt x="1274639" y="637319"/>
                </a:lnTo>
                <a:lnTo>
                  <a:pt x="1274639" y="1148692"/>
                </a:lnTo>
                <a:cubicBezTo>
                  <a:pt x="1274639" y="1218251"/>
                  <a:pt x="1218251" y="1274639"/>
                  <a:pt x="1148692" y="1274639"/>
                </a:cubicBezTo>
                <a:lnTo>
                  <a:pt x="125947" y="1274639"/>
                </a:lnTo>
                <a:cubicBezTo>
                  <a:pt x="56388" y="1274639"/>
                  <a:pt x="0" y="1218251"/>
                  <a:pt x="0" y="1148692"/>
                </a:cubicBezTo>
                <a:lnTo>
                  <a:pt x="0" y="125947"/>
                </a:lnTo>
                <a:cubicBezTo>
                  <a:pt x="0" y="56388"/>
                  <a:pt x="56388" y="0"/>
                  <a:pt x="1259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0"/>
          <p:cNvSpPr/>
          <p:nvPr userDrawn="1"/>
        </p:nvSpPr>
        <p:spPr>
          <a:xfrm flipV="1">
            <a:off x="1141373" y="4855294"/>
            <a:ext cx="421294" cy="421200"/>
          </a:xfrm>
          <a:custGeom>
            <a:avLst/>
            <a:gdLst/>
            <a:ahLst/>
            <a:cxnLst/>
            <a:rect l="l" t="t" r="r" b="b"/>
            <a:pathLst>
              <a:path w="1274639" h="1274639">
                <a:moveTo>
                  <a:pt x="125947" y="0"/>
                </a:moveTo>
                <a:lnTo>
                  <a:pt x="790832" y="0"/>
                </a:lnTo>
                <a:lnTo>
                  <a:pt x="1148692" y="0"/>
                </a:lnTo>
                <a:lnTo>
                  <a:pt x="1274639" y="0"/>
                </a:lnTo>
                <a:lnTo>
                  <a:pt x="1274639" y="125947"/>
                </a:lnTo>
                <a:lnTo>
                  <a:pt x="1274639" y="637319"/>
                </a:lnTo>
                <a:lnTo>
                  <a:pt x="1274639" y="1148692"/>
                </a:lnTo>
                <a:cubicBezTo>
                  <a:pt x="1274639" y="1218251"/>
                  <a:pt x="1218251" y="1274639"/>
                  <a:pt x="1148692" y="1274639"/>
                </a:cubicBezTo>
                <a:lnTo>
                  <a:pt x="125947" y="1274639"/>
                </a:lnTo>
                <a:cubicBezTo>
                  <a:pt x="56388" y="1274639"/>
                  <a:pt x="0" y="1218251"/>
                  <a:pt x="0" y="1148692"/>
                </a:cubicBezTo>
                <a:lnTo>
                  <a:pt x="0" y="125947"/>
                </a:lnTo>
                <a:cubicBezTo>
                  <a:pt x="0" y="56388"/>
                  <a:pt x="56388" y="0"/>
                  <a:pt x="125947" y="0"/>
                </a:cubicBezTo>
                <a:close/>
              </a:path>
            </a:pathLst>
          </a:custGeom>
          <a:solidFill>
            <a:srgbClr val="78AA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7971383" y="163926"/>
            <a:ext cx="3600400" cy="5112568"/>
          </a:xfrm>
          <a:prstGeom prst="rect">
            <a:avLst/>
          </a:prstGeom>
          <a:solidFill>
            <a:srgbClr val="0D0D0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918219" y="4343004"/>
            <a:ext cx="3653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b="1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整体设计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8619455" y="2780928"/>
            <a:ext cx="3312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0" b="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  <a:cs typeface="Arial Unicode MS" panose="020B0604020202020204" pitchFamily="34" charset="-122"/>
              </a:rPr>
              <a:t>PPT</a:t>
            </a:r>
            <a:endParaRPr lang="zh-CN" altLang="en-US" sz="12000" b="0" dirty="0">
              <a:latin typeface="华康俪金黑W8(P)" pitchFamily="34" charset="-122"/>
              <a:ea typeface="华康俪金黑W8(P)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9267802" y="2924944"/>
            <a:ext cx="221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技能分享系列二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 userDrawn="1"/>
        </p:nvCxnSpPr>
        <p:spPr>
          <a:xfrm>
            <a:off x="2930823" y="5321097"/>
            <a:ext cx="0" cy="134664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>
            <a:off x="4298975" y="5321097"/>
            <a:ext cx="0" cy="134664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 userDrawn="1"/>
        </p:nvSpPr>
        <p:spPr>
          <a:xfrm>
            <a:off x="1922711" y="5537224"/>
            <a:ext cx="646331" cy="874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封底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3168914" y="5537224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目录页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4645948" y="5537224"/>
            <a:ext cx="877163" cy="4589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 userDrawn="1"/>
        </p:nvGrpSpPr>
        <p:grpSpPr>
          <a:xfrm>
            <a:off x="10131623" y="6216104"/>
            <a:ext cx="1936649" cy="495514"/>
            <a:chOff x="602538" y="6254444"/>
            <a:chExt cx="1936145" cy="495514"/>
          </a:xfrm>
        </p:grpSpPr>
        <p:sp>
          <p:nvSpPr>
            <p:cNvPr id="27" name="Text Box 62"/>
            <p:cNvSpPr txBox="1">
              <a:spLocks noChangeArrowheads="1"/>
            </p:cNvSpPr>
            <p:nvPr/>
          </p:nvSpPr>
          <p:spPr bwMode="auto">
            <a:xfrm>
              <a:off x="1027280" y="6332924"/>
              <a:ext cx="1511403" cy="338554"/>
            </a:xfrm>
            <a:prstGeom prst="rect">
              <a:avLst/>
            </a:prstGeom>
            <a:noFill/>
            <a:effectLst>
              <a:reflection blurRad="6350" stA="50000" endA="300" endPos="38500" dist="50800" dir="5400000" sy="-100000" algn="bl" rotWithShape="0"/>
            </a:effectLst>
          </p:spPr>
          <p:txBody>
            <a:bodyPr wrap="square" rtlCol="0" anchor="ctr">
              <a:spAutoFit/>
            </a:bodyPr>
            <a:lstStyle>
              <a:defPPr>
                <a:defRPr lang="zh-CN"/>
              </a:defPPr>
              <a:lvl1pPr marL="0" defTabSz="914400" eaLnBrk="1" latinLnBrk="0" hangingPunct="1">
                <a:defRPr sz="1800">
                  <a:solidFill>
                    <a:schemeClr val="bg2">
                      <a:lumMod val="25000"/>
                    </a:schemeClr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Broadway" panose="04040905080B02020502" pitchFamily="82" charset="0"/>
                  <a:ea typeface="楷体" panose="02010609060101010101" pitchFamily="49" charset="-122"/>
                  <a:cs typeface="经典繁仿黑" pitchFamily="49" charset="-122"/>
                </a:defRPr>
              </a:lvl1pPr>
              <a:lvl2pPr defTabSz="914400" eaLnBrk="1" latinLnBrk="0" hangingPunct="1">
                <a:defRPr sz="1800">
                  <a:latin typeface="+mn-lt"/>
                  <a:ea typeface="+mn-ea"/>
                </a:defRPr>
              </a:lvl2pPr>
              <a:lvl3pPr defTabSz="914400" eaLnBrk="1" latinLnBrk="0" hangingPunct="1">
                <a:defRPr sz="1800">
                  <a:latin typeface="+mn-lt"/>
                  <a:ea typeface="+mn-ea"/>
                </a:defRPr>
              </a:lvl3pPr>
              <a:lvl4pPr defTabSz="914400" eaLnBrk="1" latinLnBrk="0" hangingPunct="1">
                <a:defRPr sz="1800">
                  <a:latin typeface="+mn-lt"/>
                  <a:ea typeface="+mn-ea"/>
                </a:defRPr>
              </a:lvl4pPr>
              <a:lvl5pPr defTabSz="914400" eaLnBrk="1" latinLnBrk="0" hangingPunct="1">
                <a:defRPr sz="1800">
                  <a:latin typeface="+mn-lt"/>
                  <a:ea typeface="+mn-ea"/>
                </a:defRPr>
              </a:lvl5pPr>
              <a:lvl6pPr>
                <a:defRPr sz="1800">
                  <a:latin typeface="+mn-lt"/>
                  <a:ea typeface="+mn-ea"/>
                </a:defRPr>
              </a:lvl6pPr>
              <a:lvl7pPr>
                <a:defRPr sz="1800">
                  <a:latin typeface="+mn-lt"/>
                  <a:ea typeface="+mn-ea"/>
                </a:defRPr>
              </a:lvl7pPr>
              <a:lvl8pPr>
                <a:defRPr sz="1800">
                  <a:latin typeface="+mn-lt"/>
                  <a:ea typeface="+mn-ea"/>
                </a:defRPr>
              </a:lvl8pPr>
              <a:lvl9pPr>
                <a:defRPr sz="1800">
                  <a:latin typeface="+mn-lt"/>
                  <a:ea typeface="+mn-ea"/>
                </a:defRPr>
              </a:lvl9pPr>
            </a:lstStyle>
            <a:p>
              <a:pPr algn="ctr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布衣公子</a:t>
              </a:r>
              <a:r>
                <a:rPr lang="zh-CN" altLang="en-US" sz="1600" dirty="0">
                  <a:solidFill>
                    <a:srgbClr val="78AA0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</a:t>
              </a:r>
              <a:endParaRPr lang="en-GB" altLang="zh-CN" sz="1600" dirty="0">
                <a:solidFill>
                  <a:srgbClr val="78AA0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8" name="Picture 9" descr="E:\仝德志文件，勿删！\03-参考文档\！PPT图片及版面资源\06-PPT精选插图\05-头像\嘿嘿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602538" y="6254444"/>
              <a:ext cx="495514" cy="4955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六角星 19"/>
          <p:cNvSpPr/>
          <p:nvPr userDrawn="1"/>
        </p:nvSpPr>
        <p:spPr>
          <a:xfrm>
            <a:off x="7683351" y="3063791"/>
            <a:ext cx="1276173" cy="1276173"/>
          </a:xfrm>
          <a:prstGeom prst="star6">
            <a:avLst>
              <a:gd name="adj" fmla="val 21176"/>
              <a:gd name="hf" fmla="val 115470"/>
            </a:avLst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2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889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38889E-6 9.87654E-7 L 0.38333 9.87654E-7 " pathEditMode="relative" rAng="0" ptsTypes="AA">
                                      <p:cBhvr>
                                        <p:cTn id="16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67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3000" fill="hold" grpId="3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33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17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451E-6 -1.19861 L 1.87451E-6 -2.59259E-6 L 0.00039 -0.12153 L 1.87451E-6 -2.59259E-6 " pathEditMode="relative" rAng="0" ptsTypes="AAAA">
                                      <p:cBhvr>
                                        <p:cTn id="34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59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20" grpId="0" animBg="1"/>
      <p:bldP spid="20" grpId="1" animBg="1"/>
      <p:bldP spid="20" grpId="2" animBg="1"/>
      <p:bldP spid="20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椭圆 1"/>
          <p:cNvSpPr/>
          <p:nvPr userDrawn="1"/>
        </p:nvSpPr>
        <p:spPr>
          <a:xfrm>
            <a:off x="1624391" y="0"/>
            <a:ext cx="8949568" cy="3752816"/>
          </a:xfrm>
          <a:custGeom>
            <a:avLst/>
            <a:gdLst/>
            <a:ahLst/>
            <a:cxnLst/>
            <a:rect l="l" t="t" r="r" b="b"/>
            <a:pathLst>
              <a:path w="8949568" h="4020830">
                <a:moveTo>
                  <a:pt x="0" y="0"/>
                </a:moveTo>
                <a:lnTo>
                  <a:pt x="8949568" y="0"/>
                </a:lnTo>
                <a:cubicBezTo>
                  <a:pt x="8710550" y="2260057"/>
                  <a:pt x="6798293" y="4020830"/>
                  <a:pt x="4474784" y="4020830"/>
                </a:cubicBezTo>
                <a:cubicBezTo>
                  <a:pt x="2151275" y="4020830"/>
                  <a:pt x="239018" y="2260057"/>
                  <a:pt x="0" y="0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"/>
          <p:cNvSpPr txBox="1"/>
          <p:nvPr userDrawn="1"/>
        </p:nvSpPr>
        <p:spPr>
          <a:xfrm>
            <a:off x="1994719" y="3861048"/>
            <a:ext cx="8208912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lvl="0" algn="ctr"/>
            <a:r>
              <a:rPr lang="zh-CN" altLang="en-US" sz="5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感谢收看</a:t>
            </a:r>
            <a:r>
              <a:rPr lang="zh-CN" altLang="en-US" sz="54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CN" altLang="en-US" sz="5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请多指点</a:t>
            </a:r>
            <a:endParaRPr lang="zh-CN" altLang="en-US" sz="5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6" name="Picture 6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31023" y="5085184"/>
            <a:ext cx="349412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54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5195948" y="5107567"/>
            <a:ext cx="3569111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11020228@qq.com</a:t>
            </a:r>
            <a:endParaRPr lang="en-US" altLang="zh-CN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TextBox 10"/>
          <p:cNvSpPr>
            <a:spLocks noChangeArrowheads="1"/>
          </p:cNvSpPr>
          <p:nvPr userDrawn="1"/>
        </p:nvSpPr>
        <p:spPr bwMode="auto">
          <a:xfrm>
            <a:off x="5195948" y="6188148"/>
            <a:ext cx="3569111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http://weibo.com/teliss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9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31023" y="6210010"/>
            <a:ext cx="396000" cy="35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4731023" y="5643665"/>
            <a:ext cx="339429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4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5195948" y="5647857"/>
            <a:ext cx="3569111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http://teliss.blog.163.com</a:t>
            </a:r>
            <a:endParaRPr lang="en-US" altLang="zh-CN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2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2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41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 userDrawn="1"/>
        </p:nvSpPr>
        <p:spPr>
          <a:xfrm>
            <a:off x="2658758" y="0"/>
            <a:ext cx="6880834" cy="1628800"/>
          </a:xfrm>
          <a:custGeom>
            <a:avLst/>
            <a:gdLst/>
            <a:ahLst/>
            <a:cxnLst/>
            <a:rect l="l" t="t" r="r" b="b"/>
            <a:pathLst>
              <a:path w="6880834" h="1628800">
                <a:moveTo>
                  <a:pt x="0" y="0"/>
                </a:moveTo>
                <a:lnTo>
                  <a:pt x="6880834" y="0"/>
                </a:lnTo>
                <a:cubicBezTo>
                  <a:pt x="6065253" y="994467"/>
                  <a:pt x="4826913" y="1628800"/>
                  <a:pt x="3440417" y="1628800"/>
                </a:cubicBezTo>
                <a:cubicBezTo>
                  <a:pt x="2053921" y="1628800"/>
                  <a:pt x="815581" y="994467"/>
                  <a:pt x="0" y="0"/>
                </a:cubicBezTo>
                <a:close/>
              </a:path>
            </a:pathLst>
          </a:cu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3" name="圆角矩形 12"/>
          <p:cNvSpPr/>
          <p:nvPr userDrawn="1"/>
        </p:nvSpPr>
        <p:spPr>
          <a:xfrm>
            <a:off x="8475439" y="2420888"/>
            <a:ext cx="2952328" cy="576064"/>
          </a:xfrm>
          <a:prstGeom prst="roundRect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标题栏设计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 userDrawn="1"/>
        </p:nvSpPr>
        <p:spPr>
          <a:xfrm>
            <a:off x="2426767" y="3609020"/>
            <a:ext cx="2952328" cy="576064"/>
          </a:xfrm>
          <a:prstGeom prst="roundRect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封底设计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 userDrawn="1"/>
        </p:nvSpPr>
        <p:spPr>
          <a:xfrm>
            <a:off x="6819255" y="3609020"/>
            <a:ext cx="2952328" cy="576064"/>
          </a:xfrm>
          <a:prstGeom prst="roundRect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过渡页设计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 userDrawn="1"/>
        </p:nvSpPr>
        <p:spPr>
          <a:xfrm>
            <a:off x="4623011" y="4797152"/>
            <a:ext cx="2952328" cy="576064"/>
          </a:xfrm>
          <a:prstGeom prst="roundRect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5"/>
          <p:cNvSpPr txBox="1"/>
          <p:nvPr userDrawn="1"/>
        </p:nvSpPr>
        <p:spPr>
          <a:xfrm>
            <a:off x="5271083" y="953247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gency FB" panose="020B0503020202020204" pitchFamily="34" charset="0"/>
                <a:ea typeface="Adobe 宋体 Std L" pitchFamily="18" charset="-122"/>
              </a:rPr>
              <a:t>Contents Page</a:t>
            </a:r>
            <a:endParaRPr lang="zh-CN" altLang="en-US" sz="1600" dirty="0">
              <a:solidFill>
                <a:schemeClr val="bg1"/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18" name="文本框 13"/>
          <p:cNvSpPr txBox="1"/>
          <p:nvPr userDrawn="1"/>
        </p:nvSpPr>
        <p:spPr>
          <a:xfrm>
            <a:off x="5271083" y="51271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目录页</a:t>
            </a:r>
            <a:endParaRPr lang="zh-CN" altLang="en-US" sz="2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 userDrawn="1"/>
        </p:nvSpPr>
        <p:spPr>
          <a:xfrm>
            <a:off x="4450831" y="1212794"/>
            <a:ext cx="288032" cy="288032"/>
          </a:xfrm>
          <a:prstGeom prst="ellipse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 userDrawn="1"/>
        </p:nvSpPr>
        <p:spPr>
          <a:xfrm>
            <a:off x="5955159" y="1484784"/>
            <a:ext cx="288032" cy="288032"/>
          </a:xfrm>
          <a:prstGeom prst="ellipse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 userDrawn="1"/>
        </p:nvSpPr>
        <p:spPr>
          <a:xfrm>
            <a:off x="7396538" y="1212794"/>
            <a:ext cx="288032" cy="288032"/>
          </a:xfrm>
          <a:prstGeom prst="ellipse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 userDrawn="1"/>
        </p:nvSpPr>
        <p:spPr>
          <a:xfrm>
            <a:off x="8803395" y="468651"/>
            <a:ext cx="288032" cy="288032"/>
          </a:xfrm>
          <a:prstGeom prst="ellipse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箭头连接符 27"/>
          <p:cNvCxnSpPr>
            <a:endCxn id="14" idx="0"/>
          </p:cNvCxnSpPr>
          <p:nvPr userDrawn="1"/>
        </p:nvCxnSpPr>
        <p:spPr>
          <a:xfrm flipH="1">
            <a:off x="3902931" y="1500826"/>
            <a:ext cx="612068" cy="2108194"/>
          </a:xfrm>
          <a:prstGeom prst="straightConnector1">
            <a:avLst/>
          </a:prstGeom>
          <a:ln w="22225">
            <a:solidFill>
              <a:srgbClr val="92CE0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>
            <a:stCxn id="21" idx="4"/>
          </p:cNvCxnSpPr>
          <p:nvPr userDrawn="1"/>
        </p:nvCxnSpPr>
        <p:spPr>
          <a:xfrm>
            <a:off x="6099175" y="1772816"/>
            <a:ext cx="0" cy="3024336"/>
          </a:xfrm>
          <a:prstGeom prst="straightConnector1">
            <a:avLst/>
          </a:prstGeom>
          <a:ln w="22225">
            <a:solidFill>
              <a:srgbClr val="92CE0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直接箭头连接符 2048"/>
          <p:cNvCxnSpPr>
            <a:endCxn id="15" idx="0"/>
          </p:cNvCxnSpPr>
          <p:nvPr userDrawn="1"/>
        </p:nvCxnSpPr>
        <p:spPr>
          <a:xfrm>
            <a:off x="7611343" y="1484784"/>
            <a:ext cx="684076" cy="2124236"/>
          </a:xfrm>
          <a:prstGeom prst="straightConnector1">
            <a:avLst/>
          </a:prstGeom>
          <a:ln w="22225">
            <a:solidFill>
              <a:srgbClr val="92CE0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2" name="直接箭头连接符 2051"/>
          <p:cNvCxnSpPr>
            <a:stCxn id="23" idx="5"/>
            <a:endCxn id="13" idx="0"/>
          </p:cNvCxnSpPr>
          <p:nvPr userDrawn="1"/>
        </p:nvCxnSpPr>
        <p:spPr>
          <a:xfrm>
            <a:off x="9049246" y="714502"/>
            <a:ext cx="902357" cy="1706386"/>
          </a:xfrm>
          <a:prstGeom prst="straightConnector1">
            <a:avLst/>
          </a:prstGeom>
          <a:ln w="22225">
            <a:solidFill>
              <a:srgbClr val="92CE0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 userDrawn="1"/>
        </p:nvSpPr>
        <p:spPr>
          <a:xfrm>
            <a:off x="5703131" y="6453336"/>
            <a:ext cx="792088" cy="404664"/>
          </a:xfrm>
          <a:custGeom>
            <a:avLst/>
            <a:gdLst/>
            <a:ahLst/>
            <a:cxnLst/>
            <a:rect l="l" t="t" r="r" b="b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5" name="TextBox 15"/>
          <p:cNvSpPr txBox="1"/>
          <p:nvPr userDrawn="1"/>
        </p:nvSpPr>
        <p:spPr>
          <a:xfrm>
            <a:off x="5773960" y="6519446"/>
            <a:ext cx="650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r>
              <a:rPr lang="zh-CN" altLang="en-US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6" name="圆角矩形 25"/>
          <p:cNvSpPr/>
          <p:nvPr userDrawn="1"/>
        </p:nvSpPr>
        <p:spPr>
          <a:xfrm>
            <a:off x="770583" y="2420888"/>
            <a:ext cx="2952328" cy="576064"/>
          </a:xfrm>
          <a:prstGeom prst="roundRect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封面设计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 userDrawn="1"/>
        </p:nvSpPr>
        <p:spPr>
          <a:xfrm>
            <a:off x="3074839" y="468651"/>
            <a:ext cx="288032" cy="288032"/>
          </a:xfrm>
          <a:prstGeom prst="ellipse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箭头连接符 28"/>
          <p:cNvCxnSpPr>
            <a:stCxn id="27" idx="3"/>
            <a:endCxn id="26" idx="0"/>
          </p:cNvCxnSpPr>
          <p:nvPr userDrawn="1"/>
        </p:nvCxnSpPr>
        <p:spPr>
          <a:xfrm flipH="1">
            <a:off x="2246747" y="714502"/>
            <a:ext cx="870273" cy="1706386"/>
          </a:xfrm>
          <a:prstGeom prst="straightConnector1">
            <a:avLst/>
          </a:prstGeom>
          <a:ln w="22225">
            <a:solidFill>
              <a:srgbClr val="92CE0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 userDrawn="1"/>
        </p:nvSpPr>
        <p:spPr>
          <a:xfrm>
            <a:off x="2658758" y="0"/>
            <a:ext cx="6880834" cy="1628800"/>
          </a:xfrm>
          <a:custGeom>
            <a:avLst/>
            <a:gdLst/>
            <a:ahLst/>
            <a:cxnLst/>
            <a:rect l="l" t="t" r="r" b="b"/>
            <a:pathLst>
              <a:path w="6880834" h="1628800">
                <a:moveTo>
                  <a:pt x="0" y="0"/>
                </a:moveTo>
                <a:lnTo>
                  <a:pt x="6880834" y="0"/>
                </a:lnTo>
                <a:cubicBezTo>
                  <a:pt x="6065253" y="994467"/>
                  <a:pt x="4826913" y="1628800"/>
                  <a:pt x="3440417" y="1628800"/>
                </a:cubicBezTo>
                <a:cubicBezTo>
                  <a:pt x="2053921" y="1628800"/>
                  <a:pt x="815581" y="994467"/>
                  <a:pt x="0" y="0"/>
                </a:cubicBezTo>
                <a:close/>
              </a:path>
            </a:pathLst>
          </a:cu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4" name="TextBox 15"/>
          <p:cNvSpPr txBox="1"/>
          <p:nvPr userDrawn="1"/>
        </p:nvSpPr>
        <p:spPr>
          <a:xfrm>
            <a:off x="5271083" y="953247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gency FB" panose="020B0503020202020204" pitchFamily="34" charset="0"/>
                <a:ea typeface="Adobe 宋体 Std L" pitchFamily="18" charset="-122"/>
              </a:rPr>
              <a:t>Transition Page</a:t>
            </a:r>
            <a:endParaRPr lang="en-US" altLang="zh-CN" sz="1600" dirty="0" smtClean="0">
              <a:solidFill>
                <a:schemeClr val="bg1"/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15" name="文本框 13"/>
          <p:cNvSpPr txBox="1"/>
          <p:nvPr userDrawn="1"/>
        </p:nvSpPr>
        <p:spPr>
          <a:xfrm>
            <a:off x="5271083" y="51271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过渡页</a:t>
            </a:r>
            <a:endParaRPr lang="zh-CN" altLang="en-US" sz="2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椭圆 1"/>
          <p:cNvSpPr/>
          <p:nvPr userDrawn="1"/>
        </p:nvSpPr>
        <p:spPr>
          <a:xfrm>
            <a:off x="5703131" y="6453336"/>
            <a:ext cx="792088" cy="404664"/>
          </a:xfrm>
          <a:custGeom>
            <a:avLst/>
            <a:gdLst/>
            <a:ahLst/>
            <a:cxnLst/>
            <a:rect l="l" t="t" r="r" b="b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7" name="TextBox 15"/>
          <p:cNvSpPr txBox="1"/>
          <p:nvPr userDrawn="1"/>
        </p:nvSpPr>
        <p:spPr>
          <a:xfrm>
            <a:off x="5773960" y="6519446"/>
            <a:ext cx="650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r>
              <a:rPr lang="zh-CN" altLang="en-US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5955159" y="0"/>
            <a:ext cx="1008000" cy="764704"/>
          </a:xfrm>
          <a:prstGeom prst="rect">
            <a:avLst/>
          </a:prstGeom>
          <a:solidFill>
            <a:srgbClr val="9BD1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封面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5955159" y="764704"/>
            <a:ext cx="1008000" cy="648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6976018" y="0"/>
            <a:ext cx="1008000" cy="764704"/>
          </a:xfrm>
          <a:prstGeom prst="rect">
            <a:avLst/>
          </a:prstGeom>
          <a:solidFill>
            <a:srgbClr val="9BD1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封底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6976018" y="764704"/>
            <a:ext cx="1008000" cy="648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7996877" y="0"/>
            <a:ext cx="1008000" cy="764704"/>
          </a:xfrm>
          <a:prstGeom prst="rect">
            <a:avLst/>
          </a:prstGeom>
          <a:solidFill>
            <a:srgbClr val="9BD1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7996877" y="764704"/>
            <a:ext cx="1008000" cy="648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9017736" y="0"/>
            <a:ext cx="1008000" cy="764704"/>
          </a:xfrm>
          <a:prstGeom prst="rect">
            <a:avLst/>
          </a:prstGeom>
          <a:solidFill>
            <a:srgbClr val="9BD1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9017736" y="764704"/>
            <a:ext cx="1008000" cy="648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038595" y="0"/>
            <a:ext cx="1008000" cy="764704"/>
          </a:xfrm>
          <a:prstGeom prst="rect">
            <a:avLst/>
          </a:prstGeom>
          <a:solidFill>
            <a:srgbClr val="9BD1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10038595" y="764704"/>
            <a:ext cx="1008000" cy="648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8350" cy="764704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5955159" y="0"/>
            <a:ext cx="1008000" cy="764704"/>
          </a:xfrm>
          <a:prstGeom prst="rect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封面</a:t>
            </a:r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6976018" y="0"/>
            <a:ext cx="1008000" cy="764704"/>
          </a:xfrm>
          <a:prstGeom prst="rect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封底</a:t>
            </a:r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7996877" y="0"/>
            <a:ext cx="1008000" cy="764704"/>
          </a:xfrm>
          <a:prstGeom prst="rect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9017736" y="0"/>
            <a:ext cx="1008000" cy="764704"/>
          </a:xfrm>
          <a:prstGeom prst="rect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10038595" y="0"/>
            <a:ext cx="1008000" cy="764704"/>
          </a:xfrm>
          <a:prstGeom prst="rect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 userDrawn="1"/>
        </p:nvSpPr>
        <p:spPr>
          <a:xfrm>
            <a:off x="229251" y="94352"/>
            <a:ext cx="576000" cy="576000"/>
          </a:xfrm>
          <a:prstGeom prst="ellipse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5"/>
          <p:cNvSpPr txBox="1"/>
          <p:nvPr userDrawn="1"/>
        </p:nvSpPr>
        <p:spPr>
          <a:xfrm>
            <a:off x="192036" y="213075"/>
            <a:ext cx="650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r>
              <a:rPr lang="zh-CN" altLang="en-US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5.jpeg"/><Relationship Id="rId2" Type="http://schemas.openxmlformats.org/officeDocument/2006/relationships/image" Target="../media/image26.jpeg"/><Relationship Id="rId1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7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8.jpeg"/><Relationship Id="rId1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40.jpeg"/><Relationship Id="rId3" Type="http://schemas.openxmlformats.org/officeDocument/2006/relationships/image" Target="../media/image39.jpeg"/><Relationship Id="rId2" Type="http://schemas.openxmlformats.org/officeDocument/2006/relationships/image" Target="../media/image33.jpeg"/><Relationship Id="rId1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42.jpeg"/><Relationship Id="rId1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44.jpeg"/><Relationship Id="rId1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image" Target="../media/image5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6.jpeg"/><Relationship Id="rId1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image" Target="../media/image5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62.jpeg"/><Relationship Id="rId1" Type="http://schemas.openxmlformats.org/officeDocument/2006/relationships/image" Target="../media/image6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360云盘\03-doing\pptx 图片\22-实用沟通技能（布衣公子作品）2012.11.04版@teliss\幻灯片65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7035279" y="1215000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t11318\桌面\未标题-2 拷贝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03111" y="1211625"/>
            <a:ext cx="4320000" cy="2433375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2.2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封底设计的要点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985313" y="3920628"/>
            <a:ext cx="10985807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一般人可能会忽略封底的设计，因为封底毕竟只是表达感谢和保留作者信息，没有太大的作用。但是，如果我们要让自己的</a:t>
            </a:r>
            <a:r>
              <a:rPr lang="en-US" altLang="zh-CN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在整体上形成一个统一的风格，我们需要专门针对每一个</a:t>
            </a:r>
            <a:r>
              <a:rPr lang="en-US" altLang="zh-CN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设计封底。</a:t>
            </a:r>
            <a:endParaRPr lang="zh-CN" altLang="zh-CN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6"/>
          <p:cNvSpPr txBox="1"/>
          <p:nvPr/>
        </p:nvSpPr>
        <p:spPr>
          <a:xfrm>
            <a:off x="985312" y="4805193"/>
            <a:ext cx="10985807" cy="1648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封底的设计要和封面保持不同，避免给人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偷懒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的感觉；</a:t>
            </a:r>
            <a:endParaRPr lang="en-US" altLang="zh-CN" b="1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封底的设计在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颜色、字体、布局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等方面要和封面保持一致；</a:t>
            </a:r>
            <a:endParaRPr lang="en-US" altLang="zh-CN" b="1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封底的图片（非指作者照片）同样需要和</a:t>
            </a:r>
            <a:r>
              <a:rPr lang="en-US" altLang="zh-CN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保持一致，或选择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表达致谢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的图片；</a:t>
            </a:r>
            <a:endParaRPr lang="en-US" altLang="zh-CN" b="1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如果觉得设计封底太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麻烦，可以为自己精心设计一个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通用的封底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（如</a:t>
            </a:r>
            <a:r>
              <a:rPr lang="zh-CN" altLang="en-US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图）。</a:t>
            </a:r>
            <a:endParaRPr lang="en-US" altLang="zh-CN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F:\360云盘\03-doing\pptx 图片\31-面试官技能训（布衣公子作品）2013.01.18版@teliss\幻灯片65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5667127" y="1124744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F:\360云盘\03-doing\pptx 图片\23-标准管理实务（布衣公子作品）2012.11.11版@teliss\幻灯片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85313" y="3931159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F:\360云盘\03-doing\pptx 图片\33-员工培训实务（布衣公子作品）2013.02.06版@teliss\幻灯片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85313" y="1128119"/>
            <a:ext cx="4320000" cy="2428103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Documents and Settings\t11318\桌面\未标题-2 拷贝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67127" y="3934533"/>
            <a:ext cx="4320000" cy="2426625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1.3 </a:t>
            </a:r>
            <a:r>
              <a:rPr lang="zh-CN" altLang="en-US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各种类型的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封底举例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958909" y="3212976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5705227" y="3212976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4958909" y="4005064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5739135" y="4005064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13" name="TextBox 6"/>
          <p:cNvSpPr txBox="1"/>
          <p:nvPr/>
        </p:nvSpPr>
        <p:spPr>
          <a:xfrm>
            <a:off x="10275639" y="4757642"/>
            <a:ext cx="1695481" cy="160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左右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图文型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②简单设计型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win8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风格型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④艺术设计型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F:\360云盘\03-doing\pptx 图片\35-员工关系管理（布衣公子作品）2013.02.20版@teliss\幻灯片63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6026605" y="1844824"/>
            <a:ext cx="5617186" cy="31572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1.4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封底设计的灵感来源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985313" y="5963970"/>
            <a:ext cx="10985807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同设计封面一样，我设计封底的经验是：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①模仿</a:t>
            </a:r>
            <a:r>
              <a:rPr lang="en-US" altLang="zh-CN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微创新；②查阅大量素材，激发灵感。</a:t>
            </a:r>
            <a:endParaRPr lang="zh-CN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5383729" y="2847814"/>
            <a:ext cx="432048" cy="1152128"/>
          </a:xfrm>
          <a:prstGeom prst="chevron">
            <a:avLst/>
          </a:prstGeom>
          <a:solidFill>
            <a:srgbClr val="92CE0C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t11318\桌面\11.jpg"/>
          <p:cNvPicPr>
            <a:picLocks noChangeAspect="1" noChangeArrowheads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 bwMode="auto">
          <a:xfrm>
            <a:off x="985314" y="1845733"/>
            <a:ext cx="4184818" cy="31572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475439" y="2420888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标题栏设计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426767" y="3609020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封底设计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819255" y="3609020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过渡页设计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623011" y="4797152"/>
            <a:ext cx="2952328" cy="576064"/>
          </a:xfrm>
          <a:prstGeom prst="roundRect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450831" y="121279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955159" y="1484784"/>
            <a:ext cx="288032" cy="288032"/>
          </a:xfrm>
          <a:prstGeom prst="ellipse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396538" y="121279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803395" y="468651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箭头连接符 12"/>
          <p:cNvCxnSpPr>
            <a:endCxn id="4" idx="0"/>
          </p:cNvCxnSpPr>
          <p:nvPr/>
        </p:nvCxnSpPr>
        <p:spPr>
          <a:xfrm flipH="1">
            <a:off x="3902931" y="1500826"/>
            <a:ext cx="612068" cy="2108194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9" idx="4"/>
          </p:cNvCxnSpPr>
          <p:nvPr/>
        </p:nvCxnSpPr>
        <p:spPr>
          <a:xfrm>
            <a:off x="6099175" y="1772816"/>
            <a:ext cx="0" cy="3024336"/>
          </a:xfrm>
          <a:prstGeom prst="straightConnector1">
            <a:avLst/>
          </a:prstGeom>
          <a:ln w="22225">
            <a:solidFill>
              <a:srgbClr val="92CE0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endCxn id="5" idx="0"/>
          </p:cNvCxnSpPr>
          <p:nvPr/>
        </p:nvCxnSpPr>
        <p:spPr>
          <a:xfrm>
            <a:off x="7611343" y="1484784"/>
            <a:ext cx="684076" cy="212423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11" idx="5"/>
            <a:endCxn id="3" idx="0"/>
          </p:cNvCxnSpPr>
          <p:nvPr/>
        </p:nvCxnSpPr>
        <p:spPr>
          <a:xfrm>
            <a:off x="9049246" y="714502"/>
            <a:ext cx="902357" cy="170638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770583" y="2420888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封面设计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074839" y="468651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箭头连接符 18"/>
          <p:cNvCxnSpPr>
            <a:stCxn id="18" idx="3"/>
            <a:endCxn id="17" idx="0"/>
          </p:cNvCxnSpPr>
          <p:nvPr/>
        </p:nvCxnSpPr>
        <p:spPr>
          <a:xfrm flipH="1">
            <a:off x="2246747" y="714502"/>
            <a:ext cx="870273" cy="170638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F:\360云盘\03-doing\pptx 图片\32-人才选用育留（布衣公子作品）2013.01.30版@teliss\幻灯片2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78532" y="1552712"/>
            <a:ext cx="7974000" cy="4485375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3</a:t>
            </a:r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.1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目录页包含要素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043391" y="2380238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8331423" y="2524254"/>
            <a:ext cx="115212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483551" y="2380238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555559" y="23395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714799" y="5332566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cxnSp>
        <p:nvCxnSpPr>
          <p:cNvPr id="13" name="直接连接符 12"/>
          <p:cNvCxnSpPr>
            <a:stCxn id="12" idx="6"/>
          </p:cNvCxnSpPr>
          <p:nvPr/>
        </p:nvCxnSpPr>
        <p:spPr>
          <a:xfrm>
            <a:off x="3002831" y="5476582"/>
            <a:ext cx="648072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9483551" y="5332566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555559" y="52919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页面标识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387207" y="4396462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cxnSp>
        <p:nvCxnSpPr>
          <p:cNvPr id="30" name="直接连接符 29"/>
          <p:cNvCxnSpPr>
            <a:stCxn id="29" idx="6"/>
          </p:cNvCxnSpPr>
          <p:nvPr/>
        </p:nvCxnSpPr>
        <p:spPr>
          <a:xfrm>
            <a:off x="6675239" y="4540478"/>
            <a:ext cx="280831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9483551" y="4396462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555559" y="43558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3</a:t>
            </a:r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.2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目录设计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→①几种不同类型目录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985313" y="1000355"/>
            <a:ext cx="10985807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目录即课题纲要。别小看目录的设计，</a:t>
            </a:r>
            <a:r>
              <a:rPr lang="zh-CN" altLang="en-US" sz="1600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她往往能展示</a:t>
            </a:r>
            <a:r>
              <a:rPr lang="en-US" altLang="zh-CN" sz="1600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设计者的真正水平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156279" y="4300102"/>
            <a:ext cx="1964512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600"/>
              </a:spcAft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传统型目录</a:t>
            </a:r>
            <a:endParaRPr lang="zh-CN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6"/>
          <p:cNvSpPr txBox="1"/>
          <p:nvPr/>
        </p:nvSpPr>
        <p:spPr>
          <a:xfrm>
            <a:off x="4066875" y="4797152"/>
            <a:ext cx="1872208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600"/>
              </a:spcAft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图文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型目录</a:t>
            </a:r>
            <a:endParaRPr lang="zh-CN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Box 6"/>
          <p:cNvSpPr txBox="1"/>
          <p:nvPr/>
        </p:nvSpPr>
        <p:spPr>
          <a:xfrm>
            <a:off x="6675239" y="5240332"/>
            <a:ext cx="1800200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600"/>
              </a:spcAft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图表型目录</a:t>
            </a:r>
            <a:endParaRPr lang="zh-CN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5" name="Picture 6" descr="F:\360云盘\03-doing\38-揭秘品牌建设（布衣公子作品）2013.03.08版@teliss\幻灯片2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338535" y="1916832"/>
            <a:ext cx="3600000" cy="2023419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" descr="C:\Documents and Settings\t11318\桌面\压力管理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33107" y="2420888"/>
            <a:ext cx="3600000" cy="2023419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3" descr="F:\360云盘\03-doing\30-组织管理实务（布衣公子作品）2013.01.11版@teliss\幻灯片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39135" y="2856915"/>
            <a:ext cx="3600000" cy="2025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:\360云盘\03-doing\pptx 图片\28-简明薪酬设计（布衣公子作品）2012.12.22版@teliss\幻灯片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393667" y="3313374"/>
            <a:ext cx="3600000" cy="2025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6"/>
          <p:cNvSpPr txBox="1"/>
          <p:nvPr/>
        </p:nvSpPr>
        <p:spPr>
          <a:xfrm>
            <a:off x="9293567" y="5661182"/>
            <a:ext cx="180020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600"/>
              </a:spcAft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型目录</a:t>
            </a:r>
            <a:endParaRPr lang="zh-CN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t11318\桌面\12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1012632">
            <a:off x="7361388" y="2916485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360云盘\03-doing\pptx 图片\22-实用沟通技能（布衣公子作品）2012.11.04版@teliss\幻灯片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33565" y="1744785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3</a:t>
            </a:r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.2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目录设计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→②各种类型目录的设计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1445255" y="1000355"/>
            <a:ext cx="10525866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传统型目录：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局部设计出新意，画面不足配上图。</a:t>
            </a:r>
            <a:endParaRPr lang="en-US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85214" y="1026545"/>
            <a:ext cx="360040" cy="360040"/>
            <a:chOff x="2030723" y="1736812"/>
            <a:chExt cx="360040" cy="360040"/>
          </a:xfrm>
        </p:grpSpPr>
        <p:sp>
          <p:nvSpPr>
            <p:cNvPr id="3" name="椭圆 2"/>
            <p:cNvSpPr/>
            <p:nvPr/>
          </p:nvSpPr>
          <p:spPr>
            <a:xfrm>
              <a:off x="2030723" y="1736812"/>
              <a:ext cx="360040" cy="360040"/>
            </a:xfrm>
            <a:prstGeom prst="ellipse">
              <a:avLst/>
            </a:prstGeom>
            <a:solidFill>
              <a:srgbClr val="9BD1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燕尾形 3"/>
            <p:cNvSpPr/>
            <p:nvPr/>
          </p:nvSpPr>
          <p:spPr>
            <a:xfrm>
              <a:off x="2138735" y="1808832"/>
              <a:ext cx="144016" cy="2160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027" name="Picture 3" descr="F:\360云盘\03-doing\pptx 图片\31-面试官技能训（布衣公子作品）2013.01.18版@teliss\幻灯片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62168">
            <a:off x="619382" y="3686813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3</a:t>
            </a:r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.2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目录设计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→②各种类型目录的设计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1445255" y="1000355"/>
            <a:ext cx="10525866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图文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型目录：</a:t>
            </a:r>
            <a:r>
              <a:rPr lang="zh-CN" altLang="en-US" b="1" dirty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一图一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文绝妙配，各种组合显创意。</a:t>
            </a:r>
            <a:endParaRPr lang="en-US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85214" y="1026545"/>
            <a:ext cx="360040" cy="360040"/>
            <a:chOff x="2030723" y="1736812"/>
            <a:chExt cx="360040" cy="360040"/>
          </a:xfrm>
        </p:grpSpPr>
        <p:sp>
          <p:nvSpPr>
            <p:cNvPr id="3" name="椭圆 2"/>
            <p:cNvSpPr/>
            <p:nvPr/>
          </p:nvSpPr>
          <p:spPr>
            <a:xfrm>
              <a:off x="2030723" y="1736812"/>
              <a:ext cx="360040" cy="360040"/>
            </a:xfrm>
            <a:prstGeom prst="ellipse">
              <a:avLst/>
            </a:prstGeom>
            <a:solidFill>
              <a:srgbClr val="9BD1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燕尾形 3"/>
            <p:cNvSpPr/>
            <p:nvPr/>
          </p:nvSpPr>
          <p:spPr>
            <a:xfrm>
              <a:off x="2138735" y="1808832"/>
              <a:ext cx="144016" cy="2160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050" name="Picture 2" descr="F:\360云盘\03-doing\pptx 图片\23-标准管理实务（布衣公子作品）2012.11.11版@teliss\幻灯片2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7539335" y="4077072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360云盘\03-doing\pptx 图片\杂\企业文化目录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8535" y="4077072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t11318\桌面\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38935" y="1857648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3</a:t>
            </a:r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.2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目录设计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→②各种类型目录的设计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1445255" y="1000355"/>
            <a:ext cx="10525866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图表型目录：</a:t>
            </a:r>
            <a:r>
              <a:rPr lang="zh-CN" altLang="en-US" b="1" dirty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严谨图表灵活用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，信手拈来有创意。</a:t>
            </a:r>
            <a:endParaRPr lang="en-US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85214" y="1026545"/>
            <a:ext cx="360040" cy="360040"/>
            <a:chOff x="2030723" y="1736812"/>
            <a:chExt cx="360040" cy="360040"/>
          </a:xfrm>
        </p:grpSpPr>
        <p:sp>
          <p:nvSpPr>
            <p:cNvPr id="3" name="椭圆 2"/>
            <p:cNvSpPr/>
            <p:nvPr/>
          </p:nvSpPr>
          <p:spPr>
            <a:xfrm>
              <a:off x="2030723" y="1736812"/>
              <a:ext cx="360040" cy="360040"/>
            </a:xfrm>
            <a:prstGeom prst="ellipse">
              <a:avLst/>
            </a:prstGeom>
            <a:solidFill>
              <a:srgbClr val="9BD1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燕尾形 3"/>
            <p:cNvSpPr/>
            <p:nvPr/>
          </p:nvSpPr>
          <p:spPr>
            <a:xfrm>
              <a:off x="2138735" y="1808832"/>
              <a:ext cx="144016" cy="2160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Picture 2" descr="F:\360云盘\03-doing\pptx 图片\32-人才选用育留（布衣公子作品）2013.01.30版@teliss\幻灯片2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20773199">
            <a:off x="637779" y="3509356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F:\360云盘\03-doing\30-组织管理实务（布衣公子作品）2013.01.11版@teliss\幻灯片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840000">
            <a:off x="7179974" y="3536875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F:\360云盘\03-doing\pptx 图片\34-员工招聘实务（布衣公子作品）2013.02.15版@teliss\幻灯片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08877" y="1777263"/>
            <a:ext cx="4320000" cy="2428103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360云盘\03-doing\pptx 图片\杂\40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554559" y="1863096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3</a:t>
            </a:r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.2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目录设计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→②各种类型目录的设计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1445255" y="1000355"/>
            <a:ext cx="10525866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型目录：</a:t>
            </a:r>
            <a:r>
              <a:rPr lang="zh-CN" altLang="en-US" b="1" dirty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灵感恣肆如泉涌，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天马行空</a:t>
            </a:r>
            <a:r>
              <a:rPr lang="zh-CN" altLang="en-US" b="1" dirty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想象力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85214" y="1026545"/>
            <a:ext cx="360040" cy="360040"/>
            <a:chOff x="2030723" y="1736812"/>
            <a:chExt cx="360040" cy="360040"/>
          </a:xfrm>
        </p:grpSpPr>
        <p:sp>
          <p:nvSpPr>
            <p:cNvPr id="3" name="椭圆 2"/>
            <p:cNvSpPr/>
            <p:nvPr/>
          </p:nvSpPr>
          <p:spPr>
            <a:xfrm>
              <a:off x="2030723" y="1736812"/>
              <a:ext cx="360040" cy="360040"/>
            </a:xfrm>
            <a:prstGeom prst="ellipse">
              <a:avLst/>
            </a:prstGeom>
            <a:solidFill>
              <a:srgbClr val="9BD1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燕尾形 3"/>
            <p:cNvSpPr/>
            <p:nvPr/>
          </p:nvSpPr>
          <p:spPr>
            <a:xfrm>
              <a:off x="2138735" y="1808832"/>
              <a:ext cx="144016" cy="2160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Picture 2" descr="F:\360云盘\03-doing\pptx 图片\33-员工培训实务（布衣公子作品）2013.02.06版@teliss\幻灯片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327" y="1673887"/>
            <a:ext cx="4320000" cy="2428103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F:\360云盘\03-doing\pptx 图片\28-简明薪酬设计（布衣公子作品）2012.12.22版@teliss\幻灯片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10943" y="3879320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3.3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目录页标识设计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985313" y="1000355"/>
            <a:ext cx="10985807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目录页标识设计的方法是：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灵活利用</a:t>
            </a:r>
            <a:r>
              <a:rPr lang="en-US" altLang="zh-CN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整体风格特征，将页面标识恰如其分地融入目录页当中。</a:t>
            </a:r>
            <a:endParaRPr lang="zh-CN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5" name="Picture 6" descr="F:\360云盘\03-doing\38-揭秘品牌建设（布衣公子作品）2013.03.08版@teliss\幻灯片2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1130623" y="2519944"/>
            <a:ext cx="5040000" cy="2832787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F:\360云盘\03-doing\pptx 图片\杂\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47247" y="2538216"/>
            <a:ext cx="5040000" cy="2835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6"/>
          <p:cNvSpPr txBox="1"/>
          <p:nvPr/>
        </p:nvSpPr>
        <p:spPr>
          <a:xfrm>
            <a:off x="985312" y="1484784"/>
            <a:ext cx="10985807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300"/>
              </a:spcAft>
            </a:pPr>
            <a:r>
              <a:rPr lang="zh-CN" altLang="en-US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一：</a:t>
            </a:r>
            <a:r>
              <a:rPr lang="zh-CN" altLang="en-US" b="1" dirty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页面标识放在大色块中。</a:t>
            </a:r>
            <a:endParaRPr lang="en-US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F:\360云盘\03-doing\pptx 图片\31-面试官技能训（布衣公子作品）2013.01.18版@teliss\幻灯片2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rot="21600000">
            <a:off x="1310236" y="3861049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3.3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目录页标识设计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985312" y="851402"/>
            <a:ext cx="10985807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300"/>
              </a:spcAft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方法二：</a:t>
            </a:r>
            <a:r>
              <a:rPr lang="zh-CN" altLang="en-US" b="1" dirty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以边角点缀的形式呈现页面标识。</a:t>
            </a:r>
            <a:endParaRPr lang="en-US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3" descr="C:\Documents and Settings\t11318\桌面\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9175" y="1719080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8259775" y="2781288"/>
            <a:ext cx="3240000" cy="3240000"/>
            <a:chOff x="8259775" y="2781288"/>
            <a:chExt cx="3240000" cy="3240000"/>
          </a:xfrm>
        </p:grpSpPr>
        <p:grpSp>
          <p:nvGrpSpPr>
            <p:cNvPr id="6" name="组合 5"/>
            <p:cNvGrpSpPr/>
            <p:nvPr/>
          </p:nvGrpSpPr>
          <p:grpSpPr>
            <a:xfrm>
              <a:off x="8259775" y="2781288"/>
              <a:ext cx="3240000" cy="3240000"/>
              <a:chOff x="8259775" y="2781288"/>
              <a:chExt cx="3240000" cy="3240000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8277775" y="2799288"/>
                <a:ext cx="3204000" cy="3204000"/>
              </a:xfrm>
              <a:prstGeom prst="ellipse">
                <a:avLst/>
              </a:prstGeom>
              <a:blipFill dpi="0" rotWithShape="1">
                <a:blip r:embed="rId3"/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9"/>
              <p:cNvSpPr/>
              <p:nvPr/>
            </p:nvSpPr>
            <p:spPr>
              <a:xfrm>
                <a:off x="8259775" y="2781288"/>
                <a:ext cx="3240000" cy="3240000"/>
              </a:xfrm>
              <a:custGeom>
                <a:avLst/>
                <a:gdLst/>
                <a:ahLst/>
                <a:cxnLst/>
                <a:rect l="l" t="t" r="r" b="b"/>
                <a:pathLst>
                  <a:path w="4464000" h="4464000">
                    <a:moveTo>
                      <a:pt x="2232000" y="72000"/>
                    </a:moveTo>
                    <a:cubicBezTo>
                      <a:pt x="1039065" y="72000"/>
                      <a:pt x="72000" y="1039065"/>
                      <a:pt x="72000" y="2232000"/>
                    </a:cubicBezTo>
                    <a:cubicBezTo>
                      <a:pt x="72000" y="3424935"/>
                      <a:pt x="1039065" y="4392000"/>
                      <a:pt x="2232000" y="4392000"/>
                    </a:cubicBezTo>
                    <a:cubicBezTo>
                      <a:pt x="3424935" y="4392000"/>
                      <a:pt x="4392000" y="3424935"/>
                      <a:pt x="4392000" y="2232000"/>
                    </a:cubicBezTo>
                    <a:cubicBezTo>
                      <a:pt x="4392000" y="1039065"/>
                      <a:pt x="3424935" y="72000"/>
                      <a:pt x="2232000" y="72000"/>
                    </a:cubicBezTo>
                    <a:close/>
                    <a:moveTo>
                      <a:pt x="2232000" y="0"/>
                    </a:moveTo>
                    <a:cubicBezTo>
                      <a:pt x="3464700" y="0"/>
                      <a:pt x="4464000" y="999300"/>
                      <a:pt x="4464000" y="2232000"/>
                    </a:cubicBezTo>
                    <a:cubicBezTo>
                      <a:pt x="4464000" y="3464700"/>
                      <a:pt x="3464700" y="4464000"/>
                      <a:pt x="2232000" y="4464000"/>
                    </a:cubicBezTo>
                    <a:cubicBezTo>
                      <a:pt x="999300" y="4464000"/>
                      <a:pt x="0" y="3464700"/>
                      <a:pt x="0" y="2232000"/>
                    </a:cubicBezTo>
                    <a:cubicBezTo>
                      <a:pt x="0" y="999300"/>
                      <a:pt x="999300" y="0"/>
                      <a:pt x="22320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椭圆 8"/>
            <p:cNvSpPr/>
            <p:nvPr/>
          </p:nvSpPr>
          <p:spPr>
            <a:xfrm>
              <a:off x="8277775" y="2799288"/>
              <a:ext cx="3204000" cy="32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0"/>
                  </a:schemeClr>
                </a:gs>
                <a:gs pos="100000">
                  <a:schemeClr val="bg1">
                    <a:alpha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26567" y="1547544"/>
            <a:ext cx="3240000" cy="3240000"/>
            <a:chOff x="626567" y="1547544"/>
            <a:chExt cx="3240000" cy="3240000"/>
          </a:xfrm>
        </p:grpSpPr>
        <p:grpSp>
          <p:nvGrpSpPr>
            <p:cNvPr id="11" name="组合 10"/>
            <p:cNvGrpSpPr/>
            <p:nvPr/>
          </p:nvGrpSpPr>
          <p:grpSpPr>
            <a:xfrm>
              <a:off x="626567" y="1547544"/>
              <a:ext cx="3240000" cy="3240000"/>
              <a:chOff x="626567" y="1547544"/>
              <a:chExt cx="3240000" cy="3240000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644567" y="1565544"/>
                <a:ext cx="3204000" cy="3204000"/>
              </a:xfrm>
              <a:prstGeom prst="ellipse">
                <a:avLst/>
              </a:prstGeom>
              <a:blipFill dpi="0" rotWithShape="1">
                <a:blip r:embed="rId4"/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26567" y="1547544"/>
                <a:ext cx="3240000" cy="3240000"/>
              </a:xfrm>
              <a:custGeom>
                <a:avLst/>
                <a:gdLst/>
                <a:ahLst/>
                <a:cxnLst/>
                <a:rect l="l" t="t" r="r" b="b"/>
                <a:pathLst>
                  <a:path w="4464000" h="4464000">
                    <a:moveTo>
                      <a:pt x="2232000" y="72000"/>
                    </a:moveTo>
                    <a:cubicBezTo>
                      <a:pt x="1039065" y="72000"/>
                      <a:pt x="72000" y="1039065"/>
                      <a:pt x="72000" y="2232000"/>
                    </a:cubicBezTo>
                    <a:cubicBezTo>
                      <a:pt x="72000" y="3424935"/>
                      <a:pt x="1039065" y="4392000"/>
                      <a:pt x="2232000" y="4392000"/>
                    </a:cubicBezTo>
                    <a:cubicBezTo>
                      <a:pt x="3424935" y="4392000"/>
                      <a:pt x="4392000" y="3424935"/>
                      <a:pt x="4392000" y="2232000"/>
                    </a:cubicBezTo>
                    <a:cubicBezTo>
                      <a:pt x="4392000" y="1039065"/>
                      <a:pt x="3424935" y="72000"/>
                      <a:pt x="2232000" y="72000"/>
                    </a:cubicBezTo>
                    <a:close/>
                    <a:moveTo>
                      <a:pt x="2232000" y="0"/>
                    </a:moveTo>
                    <a:cubicBezTo>
                      <a:pt x="3464700" y="0"/>
                      <a:pt x="4464000" y="999300"/>
                      <a:pt x="4464000" y="2232000"/>
                    </a:cubicBezTo>
                    <a:cubicBezTo>
                      <a:pt x="4464000" y="3464700"/>
                      <a:pt x="3464700" y="4464000"/>
                      <a:pt x="2232000" y="4464000"/>
                    </a:cubicBezTo>
                    <a:cubicBezTo>
                      <a:pt x="999300" y="4464000"/>
                      <a:pt x="0" y="3464700"/>
                      <a:pt x="0" y="2232000"/>
                    </a:cubicBezTo>
                    <a:cubicBezTo>
                      <a:pt x="0" y="999300"/>
                      <a:pt x="999300" y="0"/>
                      <a:pt x="22320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644567" y="1566264"/>
              <a:ext cx="3204000" cy="32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0"/>
                  </a:schemeClr>
                </a:gs>
                <a:gs pos="100000">
                  <a:schemeClr val="bg1">
                    <a:alpha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3.3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目录页标识设计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985312" y="851402"/>
            <a:ext cx="10985807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300"/>
              </a:spcAft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方法三：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页面标识借助其他页面要素融入版面。</a:t>
            </a:r>
            <a:endParaRPr lang="en-US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8" name="Picture 2" descr="F:\360云盘\03-doing\pptx 图片\36-激励方法集萃（布衣公子作品）2013.02.28版@teliss\幻灯片2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985313" y="1515038"/>
            <a:ext cx="6480000" cy="3642154"/>
          </a:xfrm>
          <a:prstGeom prst="rect">
            <a:avLst/>
          </a:prstGeom>
          <a:noFill/>
          <a:ln w="19050">
            <a:solidFill>
              <a:srgbClr val="92CE0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360云盘\03-doing\pptx 图片\27-领导与领导力（布衣公子作品）2012.12.16版@teliss\幻灯片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79095" y="2808336"/>
            <a:ext cx="6480000" cy="3645000"/>
          </a:xfrm>
          <a:prstGeom prst="rect">
            <a:avLst/>
          </a:prstGeom>
          <a:noFill/>
          <a:ln w="19050">
            <a:solidFill>
              <a:srgbClr val="92CE0C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3.4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目录页页码设计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985314" y="1000355"/>
            <a:ext cx="3601693" cy="260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altLang="zh-CN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页码要求能够自动显示当前页数，因此必须在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母版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中设计页码，设计的方法是：</a:t>
            </a:r>
            <a:endParaRPr lang="en-US" altLang="zh-CN" sz="1600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将找一个有页码的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，将其母版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中页码所对应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&lt;#&gt;”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符号拷贝到自己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需要放页码的母版中对应位置就可以了。</a:t>
            </a:r>
            <a:endParaRPr lang="zh-CN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2" name="Picture 2" descr="C:\Documents and Settings\t11318\桌面\未标题-2 拷贝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4889441" y="1124744"/>
            <a:ext cx="6682342" cy="4176464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5667487" y="3140968"/>
            <a:ext cx="3240000" cy="3240000"/>
            <a:chOff x="5706297" y="3280176"/>
            <a:chExt cx="3240000" cy="3240000"/>
          </a:xfrm>
        </p:grpSpPr>
        <p:grpSp>
          <p:nvGrpSpPr>
            <p:cNvPr id="9" name="组合 8"/>
            <p:cNvGrpSpPr/>
            <p:nvPr/>
          </p:nvGrpSpPr>
          <p:grpSpPr>
            <a:xfrm>
              <a:off x="5706297" y="3280176"/>
              <a:ext cx="3240000" cy="3240000"/>
              <a:chOff x="8259775" y="2781288"/>
              <a:chExt cx="3240000" cy="3240000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8277775" y="2799288"/>
                <a:ext cx="3204000" cy="3204000"/>
              </a:xfrm>
              <a:prstGeom prst="ellipse">
                <a:avLst/>
              </a:prstGeom>
              <a:blipFill dpi="0" rotWithShape="1">
                <a:blip r:embed="rId2" cstate="screen"/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9"/>
              <p:cNvSpPr/>
              <p:nvPr/>
            </p:nvSpPr>
            <p:spPr>
              <a:xfrm>
                <a:off x="8259775" y="2781288"/>
                <a:ext cx="3240000" cy="3240000"/>
              </a:xfrm>
              <a:custGeom>
                <a:avLst/>
                <a:gdLst/>
                <a:ahLst/>
                <a:cxnLst/>
                <a:rect l="l" t="t" r="r" b="b"/>
                <a:pathLst>
                  <a:path w="4464000" h="4464000">
                    <a:moveTo>
                      <a:pt x="2232000" y="72000"/>
                    </a:moveTo>
                    <a:cubicBezTo>
                      <a:pt x="1039065" y="72000"/>
                      <a:pt x="72000" y="1039065"/>
                      <a:pt x="72000" y="2232000"/>
                    </a:cubicBezTo>
                    <a:cubicBezTo>
                      <a:pt x="72000" y="3424935"/>
                      <a:pt x="1039065" y="4392000"/>
                      <a:pt x="2232000" y="4392000"/>
                    </a:cubicBezTo>
                    <a:cubicBezTo>
                      <a:pt x="3424935" y="4392000"/>
                      <a:pt x="4392000" y="3424935"/>
                      <a:pt x="4392000" y="2232000"/>
                    </a:cubicBezTo>
                    <a:cubicBezTo>
                      <a:pt x="4392000" y="1039065"/>
                      <a:pt x="3424935" y="72000"/>
                      <a:pt x="2232000" y="72000"/>
                    </a:cubicBezTo>
                    <a:close/>
                    <a:moveTo>
                      <a:pt x="2232000" y="0"/>
                    </a:moveTo>
                    <a:cubicBezTo>
                      <a:pt x="3464700" y="0"/>
                      <a:pt x="4464000" y="999300"/>
                      <a:pt x="4464000" y="2232000"/>
                    </a:cubicBezTo>
                    <a:cubicBezTo>
                      <a:pt x="4464000" y="3464700"/>
                      <a:pt x="3464700" y="4464000"/>
                      <a:pt x="2232000" y="4464000"/>
                    </a:cubicBezTo>
                    <a:cubicBezTo>
                      <a:pt x="999300" y="4464000"/>
                      <a:pt x="0" y="3464700"/>
                      <a:pt x="0" y="2232000"/>
                    </a:cubicBezTo>
                    <a:cubicBezTo>
                      <a:pt x="0" y="999300"/>
                      <a:pt x="999300" y="0"/>
                      <a:pt x="22320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bg1">
                    <a:lumMod val="65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椭圆 12"/>
            <p:cNvSpPr/>
            <p:nvPr/>
          </p:nvSpPr>
          <p:spPr>
            <a:xfrm>
              <a:off x="5724297" y="3298176"/>
              <a:ext cx="3204000" cy="3204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0"/>
                  </a:schemeClr>
                </a:gs>
                <a:gs pos="100000">
                  <a:schemeClr val="bg1">
                    <a:alpha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3.4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目录页页码设计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985314" y="1000355"/>
            <a:ext cx="11018517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的摆放位置或方式也时时刻刻体现创意。以下为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页码放置的典型案例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（包括正文页的页码摆放）</a:t>
            </a:r>
            <a:endParaRPr lang="en-US" altLang="zh-CN" sz="1600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8" name="Picture 4" descr="F:\360云盘\03-doing\pptx 图片\38-揭秘品牌建设（布衣公子作品）2013.03.08版@teliss\幻灯片10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1203111" y="3953225"/>
            <a:ext cx="4320000" cy="2428103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360云盘\03-doing\pptx 图片\32-人才选用育留（布衣公子作品）2013.01.30版@teliss\幻灯片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46947" y="2420888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F:\360云盘\03-doing\pptx 图片\22-实用沟通技能（布衣公子作品）2012.11.04版@teliss\幻灯片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35279" y="3429000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420151" y="1926440"/>
            <a:ext cx="3014728" cy="3014728"/>
            <a:chOff x="420151" y="1926440"/>
            <a:chExt cx="3014728" cy="3014728"/>
          </a:xfrm>
        </p:grpSpPr>
        <p:grpSp>
          <p:nvGrpSpPr>
            <p:cNvPr id="15" name="组合 14"/>
            <p:cNvGrpSpPr/>
            <p:nvPr/>
          </p:nvGrpSpPr>
          <p:grpSpPr>
            <a:xfrm>
              <a:off x="420151" y="1926440"/>
              <a:ext cx="3014728" cy="3014728"/>
              <a:chOff x="626567" y="1547544"/>
              <a:chExt cx="3240000" cy="3240000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644567" y="1565544"/>
                <a:ext cx="3204000" cy="3204000"/>
              </a:xfrm>
              <a:prstGeom prst="ellipse">
                <a:avLst/>
              </a:prstGeom>
              <a:blipFill dpi="0" rotWithShape="1">
                <a:blip r:embed="rId4"/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9"/>
              <p:cNvSpPr/>
              <p:nvPr/>
            </p:nvSpPr>
            <p:spPr>
              <a:xfrm>
                <a:off x="626567" y="1547544"/>
                <a:ext cx="3240000" cy="3240000"/>
              </a:xfrm>
              <a:custGeom>
                <a:avLst/>
                <a:gdLst/>
                <a:ahLst/>
                <a:cxnLst/>
                <a:rect l="l" t="t" r="r" b="b"/>
                <a:pathLst>
                  <a:path w="4464000" h="4464000">
                    <a:moveTo>
                      <a:pt x="2232000" y="72000"/>
                    </a:moveTo>
                    <a:cubicBezTo>
                      <a:pt x="1039065" y="72000"/>
                      <a:pt x="72000" y="1039065"/>
                      <a:pt x="72000" y="2232000"/>
                    </a:cubicBezTo>
                    <a:cubicBezTo>
                      <a:pt x="72000" y="3424935"/>
                      <a:pt x="1039065" y="4392000"/>
                      <a:pt x="2232000" y="4392000"/>
                    </a:cubicBezTo>
                    <a:cubicBezTo>
                      <a:pt x="3424935" y="4392000"/>
                      <a:pt x="4392000" y="3424935"/>
                      <a:pt x="4392000" y="2232000"/>
                    </a:cubicBezTo>
                    <a:cubicBezTo>
                      <a:pt x="4392000" y="1039065"/>
                      <a:pt x="3424935" y="72000"/>
                      <a:pt x="2232000" y="72000"/>
                    </a:cubicBezTo>
                    <a:close/>
                    <a:moveTo>
                      <a:pt x="2232000" y="0"/>
                    </a:moveTo>
                    <a:cubicBezTo>
                      <a:pt x="3464700" y="0"/>
                      <a:pt x="4464000" y="999300"/>
                      <a:pt x="4464000" y="2232000"/>
                    </a:cubicBezTo>
                    <a:cubicBezTo>
                      <a:pt x="4464000" y="3464700"/>
                      <a:pt x="3464700" y="4464000"/>
                      <a:pt x="2232000" y="4464000"/>
                    </a:cubicBezTo>
                    <a:cubicBezTo>
                      <a:pt x="999300" y="4464000"/>
                      <a:pt x="0" y="3464700"/>
                      <a:pt x="0" y="2232000"/>
                    </a:cubicBezTo>
                    <a:cubicBezTo>
                      <a:pt x="0" y="999300"/>
                      <a:pt x="999300" y="0"/>
                      <a:pt x="22320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椭圆 31"/>
            <p:cNvSpPr/>
            <p:nvPr/>
          </p:nvSpPr>
          <p:spPr>
            <a:xfrm>
              <a:off x="436900" y="1943189"/>
              <a:ext cx="2981231" cy="298123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0"/>
                  </a:schemeClr>
                </a:gs>
                <a:gs pos="100000">
                  <a:schemeClr val="bg1">
                    <a:alpha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395319" y="1484784"/>
            <a:ext cx="2470439" cy="2470439"/>
            <a:chOff x="7395319" y="1484784"/>
            <a:chExt cx="2470439" cy="2470439"/>
          </a:xfrm>
        </p:grpSpPr>
        <p:grpSp>
          <p:nvGrpSpPr>
            <p:cNvPr id="22" name="组合 21"/>
            <p:cNvGrpSpPr/>
            <p:nvPr/>
          </p:nvGrpSpPr>
          <p:grpSpPr>
            <a:xfrm>
              <a:off x="7395319" y="1484784"/>
              <a:ext cx="2470439" cy="2470439"/>
              <a:chOff x="626567" y="1547544"/>
              <a:chExt cx="3240000" cy="3240000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44567" y="1565544"/>
                <a:ext cx="3204000" cy="3204000"/>
              </a:xfrm>
              <a:prstGeom prst="ellipse">
                <a:avLst/>
              </a:prstGeom>
              <a:blipFill dpi="0" rotWithShape="1">
                <a:blip r:embed="rId5"/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9"/>
              <p:cNvSpPr/>
              <p:nvPr/>
            </p:nvSpPr>
            <p:spPr>
              <a:xfrm>
                <a:off x="626567" y="1547544"/>
                <a:ext cx="3240000" cy="3240000"/>
              </a:xfrm>
              <a:custGeom>
                <a:avLst/>
                <a:gdLst/>
                <a:ahLst/>
                <a:cxnLst/>
                <a:rect l="l" t="t" r="r" b="b"/>
                <a:pathLst>
                  <a:path w="4464000" h="4464000">
                    <a:moveTo>
                      <a:pt x="2232000" y="72000"/>
                    </a:moveTo>
                    <a:cubicBezTo>
                      <a:pt x="1039065" y="72000"/>
                      <a:pt x="72000" y="1039065"/>
                      <a:pt x="72000" y="2232000"/>
                    </a:cubicBezTo>
                    <a:cubicBezTo>
                      <a:pt x="72000" y="3424935"/>
                      <a:pt x="1039065" y="4392000"/>
                      <a:pt x="2232000" y="4392000"/>
                    </a:cubicBezTo>
                    <a:cubicBezTo>
                      <a:pt x="3424935" y="4392000"/>
                      <a:pt x="4392000" y="3424935"/>
                      <a:pt x="4392000" y="2232000"/>
                    </a:cubicBezTo>
                    <a:cubicBezTo>
                      <a:pt x="4392000" y="1039065"/>
                      <a:pt x="3424935" y="72000"/>
                      <a:pt x="2232000" y="72000"/>
                    </a:cubicBezTo>
                    <a:close/>
                    <a:moveTo>
                      <a:pt x="2232000" y="0"/>
                    </a:moveTo>
                    <a:cubicBezTo>
                      <a:pt x="3464700" y="0"/>
                      <a:pt x="4464000" y="999300"/>
                      <a:pt x="4464000" y="2232000"/>
                    </a:cubicBezTo>
                    <a:cubicBezTo>
                      <a:pt x="4464000" y="3464700"/>
                      <a:pt x="3464700" y="4464000"/>
                      <a:pt x="2232000" y="4464000"/>
                    </a:cubicBezTo>
                    <a:cubicBezTo>
                      <a:pt x="999300" y="4464000"/>
                      <a:pt x="0" y="3464700"/>
                      <a:pt x="0" y="2232000"/>
                    </a:cubicBezTo>
                    <a:cubicBezTo>
                      <a:pt x="0" y="999300"/>
                      <a:pt x="999300" y="0"/>
                      <a:pt x="22320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椭圆 34"/>
            <p:cNvSpPr/>
            <p:nvPr/>
          </p:nvSpPr>
          <p:spPr>
            <a:xfrm>
              <a:off x="7409044" y="1499058"/>
              <a:ext cx="2442990" cy="244299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0"/>
                  </a:schemeClr>
                </a:gs>
                <a:gs pos="100000">
                  <a:schemeClr val="bg1">
                    <a:alpha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996988" y="4653136"/>
            <a:ext cx="1934835" cy="1934835"/>
            <a:chOff x="9996988" y="4653136"/>
            <a:chExt cx="1934835" cy="1934835"/>
          </a:xfrm>
        </p:grpSpPr>
        <p:grpSp>
          <p:nvGrpSpPr>
            <p:cNvPr id="28" name="组合 27"/>
            <p:cNvGrpSpPr/>
            <p:nvPr/>
          </p:nvGrpSpPr>
          <p:grpSpPr>
            <a:xfrm>
              <a:off x="9996988" y="4653136"/>
              <a:ext cx="1934835" cy="1934835"/>
              <a:chOff x="626567" y="1547544"/>
              <a:chExt cx="3240000" cy="3240000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644567" y="1565544"/>
                <a:ext cx="3204000" cy="3204000"/>
              </a:xfrm>
              <a:prstGeom prst="ellipse">
                <a:avLst/>
              </a:prstGeom>
              <a:blipFill dpi="0" rotWithShape="1">
                <a:blip r:embed="rId6"/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9"/>
              <p:cNvSpPr/>
              <p:nvPr/>
            </p:nvSpPr>
            <p:spPr>
              <a:xfrm>
                <a:off x="626567" y="1547544"/>
                <a:ext cx="3240000" cy="3240000"/>
              </a:xfrm>
              <a:custGeom>
                <a:avLst/>
                <a:gdLst/>
                <a:ahLst/>
                <a:cxnLst/>
                <a:rect l="l" t="t" r="r" b="b"/>
                <a:pathLst>
                  <a:path w="4464000" h="4464000">
                    <a:moveTo>
                      <a:pt x="2232000" y="72000"/>
                    </a:moveTo>
                    <a:cubicBezTo>
                      <a:pt x="1039065" y="72000"/>
                      <a:pt x="72000" y="1039065"/>
                      <a:pt x="72000" y="2232000"/>
                    </a:cubicBezTo>
                    <a:cubicBezTo>
                      <a:pt x="72000" y="3424935"/>
                      <a:pt x="1039065" y="4392000"/>
                      <a:pt x="2232000" y="4392000"/>
                    </a:cubicBezTo>
                    <a:cubicBezTo>
                      <a:pt x="3424935" y="4392000"/>
                      <a:pt x="4392000" y="3424935"/>
                      <a:pt x="4392000" y="2232000"/>
                    </a:cubicBezTo>
                    <a:cubicBezTo>
                      <a:pt x="4392000" y="1039065"/>
                      <a:pt x="3424935" y="72000"/>
                      <a:pt x="2232000" y="72000"/>
                    </a:cubicBezTo>
                    <a:close/>
                    <a:moveTo>
                      <a:pt x="2232000" y="0"/>
                    </a:moveTo>
                    <a:cubicBezTo>
                      <a:pt x="3464700" y="0"/>
                      <a:pt x="4464000" y="999300"/>
                      <a:pt x="4464000" y="2232000"/>
                    </a:cubicBezTo>
                    <a:cubicBezTo>
                      <a:pt x="4464000" y="3464700"/>
                      <a:pt x="3464700" y="4464000"/>
                      <a:pt x="2232000" y="4464000"/>
                    </a:cubicBezTo>
                    <a:cubicBezTo>
                      <a:pt x="999300" y="4464000"/>
                      <a:pt x="0" y="3464700"/>
                      <a:pt x="0" y="2232000"/>
                    </a:cubicBezTo>
                    <a:cubicBezTo>
                      <a:pt x="0" y="999300"/>
                      <a:pt x="999300" y="0"/>
                      <a:pt x="22320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椭圆 36"/>
            <p:cNvSpPr/>
            <p:nvPr/>
          </p:nvSpPr>
          <p:spPr>
            <a:xfrm>
              <a:off x="10007737" y="4664315"/>
              <a:ext cx="1913337" cy="191333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alpha val="0"/>
                  </a:schemeClr>
                </a:gs>
                <a:gs pos="100000">
                  <a:schemeClr val="bg1">
                    <a:alpha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475439" y="2420888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标题栏设计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426767" y="3609020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封底设计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819255" y="3609020"/>
            <a:ext cx="2952328" cy="576064"/>
          </a:xfrm>
          <a:prstGeom prst="roundRect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过渡页设计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623011" y="4797152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450831" y="121279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955159" y="148478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396538" y="1212794"/>
            <a:ext cx="288032" cy="288032"/>
          </a:xfrm>
          <a:prstGeom prst="ellipse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803395" y="468651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箭头连接符 12"/>
          <p:cNvCxnSpPr>
            <a:endCxn id="4" idx="0"/>
          </p:cNvCxnSpPr>
          <p:nvPr/>
        </p:nvCxnSpPr>
        <p:spPr>
          <a:xfrm flipH="1">
            <a:off x="3902931" y="1500826"/>
            <a:ext cx="612068" cy="2108194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9" idx="4"/>
          </p:cNvCxnSpPr>
          <p:nvPr/>
        </p:nvCxnSpPr>
        <p:spPr>
          <a:xfrm>
            <a:off x="6099175" y="1772816"/>
            <a:ext cx="0" cy="302433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endCxn id="5" idx="0"/>
          </p:cNvCxnSpPr>
          <p:nvPr/>
        </p:nvCxnSpPr>
        <p:spPr>
          <a:xfrm>
            <a:off x="7611343" y="1484784"/>
            <a:ext cx="684076" cy="2124236"/>
          </a:xfrm>
          <a:prstGeom prst="straightConnector1">
            <a:avLst/>
          </a:prstGeom>
          <a:ln w="22225">
            <a:solidFill>
              <a:srgbClr val="92CE0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11" idx="5"/>
            <a:endCxn id="3" idx="0"/>
          </p:cNvCxnSpPr>
          <p:nvPr/>
        </p:nvCxnSpPr>
        <p:spPr>
          <a:xfrm>
            <a:off x="9049246" y="714502"/>
            <a:ext cx="902357" cy="170638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770583" y="2420888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封面设计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074839" y="468651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箭头连接符 18"/>
          <p:cNvCxnSpPr>
            <a:stCxn id="18" idx="3"/>
            <a:endCxn id="17" idx="0"/>
          </p:cNvCxnSpPr>
          <p:nvPr/>
        </p:nvCxnSpPr>
        <p:spPr>
          <a:xfrm flipH="1">
            <a:off x="2246747" y="714502"/>
            <a:ext cx="870273" cy="170638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360云盘\03-doing\pptx 图片\33-员工培训实务（布衣公子作品）2013.02.06版@teliss\幻灯片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78532" y="1556214"/>
            <a:ext cx="7974000" cy="4481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4</a:t>
            </a:r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.1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过渡页包含要素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395319" y="3388350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7683351" y="3532366"/>
            <a:ext cx="180020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9483551" y="3388350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555559" y="33477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章节名称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650903" y="1813466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cxnSp>
        <p:nvCxnSpPr>
          <p:cNvPr id="24" name="直接连接符 23"/>
          <p:cNvCxnSpPr>
            <a:stCxn id="23" idx="6"/>
          </p:cNvCxnSpPr>
          <p:nvPr/>
        </p:nvCxnSpPr>
        <p:spPr>
          <a:xfrm>
            <a:off x="3938935" y="1957482"/>
            <a:ext cx="5544616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9483551" y="1813466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555559" y="17728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页面标识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6963271" y="4396462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cxnSp>
        <p:nvCxnSpPr>
          <p:cNvPr id="28" name="直接连接符 27"/>
          <p:cNvCxnSpPr>
            <a:stCxn id="27" idx="6"/>
          </p:cNvCxnSpPr>
          <p:nvPr/>
        </p:nvCxnSpPr>
        <p:spPr>
          <a:xfrm>
            <a:off x="7251303" y="4540478"/>
            <a:ext cx="223224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9483551" y="4396462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555559" y="435581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章节内容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979495" y="5620598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cxnSp>
        <p:nvCxnSpPr>
          <p:cNvPr id="36" name="直接连接符 35"/>
          <p:cNvCxnSpPr>
            <a:stCxn id="35" idx="6"/>
          </p:cNvCxnSpPr>
          <p:nvPr/>
        </p:nvCxnSpPr>
        <p:spPr>
          <a:xfrm>
            <a:off x="9267527" y="5764614"/>
            <a:ext cx="21602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9483551" y="5620598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9555559" y="55799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4.2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过渡页设计要点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29" name="TextBox 6"/>
          <p:cNvSpPr txBox="1"/>
          <p:nvPr/>
        </p:nvSpPr>
        <p:spPr>
          <a:xfrm>
            <a:off x="985313" y="3284984"/>
            <a:ext cx="10985807" cy="112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</a:t>
            </a:r>
            <a:r>
              <a:rPr lang="en-US" altLang="zh-CN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中往往包含多个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部分，在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不同内容之间如果没有过渡页</a:t>
            </a:r>
            <a:r>
              <a:rPr lang="en-US" altLang="zh-CN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，则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内容之间缺少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衔接，容易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显得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突兀，不利于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观众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接受。而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恰当的过渡页则可以起到承上启下的作用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不仅仅是</a:t>
            </a:r>
            <a:r>
              <a:rPr lang="en-US" altLang="zh-CN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，一般的书籍、杂志都会有过渡页，或者前者正是借鉴于后者。</a:t>
            </a:r>
            <a:endParaRPr lang="zh-CN" altLang="zh-CN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6"/>
          <p:cNvSpPr txBox="1"/>
          <p:nvPr/>
        </p:nvSpPr>
        <p:spPr>
          <a:xfrm>
            <a:off x="985312" y="4805193"/>
            <a:ext cx="10985807" cy="1648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过渡页的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页面标识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一般和目录页保持完全的统一；</a:t>
            </a:r>
            <a:endParaRPr lang="en-US" altLang="zh-CN" b="1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的设计在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颜色、字体、布局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等方面要和目录页保持一致（布局可以稍有变化）；</a:t>
            </a:r>
            <a:endParaRPr lang="en-US" altLang="zh-CN" b="1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布局相同的过渡页，可以通过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颜色对比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的方式，展示当前课题进度；</a:t>
            </a:r>
            <a:endParaRPr lang="en-US" altLang="zh-CN" b="1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独立设计的过渡页，最好能够展示该章节的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内容提纲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t11318\桌面\未标题-2 拷贝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6819255" y="1170064"/>
            <a:ext cx="5040000" cy="2835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4.3 </a:t>
            </a:r>
            <a:r>
              <a:rPr lang="zh-CN" altLang="en-US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典型过渡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页举例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pic>
        <p:nvPicPr>
          <p:cNvPr id="2054" name="Picture 6" descr="C:\Documents and Settings\t11318\桌面\08-个人知识管理（布衣公子作品）2012.07.28版@telis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8895" y="2334571"/>
            <a:ext cx="5040000" cy="283693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360云盘\03-doing\pptx 图片\38-揭秘品牌建设（布衣公子作品）2013.03.08版@teliss\幻灯片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535" y="3501008"/>
            <a:ext cx="5040000" cy="2832787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椭圆 9"/>
          <p:cNvSpPr/>
          <p:nvPr/>
        </p:nvSpPr>
        <p:spPr>
          <a:xfrm>
            <a:off x="11427767" y="1340768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8187407" y="2506282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4944402" y="3717032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3" name="TextBox 6"/>
          <p:cNvSpPr txBox="1"/>
          <p:nvPr/>
        </p:nvSpPr>
        <p:spPr>
          <a:xfrm>
            <a:off x="5667127" y="5318860"/>
            <a:ext cx="6303993" cy="120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①独特设计的过渡页，展示课程纲要；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②图文型目录对应的、颜色对比方式的过渡页；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③普通目录通过加背景色框的方式形成过渡效果。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360云盘\04-待整理ing\pic\2000.jpg"/>
          <p:cNvPicPr>
            <a:picLocks noChangeAspect="1" noChangeArrowheads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 bwMode="auto">
          <a:xfrm>
            <a:off x="985313" y="1845733"/>
            <a:ext cx="4184819" cy="3156291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4.4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过渡页设计灵感举例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pic>
        <p:nvPicPr>
          <p:cNvPr id="3074" name="Picture 2" descr="F:\360云盘\03-doing\pptx 图片\ppt技能概要\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26605" y="1843024"/>
            <a:ext cx="5616000" cy="3159000"/>
          </a:xfrm>
          <a:prstGeom prst="rect">
            <a:avLst/>
          </a:prstGeom>
          <a:noFill/>
          <a:ln w="19050">
            <a:solidFill>
              <a:srgbClr val="92CE0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燕尾形 14"/>
          <p:cNvSpPr/>
          <p:nvPr/>
        </p:nvSpPr>
        <p:spPr>
          <a:xfrm>
            <a:off x="5383729" y="2847814"/>
            <a:ext cx="432048" cy="1152128"/>
          </a:xfrm>
          <a:prstGeom prst="chevron">
            <a:avLst/>
          </a:prstGeom>
          <a:solidFill>
            <a:srgbClr val="92CE0C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TextBox 6"/>
          <p:cNvSpPr txBox="1"/>
          <p:nvPr/>
        </p:nvSpPr>
        <p:spPr>
          <a:xfrm>
            <a:off x="985313" y="5963970"/>
            <a:ext cx="10985807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同设计封面、封底一样，我设计过渡页的经验是：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①模仿</a:t>
            </a:r>
            <a:r>
              <a:rPr lang="en-US" altLang="zh-CN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微创新；②查阅大量素材，激发灵感。</a:t>
            </a:r>
            <a:endParaRPr lang="zh-CN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70583" y="2420888"/>
            <a:ext cx="2952328" cy="576064"/>
          </a:xfrm>
          <a:prstGeom prst="roundRect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封面设计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475439" y="2420888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标题栏设计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426767" y="3609020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封底设计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819255" y="3609020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过渡页设计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623011" y="4797152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074839" y="468651"/>
            <a:ext cx="288032" cy="288032"/>
          </a:xfrm>
          <a:prstGeom prst="ellipse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450831" y="121279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955159" y="148478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396538" y="121279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803395" y="468651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箭头连接符 11"/>
          <p:cNvCxnSpPr>
            <a:stCxn id="7" idx="3"/>
            <a:endCxn id="2" idx="0"/>
          </p:cNvCxnSpPr>
          <p:nvPr/>
        </p:nvCxnSpPr>
        <p:spPr>
          <a:xfrm flipH="1">
            <a:off x="2246747" y="714502"/>
            <a:ext cx="870273" cy="1706386"/>
          </a:xfrm>
          <a:prstGeom prst="straightConnector1">
            <a:avLst/>
          </a:prstGeom>
          <a:ln w="22225">
            <a:solidFill>
              <a:srgbClr val="92CE0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endCxn id="4" idx="0"/>
          </p:cNvCxnSpPr>
          <p:nvPr/>
        </p:nvCxnSpPr>
        <p:spPr>
          <a:xfrm flipH="1">
            <a:off x="3902931" y="1500826"/>
            <a:ext cx="612068" cy="2108194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9" idx="4"/>
          </p:cNvCxnSpPr>
          <p:nvPr/>
        </p:nvCxnSpPr>
        <p:spPr>
          <a:xfrm>
            <a:off x="6099175" y="1772816"/>
            <a:ext cx="0" cy="302433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endCxn id="5" idx="0"/>
          </p:cNvCxnSpPr>
          <p:nvPr/>
        </p:nvCxnSpPr>
        <p:spPr>
          <a:xfrm>
            <a:off x="7611343" y="1484784"/>
            <a:ext cx="684076" cy="212423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11" idx="5"/>
            <a:endCxn id="3" idx="0"/>
          </p:cNvCxnSpPr>
          <p:nvPr/>
        </p:nvCxnSpPr>
        <p:spPr>
          <a:xfrm>
            <a:off x="9049246" y="714502"/>
            <a:ext cx="902357" cy="170638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475439" y="2420888"/>
            <a:ext cx="2952328" cy="576064"/>
          </a:xfrm>
          <a:prstGeom prst="roundRect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标题栏设计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426767" y="3609020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封底设计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819255" y="3609020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过渡页设计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623011" y="4797152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450831" y="121279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955159" y="148478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396538" y="121279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803395" y="468651"/>
            <a:ext cx="288032" cy="288032"/>
          </a:xfrm>
          <a:prstGeom prst="ellipse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箭头连接符 12"/>
          <p:cNvCxnSpPr>
            <a:endCxn id="4" idx="0"/>
          </p:cNvCxnSpPr>
          <p:nvPr/>
        </p:nvCxnSpPr>
        <p:spPr>
          <a:xfrm flipH="1">
            <a:off x="3902931" y="1500826"/>
            <a:ext cx="612068" cy="2108194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9" idx="4"/>
          </p:cNvCxnSpPr>
          <p:nvPr/>
        </p:nvCxnSpPr>
        <p:spPr>
          <a:xfrm>
            <a:off x="6099175" y="1772816"/>
            <a:ext cx="0" cy="302433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endCxn id="5" idx="0"/>
          </p:cNvCxnSpPr>
          <p:nvPr/>
        </p:nvCxnSpPr>
        <p:spPr>
          <a:xfrm>
            <a:off x="7611343" y="1484784"/>
            <a:ext cx="684076" cy="212423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11" idx="5"/>
            <a:endCxn id="3" idx="0"/>
          </p:cNvCxnSpPr>
          <p:nvPr/>
        </p:nvCxnSpPr>
        <p:spPr>
          <a:xfrm>
            <a:off x="9049246" y="714502"/>
            <a:ext cx="902357" cy="1706386"/>
          </a:xfrm>
          <a:prstGeom prst="straightConnector1">
            <a:avLst/>
          </a:prstGeom>
          <a:ln w="22225">
            <a:solidFill>
              <a:srgbClr val="92CE0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770583" y="2420888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封面设计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074839" y="468651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箭头连接符 18"/>
          <p:cNvCxnSpPr>
            <a:stCxn id="18" idx="3"/>
            <a:endCxn id="17" idx="0"/>
          </p:cNvCxnSpPr>
          <p:nvPr/>
        </p:nvCxnSpPr>
        <p:spPr>
          <a:xfrm flipH="1">
            <a:off x="2246747" y="714502"/>
            <a:ext cx="870273" cy="170638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360云盘\03-doing\pptx 图片\22-实用沟通技能（布衣公子作品）2012.11.04版@teliss\幻灯片15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78532" y="1556214"/>
            <a:ext cx="7974000" cy="4485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5.1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标题栏包含要素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442991" y="5589240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5307087" y="6412686"/>
            <a:ext cx="417646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9483551" y="6268670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555559" y="62280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一级标题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506887" y="1628800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cxnSp>
        <p:nvCxnSpPr>
          <p:cNvPr id="24" name="直接连接符 23"/>
          <p:cNvCxnSpPr/>
          <p:nvPr/>
        </p:nvCxnSpPr>
        <p:spPr>
          <a:xfrm>
            <a:off x="4154959" y="1228110"/>
            <a:ext cx="532859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9483551" y="1084094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555559" y="104344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级标题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979495" y="1597442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cxnSp>
        <p:nvCxnSpPr>
          <p:cNvPr id="28" name="直接连接符 27"/>
          <p:cNvCxnSpPr>
            <a:stCxn id="27" idx="6"/>
          </p:cNvCxnSpPr>
          <p:nvPr/>
        </p:nvCxnSpPr>
        <p:spPr>
          <a:xfrm>
            <a:off x="9267527" y="1741458"/>
            <a:ext cx="21602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9483551" y="1597442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555559" y="155679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979495" y="5620598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cxnSp>
        <p:nvCxnSpPr>
          <p:cNvPr id="36" name="直接连接符 35"/>
          <p:cNvCxnSpPr>
            <a:stCxn id="35" idx="6"/>
          </p:cNvCxnSpPr>
          <p:nvPr/>
        </p:nvCxnSpPr>
        <p:spPr>
          <a:xfrm>
            <a:off x="9267527" y="5764614"/>
            <a:ext cx="21602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9483551" y="5620598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9555559" y="55799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>
            <a:stCxn id="23" idx="7"/>
          </p:cNvCxnSpPr>
          <p:nvPr/>
        </p:nvCxnSpPr>
        <p:spPr>
          <a:xfrm flipV="1">
            <a:off x="3752738" y="1228110"/>
            <a:ext cx="402221" cy="44287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19" idx="5"/>
          </p:cNvCxnSpPr>
          <p:nvPr/>
        </p:nvCxnSpPr>
        <p:spPr>
          <a:xfrm>
            <a:off x="4688842" y="5835091"/>
            <a:ext cx="618245" cy="57759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5.2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标题栏设计要点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29" name="TextBox 6"/>
          <p:cNvSpPr txBox="1"/>
          <p:nvPr/>
        </p:nvSpPr>
        <p:spPr>
          <a:xfrm>
            <a:off x="985313" y="3212976"/>
            <a:ext cx="10985807" cy="1449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标题栏顾名思义是展示</a:t>
            </a:r>
            <a:r>
              <a:rPr lang="en-US" altLang="zh-CN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标题的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地方。每一个内容页，都有明确的一级标题、二级标题甚至三级标题，仿佛就似网站的导航条一般，这样，可以让</a:t>
            </a:r>
            <a:r>
              <a:rPr lang="en-US" altLang="zh-CN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的受众能够随时了解当前内容在整个</a:t>
            </a:r>
            <a:r>
              <a:rPr lang="en-US" altLang="zh-CN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中的位置，</a:t>
            </a:r>
            <a:r>
              <a:rPr lang="zh-CN" altLang="en-US" sz="1600" b="1" dirty="0">
                <a:solidFill>
                  <a:srgbClr val="4D94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仿佛给</a:t>
            </a:r>
            <a:r>
              <a:rPr lang="en-US" altLang="zh-CN" sz="1600" b="1" dirty="0">
                <a:solidFill>
                  <a:srgbClr val="4D94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rgbClr val="4D94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的每一页都安装了一个</a:t>
            </a:r>
            <a:r>
              <a:rPr lang="en-US" altLang="zh-CN" sz="1600" b="1" dirty="0">
                <a:solidFill>
                  <a:srgbClr val="FF85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GPS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，这样，</a:t>
            </a:r>
            <a:r>
              <a:rPr lang="en-US" altLang="zh-CN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的受众就能牢牢地跟上</a:t>
            </a:r>
            <a:r>
              <a:rPr lang="en-US" altLang="zh-CN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表述者的思路了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标题栏是一个</a:t>
            </a:r>
            <a:r>
              <a:rPr lang="en-US" altLang="zh-CN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主要风格的体现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，设计要点如下：</a:t>
            </a:r>
            <a:endParaRPr lang="zh-CN" altLang="zh-CN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6"/>
          <p:cNvSpPr txBox="1"/>
          <p:nvPr/>
        </p:nvSpPr>
        <p:spPr>
          <a:xfrm>
            <a:off x="985312" y="4805193"/>
            <a:ext cx="10985807" cy="1648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各章节共同部分在母版中“</a:t>
            </a:r>
            <a:r>
              <a:rPr lang="en-US" altLang="zh-CN" b="1" dirty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 </a:t>
            </a:r>
            <a:r>
              <a:rPr lang="zh-CN" altLang="en-US" b="1" dirty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”上设置，具体章节标题根据需要选择是否在母版中设置；</a:t>
            </a:r>
            <a:endParaRPr lang="en-US" altLang="zh-CN" b="1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en-US" altLang="zh-CN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课件逻辑层次较多，标题栏至少要设计</a:t>
            </a:r>
            <a:r>
              <a:rPr lang="zh-CN" altLang="en-US" b="1" dirty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两级标题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b="1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标题栏一定要简约、大气，最好能够具有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设计感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商务风格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b="1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标题栏上相同级别标题的字体和位置要保持一致，</a:t>
            </a:r>
            <a:r>
              <a:rPr lang="zh-CN" altLang="en-US" b="1" dirty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不要把逻辑搞混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t11318\桌面\未标题-2 拷贝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599059" y="1592342"/>
            <a:ext cx="5040000" cy="2838938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360云盘\03-doing\pptx 图片\23-标准管理实务（布衣公子作品）2012.11.11版@teliss\幻灯片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3253" y="2499296"/>
            <a:ext cx="5040000" cy="2835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Documents and Settings\t11318\桌面\未标题-2 拷贝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7447" y="3402312"/>
            <a:ext cx="5040000" cy="2835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5</a:t>
            </a:r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.3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典型标题栏举例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883151" y="1669450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cxnSp>
        <p:nvCxnSpPr>
          <p:cNvPr id="15" name="直接连接符 14"/>
          <p:cNvCxnSpPr>
            <a:stCxn id="14" idx="6"/>
          </p:cNvCxnSpPr>
          <p:nvPr/>
        </p:nvCxnSpPr>
        <p:spPr>
          <a:xfrm>
            <a:off x="6171183" y="1813466"/>
            <a:ext cx="21602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387207" y="1669450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59215" y="1628800"/>
            <a:ext cx="5511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传统型标题栏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，微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创新（如圆点、二级标题位置）；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763471" y="3469650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cxnSp>
        <p:nvCxnSpPr>
          <p:cNvPr id="19" name="直接连接符 18"/>
          <p:cNvCxnSpPr>
            <a:stCxn id="18" idx="6"/>
          </p:cNvCxnSpPr>
          <p:nvPr/>
        </p:nvCxnSpPr>
        <p:spPr>
          <a:xfrm>
            <a:off x="9051503" y="3613666"/>
            <a:ext cx="21602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9267527" y="3469650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339534" y="3429000"/>
            <a:ext cx="2631586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网页导航式的标题栏。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323311" y="2677562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cxnSp>
        <p:nvCxnSpPr>
          <p:cNvPr id="23" name="直接连接符 22"/>
          <p:cNvCxnSpPr>
            <a:stCxn id="22" idx="6"/>
          </p:cNvCxnSpPr>
          <p:nvPr/>
        </p:nvCxnSpPr>
        <p:spPr>
          <a:xfrm>
            <a:off x="7611343" y="2821578"/>
            <a:ext cx="21602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827367" y="2677562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899374" y="2636912"/>
            <a:ext cx="4071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一级标题独立背景式设计的标题栏；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F:\360云盘\03-doing\pptx 图片\32-人才选用育留（布衣公子作品）2013.01.30版@teliss\幻灯片7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6171807" y="1843023"/>
            <a:ext cx="5616000" cy="3159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Documents and Settings\t11318\My Documents\Downloads\创意网站\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559" y="1843023"/>
            <a:ext cx="4964144" cy="3159001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5.4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标题栏</a:t>
            </a:r>
            <a:r>
              <a:rPr lang="zh-CN" altLang="en-US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创意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举例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28" name="燕尾形 27"/>
          <p:cNvSpPr/>
          <p:nvPr/>
        </p:nvSpPr>
        <p:spPr>
          <a:xfrm>
            <a:off x="5629231" y="2846459"/>
            <a:ext cx="432048" cy="1152128"/>
          </a:xfrm>
          <a:prstGeom prst="chevron">
            <a:avLst/>
          </a:prstGeom>
          <a:solidFill>
            <a:srgbClr val="92CE0C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TextBox 6"/>
          <p:cNvSpPr txBox="1"/>
          <p:nvPr/>
        </p:nvSpPr>
        <p:spPr>
          <a:xfrm>
            <a:off x="985313" y="5963970"/>
            <a:ext cx="10985807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还是同样的方法：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①模仿</a:t>
            </a:r>
            <a:r>
              <a:rPr lang="en-US" altLang="zh-CN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微创新；②查阅大量素材，激发灵感。</a:t>
            </a:r>
            <a:endParaRPr lang="zh-CN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26167" y="4221088"/>
            <a:ext cx="3600400" cy="576064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827367" y="4425959"/>
            <a:ext cx="3816424" cy="576064"/>
          </a:xfrm>
          <a:prstGeom prst="rect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>
            <a:stCxn id="6" idx="2"/>
          </p:cNvCxnSpPr>
          <p:nvPr/>
        </p:nvCxnSpPr>
        <p:spPr>
          <a:xfrm>
            <a:off x="3426367" y="4797152"/>
            <a:ext cx="0" cy="72008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33" idx="2"/>
          </p:cNvCxnSpPr>
          <p:nvPr/>
        </p:nvCxnSpPr>
        <p:spPr>
          <a:xfrm>
            <a:off x="9735579" y="5002023"/>
            <a:ext cx="0" cy="51520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426367" y="5517232"/>
            <a:ext cx="6309212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1.1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封面要表达的内容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pic>
        <p:nvPicPr>
          <p:cNvPr id="1026" name="Picture 2" descr="F:\360云盘\03-doing\pptx 图片\33-员工培训实务（布衣公子作品）2013.02.06版@teliss\幻灯片1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78532" y="1556792"/>
            <a:ext cx="7972971" cy="4481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椭圆 3"/>
          <p:cNvSpPr/>
          <p:nvPr/>
        </p:nvSpPr>
        <p:spPr>
          <a:xfrm>
            <a:off x="8187407" y="2450108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8331423" y="2594124"/>
            <a:ext cx="115212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483551" y="2450108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555559" y="240945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主标题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87407" y="3356992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cxnSp>
        <p:nvCxnSpPr>
          <p:cNvPr id="13" name="直接连接符 12"/>
          <p:cNvCxnSpPr>
            <a:stCxn id="12" idx="6"/>
          </p:cNvCxnSpPr>
          <p:nvPr/>
        </p:nvCxnSpPr>
        <p:spPr>
          <a:xfrm>
            <a:off x="8475439" y="3501008"/>
            <a:ext cx="100811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9483551" y="3356992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555559" y="331634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187407" y="1669450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cxnSp>
        <p:nvCxnSpPr>
          <p:cNvPr id="20" name="直接连接符 19"/>
          <p:cNvCxnSpPr>
            <a:stCxn id="19" idx="6"/>
          </p:cNvCxnSpPr>
          <p:nvPr/>
        </p:nvCxnSpPr>
        <p:spPr>
          <a:xfrm>
            <a:off x="8475439" y="1813466"/>
            <a:ext cx="100811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9483551" y="1669450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555559" y="16288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公司名称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187407" y="5476582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cxnSp>
        <p:nvCxnSpPr>
          <p:cNvPr id="26" name="直接连接符 25"/>
          <p:cNvCxnSpPr>
            <a:stCxn id="25" idx="6"/>
          </p:cNvCxnSpPr>
          <p:nvPr/>
        </p:nvCxnSpPr>
        <p:spPr>
          <a:xfrm>
            <a:off x="8475439" y="5620598"/>
            <a:ext cx="100811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483551" y="5476582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55559" y="54359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作者姓名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/ID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1.2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封面设计的要点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985313" y="2204864"/>
            <a:ext cx="1098580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一般商务用</a:t>
            </a:r>
            <a:r>
              <a:rPr lang="en-US" altLang="zh-CN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，都有公司统一的封面</a:t>
            </a:r>
            <a:r>
              <a:rPr lang="en-US" altLang="zh-CN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封底格式，这种类型的</a:t>
            </a:r>
            <a:r>
              <a:rPr lang="en-US" altLang="zh-CN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不需要设计封面</a:t>
            </a:r>
            <a:r>
              <a:rPr lang="en-US" altLang="zh-CN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封底的。甚至有的公司对</a:t>
            </a:r>
            <a:r>
              <a:rPr lang="en-US" altLang="zh-CN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的标题栏、图表、动画、字体、颜色等都有统一的要求，这样就免去了我们整体设计环节，只需要设计内容版面就好了，但这样往往也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限制了我们的创新思维</a:t>
            </a: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6"/>
          <p:cNvSpPr txBox="1"/>
          <p:nvPr/>
        </p:nvSpPr>
        <p:spPr>
          <a:xfrm>
            <a:off x="985312" y="3725073"/>
            <a:ext cx="10985807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封面设计要素一般是：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</a:t>
            </a:r>
            <a:r>
              <a:rPr lang="en-US" altLang="zh-CN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图形</a:t>
            </a:r>
            <a:r>
              <a:rPr lang="en-US" altLang="zh-CN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r>
              <a:rPr lang="en-US" altLang="zh-CN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en-US" altLang="zh-CN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艺术字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zh-CN" altLang="en-US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设计要求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简约、大方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，突出主标题，弱化副标题和作者</a:t>
            </a:r>
            <a:r>
              <a:rPr lang="en-US" altLang="zh-CN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，高端水平还要求有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设计感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艺术感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zh-CN" altLang="en-US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图片内容要尽可能和主题相关，或者接近，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避免毫无关联的引用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zh-CN" altLang="en-US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封面图片的颜色也尽量和</a:t>
            </a:r>
            <a:r>
              <a:rPr lang="en-US" altLang="zh-CN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整体风格的颜色保持一致；</a:t>
            </a:r>
            <a:endParaRPr lang="en-US" altLang="zh-CN" b="1" dirty="0" smtClean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Aft>
                <a:spcPts val="300"/>
              </a:spcAft>
              <a:buFont typeface="+mj-ea"/>
              <a:buAutoNum type="circleNumDbPlain"/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</a:t>
            </a:r>
            <a:r>
              <a:rPr lang="zh-CN" altLang="en-US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是一个独立的页面，可在母版中设计（</a:t>
            </a:r>
            <a:r>
              <a:rPr lang="zh-CN" altLang="en-US" sz="1600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如母版有统一的风格页面，可在其对应的母版页覆盖一个背景框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）。</a:t>
            </a:r>
            <a:endParaRPr lang="en-US" altLang="zh-CN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t11318\桌面\未标题-2 拷贝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5667127" y="1124744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1.3 </a:t>
            </a:r>
            <a:r>
              <a:rPr lang="zh-CN" altLang="en-US" sz="2200" dirty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各种类型的封面举例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pic>
        <p:nvPicPr>
          <p:cNvPr id="2050" name="Picture 2" descr="F:\360云盘\03-doing\pptx 图片\31-面试官技能训（布衣公子作品）2013.01.18版@teliss\幻灯片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85313" y="1124744"/>
            <a:ext cx="4320000" cy="243000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360云盘\03-doing\pptx 图片\34-员工招聘实务（布衣公子作品）2013.02.15版@teliss\幻灯片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85313" y="3933056"/>
            <a:ext cx="4320000" cy="2428103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360云盘\03-doing\pptx 图片\36-激励方法集萃（布衣公子作品）2013.02.28版@teliss\幻灯片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67127" y="3933055"/>
            <a:ext cx="4320000" cy="2428103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椭圆 8"/>
          <p:cNvSpPr/>
          <p:nvPr/>
        </p:nvSpPr>
        <p:spPr>
          <a:xfrm>
            <a:off x="4958909" y="3212976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5705227" y="3212976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4958909" y="4005064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5739135" y="4005064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13" name="TextBox 6"/>
          <p:cNvSpPr txBox="1"/>
          <p:nvPr/>
        </p:nvSpPr>
        <p:spPr>
          <a:xfrm>
            <a:off x="10275639" y="4757642"/>
            <a:ext cx="1695481" cy="160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①简单图文型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②多图型设计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③设计感风范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</a:t>
            </a: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图片型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1.4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封面设计的灵感来源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985313" y="5963970"/>
            <a:ext cx="10985807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1600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以我的经验是，很难凭空设计一个封面，我一般的做法是：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①模仿</a:t>
            </a:r>
            <a:r>
              <a:rPr lang="en-US" altLang="zh-CN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b="1" dirty="0" smtClean="0">
                <a:solidFill>
                  <a:srgbClr val="92CE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微创新；②查阅大量素材，激发灵感。</a:t>
            </a:r>
            <a:endParaRPr lang="zh-CN" altLang="zh-CN" b="1" dirty="0">
              <a:solidFill>
                <a:srgbClr val="92CE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9" name="Picture 3" descr="C:\Documents and Settings\t11318\桌面\未标题-2 拷贝.jp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6029376" y="1844824"/>
            <a:ext cx="5614415" cy="3158108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360云盘\04-待整理ing\pic\140907rion07bbk552rrn0.png"/>
          <p:cNvPicPr>
            <a:picLocks noChangeAspect="1" noChangeArrowheads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 bwMode="auto">
          <a:xfrm>
            <a:off x="985313" y="1844824"/>
            <a:ext cx="4184818" cy="3158109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燕尾形 2"/>
          <p:cNvSpPr/>
          <p:nvPr/>
        </p:nvSpPr>
        <p:spPr>
          <a:xfrm>
            <a:off x="5383729" y="2847814"/>
            <a:ext cx="432048" cy="1152128"/>
          </a:xfrm>
          <a:prstGeom prst="chevron">
            <a:avLst/>
          </a:prstGeom>
          <a:solidFill>
            <a:srgbClr val="92CE0C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70583" y="2420888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封面设计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475439" y="2420888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标题栏设计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426767" y="3609020"/>
            <a:ext cx="2952328" cy="576064"/>
          </a:xfrm>
          <a:prstGeom prst="roundRect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封底设计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819255" y="3609020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过渡页设计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623011" y="4797152"/>
            <a:ext cx="2952328" cy="57606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074839" y="468651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450831" y="1212794"/>
            <a:ext cx="288032" cy="288032"/>
          </a:xfrm>
          <a:prstGeom prst="ellipse">
            <a:avLst/>
          </a:prstGeom>
          <a:solidFill>
            <a:srgbClr val="92CE0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955159" y="148478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396538" y="1212794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803395" y="468651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箭头连接符 11"/>
          <p:cNvCxnSpPr>
            <a:stCxn id="7" idx="3"/>
            <a:endCxn id="2" idx="0"/>
          </p:cNvCxnSpPr>
          <p:nvPr/>
        </p:nvCxnSpPr>
        <p:spPr>
          <a:xfrm flipH="1">
            <a:off x="2246747" y="714502"/>
            <a:ext cx="870273" cy="170638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endCxn id="4" idx="0"/>
          </p:cNvCxnSpPr>
          <p:nvPr/>
        </p:nvCxnSpPr>
        <p:spPr>
          <a:xfrm flipH="1">
            <a:off x="3902931" y="1500826"/>
            <a:ext cx="612068" cy="2108194"/>
          </a:xfrm>
          <a:prstGeom prst="straightConnector1">
            <a:avLst/>
          </a:prstGeom>
          <a:ln w="22225">
            <a:solidFill>
              <a:srgbClr val="92CE0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9" idx="4"/>
          </p:cNvCxnSpPr>
          <p:nvPr/>
        </p:nvCxnSpPr>
        <p:spPr>
          <a:xfrm>
            <a:off x="6099175" y="1772816"/>
            <a:ext cx="0" cy="302433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endCxn id="5" idx="0"/>
          </p:cNvCxnSpPr>
          <p:nvPr/>
        </p:nvCxnSpPr>
        <p:spPr>
          <a:xfrm>
            <a:off x="7611343" y="1484784"/>
            <a:ext cx="684076" cy="212423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11" idx="5"/>
            <a:endCxn id="3" idx="0"/>
          </p:cNvCxnSpPr>
          <p:nvPr/>
        </p:nvCxnSpPr>
        <p:spPr>
          <a:xfrm>
            <a:off x="9049246" y="714502"/>
            <a:ext cx="902357" cy="1706386"/>
          </a:xfrm>
          <a:prstGeom prst="straightConnector1">
            <a:avLst/>
          </a:prstGeom>
          <a:ln w="22225">
            <a:solidFill>
              <a:schemeClr val="bg1">
                <a:lumMod val="6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360云盘\03-doing\pptx 图片\35-员工关系管理（布衣公子作品）2013.02.20版@teliss\幻灯片6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78532" y="1556214"/>
            <a:ext cx="7974000" cy="4481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8"/>
          <p:cNvSpPr txBox="1"/>
          <p:nvPr/>
        </p:nvSpPr>
        <p:spPr>
          <a:xfrm>
            <a:off x="985313" y="157717"/>
            <a:ext cx="49698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2.1 </a:t>
            </a:r>
            <a:r>
              <a:rPr lang="zh-CN" altLang="en-US" sz="2200" dirty="0" smtClean="0">
                <a:solidFill>
                  <a:schemeClr val="bg1"/>
                </a:solidFill>
                <a:latin typeface="华康俪金黑W8(P)" pitchFamily="34" charset="-122"/>
                <a:ea typeface="华康俪金黑W8(P)" pitchFamily="34" charset="-122"/>
              </a:rPr>
              <a:t>封底要表达的内容</a:t>
            </a:r>
            <a:endParaRPr lang="zh-CN" altLang="en-US" sz="2200" dirty="0">
              <a:solidFill>
                <a:schemeClr val="bg1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043391" y="3820398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8331423" y="3964414"/>
            <a:ext cx="115212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483551" y="3820398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555559" y="37797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致谢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819255" y="5116542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cxnSp>
        <p:nvCxnSpPr>
          <p:cNvPr id="13" name="直接连接符 12"/>
          <p:cNvCxnSpPr>
            <a:stCxn id="12" idx="6"/>
          </p:cNvCxnSpPr>
          <p:nvPr/>
        </p:nvCxnSpPr>
        <p:spPr>
          <a:xfrm>
            <a:off x="7107287" y="5260558"/>
            <a:ext cx="2376264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9483551" y="5116542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555559" y="507589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作者信息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010943" y="4396462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cxnSp>
        <p:nvCxnSpPr>
          <p:cNvPr id="30" name="直接连接符 29"/>
          <p:cNvCxnSpPr>
            <a:stCxn id="29" idx="6"/>
          </p:cNvCxnSpPr>
          <p:nvPr/>
        </p:nvCxnSpPr>
        <p:spPr>
          <a:xfrm>
            <a:off x="4298975" y="4540478"/>
            <a:ext cx="5184576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9483551" y="4396462"/>
            <a:ext cx="0" cy="28803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555559" y="435581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作者照片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61ac306d-657a-4459-93ee-e75b26b5546d"/>
  <p:tag name="COMMONDATA" val="eyJoZGlkIjoiZmM1Nzg4OGJmOWZkOGQyZmVhOGZiY2ZlYTI4MTBmYm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2298</Words>
  <Application>WPS 演示</Application>
  <PresentationFormat>自定义</PresentationFormat>
  <Paragraphs>294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8" baseType="lpstr">
      <vt:lpstr>Arial</vt:lpstr>
      <vt:lpstr>宋体</vt:lpstr>
      <vt:lpstr>Wingdings</vt:lpstr>
      <vt:lpstr>微软雅黑</vt:lpstr>
      <vt:lpstr>Arial Unicode MS</vt:lpstr>
      <vt:lpstr>华康俪金黑W8(P)</vt:lpstr>
      <vt:lpstr>黑体</vt:lpstr>
      <vt:lpstr>Broadway</vt:lpstr>
      <vt:lpstr>楷体</vt:lpstr>
      <vt:lpstr>经典繁仿黑</vt:lpstr>
      <vt:lpstr>Agency FB</vt:lpstr>
      <vt:lpstr>Adobe 宋体 Std 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ANJI</cp:lastModifiedBy>
  <cp:revision>296</cp:revision>
  <dcterms:created xsi:type="dcterms:W3CDTF">2023-03-24T01:00:56Z</dcterms:created>
  <dcterms:modified xsi:type="dcterms:W3CDTF">2023-03-24T01:01:21Z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31EA54904CDC42ECA4EBCE0BC9F5099E</vt:lpwstr>
  </property>
  <property fmtid="{D5CDD505-2E9C-101B-9397-08002B2CF9AE}" pid="3" name="KSOProductBuildVer">
    <vt:lpwstr>2052-11.1.0.13703</vt:lpwstr>
  </property>
</Properties>
</file>