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71" r:id="rId3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embeddedFontLst>
    <p:embeddedFont>
      <p:font typeface="微软雅黑" pitchFamily="34" charset="-122"/>
      <p:regular r:id="rId13"/>
      <p:bold r:id="rId14"/>
    </p:embeddedFont>
    <p:embeddedFont>
      <p:font typeface="方正正黑简体" pitchFamily="2" charset="-122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AD37"/>
    <a:srgbClr val="AFC547"/>
    <a:srgbClr val="13ADE3"/>
    <a:srgbClr val="1090BE"/>
    <a:srgbClr val="30BAEE"/>
    <a:srgbClr val="DDD800"/>
    <a:srgbClr val="D6A300"/>
    <a:srgbClr val="FEC200"/>
    <a:srgbClr val="F78221"/>
    <a:srgbClr val="C95F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36" autoAdjust="0"/>
    <p:restoredTop sz="88704" autoAdjust="0"/>
  </p:normalViewPr>
  <p:slideViewPr>
    <p:cSldViewPr snapToGrid="0">
      <p:cViewPr>
        <p:scale>
          <a:sx n="33" d="100"/>
          <a:sy n="33" d="100"/>
        </p:scale>
        <p:origin x="1434" y="738"/>
      </p:cViewPr>
      <p:guideLst>
        <p:guide orient="horz" pos="1550"/>
        <p:guide pos="350"/>
        <p:guide pos="3704"/>
        <p:guide orient="horz" pos="1003"/>
        <p:guide pos="7332"/>
        <p:guide orient="horz" pos="38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font" Target="fonts/font3.fntdata"/><Relationship Id="rId14" Type="http://schemas.openxmlformats.org/officeDocument/2006/relationships/font" Target="fonts/font2.fntdata"/><Relationship Id="rId13" Type="http://schemas.openxmlformats.org/officeDocument/2006/relationships/font" Target="fonts/font1.fntdata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A654D-1CBA-4645-88C5-DEA7C1DEC2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643C7-63A6-459C-B4C2-BEE8579DA15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</a:rPr>
              <a:t>演界网积分商城：</a:t>
            </a:r>
            <a:r>
              <a:rPr lang="en-US" altLang="zh-CN" b="1" dirty="0" smtClean="0">
                <a:solidFill>
                  <a:schemeClr val="bg2">
                    <a:lumMod val="50000"/>
                  </a:schemeClr>
                </a:solidFill>
              </a:rPr>
              <a:t>http://www.yanj.cn/index.php?act=pointprod&amp;nav_id=23&amp;nav_id=24</a:t>
            </a:r>
            <a:endParaRPr lang="zh-CN" altLang="en-US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643C7-63A6-459C-B4C2-BEE8579DA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</a:rPr>
              <a:t>演界网积分商城：</a:t>
            </a:r>
            <a:r>
              <a:rPr lang="en-US" altLang="zh-CN" b="1" dirty="0" smtClean="0">
                <a:solidFill>
                  <a:schemeClr val="bg2">
                    <a:lumMod val="50000"/>
                  </a:schemeClr>
                </a:solidFill>
              </a:rPr>
              <a:t>http://www.yanj.cn/index.php?act=pointprod&amp;nav_id=23&amp;nav_id=24</a:t>
            </a:r>
            <a:endParaRPr lang="zh-CN" altLang="en-US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643C7-63A6-459C-B4C2-BEE8579DA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</a:rPr>
              <a:t>演界网积分商城：</a:t>
            </a:r>
            <a:r>
              <a:rPr lang="en-US" altLang="zh-CN" b="1" dirty="0" smtClean="0">
                <a:solidFill>
                  <a:schemeClr val="bg2">
                    <a:lumMod val="50000"/>
                  </a:schemeClr>
                </a:solidFill>
              </a:rPr>
              <a:t>http://www.yanj.cn/index.php?act=pointprod&amp;nav_id=23&amp;nav_id=24</a:t>
            </a:r>
            <a:endParaRPr lang="zh-CN" altLang="en-US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643C7-63A6-459C-B4C2-BEE8579DA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</a:rPr>
              <a:t>演界网积分商城：</a:t>
            </a:r>
            <a:r>
              <a:rPr lang="en-US" altLang="zh-CN" b="1" dirty="0" smtClean="0">
                <a:solidFill>
                  <a:schemeClr val="bg2">
                    <a:lumMod val="50000"/>
                  </a:schemeClr>
                </a:solidFill>
              </a:rPr>
              <a:t>http://www.yanj.cn/index.php?act=pointprod&amp;nav_id=23&amp;nav_id=24</a:t>
            </a:r>
            <a:endParaRPr lang="zh-CN" altLang="en-US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643C7-63A6-459C-B4C2-BEE8579DA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</a:rPr>
              <a:t>演界网积分商城：</a:t>
            </a:r>
            <a:r>
              <a:rPr lang="en-US" altLang="zh-CN" b="1" dirty="0" smtClean="0">
                <a:solidFill>
                  <a:schemeClr val="bg2">
                    <a:lumMod val="50000"/>
                  </a:schemeClr>
                </a:solidFill>
              </a:rPr>
              <a:t>http://www.yanj.cn/index.php?act=pointprod&amp;nav_id=23&amp;nav_id=24</a:t>
            </a:r>
            <a:endParaRPr lang="zh-CN" altLang="en-US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643C7-63A6-459C-B4C2-BEE8579DA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</a:rPr>
              <a:t>演界网积分商城：</a:t>
            </a:r>
            <a:r>
              <a:rPr lang="en-US" altLang="zh-CN" b="1" dirty="0" smtClean="0">
                <a:solidFill>
                  <a:schemeClr val="bg2">
                    <a:lumMod val="50000"/>
                  </a:schemeClr>
                </a:solidFill>
              </a:rPr>
              <a:t>http://www.yanj.cn/index.php?act=pointprod&amp;nav_id=23&amp;nav_id=24</a:t>
            </a:r>
            <a:endParaRPr lang="zh-CN" altLang="en-US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643C7-63A6-459C-B4C2-BEE8579DA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36C6-034C-4950-9142-36679FC3C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DD07-850C-4F4D-9DD3-DA12BC1AD2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36C6-034C-4950-9142-36679FC3C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DD07-850C-4F4D-9DD3-DA12BC1AD2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36C6-034C-4950-9142-36679FC3C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DD07-850C-4F4D-9DD3-DA12BC1AD2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36C6-034C-4950-9142-36679FC3C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DD07-850C-4F4D-9DD3-DA12BC1AD2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36C6-034C-4950-9142-36679FC3C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DD07-850C-4F4D-9DD3-DA12BC1AD2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36C6-034C-4950-9142-36679FC3C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DD07-850C-4F4D-9DD3-DA12BC1AD2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36C6-034C-4950-9142-36679FC3C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DD07-850C-4F4D-9DD3-DA12BC1AD2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36C6-034C-4950-9142-36679FC3C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DD07-850C-4F4D-9DD3-DA12BC1AD2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36C6-034C-4950-9142-36679FC3C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DD07-850C-4F4D-9DD3-DA12BC1AD2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36C6-034C-4950-9142-36679FC3C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DD07-850C-4F4D-9DD3-DA12BC1AD2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36C6-034C-4950-9142-36679FC3C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DD07-850C-4F4D-9DD3-DA12BC1AD2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536C6-034C-4950-9142-36679FC3C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BDD07-850C-4F4D-9DD3-DA12BC1AD26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hyperlink" Target="http://www.yanj.cn/index.php?act=pointprod&amp;nav_id=23&amp;nav_id=24" TargetMode="Externa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hyperlink" Target="http://www.yanj.cn/index.php?act=pointprod&amp;nav_id=23&amp;nav_id=24" TargetMode="Externa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hyperlink" Target="http://www.yanj.cn/index.php?act=pointprod&amp;nav_id=23&amp;nav_id=24" TargetMode="Externa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hyperlink" Target="http://www.yanj.cn/index.php?act=pointprod&amp;nav_id=23&amp;nav_id=24" TargetMode="Externa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hyperlink" Target="http://www.yanj.cn/index.php?act=pointprod&amp;nav_id=23&amp;nav_id=24" TargetMode="Externa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hyperlink" Target="http://www.yanj.cn/index.php?act=pointprod&amp;nav_id=23&amp;nav_id=2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"/>
            <a:ext cx="12192000" cy="6857251"/>
          </a:xfrm>
          <a:prstGeom prst="rect">
            <a:avLst/>
          </a:prstGeom>
        </p:spPr>
      </p:pic>
      <p:sp>
        <p:nvSpPr>
          <p:cNvPr id="5" name="矩形 4">
            <a:hlinkClick r:id="rId2"/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C5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2058113" y="-3749913"/>
            <a:ext cx="7172156" cy="132805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5700" dirty="0" smtClean="0">
                <a:solidFill>
                  <a:srgbClr val="99AD37"/>
                </a:solidFill>
                <a:latin typeface="百度综艺简体" panose="02010601030101010101" pitchFamily="2" charset="-122"/>
                <a:ea typeface="百度综艺简体" panose="02010601030101010101" pitchFamily="2" charset="-122"/>
              </a:rPr>
              <a:t>1</a:t>
            </a:r>
            <a:endParaRPr lang="zh-CN" altLang="en-US" sz="85700" dirty="0">
              <a:solidFill>
                <a:srgbClr val="99AD37"/>
              </a:solidFill>
              <a:latin typeface="百度综艺简体" panose="02010601030101010101" pitchFamily="2" charset="-122"/>
              <a:ea typeface="百度综艺简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5841" y="2474959"/>
            <a:ext cx="64152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玩法简介：</a:t>
            </a:r>
            <a:endParaRPr lang="en-US" altLang="zh-CN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海量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等虚拟物品兑换，更有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IPAD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，杀手训练营门票，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书籍等超值礼品兑换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！多重好礼等你来换！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终于可以做一个安静的土豪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~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咱缺钱么？玩的就是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任性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好玩指数：</a:t>
            </a:r>
            <a:endPara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★ ★ ★ ☆ ☆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" name="文本框 203"/>
          <p:cNvSpPr txBox="1"/>
          <p:nvPr/>
        </p:nvSpPr>
        <p:spPr>
          <a:xfrm>
            <a:off x="555841" y="1654265"/>
            <a:ext cx="641526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黑简体" pitchFamily="2" charset="-122"/>
                <a:ea typeface="方正正黑简体" pitchFamily="2" charset="-122"/>
              </a:rPr>
              <a:t>超值礼品轻松换，实惠有的赚</a:t>
            </a:r>
            <a:endParaRPr lang="zh-CN" alt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黑简体" pitchFamily="2" charset="-122"/>
              <a:ea typeface="方正正黑简体" pitchFamily="2" charset="-122"/>
            </a:endParaRPr>
          </a:p>
        </p:txBody>
      </p:sp>
      <p:cxnSp>
        <p:nvCxnSpPr>
          <p:cNvPr id="205" name="直接连接符 204"/>
          <p:cNvCxnSpPr/>
          <p:nvPr/>
        </p:nvCxnSpPr>
        <p:spPr>
          <a:xfrm>
            <a:off x="555841" y="1590699"/>
            <a:ext cx="6415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接连接符 205"/>
          <p:cNvCxnSpPr/>
          <p:nvPr/>
        </p:nvCxnSpPr>
        <p:spPr>
          <a:xfrm>
            <a:off x="555841" y="2461707"/>
            <a:ext cx="6415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/>
          <p:nvPr/>
        </p:nvPicPr>
        <p:blipFill>
          <a:blip r:embed="rId1"/>
          <a:stretch>
            <a:fillRect/>
          </a:stretch>
        </p:blipFill>
        <p:spPr>
          <a:xfrm>
            <a:off x="7170057" y="1592263"/>
            <a:ext cx="4471081" cy="4597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矩形 2">
            <a:hlinkClick r:id="rId2"/>
          </p:cNvPr>
          <p:cNvSpPr/>
          <p:nvPr/>
        </p:nvSpPr>
        <p:spPr>
          <a:xfrm>
            <a:off x="6096000" y="6519446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/>
                </a:solidFill>
              </a:rPr>
              <a:t>http://www.yanj.cn/index.php?act=pointprod&amp;nav_id=23&amp;nav_id=24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CE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-2058113" y="-3720416"/>
            <a:ext cx="7697941" cy="132805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5700" dirty="0" smtClean="0">
                <a:solidFill>
                  <a:srgbClr val="51B39C"/>
                </a:solidFill>
                <a:latin typeface="百度综艺简体" panose="02010601030101010101" pitchFamily="2" charset="-122"/>
                <a:ea typeface="百度综艺简体" panose="02010601030101010101" pitchFamily="2" charset="-122"/>
              </a:rPr>
              <a:t>2</a:t>
            </a:r>
            <a:endParaRPr lang="zh-CN" altLang="en-US" sz="85700" dirty="0">
              <a:solidFill>
                <a:srgbClr val="51B39C"/>
              </a:solidFill>
              <a:latin typeface="百度综艺简体" panose="02010601030101010101" pitchFamily="2" charset="-122"/>
              <a:ea typeface="百度综艺简体" panose="02010601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51872" y="2474959"/>
            <a:ext cx="6415264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玩法简介：</a:t>
            </a: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优质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店铺代金券微量积分直兑，妈妈再也不用担心砍价了！换上代金券直接当钱花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我省，我省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~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妈妈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也不用担心我暴露自己是“土豪”了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好玩指数：</a:t>
            </a:r>
            <a:endPara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★ ★ ★ ☆ 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☆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1872" y="1654265"/>
            <a:ext cx="641526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黑简体" pitchFamily="2" charset="-122"/>
                <a:ea typeface="方正正黑简体" pitchFamily="2" charset="-122"/>
              </a:rPr>
              <a:t>店铺代金券直兑，省钱有妙招</a:t>
            </a:r>
            <a:endParaRPr lang="zh-CN" alt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黑简体" pitchFamily="2" charset="-122"/>
              <a:ea typeface="方正正黑简体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51872" y="1590699"/>
            <a:ext cx="6415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51872" y="2461707"/>
            <a:ext cx="6415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/>
          <p:nvPr/>
        </p:nvPicPr>
        <p:blipFill>
          <a:blip r:embed="rId1"/>
          <a:stretch>
            <a:fillRect/>
          </a:stretch>
        </p:blipFill>
        <p:spPr>
          <a:xfrm>
            <a:off x="7025641" y="1597501"/>
            <a:ext cx="4615498" cy="1882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241" y="3655315"/>
            <a:ext cx="1884430" cy="2545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矩形 8">
            <a:hlinkClick r:id="rId3"/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hlinkClick r:id="rId3"/>
          </p:cNvPr>
          <p:cNvSpPr/>
          <p:nvPr/>
        </p:nvSpPr>
        <p:spPr>
          <a:xfrm>
            <a:off x="6096000" y="6519446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/>
                </a:solidFill>
              </a:rPr>
              <a:t>http://www.yanj.cn/index.php?act=pointprod&amp;nav_id=23&amp;nav_id=24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-2058113" y="-3631926"/>
            <a:ext cx="7697941" cy="132805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5700" dirty="0" smtClean="0">
                <a:solidFill>
                  <a:srgbClr val="0EAFF0"/>
                </a:solidFill>
                <a:latin typeface="百度综艺简体" panose="02010601030101010101" pitchFamily="2" charset="-122"/>
                <a:ea typeface="百度综艺简体" panose="02010601030101010101" pitchFamily="2" charset="-122"/>
              </a:rPr>
              <a:t>3</a:t>
            </a:r>
            <a:endParaRPr lang="zh-CN" altLang="en-US" sz="85700" dirty="0">
              <a:solidFill>
                <a:srgbClr val="0EAFF0"/>
              </a:solidFill>
              <a:latin typeface="百度综艺简体" panose="02010601030101010101" pitchFamily="2" charset="-122"/>
              <a:ea typeface="百度综艺简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5842" y="2474959"/>
            <a:ext cx="6415264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玩法简介：</a:t>
            </a: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还愁积分不够么？注册、登陆、消费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分享、绑定、评价，简单得不能再简单的方式，换取积分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so easy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坚持就是胜利，积分致富不是问题！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好玩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指数：</a:t>
            </a:r>
            <a:endPara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★ ★ ★ ★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☆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5842" y="1654265"/>
            <a:ext cx="641526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黑简体" pitchFamily="2" charset="-122"/>
                <a:ea typeface="方正正黑简体" pitchFamily="2" charset="-122"/>
              </a:rPr>
              <a:t>积分获取途径多，致富有窍门</a:t>
            </a:r>
            <a:endParaRPr lang="zh-CN" alt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黑简体" pitchFamily="2" charset="-122"/>
              <a:ea typeface="方正正黑简体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55842" y="1590699"/>
            <a:ext cx="6415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55842" y="2461707"/>
            <a:ext cx="6415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7073901" y="1605213"/>
          <a:ext cx="4567238" cy="265739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61204"/>
                <a:gridCol w="1816210"/>
                <a:gridCol w="1189824"/>
              </a:tblGrid>
              <a:tr h="36792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用户获得方式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获得积分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每日上限</a:t>
                      </a:r>
                      <a:endParaRPr lang="zh-CN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/>
                </a:tc>
              </a:tr>
              <a:tr h="32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首次注册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10</a:t>
                      </a:r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分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无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>
                    <a:noFill/>
                  </a:tcPr>
                </a:tc>
              </a:tr>
              <a:tr h="32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自然日登陆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分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/>
                </a:tc>
              </a:tr>
              <a:tr h="32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消费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元</a:t>
                      </a:r>
                      <a:r>
                        <a:rPr lang="en-US" altLang="zh-CN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=1</a:t>
                      </a:r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分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无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>
                    <a:noFill/>
                  </a:tcPr>
                </a:tc>
              </a:tr>
              <a:tr h="32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分享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分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10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/>
                </a:tc>
              </a:tr>
              <a:tr h="32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分享绑定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绑定一个网站送</a:t>
                      </a:r>
                      <a:r>
                        <a:rPr lang="en-US" altLang="zh-CN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10</a:t>
                      </a:r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分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一次性赠送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>
                    <a:noFill/>
                  </a:tcPr>
                </a:tc>
              </a:tr>
              <a:tr h="32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评价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分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无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/>
                </a:tc>
              </a:tr>
              <a:tr h="32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完善资料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分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一次性赠送</a:t>
                      </a:r>
                      <a:endParaRPr lang="zh-CN" alt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100342" marR="100342" marT="50171" marB="50171" anchor="ctr">
                    <a:noFill/>
                  </a:tcPr>
                </a:tc>
              </a:tr>
            </a:tbl>
          </a:graphicData>
        </a:graphic>
      </p:graphicFrame>
      <p:sp>
        <p:nvSpPr>
          <p:cNvPr id="8" name="矩形 7">
            <a:hlinkClick r:id="rId1"/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hlinkClick r:id="rId1"/>
          </p:cNvPr>
          <p:cNvSpPr/>
          <p:nvPr/>
        </p:nvSpPr>
        <p:spPr>
          <a:xfrm>
            <a:off x="6096000" y="6519446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/>
                </a:solidFill>
              </a:rPr>
              <a:t>http://www.yanj.cn/index.php?act=pointprod&amp;nav_id=23&amp;nav_id=24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6E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-2058113" y="-3631926"/>
            <a:ext cx="7697941" cy="132805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5700" dirty="0" smtClean="0">
                <a:solidFill>
                  <a:srgbClr val="DF3535"/>
                </a:solidFill>
                <a:latin typeface="百度综艺简体" panose="02010601030101010101" pitchFamily="2" charset="-122"/>
                <a:ea typeface="百度综艺简体" panose="02010601030101010101" pitchFamily="2" charset="-122"/>
              </a:rPr>
              <a:t>4</a:t>
            </a:r>
            <a:endParaRPr lang="zh-CN" altLang="en-US" sz="85700" dirty="0">
              <a:solidFill>
                <a:srgbClr val="DF3535"/>
              </a:solidFill>
              <a:latin typeface="百度综艺简体" panose="02010601030101010101" pitchFamily="2" charset="-122"/>
              <a:ea typeface="百度综艺简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1873" y="2474959"/>
            <a:ext cx="6415264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玩法简介：</a:t>
            </a: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微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博绑定即可获得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个积分，每成功分享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次还可获得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个积分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推广转发就送积分，再没有比这更靠谱的攒分捷径了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好玩指数：</a:t>
            </a:r>
            <a:endPara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★ ★ 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★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★ ☆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1873" y="1654265"/>
            <a:ext cx="641526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黑简体" pitchFamily="2" charset="-122"/>
                <a:ea typeface="方正正黑简体" pitchFamily="2" charset="-122"/>
              </a:rPr>
              <a:t>推广积分增长快，攒分有捷径</a:t>
            </a:r>
            <a:endParaRPr lang="zh-CN" alt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黑简体" pitchFamily="2" charset="-122"/>
              <a:ea typeface="方正正黑简体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51873" y="1590699"/>
            <a:ext cx="6415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51873" y="2461707"/>
            <a:ext cx="6415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/>
          <p:nvPr/>
        </p:nvPicPr>
        <p:blipFill>
          <a:blip r:embed="rId1"/>
          <a:stretch>
            <a:fillRect/>
          </a:stretch>
        </p:blipFill>
        <p:spPr>
          <a:xfrm>
            <a:off x="7068534" y="1598319"/>
            <a:ext cx="4572604" cy="1944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图片 18"/>
          <p:cNvPicPr/>
          <p:nvPr/>
        </p:nvPicPr>
        <p:blipFill>
          <a:blip r:embed="rId2"/>
          <a:stretch>
            <a:fillRect/>
          </a:stretch>
        </p:blipFill>
        <p:spPr>
          <a:xfrm>
            <a:off x="7068534" y="3669146"/>
            <a:ext cx="4572604" cy="2309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矩形 8">
            <a:hlinkClick r:id="rId3"/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hlinkClick r:id="rId3"/>
          </p:cNvPr>
          <p:cNvSpPr/>
          <p:nvPr/>
        </p:nvSpPr>
        <p:spPr>
          <a:xfrm>
            <a:off x="6096000" y="6519446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/>
                </a:solidFill>
              </a:rPr>
              <a:t>http://www.yanj.cn/index.php?act=pointprod&amp;nav_id=23&amp;nav_id=24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97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-2058113" y="-3631926"/>
            <a:ext cx="7697941" cy="132805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5700" dirty="0" smtClean="0">
                <a:solidFill>
                  <a:srgbClr val="1A6974"/>
                </a:solidFill>
                <a:latin typeface="百度综艺简体" panose="02010601030101010101" pitchFamily="2" charset="-122"/>
                <a:ea typeface="百度综艺简体" panose="02010601030101010101" pitchFamily="2" charset="-122"/>
              </a:rPr>
              <a:t>5</a:t>
            </a:r>
            <a:endParaRPr lang="zh-CN" altLang="en-US" sz="85700" dirty="0">
              <a:solidFill>
                <a:srgbClr val="1A6974"/>
              </a:solidFill>
              <a:latin typeface="百度综艺简体" panose="02010601030101010101" pitchFamily="2" charset="-122"/>
              <a:ea typeface="百度综艺简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1872" y="2474959"/>
            <a:ext cx="6415264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1872" y="1654265"/>
            <a:ext cx="641526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黑简体" pitchFamily="2" charset="-122"/>
                <a:ea typeface="方正正黑简体" pitchFamily="2" charset="-122"/>
              </a:rPr>
              <a:t>热销模板限时秒，扫货有门道</a:t>
            </a:r>
            <a:endParaRPr lang="zh-CN" alt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黑简体" pitchFamily="2" charset="-122"/>
              <a:ea typeface="方正正黑简体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51872" y="1590699"/>
            <a:ext cx="6415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51872" y="2461707"/>
            <a:ext cx="6415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hlinkClick r:id="rId1"/>
          </p:cNvPr>
          <p:cNvSpPr/>
          <p:nvPr/>
        </p:nvSpPr>
        <p:spPr>
          <a:xfrm>
            <a:off x="6096000" y="6519446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/>
                </a:solidFill>
              </a:rPr>
              <a:t>http://www.yanj.cn/index.php?act=pointprod&amp;nav_id=23&amp;nav_id=24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演界网，中国首家演示设计交易平台 http://www.yanj.cn/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797</Words>
  <Application>WPS 演示</Application>
  <PresentationFormat>宽屏</PresentationFormat>
  <Paragraphs>104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Arial </vt:lpstr>
      <vt:lpstr>宋体 </vt:lpstr>
      <vt:lpstr>微软雅黑</vt:lpstr>
      <vt:lpstr>方正正黑简体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Administrator</cp:lastModifiedBy>
  <cp:revision>39</cp:revision>
  <dcterms:created xsi:type="dcterms:W3CDTF">2014-11-07T06:02:00Z</dcterms:created>
  <dcterms:modified xsi:type="dcterms:W3CDTF">2016-03-25T23:30:53Z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2052-10.1.0.5559</vt:lpwstr>
  </property>
</Properties>
</file>