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6" r:id="rId1"/>
  </p:sldMasterIdLst>
  <p:notesMasterIdLst>
    <p:notesMasterId r:id="rId25"/>
  </p:notesMasterIdLst>
  <p:sldIdLst>
    <p:sldId id="286" r:id="rId2"/>
    <p:sldId id="256" r:id="rId3"/>
    <p:sldId id="261" r:id="rId4"/>
    <p:sldId id="262" r:id="rId5"/>
    <p:sldId id="277" r:id="rId6"/>
    <p:sldId id="281" r:id="rId7"/>
    <p:sldId id="285" r:id="rId8"/>
    <p:sldId id="263" r:id="rId9"/>
    <p:sldId id="265" r:id="rId10"/>
    <p:sldId id="258" r:id="rId11"/>
    <p:sldId id="284" r:id="rId12"/>
    <p:sldId id="260" r:id="rId13"/>
    <p:sldId id="280" r:id="rId14"/>
    <p:sldId id="266" r:id="rId15"/>
    <p:sldId id="267" r:id="rId16"/>
    <p:sldId id="270" r:id="rId17"/>
    <p:sldId id="283" r:id="rId18"/>
    <p:sldId id="271" r:id="rId19"/>
    <p:sldId id="273" r:id="rId20"/>
    <p:sldId id="274" r:id="rId21"/>
    <p:sldId id="272" r:id="rId22"/>
    <p:sldId id="278" r:id="rId23"/>
    <p:sldId id="276" r:id="rId24"/>
  </p:sldIdLst>
  <p:sldSz cx="9144000" cy="6858000" type="screen4x3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5pPr>
    <a:lvl6pPr marL="22860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6pPr>
    <a:lvl7pPr marL="27432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7pPr>
    <a:lvl8pPr marL="32004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8pPr>
    <a:lvl9pPr marL="3657600" algn="l" defTabSz="914400" rtl="0" eaLnBrk="1" latinLnBrk="0" hangingPunct="1">
      <a:defRPr sz="2400" b="1" kern="1200">
        <a:solidFill>
          <a:schemeClr val="tx1"/>
        </a:solidFill>
        <a:latin typeface="Arial" charset="0"/>
        <a:ea typeface="黑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  <a:srgbClr val="FF7C80"/>
    <a:srgbClr val="FF33CC"/>
    <a:srgbClr val="993366"/>
    <a:srgbClr val="009900"/>
    <a:srgbClr val="669900"/>
    <a:srgbClr val="FFCC99"/>
    <a:srgbClr val="D6009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8917" autoAdjust="0"/>
    <p:restoredTop sz="87310" autoAdjust="0"/>
  </p:normalViewPr>
  <p:slideViewPr>
    <p:cSldViewPr>
      <p:cViewPr>
        <p:scale>
          <a:sx n="66" d="100"/>
          <a:sy n="66" d="100"/>
        </p:scale>
        <p:origin x="-2934" y="-7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7172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 b="0">
                <a:ea typeface="宋体" pitchFamily="2" charset="-122"/>
              </a:defRPr>
            </a:lvl1pPr>
          </a:lstStyle>
          <a:p>
            <a:endParaRPr lang="en-US" altLang="zh-CN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 b="0">
                <a:ea typeface="宋体" pitchFamily="2" charset="-122"/>
              </a:defRPr>
            </a:lvl1pPr>
          </a:lstStyle>
          <a:p>
            <a:fld id="{C35F7024-ECE4-418C-A41C-B0A097422A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FAF05-B54F-4941-B37F-C23C50C55C1B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EB6C0F-0810-41B9-8E41-D8E6E6982081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0CD7C4-E816-4790-9054-D1DFFFC535B3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3B445173-84A4-43EE-A2C5-BACA7D4BDF6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DEF4CF0-594D-4DED-9A56-21924225C3B6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FF68C20-A486-4156-8664-8AD56F979949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1B3A4-8F87-420E-B36D-D246CF88654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FA64AF-E8F5-44A9-9FAC-E9D4E460787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CF663-2014-4AC4-B56B-43FFEAC34AFC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1A1781-E29C-4ED2-92D6-995554F900A2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A388E1-0441-4B63-A97B-742C5482507E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EDE30F-9CCF-4A16-BE9A-82106D1F0AFD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69E458-BAA4-4037-AC42-7CAB8B4D667F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zh-CN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C04C23-F0AE-4306-B386-130BED2CC0F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Ovr>
    <a:masterClrMapping/>
  </p:clrMapOvr>
  <p:transition spd="med">
    <p:random/>
    <p:sndAc>
      <p:stSnd>
        <p:snd r:embed="rId1" name="click.wav" builtIn="1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3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153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3153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b="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3153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b="0">
                <a:ea typeface="+mn-ea"/>
              </a:defRPr>
            </a:lvl1pPr>
          </a:lstStyle>
          <a:p>
            <a:endParaRPr lang="en-US" altLang="zh-CN"/>
          </a:p>
        </p:txBody>
      </p:sp>
      <p:sp>
        <p:nvSpPr>
          <p:cNvPr id="3153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b="0">
                <a:ea typeface="+mn-ea"/>
              </a:defRPr>
            </a:lvl1pPr>
          </a:lstStyle>
          <a:p>
            <a:fld id="{EB9A8CDA-C25F-4EEE-AAB9-BBA0A64D1868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68" r:id="rId2"/>
    <p:sldLayoutId id="2147483869" r:id="rId3"/>
    <p:sldLayoutId id="2147483870" r:id="rId4"/>
    <p:sldLayoutId id="2147483871" r:id="rId5"/>
    <p:sldLayoutId id="2147483872" r:id="rId6"/>
    <p:sldLayoutId id="2147483873" r:id="rId7"/>
    <p:sldLayoutId id="2147483874" r:id="rId8"/>
    <p:sldLayoutId id="2147483875" r:id="rId9"/>
    <p:sldLayoutId id="2147483876" r:id="rId10"/>
    <p:sldLayoutId id="2147483877" r:id="rId11"/>
    <p:sldLayoutId id="2147483878" r:id="rId12"/>
    <p:sldLayoutId id="2147483879" r:id="rId13"/>
    <p:sldLayoutId id="2147483880" r:id="rId14"/>
  </p:sldLayoutIdLst>
  <p:transition spd="med">
    <p:random/>
    <p:sndAc>
      <p:stSnd>
        <p:snd r:embed="rId16" name="click.wav" builtIn="1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slide" Target="slide7.xml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gif"/><Relationship Id="rId4" Type="http://schemas.openxmlformats.org/officeDocument/2006/relationships/image" Target="../media/image3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Layout" Target="../slideLayouts/slideLayout13.xml"/><Relationship Id="rId1" Type="http://schemas.openxmlformats.org/officeDocument/2006/relationships/video" Target="file:///H:\&#32925;&#24178;&#32454;&#32990;VS&#32925;&#30284;\&#20154;&#36896;&#32925;&#33039;.wmv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Relationship Id="rId6" Type="http://schemas.openxmlformats.org/officeDocument/2006/relationships/slide" Target="slide21.xml"/><Relationship Id="rId5" Type="http://schemas.openxmlformats.org/officeDocument/2006/relationships/slide" Target="slide19.xml"/><Relationship Id="rId4" Type="http://schemas.openxmlformats.org/officeDocument/2006/relationships/slide" Target="slide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97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zh-CN" altLang="zh-CN"/>
          </a:p>
        </p:txBody>
      </p:sp>
      <p:sp>
        <p:nvSpPr>
          <p:cNvPr id="33997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zh-CN" altLang="zh-CN"/>
          </a:p>
        </p:txBody>
      </p:sp>
      <p:pic>
        <p:nvPicPr>
          <p:cNvPr id="339972" name="Picture 4" descr="20080211152334749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6413"/>
          </a:xfrm>
          <a:prstGeom prst="rect">
            <a:avLst/>
          </a:prstGeom>
          <a:noFill/>
        </p:spPr>
      </p:pic>
      <p:sp>
        <p:nvSpPr>
          <p:cNvPr id="7" name="WordArt 4"/>
          <p:cNvSpPr>
            <a:spLocks noChangeArrowheads="1" noChangeShapeType="1" noTextEdit="1"/>
          </p:cNvSpPr>
          <p:nvPr/>
        </p:nvSpPr>
        <p:spPr bwMode="auto">
          <a:xfrm>
            <a:off x="304800" y="4876800"/>
            <a:ext cx="6248400" cy="1371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zh-CN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latin typeface="隶书" pitchFamily="49" charset="-122"/>
                <a:ea typeface="隶书" pitchFamily="49" charset="-122"/>
              </a:rPr>
              <a:t>胚胎干细胞</a:t>
            </a:r>
            <a:endParaRPr lang="en-US" altLang="zh-CN" sz="3600" kern="10" dirty="0" smtClean="0">
              <a:ln w="9525">
                <a:noFill/>
                <a:round/>
                <a:headEnd/>
                <a:tailEnd/>
              </a:ln>
              <a:solidFill>
                <a:srgbClr val="336699"/>
              </a:solidFill>
              <a:latin typeface="隶书" pitchFamily="49" charset="-122"/>
              <a:ea typeface="隶书" pitchFamily="49" charset="-122"/>
            </a:endParaRPr>
          </a:p>
          <a:p>
            <a:r>
              <a:rPr lang="zh-CN" altLang="en-US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latin typeface="隶书" pitchFamily="49" charset="-122"/>
                <a:ea typeface="隶书" pitchFamily="49" charset="-122"/>
              </a:rPr>
              <a:t>在</a:t>
            </a:r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latin typeface="隶书" pitchFamily="49" charset="-122"/>
                <a:ea typeface="隶书" pitchFamily="49" charset="-122"/>
              </a:rPr>
              <a:t>肝癌中的应用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ea typeface="黑体" pitchFamily="2" charset="-122"/>
              </a:rPr>
              <a:t>二、干细胞的概念</a:t>
            </a:r>
            <a:r>
              <a:rPr lang="zh-CN" altLang="en-US"/>
              <a:t> 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514600"/>
            <a:ext cx="3352800" cy="46482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是一类具有自我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复制能力的多潜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能细胞，在一定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条件下，它可以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分化成多种功能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细胞。</a:t>
            </a:r>
          </a:p>
          <a:p>
            <a:pPr>
              <a:buFontTx/>
              <a:buNone/>
            </a:pPr>
            <a:r>
              <a:rPr lang="zh-CN" altLang="en-US"/>
              <a:t> </a:t>
            </a:r>
          </a:p>
        </p:txBody>
      </p:sp>
      <p:sp>
        <p:nvSpPr>
          <p:cNvPr id="6149" name="Text Box 5"/>
          <p:cNvSpPr txBox="1">
            <a:spLocks noChangeArrowheads="1"/>
          </p:cNvSpPr>
          <p:nvPr/>
        </p:nvSpPr>
        <p:spPr bwMode="auto">
          <a:xfrm>
            <a:off x="990600" y="1447800"/>
            <a:ext cx="3276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2800">
                <a:latin typeface="黑体" pitchFamily="2" charset="-122"/>
              </a:rPr>
              <a:t>干细胞 </a:t>
            </a:r>
          </a:p>
          <a:p>
            <a:pPr eaLnBrk="1" hangingPunct="1"/>
            <a:r>
              <a:rPr lang="en-US" altLang="zh-CN" sz="2800">
                <a:latin typeface="黑体" pitchFamily="2" charset="-122"/>
              </a:rPr>
              <a:t>(stem cells,SC)</a:t>
            </a:r>
            <a:r>
              <a:rPr lang="zh-CN" altLang="en-US" sz="2800">
                <a:latin typeface="黑体" pitchFamily="2" charset="-122"/>
              </a:rPr>
              <a:t>：</a:t>
            </a:r>
          </a:p>
        </p:txBody>
      </p:sp>
      <p:pic>
        <p:nvPicPr>
          <p:cNvPr id="6156" name="Picture 12" descr="Q背景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95800" y="3810000"/>
            <a:ext cx="3733800" cy="2581275"/>
          </a:xfrm>
          <a:prstGeom prst="rect">
            <a:avLst/>
          </a:prstGeom>
          <a:noFill/>
          <a:effectLst/>
        </p:spPr>
      </p:pic>
      <p:pic>
        <p:nvPicPr>
          <p:cNvPr id="6157" name="Picture 13" descr="Q背景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05400" y="1295400"/>
            <a:ext cx="2362200" cy="2327275"/>
          </a:xfrm>
          <a:prstGeom prst="rect">
            <a:avLst/>
          </a:prstGeom>
          <a:noFill/>
          <a:effectLst/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6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3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06425" y="274638"/>
            <a:ext cx="7931150" cy="1143000"/>
          </a:xfrm>
        </p:spPr>
        <p:txBody>
          <a:bodyPr/>
          <a:lstStyle/>
          <a:p>
            <a:r>
              <a:rPr lang="zh-CN" altLang="en-US">
                <a:ea typeface="黑体" pitchFamily="2" charset="-122"/>
              </a:rPr>
              <a:t>干细胞的分类方法</a:t>
            </a:r>
            <a:r>
              <a:rPr lang="zh-CN" altLang="en-US"/>
              <a:t> </a:t>
            </a:r>
          </a:p>
        </p:txBody>
      </p:sp>
      <p:sp>
        <p:nvSpPr>
          <p:cNvPr id="333827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457200" y="2590800"/>
            <a:ext cx="2281238" cy="538163"/>
          </a:xfrm>
        </p:spPr>
        <p:txBody>
          <a:bodyPr/>
          <a:lstStyle/>
          <a:p>
            <a:pPr marL="0" indent="0" algn="ctr">
              <a:buFontTx/>
              <a:buNone/>
            </a:pPr>
            <a:r>
              <a:rPr lang="zh-CN" altLang="en-US" b="1">
                <a:ea typeface="黑体" pitchFamily="2" charset="-122"/>
              </a:rPr>
              <a:t>发育</a:t>
            </a:r>
            <a:r>
              <a:rPr lang="zh-CN" altLang="en-US" b="1">
                <a:solidFill>
                  <a:srgbClr val="993300"/>
                </a:solidFill>
                <a:ea typeface="黑体" pitchFamily="2" charset="-122"/>
              </a:rPr>
              <a:t>阶段</a:t>
            </a:r>
          </a:p>
        </p:txBody>
      </p:sp>
      <p:sp>
        <p:nvSpPr>
          <p:cNvPr id="333828" name="Text Box 4"/>
          <p:cNvSpPr txBox="1">
            <a:spLocks noChangeArrowheads="1"/>
          </p:cNvSpPr>
          <p:nvPr/>
        </p:nvSpPr>
        <p:spPr bwMode="auto">
          <a:xfrm>
            <a:off x="533400" y="4114800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endParaRPr lang="zh-CN" altLang="zh-CN" sz="1800" b="0">
              <a:ea typeface="宋体" pitchFamily="2" charset="-122"/>
            </a:endParaRPr>
          </a:p>
        </p:txBody>
      </p:sp>
      <p:sp>
        <p:nvSpPr>
          <p:cNvPr id="333829" name="Rectangle 5"/>
          <p:cNvSpPr>
            <a:spLocks noChangeArrowheads="1"/>
          </p:cNvSpPr>
          <p:nvPr/>
        </p:nvSpPr>
        <p:spPr bwMode="auto">
          <a:xfrm>
            <a:off x="685800" y="4800600"/>
            <a:ext cx="20574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sz="3200"/>
              <a:t>发育</a:t>
            </a:r>
            <a:r>
              <a:rPr lang="zh-CN" altLang="en-US" sz="3200">
                <a:solidFill>
                  <a:srgbClr val="993300"/>
                </a:solidFill>
              </a:rPr>
              <a:t>潜能</a:t>
            </a:r>
            <a:endParaRPr lang="zh-CN" altLang="en-US" sz="3600">
              <a:solidFill>
                <a:srgbClr val="993300"/>
              </a:solidFill>
            </a:endParaRPr>
          </a:p>
        </p:txBody>
      </p:sp>
      <p:sp>
        <p:nvSpPr>
          <p:cNvPr id="333830" name="Text Box 6"/>
          <p:cNvSpPr txBox="1">
            <a:spLocks noChangeArrowheads="1"/>
          </p:cNvSpPr>
          <p:nvPr/>
        </p:nvSpPr>
        <p:spPr bwMode="auto">
          <a:xfrm>
            <a:off x="2514600" y="1371600"/>
            <a:ext cx="45878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/>
            <a:endParaRPr lang="zh-CN" altLang="zh-CN" sz="1800" b="0">
              <a:ea typeface="宋体" pitchFamily="2" charset="-122"/>
            </a:endParaRPr>
          </a:p>
        </p:txBody>
      </p:sp>
      <p:sp>
        <p:nvSpPr>
          <p:cNvPr id="333831" name="AutoShape 7"/>
          <p:cNvSpPr>
            <a:spLocks/>
          </p:cNvSpPr>
          <p:nvPr/>
        </p:nvSpPr>
        <p:spPr bwMode="auto">
          <a:xfrm>
            <a:off x="2514600" y="2133600"/>
            <a:ext cx="228600" cy="1371600"/>
          </a:xfrm>
          <a:prstGeom prst="leftBrace">
            <a:avLst>
              <a:gd name="adj1" fmla="val 50000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832" name="Text Box 8"/>
          <p:cNvSpPr txBox="1">
            <a:spLocks noChangeArrowheads="1"/>
          </p:cNvSpPr>
          <p:nvPr/>
        </p:nvSpPr>
        <p:spPr bwMode="auto">
          <a:xfrm>
            <a:off x="2971800" y="3276600"/>
            <a:ext cx="54403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000">
                <a:solidFill>
                  <a:srgbClr val="66FF66"/>
                </a:solidFill>
                <a:latin typeface="黑体" pitchFamily="2" charset="-122"/>
                <a:hlinkClick r:id="rId3" action="ppaction://hlinksldjump"/>
              </a:rPr>
              <a:t>胚胎干细胞（</a:t>
            </a:r>
            <a:r>
              <a:rPr lang="en-US" altLang="zh-CN" sz="2000">
                <a:solidFill>
                  <a:srgbClr val="66FF66"/>
                </a:solidFill>
                <a:latin typeface="黑体" pitchFamily="2" charset="-122"/>
                <a:hlinkClick r:id="rId3" action="ppaction://hlinksldjump"/>
              </a:rPr>
              <a:t>embryonic stem cell</a:t>
            </a:r>
            <a:r>
              <a:rPr lang="zh-CN" altLang="en-US" sz="2000">
                <a:solidFill>
                  <a:srgbClr val="66FF66"/>
                </a:solidFill>
                <a:latin typeface="黑体" pitchFamily="2" charset="-122"/>
                <a:hlinkClick r:id="rId3" action="ppaction://hlinksldjump"/>
              </a:rPr>
              <a:t>，</a:t>
            </a:r>
            <a:r>
              <a:rPr lang="en-US" altLang="zh-CN" sz="2000">
                <a:solidFill>
                  <a:srgbClr val="66FF66"/>
                </a:solidFill>
                <a:latin typeface="黑体" pitchFamily="2" charset="-122"/>
                <a:hlinkClick r:id="rId3" action="ppaction://hlinksldjump"/>
              </a:rPr>
              <a:t>ES</a:t>
            </a:r>
            <a:r>
              <a:rPr lang="zh-CN" altLang="en-US" sz="2000">
                <a:solidFill>
                  <a:srgbClr val="66FF66"/>
                </a:solidFill>
                <a:latin typeface="黑体" pitchFamily="2" charset="-122"/>
                <a:hlinkClick r:id="rId3" action="ppaction://hlinksldjump"/>
              </a:rPr>
              <a:t>细胞）</a:t>
            </a:r>
            <a:endParaRPr lang="zh-CN" altLang="en-US" sz="2000">
              <a:solidFill>
                <a:srgbClr val="66FF66"/>
              </a:solidFill>
              <a:latin typeface="黑体" pitchFamily="2" charset="-122"/>
            </a:endParaRPr>
          </a:p>
        </p:txBody>
      </p:sp>
      <p:sp>
        <p:nvSpPr>
          <p:cNvPr id="333833" name="Text Box 9"/>
          <p:cNvSpPr txBox="1">
            <a:spLocks noChangeArrowheads="1"/>
          </p:cNvSpPr>
          <p:nvPr/>
        </p:nvSpPr>
        <p:spPr bwMode="auto">
          <a:xfrm>
            <a:off x="2971800" y="1905000"/>
            <a:ext cx="50609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黑体" pitchFamily="2" charset="-122"/>
              </a:rPr>
              <a:t>成体干细胞（</a:t>
            </a:r>
            <a:r>
              <a:rPr lang="en-US" altLang="zh-CN">
                <a:latin typeface="黑体" pitchFamily="2" charset="-122"/>
              </a:rPr>
              <a:t>somatic stem cell </a:t>
            </a:r>
            <a:r>
              <a:rPr lang="zh-CN" altLang="en-US">
                <a:latin typeface="黑体" pitchFamily="2" charset="-122"/>
              </a:rPr>
              <a:t>）</a:t>
            </a:r>
          </a:p>
        </p:txBody>
      </p:sp>
      <p:sp>
        <p:nvSpPr>
          <p:cNvPr id="333834" name="AutoShape 10"/>
          <p:cNvSpPr>
            <a:spLocks/>
          </p:cNvSpPr>
          <p:nvPr/>
        </p:nvSpPr>
        <p:spPr bwMode="auto">
          <a:xfrm>
            <a:off x="2590800" y="4267200"/>
            <a:ext cx="228600" cy="1752600"/>
          </a:xfrm>
          <a:prstGeom prst="leftBrace">
            <a:avLst>
              <a:gd name="adj1" fmla="val 63889"/>
              <a:gd name="adj2" fmla="val 50000"/>
            </a:avLst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33835" name="Text Box 11"/>
          <p:cNvSpPr txBox="1">
            <a:spLocks noChangeArrowheads="1"/>
          </p:cNvSpPr>
          <p:nvPr/>
        </p:nvSpPr>
        <p:spPr bwMode="auto">
          <a:xfrm>
            <a:off x="2895600" y="5715000"/>
            <a:ext cx="597535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黑体" pitchFamily="2" charset="-122"/>
              </a:rPr>
              <a:t>全能干细胞（</a:t>
            </a:r>
            <a:r>
              <a:rPr lang="en-US" altLang="zh-CN">
                <a:latin typeface="黑体" pitchFamily="2" charset="-122"/>
              </a:rPr>
              <a:t>totipotent stem cell,TSC</a:t>
            </a:r>
            <a:r>
              <a:rPr lang="zh-CN" altLang="en-US" b="0">
                <a:latin typeface="黑体" pitchFamily="2" charset="-122"/>
              </a:rPr>
              <a:t>）</a:t>
            </a:r>
          </a:p>
          <a:p>
            <a:pPr eaLnBrk="1" hangingPunct="1"/>
            <a:endParaRPr lang="en-US" altLang="zh-CN" b="0">
              <a:latin typeface="黑体" pitchFamily="2" charset="-122"/>
            </a:endParaRPr>
          </a:p>
        </p:txBody>
      </p:sp>
      <p:sp>
        <p:nvSpPr>
          <p:cNvPr id="333836" name="Text Box 12"/>
          <p:cNvSpPr txBox="1">
            <a:spLocks noChangeArrowheads="1"/>
          </p:cNvSpPr>
          <p:nvPr/>
        </p:nvSpPr>
        <p:spPr bwMode="auto">
          <a:xfrm>
            <a:off x="2971800" y="4953000"/>
            <a:ext cx="5518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>
                <a:latin typeface="黑体" pitchFamily="2" charset="-122"/>
              </a:rPr>
              <a:t>多能干细胞（</a:t>
            </a:r>
            <a:r>
              <a:rPr lang="en-US" altLang="zh-CN">
                <a:latin typeface="黑体" pitchFamily="2" charset="-122"/>
              </a:rPr>
              <a:t>pluripotent stem cell</a:t>
            </a:r>
            <a:r>
              <a:rPr lang="zh-CN" altLang="en-US">
                <a:latin typeface="黑体" pitchFamily="2" charset="-122"/>
              </a:rPr>
              <a:t>）</a:t>
            </a:r>
          </a:p>
        </p:txBody>
      </p:sp>
      <p:sp>
        <p:nvSpPr>
          <p:cNvPr id="333837" name="Text Box 13"/>
          <p:cNvSpPr txBox="1">
            <a:spLocks noChangeArrowheads="1"/>
          </p:cNvSpPr>
          <p:nvPr/>
        </p:nvSpPr>
        <p:spPr bwMode="auto">
          <a:xfrm>
            <a:off x="2971800" y="4038600"/>
            <a:ext cx="533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>
                <a:latin typeface="黑体" pitchFamily="2" charset="-122"/>
              </a:rPr>
              <a:t>单能干细胞（</a:t>
            </a:r>
            <a:r>
              <a:rPr lang="en-US" altLang="zh-CN">
                <a:latin typeface="黑体" pitchFamily="2" charset="-122"/>
              </a:rPr>
              <a:t>unipotent stem cell</a:t>
            </a:r>
            <a:r>
              <a:rPr lang="zh-CN" altLang="en-US">
                <a:latin typeface="黑体" pitchFamily="2" charset="-122"/>
              </a:rPr>
              <a:t>） </a:t>
            </a:r>
          </a:p>
          <a:p>
            <a:pPr eaLnBrk="1" hangingPunct="1"/>
            <a:endParaRPr lang="en-US" altLang="zh-CN">
              <a:latin typeface="黑体" pitchFamily="2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 tmFilter="0, 0; .2, .5; .8, .5; 1, 0"/>
                                        <p:tgtEl>
                                          <p:spTgt spid="33382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000" autoRev="1" fill="hold"/>
                                        <p:tgtEl>
                                          <p:spTgt spid="33382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338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33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38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338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338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33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3338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800" decel="100000" fill="hold"/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338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338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900" decel="100000" fill="hold"/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38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338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2000" fill="hold"/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800" decel="100000" fill="hold"/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338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3826" grpId="0"/>
      <p:bldP spid="333827" grpId="0" build="p"/>
      <p:bldP spid="333829" grpId="0"/>
      <p:bldP spid="333831" grpId="0" animBg="1"/>
      <p:bldP spid="333832" grpId="0"/>
      <p:bldP spid="333833" grpId="0"/>
      <p:bldP spid="333834" grpId="0" animBg="1"/>
      <p:bldP spid="333835" grpId="0"/>
      <p:bldP spid="333836" grpId="0"/>
      <p:bldP spid="33383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5" name="Picture 7" descr="人类胚胎干细胞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905000"/>
            <a:ext cx="3810000" cy="2667000"/>
          </a:xfrm>
          <a:prstGeom prst="rect">
            <a:avLst/>
          </a:prstGeom>
          <a:noFill/>
        </p:spPr>
      </p:pic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胚胎干细胞</a:t>
            </a:r>
            <a:endParaRPr lang="zh-CN" alt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828800"/>
            <a:ext cx="8458200" cy="4419600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>
                <a:solidFill>
                  <a:srgbClr val="800000"/>
                </a:solidFill>
              </a:rPr>
              <a:t>胚胎干细胞</a:t>
            </a:r>
            <a:r>
              <a:rPr lang="zh-CN" altLang="en-US"/>
              <a:t>：</a:t>
            </a:r>
          </a:p>
          <a:p>
            <a:pPr>
              <a:buFontTx/>
              <a:buNone/>
            </a:pPr>
            <a:r>
              <a:rPr lang="zh-CN" altLang="en-US"/>
              <a:t>是指从桑椹胚</a:t>
            </a:r>
          </a:p>
          <a:p>
            <a:pPr>
              <a:buFontTx/>
              <a:buNone/>
            </a:pPr>
            <a:r>
              <a:rPr lang="zh-CN" altLang="en-US"/>
              <a:t>内细胞团分离</a:t>
            </a:r>
          </a:p>
          <a:p>
            <a:pPr>
              <a:buFontTx/>
              <a:buNone/>
            </a:pPr>
            <a:r>
              <a:rPr lang="zh-CN" altLang="en-US"/>
              <a:t>的多潜能细胞。</a:t>
            </a:r>
          </a:p>
          <a:p>
            <a:pPr>
              <a:buFontTx/>
              <a:buNone/>
            </a:pPr>
            <a:r>
              <a:rPr lang="zh-CN" altLang="en-US"/>
              <a:t>特征：</a:t>
            </a:r>
          </a:p>
          <a:p>
            <a:pPr>
              <a:buFontTx/>
              <a:buNone/>
            </a:pPr>
            <a:r>
              <a:rPr lang="zh-CN" altLang="en-US"/>
              <a:t>无限增殖、自我更新 、</a:t>
            </a:r>
          </a:p>
          <a:p>
            <a:pPr>
              <a:buFontTx/>
              <a:buNone/>
            </a:pPr>
            <a:r>
              <a:rPr lang="zh-CN" altLang="en-US"/>
              <a:t>多向分化、分化为所有的细胞类型。 </a:t>
            </a: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7162800" y="3505200"/>
            <a:ext cx="1981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zh-CN" altLang="en-US">
                <a:ea typeface="隶书" pitchFamily="49" charset="-122"/>
              </a:rPr>
              <a:t>人类</a:t>
            </a:r>
          </a:p>
          <a:p>
            <a:pPr algn="ctr"/>
            <a:r>
              <a:rPr lang="zh-CN" altLang="en-US">
                <a:ea typeface="隶书" pitchFamily="49" charset="-122"/>
              </a:rPr>
              <a:t>胚胎干细胞</a:t>
            </a:r>
          </a:p>
        </p:txBody>
      </p:sp>
      <p:sp>
        <p:nvSpPr>
          <p:cNvPr id="12298" name="Freeform 10"/>
          <p:cNvSpPr>
            <a:spLocks/>
          </p:cNvSpPr>
          <p:nvPr/>
        </p:nvSpPr>
        <p:spPr bwMode="gray">
          <a:xfrm rot="-6143917">
            <a:off x="7200900" y="2324100"/>
            <a:ext cx="1219200" cy="1143000"/>
          </a:xfrm>
          <a:custGeom>
            <a:avLst/>
            <a:gdLst/>
            <a:ahLst/>
            <a:cxnLst>
              <a:cxn ang="0">
                <a:pos x="580" y="0"/>
              </a:cxn>
              <a:cxn ang="0">
                <a:pos x="578" y="90"/>
              </a:cxn>
              <a:cxn ang="0">
                <a:pos x="568" y="174"/>
              </a:cxn>
              <a:cxn ang="0">
                <a:pos x="552" y="252"/>
              </a:cxn>
              <a:cxn ang="0">
                <a:pos x="526" y="324"/>
              </a:cxn>
              <a:cxn ang="0">
                <a:pos x="494" y="390"/>
              </a:cxn>
              <a:cxn ang="0">
                <a:pos x="452" y="450"/>
              </a:cxn>
              <a:cxn ang="0">
                <a:pos x="402" y="508"/>
              </a:cxn>
              <a:cxn ang="0">
                <a:pos x="342" y="560"/>
              </a:cxn>
              <a:cxn ang="0">
                <a:pos x="270" y="610"/>
              </a:cxn>
              <a:cxn ang="0">
                <a:pos x="188" y="656"/>
              </a:cxn>
              <a:cxn ang="0">
                <a:pos x="188" y="798"/>
              </a:cxn>
              <a:cxn ang="0">
                <a:pos x="0" y="514"/>
              </a:cxn>
              <a:cxn ang="0">
                <a:pos x="188" y="230"/>
              </a:cxn>
              <a:cxn ang="0">
                <a:pos x="188" y="372"/>
              </a:cxn>
              <a:cxn ang="0">
                <a:pos x="224" y="368"/>
              </a:cxn>
              <a:cxn ang="0">
                <a:pos x="264" y="356"/>
              </a:cxn>
              <a:cxn ang="0">
                <a:pos x="306" y="336"/>
              </a:cxn>
              <a:cxn ang="0">
                <a:pos x="348" y="310"/>
              </a:cxn>
              <a:cxn ang="0">
                <a:pos x="392" y="280"/>
              </a:cxn>
              <a:cxn ang="0">
                <a:pos x="432" y="246"/>
              </a:cxn>
              <a:cxn ang="0">
                <a:pos x="472" y="208"/>
              </a:cxn>
              <a:cxn ang="0">
                <a:pos x="506" y="166"/>
              </a:cxn>
              <a:cxn ang="0">
                <a:pos x="536" y="124"/>
              </a:cxn>
              <a:cxn ang="0">
                <a:pos x="558" y="82"/>
              </a:cxn>
              <a:cxn ang="0">
                <a:pos x="574" y="40"/>
              </a:cxn>
              <a:cxn ang="0">
                <a:pos x="578" y="0"/>
              </a:cxn>
              <a:cxn ang="0">
                <a:pos x="580" y="0"/>
              </a:cxn>
            </a:cxnLst>
            <a:rect l="0" t="0" r="r" b="b"/>
            <a:pathLst>
              <a:path w="580" h="798">
                <a:moveTo>
                  <a:pt x="580" y="0"/>
                </a:moveTo>
                <a:lnTo>
                  <a:pt x="578" y="90"/>
                </a:lnTo>
                <a:lnTo>
                  <a:pt x="568" y="174"/>
                </a:lnTo>
                <a:lnTo>
                  <a:pt x="552" y="252"/>
                </a:lnTo>
                <a:lnTo>
                  <a:pt x="526" y="324"/>
                </a:lnTo>
                <a:lnTo>
                  <a:pt x="494" y="390"/>
                </a:lnTo>
                <a:lnTo>
                  <a:pt x="452" y="450"/>
                </a:lnTo>
                <a:lnTo>
                  <a:pt x="402" y="508"/>
                </a:lnTo>
                <a:lnTo>
                  <a:pt x="342" y="560"/>
                </a:lnTo>
                <a:lnTo>
                  <a:pt x="270" y="610"/>
                </a:lnTo>
                <a:lnTo>
                  <a:pt x="188" y="656"/>
                </a:lnTo>
                <a:lnTo>
                  <a:pt x="188" y="798"/>
                </a:lnTo>
                <a:lnTo>
                  <a:pt x="0" y="514"/>
                </a:lnTo>
                <a:lnTo>
                  <a:pt x="188" y="230"/>
                </a:lnTo>
                <a:lnTo>
                  <a:pt x="188" y="372"/>
                </a:lnTo>
                <a:lnTo>
                  <a:pt x="224" y="368"/>
                </a:lnTo>
                <a:lnTo>
                  <a:pt x="264" y="356"/>
                </a:lnTo>
                <a:lnTo>
                  <a:pt x="306" y="336"/>
                </a:lnTo>
                <a:lnTo>
                  <a:pt x="348" y="310"/>
                </a:lnTo>
                <a:lnTo>
                  <a:pt x="392" y="280"/>
                </a:lnTo>
                <a:lnTo>
                  <a:pt x="432" y="246"/>
                </a:lnTo>
                <a:lnTo>
                  <a:pt x="472" y="208"/>
                </a:lnTo>
                <a:lnTo>
                  <a:pt x="506" y="166"/>
                </a:lnTo>
                <a:lnTo>
                  <a:pt x="536" y="124"/>
                </a:lnTo>
                <a:lnTo>
                  <a:pt x="558" y="82"/>
                </a:lnTo>
                <a:lnTo>
                  <a:pt x="574" y="40"/>
                </a:lnTo>
                <a:lnTo>
                  <a:pt x="578" y="0"/>
                </a:lnTo>
                <a:lnTo>
                  <a:pt x="580" y="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tint val="63529"/>
                  <a:invGamma/>
                </a:schemeClr>
              </a:gs>
            </a:gsLst>
            <a:lin ang="0" scaled="1"/>
          </a:gradFill>
          <a:ln w="0">
            <a:noFill/>
            <a:prstDash val="solid"/>
            <a:round/>
            <a:headEnd/>
            <a:tailEnd/>
          </a:ln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  <p:txBody>
          <a:bodyPr/>
          <a:lstStyle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mph" presetSubtype="3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6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style.fontStyle</p:attrName>
                                        </p:attrNameLst>
                                      </p:cBhvr>
                                      <p:to>
                                        <p:strVal val="italic"/>
                                      </p:to>
                                    </p:set>
                                    <p:set>
                                      <p:cBhvr override="childStyle">
                                        <p:cTn id="7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  <p:set>
                                      <p:cBhvr override="childStyle">
                                        <p:cTn id="8" dur="indefinite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fals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2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22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2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2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2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22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2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1"/>
      <p:bldP spid="12291" grpId="0" uiExpand="1" build="p"/>
      <p:bldP spid="12297" grpId="0"/>
      <p:bldP spid="1229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636" name="Rectangle 4"/>
          <p:cNvSpPr>
            <a:spLocks noChangeArrowheads="1"/>
          </p:cNvSpPr>
          <p:nvPr/>
        </p:nvSpPr>
        <p:spPr bwMode="auto">
          <a:xfrm>
            <a:off x="1905000" y="685800"/>
            <a:ext cx="54102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/>
              <a:t>人胚胎干细胞系的培育过程</a:t>
            </a:r>
          </a:p>
        </p:txBody>
      </p:sp>
      <p:pic>
        <p:nvPicPr>
          <p:cNvPr id="325637" name="Picture 5" descr="tu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295400"/>
            <a:ext cx="6934200" cy="5175250"/>
          </a:xfrm>
          <a:prstGeom prst="rect">
            <a:avLst/>
          </a:prstGeom>
          <a:noFill/>
          <a:effectLst/>
        </p:spPr>
      </p:pic>
      <p:pic>
        <p:nvPicPr>
          <p:cNvPr id="325653" name="Picture 21" descr="2007062609530617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72200" y="3048000"/>
            <a:ext cx="1828800" cy="18288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5654" name="Picture 22" descr="20070507152315731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620000" y="5410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56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5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1905000" y="533400"/>
            <a:ext cx="4876800" cy="838200"/>
          </a:xfrm>
        </p:spPr>
        <p:txBody>
          <a:bodyPr/>
          <a:lstStyle/>
          <a:p>
            <a:r>
              <a:rPr lang="zh-CN" altLang="en-US" b="1">
                <a:latin typeface="黑体" pitchFamily="2" charset="-122"/>
                <a:ea typeface="黑体" pitchFamily="2" charset="-122"/>
              </a:rPr>
              <a:t>三 、肝干细胞</a:t>
            </a:r>
            <a:r>
              <a:rPr lang="zh-CN" altLang="en-US"/>
              <a:t> 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229600" cy="1219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altLang="zh-CN" sz="280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/>
              <a:t>一、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1956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年，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Farber</a:t>
            </a:r>
            <a:r>
              <a:rPr lang="zh-CN" altLang="en-US" sz="2800">
                <a:latin typeface="黑体" pitchFamily="2" charset="-122"/>
                <a:ea typeface="黑体" pitchFamily="2" charset="-122"/>
              </a:rPr>
              <a:t>将肝内可能具有分化潜力的细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>
                <a:latin typeface="黑体" pitchFamily="2" charset="-122"/>
                <a:ea typeface="黑体" pitchFamily="2" charset="-122"/>
              </a:rPr>
              <a:t>    胞描述为卵圆细胞</a:t>
            </a:r>
            <a:r>
              <a:rPr lang="en-US" altLang="zh-CN" sz="2800">
                <a:latin typeface="黑体" pitchFamily="2" charset="-122"/>
                <a:ea typeface="黑体" pitchFamily="2" charset="-122"/>
              </a:rPr>
              <a:t>;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800"/>
              <a:t/>
            </a:r>
            <a:br>
              <a:rPr lang="en-US" altLang="zh-CN" sz="800"/>
            </a:br>
            <a:endParaRPr lang="en-US" altLang="zh-CN" sz="800"/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800"/>
              <a:t/>
            </a:r>
            <a:br>
              <a:rPr lang="en-US" altLang="zh-CN" sz="800"/>
            </a:br>
            <a:endParaRPr lang="en-US" altLang="zh-CN" sz="800"/>
          </a:p>
        </p:txBody>
      </p:sp>
      <p:sp>
        <p:nvSpPr>
          <p:cNvPr id="18436" name="Text Box 4"/>
          <p:cNvSpPr txBox="1">
            <a:spLocks noChangeArrowheads="1"/>
          </p:cNvSpPr>
          <p:nvPr/>
        </p:nvSpPr>
        <p:spPr bwMode="auto">
          <a:xfrm>
            <a:off x="838200" y="6491288"/>
            <a:ext cx="39020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endParaRPr lang="zh-CN" altLang="zh-CN" sz="1800" b="0">
              <a:ea typeface="宋体" pitchFamily="2" charset="-122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457200" y="4114800"/>
            <a:ext cx="80772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黑体" pitchFamily="2" charset="-122"/>
              </a:rPr>
              <a:t>三、近年来，人们发现肝干细胞移植对急慢性肝脏 </a:t>
            </a:r>
          </a:p>
          <a:p>
            <a:r>
              <a:rPr lang="zh-CN" altLang="en-US" sz="2800" b="0">
                <a:latin typeface="黑体" pitchFamily="2" charset="-122"/>
              </a:rPr>
              <a:t>    疾病有明确的治疗作用，使之成为研究热点。</a:t>
            </a:r>
          </a:p>
          <a:p>
            <a:r>
              <a:rPr lang="zh-CN" altLang="en-US" sz="2800" b="0">
                <a:latin typeface="黑体" pitchFamily="2" charset="-122"/>
              </a:rPr>
              <a:t>    在此将对肝干细胞移植治疗肝病的研究进展做 </a:t>
            </a:r>
          </a:p>
          <a:p>
            <a:r>
              <a:rPr lang="zh-CN" altLang="en-US" sz="2800" b="0">
                <a:latin typeface="黑体" pitchFamily="2" charset="-122"/>
              </a:rPr>
              <a:t>    一综述。                                                      </a:t>
            </a:r>
          </a:p>
        </p:txBody>
      </p:sp>
      <p:sp>
        <p:nvSpPr>
          <p:cNvPr id="18438" name="Text Box 6"/>
          <p:cNvSpPr txBox="1">
            <a:spLocks noChangeArrowheads="1"/>
          </p:cNvSpPr>
          <p:nvPr/>
        </p:nvSpPr>
        <p:spPr bwMode="auto">
          <a:xfrm>
            <a:off x="457200" y="3276600"/>
            <a:ext cx="8397875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ea typeface="宋体" pitchFamily="2" charset="-122"/>
              </a:rPr>
              <a:t>二、</a:t>
            </a:r>
            <a:r>
              <a:rPr lang="en-US" altLang="zh-CN" sz="2800" b="0">
                <a:latin typeface="黑体" pitchFamily="2" charset="-122"/>
              </a:rPr>
              <a:t>1958</a:t>
            </a:r>
            <a:r>
              <a:rPr lang="zh-CN" altLang="en-US" sz="2800" b="0">
                <a:latin typeface="黑体" pitchFamily="2" charset="-122"/>
              </a:rPr>
              <a:t>年 ，</a:t>
            </a:r>
            <a:r>
              <a:rPr lang="en-US" altLang="zh-CN" sz="2800" b="0">
                <a:latin typeface="黑体" pitchFamily="2" charset="-122"/>
              </a:rPr>
              <a:t>Wilson</a:t>
            </a:r>
            <a:r>
              <a:rPr lang="zh-CN" altLang="en-US" sz="2800" b="0">
                <a:latin typeface="黑体" pitchFamily="2" charset="-122"/>
              </a:rPr>
              <a:t>和</a:t>
            </a:r>
            <a:r>
              <a:rPr lang="en-US" altLang="zh-CN" sz="2800" b="0">
                <a:latin typeface="黑体" pitchFamily="2" charset="-122"/>
              </a:rPr>
              <a:t>Leduc</a:t>
            </a:r>
            <a:r>
              <a:rPr lang="zh-CN" altLang="en-US" sz="2800" b="0">
                <a:latin typeface="黑体" pitchFamily="2" charset="-122"/>
              </a:rPr>
              <a:t>提出肝干细胞的概念</a:t>
            </a:r>
            <a:r>
              <a:rPr lang="en-US" altLang="zh-CN" sz="2800" b="0">
                <a:latin typeface="黑体" pitchFamily="2" charset="-122"/>
              </a:rPr>
              <a:t>;</a:t>
            </a:r>
          </a:p>
          <a:p>
            <a:endParaRPr lang="en-US" altLang="zh-CN" sz="2800" b="0">
              <a:latin typeface="黑体" pitchFamily="2" charset="-122"/>
            </a:endParaRPr>
          </a:p>
          <a:p>
            <a:endParaRPr lang="en-US" altLang="zh-CN" sz="2800" b="0">
              <a:ea typeface="宋体" pitchFamily="2" charset="-122"/>
            </a:endParaRP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4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84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5" grpId="0" uiExpand="1" build="p"/>
      <p:bldP spid="18437" grpId="0"/>
      <p:bldP spid="184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473075"/>
            <a:ext cx="8229600" cy="944563"/>
          </a:xfrm>
        </p:spPr>
        <p:txBody>
          <a:bodyPr/>
          <a:lstStyle/>
          <a:p>
            <a:r>
              <a:rPr lang="zh-CN" altLang="en-US" sz="4000">
                <a:latin typeface="黑体" pitchFamily="2" charset="-122"/>
                <a:ea typeface="黑体" pitchFamily="2" charset="-122"/>
              </a:rPr>
              <a:t>肝干细胞的来源与分类 </a:t>
            </a:r>
            <a:br>
              <a:rPr lang="zh-CN" altLang="en-US" sz="4000">
                <a:latin typeface="黑体" pitchFamily="2" charset="-122"/>
                <a:ea typeface="黑体" pitchFamily="2" charset="-122"/>
              </a:rPr>
            </a:br>
            <a:endParaRPr lang="zh-CN" altLang="en-US" sz="4000"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3250" y="1143000"/>
            <a:ext cx="8540750" cy="4270375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>
                <a:ea typeface="黑体" pitchFamily="2" charset="-122"/>
              </a:rPr>
              <a:t>肝源性肝脏干细胞</a:t>
            </a:r>
            <a:r>
              <a:rPr lang="zh-CN" altLang="en-US"/>
              <a:t>      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zh-CN" altLang="en-US"/>
              <a:t>                         </a:t>
            </a:r>
          </a:p>
          <a:p>
            <a:pPr>
              <a:buFontTx/>
              <a:buNone/>
            </a:pPr>
            <a:endParaRPr lang="zh-CN" altLang="en-US">
              <a:solidFill>
                <a:srgbClr val="CC0066"/>
              </a:solidFill>
              <a:ea typeface="黑体" pitchFamily="2" charset="-122"/>
            </a:endParaRPr>
          </a:p>
          <a:p>
            <a:pPr>
              <a:buFontTx/>
              <a:buNone/>
            </a:pPr>
            <a:endParaRPr lang="zh-CN" altLang="en-US">
              <a:solidFill>
                <a:srgbClr val="CC0066"/>
              </a:solidFill>
              <a:ea typeface="黑体" pitchFamily="2" charset="-122"/>
            </a:endParaRPr>
          </a:p>
          <a:p>
            <a:pPr>
              <a:buFontTx/>
              <a:buNone/>
            </a:pPr>
            <a:r>
              <a:rPr lang="zh-CN" altLang="en-US">
                <a:solidFill>
                  <a:srgbClr val="CC0066"/>
                </a:solidFill>
                <a:ea typeface="黑体" pitchFamily="2" charset="-122"/>
              </a:rPr>
              <a:t>非</a:t>
            </a:r>
            <a:r>
              <a:rPr lang="zh-CN" altLang="en-US">
                <a:ea typeface="黑体" pitchFamily="2" charset="-122"/>
              </a:rPr>
              <a:t>肝源性肝脏干细胞</a:t>
            </a:r>
          </a:p>
          <a:p>
            <a:pPr>
              <a:buFontTx/>
              <a:buNone/>
            </a:pPr>
            <a:r>
              <a:rPr lang="zh-CN" altLang="en-US"/>
              <a:t>              </a:t>
            </a:r>
          </a:p>
        </p:txBody>
      </p:sp>
      <p:sp>
        <p:nvSpPr>
          <p:cNvPr id="19462" name="AutoShape 6"/>
          <p:cNvSpPr>
            <a:spLocks noChangeArrowheads="1"/>
          </p:cNvSpPr>
          <p:nvPr/>
        </p:nvSpPr>
        <p:spPr bwMode="auto">
          <a:xfrm>
            <a:off x="1828800" y="40386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zh-CN" altLang="zh-CN" sz="1800" b="0">
              <a:ea typeface="宋体" pitchFamily="2" charset="-122"/>
            </a:endParaRPr>
          </a:p>
        </p:txBody>
      </p:sp>
      <p:sp>
        <p:nvSpPr>
          <p:cNvPr id="19463" name="Text Box 7"/>
          <p:cNvSpPr txBox="1">
            <a:spLocks noChangeArrowheads="1"/>
          </p:cNvSpPr>
          <p:nvPr/>
        </p:nvSpPr>
        <p:spPr bwMode="auto">
          <a:xfrm>
            <a:off x="2514600" y="1600200"/>
            <a:ext cx="5654675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卵圆细胞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分化的肝细胞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胚胎肝细胞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胆管上皮细胞   </a:t>
            </a:r>
          </a:p>
          <a:p>
            <a:endParaRPr lang="en-US" altLang="zh-CN" sz="2800" b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2438400" y="3962400"/>
            <a:ext cx="58832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胚胎干细胞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骨髓造血干细胞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上皮干细胞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造血干细胞</a:t>
            </a:r>
          </a:p>
          <a:p>
            <a:r>
              <a:rPr lang="zh-CN" altLang="en-US" sz="2800" b="0">
                <a:latin typeface="宋体" pitchFamily="2" charset="-122"/>
                <a:ea typeface="宋体" pitchFamily="2" charset="-122"/>
              </a:rPr>
              <a:t>骨髓间充质细胞</a:t>
            </a:r>
          </a:p>
          <a:p>
            <a:endParaRPr lang="en-US" altLang="zh-CN" sz="2800" b="0"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19465" name="AutoShape 9"/>
          <p:cNvSpPr>
            <a:spLocks noChangeArrowheads="1"/>
          </p:cNvSpPr>
          <p:nvPr/>
        </p:nvSpPr>
        <p:spPr bwMode="auto">
          <a:xfrm>
            <a:off x="1828800" y="1676400"/>
            <a:ext cx="533400" cy="381000"/>
          </a:xfrm>
          <a:prstGeom prst="leftArrow">
            <a:avLst>
              <a:gd name="adj1" fmla="val 50000"/>
              <a:gd name="adj2" fmla="val 3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1" hangingPunct="1"/>
            <a:endParaRPr lang="zh-CN" altLang="zh-CN" sz="1800" b="0">
              <a:ea typeface="宋体" pitchFamily="2" charset="-122"/>
            </a:endParaRPr>
          </a:p>
        </p:txBody>
      </p:sp>
      <p:pic>
        <p:nvPicPr>
          <p:cNvPr id="19468" name="Picture 12" descr="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53000" y="1066800"/>
            <a:ext cx="2895600" cy="28956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19469" name="Picture 13" descr="0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81600" y="3657600"/>
            <a:ext cx="2971800" cy="29718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9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4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3000"/>
                                        <p:tgtEl>
                                          <p:spTgt spid="194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3" grpId="0"/>
      <p:bldP spid="1946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95" name="Picture 67" descr="2007061212354796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19800" y="1219200"/>
            <a:ext cx="1676400" cy="16764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22594" name="Picture 66" descr="2007050715235683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95400" y="1524000"/>
            <a:ext cx="1524000" cy="15240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2593" name="Picture 65" descr="20070609234944568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38400" y="4191000"/>
            <a:ext cx="1219200" cy="1219200"/>
          </a:xfrm>
          <a:prstGeom prst="rect">
            <a:avLst/>
          </a:prstGeom>
          <a:noFill/>
          <a:effectLst>
            <a:outerShdw dist="35921" dir="2700000" algn="ctr" rotWithShape="0">
              <a:srgbClr val="808080"/>
            </a:outerShdw>
          </a:effectLst>
        </p:spPr>
      </p:pic>
      <p:pic>
        <p:nvPicPr>
          <p:cNvPr id="22592" name="Picture 64" descr="2007060923500532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1800" y="5181600"/>
            <a:ext cx="1219200" cy="12192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2586" name="Document"/>
          <p:cNvSpPr>
            <a:spLocks noEditPoints="1" noChangeArrowheads="1"/>
          </p:cNvSpPr>
          <p:nvPr/>
        </p:nvSpPr>
        <p:spPr bwMode="auto">
          <a:xfrm>
            <a:off x="457200" y="1219200"/>
            <a:ext cx="8077200" cy="5181600"/>
          </a:xfrm>
          <a:custGeom>
            <a:avLst/>
            <a:gdLst>
              <a:gd name="T0" fmla="*/ 10757 w 21600"/>
              <a:gd name="T1" fmla="*/ 21632 h 21600"/>
              <a:gd name="T2" fmla="*/ 85 w 21600"/>
              <a:gd name="T3" fmla="*/ 10849 h 21600"/>
              <a:gd name="T4" fmla="*/ 10757 w 21600"/>
              <a:gd name="T5" fmla="*/ 81 h 21600"/>
              <a:gd name="T6" fmla="*/ 21706 w 21600"/>
              <a:gd name="T7" fmla="*/ 10652 h 21600"/>
              <a:gd name="T8" fmla="*/ 10757 w 21600"/>
              <a:gd name="T9" fmla="*/ 21632 h 21600"/>
              <a:gd name="T10" fmla="*/ 0 w 21600"/>
              <a:gd name="T11" fmla="*/ 0 h 21600"/>
              <a:gd name="T12" fmla="*/ 21600 w 21600"/>
              <a:gd name="T13" fmla="*/ 0 h 21600"/>
              <a:gd name="T14" fmla="*/ 21600 w 21600"/>
              <a:gd name="T15" fmla="*/ 21600 h 21600"/>
              <a:gd name="T16" fmla="*/ 977 w 21600"/>
              <a:gd name="T17" fmla="*/ 818 h 21600"/>
              <a:gd name="T18" fmla="*/ 20622 w 21600"/>
              <a:gd name="T19" fmla="*/ 16429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10757" y="21632"/>
                </a:moveTo>
                <a:lnTo>
                  <a:pt x="5187" y="21632"/>
                </a:lnTo>
                <a:lnTo>
                  <a:pt x="85" y="17509"/>
                </a:lnTo>
                <a:lnTo>
                  <a:pt x="85" y="10849"/>
                </a:lnTo>
                <a:lnTo>
                  <a:pt x="85" y="81"/>
                </a:lnTo>
                <a:lnTo>
                  <a:pt x="10757" y="81"/>
                </a:lnTo>
                <a:lnTo>
                  <a:pt x="21706" y="81"/>
                </a:lnTo>
                <a:lnTo>
                  <a:pt x="21706" y="10652"/>
                </a:lnTo>
                <a:lnTo>
                  <a:pt x="21706" y="21632"/>
                </a:lnTo>
                <a:lnTo>
                  <a:pt x="10757" y="21632"/>
                </a:lnTo>
                <a:close/>
              </a:path>
              <a:path w="21600" h="21600">
                <a:moveTo>
                  <a:pt x="85" y="17509"/>
                </a:moveTo>
                <a:lnTo>
                  <a:pt x="5187" y="17509"/>
                </a:lnTo>
                <a:lnTo>
                  <a:pt x="5187" y="21632"/>
                </a:lnTo>
                <a:lnTo>
                  <a:pt x="85" y="17509"/>
                </a:lnTo>
                <a:close/>
              </a:path>
            </a:pathLst>
          </a:custGeom>
          <a:noFill/>
          <a:ln w="9525">
            <a:solidFill>
              <a:srgbClr val="000000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endParaRPr lang="zh-CN" alt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38213"/>
          </a:xfrm>
        </p:spPr>
        <p:txBody>
          <a:bodyPr/>
          <a:lstStyle/>
          <a:p>
            <a:r>
              <a:rPr lang="en-US" altLang="zh-CN" b="1">
                <a:latin typeface="黑体" pitchFamily="2" charset="-122"/>
                <a:ea typeface="黑体" pitchFamily="2" charset="-122"/>
              </a:rPr>
              <a:t>ESC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源性肝干细胞肝内移植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990600" y="1981200"/>
            <a:ext cx="3352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336600"/>
                </a:solidFill>
                <a:latin typeface="黑体" pitchFamily="2" charset="-122"/>
              </a:rPr>
              <a:t>筛选</a:t>
            </a:r>
            <a:r>
              <a:rPr lang="en-US" altLang="zh-CN" b="0">
                <a:latin typeface="黑体" pitchFamily="2" charset="-122"/>
              </a:rPr>
              <a:t>ESC</a:t>
            </a:r>
            <a:r>
              <a:rPr lang="zh-CN" altLang="en-US" b="0">
                <a:latin typeface="黑体" pitchFamily="2" charset="-122"/>
              </a:rPr>
              <a:t>源性肝干细胞</a:t>
            </a: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4800600" y="1981200"/>
            <a:ext cx="39624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b="0"/>
              <a:t>荧光示踪剂</a:t>
            </a:r>
            <a:r>
              <a:rPr lang="zh-CN" altLang="en-US" sz="2800">
                <a:solidFill>
                  <a:srgbClr val="993300"/>
                </a:solidFill>
              </a:rPr>
              <a:t>标记</a:t>
            </a:r>
            <a:r>
              <a:rPr lang="zh-CN" altLang="en-US" b="0"/>
              <a:t>移植细胞</a:t>
            </a: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5334000" y="3276600"/>
            <a:ext cx="2133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990000"/>
                </a:solidFill>
              </a:rPr>
              <a:t>植入</a:t>
            </a:r>
            <a:r>
              <a:rPr lang="zh-CN" altLang="en-US"/>
              <a:t>小鼠肝内</a:t>
            </a: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438400" y="3276600"/>
            <a:ext cx="2209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CC0066"/>
                </a:solidFill>
              </a:rPr>
              <a:t>观察</a:t>
            </a:r>
            <a:r>
              <a:rPr lang="zh-CN" altLang="en-US"/>
              <a:t>移植细胞</a:t>
            </a:r>
          </a:p>
        </p:txBody>
      </p:sp>
      <p:sp>
        <p:nvSpPr>
          <p:cNvPr id="22542" name="Text Box 14"/>
          <p:cNvSpPr txBox="1">
            <a:spLocks noChangeArrowheads="1"/>
          </p:cNvSpPr>
          <p:nvPr/>
        </p:nvSpPr>
        <p:spPr bwMode="auto">
          <a:xfrm>
            <a:off x="5410200" y="5486400"/>
            <a:ext cx="2971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安全性进行</a:t>
            </a:r>
            <a:r>
              <a:rPr lang="zh-CN" altLang="en-US" sz="2800">
                <a:solidFill>
                  <a:srgbClr val="CC3300"/>
                </a:solidFill>
              </a:rPr>
              <a:t>评估</a:t>
            </a:r>
            <a:endParaRPr lang="zh-CN" altLang="en-US" sz="2000"/>
          </a:p>
        </p:txBody>
      </p:sp>
      <p:sp>
        <p:nvSpPr>
          <p:cNvPr id="22543" name="Text Box 15"/>
          <p:cNvSpPr txBox="1">
            <a:spLocks noChangeArrowheads="1"/>
          </p:cNvSpPr>
          <p:nvPr/>
        </p:nvSpPr>
        <p:spPr bwMode="auto">
          <a:xfrm>
            <a:off x="609600" y="4419600"/>
            <a:ext cx="6096000" cy="82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/>
              <a:t>荧光</a:t>
            </a:r>
            <a:r>
              <a:rPr lang="zh-CN" altLang="en-US" sz="2800">
                <a:solidFill>
                  <a:srgbClr val="800000"/>
                </a:solidFill>
              </a:rPr>
              <a:t>免疫组化</a:t>
            </a:r>
            <a:r>
              <a:rPr lang="zh-CN" altLang="en-US" sz="2800"/>
              <a:t>、</a:t>
            </a:r>
            <a:r>
              <a:rPr lang="zh-CN" altLang="en-US" sz="2800">
                <a:solidFill>
                  <a:srgbClr val="993300"/>
                </a:solidFill>
              </a:rPr>
              <a:t>检测</a:t>
            </a:r>
            <a:r>
              <a:rPr lang="zh-CN" altLang="en-US"/>
              <a:t>血清白蛋白水平</a:t>
            </a:r>
          </a:p>
          <a:p>
            <a:endParaRPr lang="en-US" altLang="zh-CN" sz="2000"/>
          </a:p>
        </p:txBody>
      </p:sp>
      <p:sp>
        <p:nvSpPr>
          <p:cNvPr id="22546" name="AutoShape 18"/>
          <p:cNvSpPr>
            <a:spLocks noChangeArrowheads="1"/>
          </p:cNvSpPr>
          <p:nvPr/>
        </p:nvSpPr>
        <p:spPr bwMode="auto">
          <a:xfrm>
            <a:off x="4114800" y="2133600"/>
            <a:ext cx="762000" cy="228600"/>
          </a:xfrm>
          <a:prstGeom prst="rightArrow">
            <a:avLst>
              <a:gd name="adj1" fmla="val 50000"/>
              <a:gd name="adj2" fmla="val 83333"/>
            </a:avLst>
          </a:prstGeom>
          <a:solidFill>
            <a:srgbClr val="E3D5A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47" name="Text Box 19"/>
          <p:cNvSpPr txBox="1">
            <a:spLocks noChangeArrowheads="1"/>
          </p:cNvSpPr>
          <p:nvPr/>
        </p:nvSpPr>
        <p:spPr bwMode="auto">
          <a:xfrm>
            <a:off x="609600" y="1371600"/>
            <a:ext cx="13874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 u="sng">
                <a:solidFill>
                  <a:srgbClr val="003300"/>
                </a:solidFill>
              </a:rPr>
              <a:t>实验：</a:t>
            </a:r>
          </a:p>
        </p:txBody>
      </p:sp>
      <p:sp>
        <p:nvSpPr>
          <p:cNvPr id="22587" name="AutoShape 59"/>
          <p:cNvSpPr>
            <a:spLocks noChangeArrowheads="1"/>
          </p:cNvSpPr>
          <p:nvPr/>
        </p:nvSpPr>
        <p:spPr bwMode="auto">
          <a:xfrm>
            <a:off x="6324600" y="2514600"/>
            <a:ext cx="304800" cy="762000"/>
          </a:xfrm>
          <a:prstGeom prst="downArrow">
            <a:avLst>
              <a:gd name="adj1" fmla="val 50000"/>
              <a:gd name="adj2" fmla="val 62500"/>
            </a:avLst>
          </a:prstGeom>
          <a:solidFill>
            <a:srgbClr val="E5A49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eaVert" wrap="none" anchor="ctr"/>
          <a:lstStyle/>
          <a:p>
            <a:endParaRPr lang="zh-CN" altLang="en-US"/>
          </a:p>
        </p:txBody>
      </p:sp>
      <p:sp>
        <p:nvSpPr>
          <p:cNvPr id="22588" name="AutoShape 60"/>
          <p:cNvSpPr>
            <a:spLocks noChangeArrowheads="1"/>
          </p:cNvSpPr>
          <p:nvPr/>
        </p:nvSpPr>
        <p:spPr bwMode="auto">
          <a:xfrm>
            <a:off x="4495800" y="3429000"/>
            <a:ext cx="914400" cy="304800"/>
          </a:xfrm>
          <a:prstGeom prst="leftArrow">
            <a:avLst>
              <a:gd name="adj1" fmla="val 50000"/>
              <a:gd name="adj2" fmla="val 75000"/>
            </a:avLst>
          </a:prstGeom>
          <a:solidFill>
            <a:srgbClr val="E6D79E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0" name="AutoShape 62"/>
          <p:cNvSpPr>
            <a:spLocks noChangeArrowheads="1"/>
          </p:cNvSpPr>
          <p:nvPr/>
        </p:nvSpPr>
        <p:spPr bwMode="auto">
          <a:xfrm flipH="1" flipV="1">
            <a:off x="1905000" y="3352800"/>
            <a:ext cx="609600" cy="11430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E5A49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591" name="AutoShape 63"/>
          <p:cNvSpPr>
            <a:spLocks noChangeArrowheads="1"/>
          </p:cNvSpPr>
          <p:nvPr/>
        </p:nvSpPr>
        <p:spPr bwMode="auto">
          <a:xfrm flipV="1">
            <a:off x="6172200" y="4495800"/>
            <a:ext cx="609600" cy="990600"/>
          </a:xfrm>
          <a:custGeom>
            <a:avLst/>
            <a:gdLst>
              <a:gd name="G0" fmla="+- 9257 0 0"/>
              <a:gd name="G1" fmla="+- 18514 0 0"/>
              <a:gd name="G2" fmla="+- 7200 0 0"/>
              <a:gd name="G3" fmla="*/ 9257 1 2"/>
              <a:gd name="G4" fmla="+- G3 10800 0"/>
              <a:gd name="G5" fmla="+- 21600 9257 18514"/>
              <a:gd name="G6" fmla="+- 18514 7200 0"/>
              <a:gd name="G7" fmla="*/ G6 1 2"/>
              <a:gd name="G8" fmla="*/ 18514 2 1"/>
              <a:gd name="G9" fmla="+- G8 0 21600"/>
              <a:gd name="G10" fmla="*/ 21600 G0 G1"/>
              <a:gd name="G11" fmla="*/ 21600 G4 G1"/>
              <a:gd name="G12" fmla="*/ 21600 G5 G1"/>
              <a:gd name="G13" fmla="*/ 21600 G7 G1"/>
              <a:gd name="G14" fmla="*/ 18514 1 2"/>
              <a:gd name="G15" fmla="+- G5 0 G4"/>
              <a:gd name="G16" fmla="+- G0 0 G4"/>
              <a:gd name="G17" fmla="*/ G2 G15 G16"/>
              <a:gd name="T0" fmla="*/ 15429 w 21600"/>
              <a:gd name="T1" fmla="*/ 0 h 21600"/>
              <a:gd name="T2" fmla="*/ 9257 w 21600"/>
              <a:gd name="T3" fmla="*/ 7200 h 21600"/>
              <a:gd name="T4" fmla="*/ 0 w 21600"/>
              <a:gd name="T5" fmla="*/ 18001 h 21600"/>
              <a:gd name="T6" fmla="*/ 9257 w 21600"/>
              <a:gd name="T7" fmla="*/ 21600 h 21600"/>
              <a:gd name="T8" fmla="*/ 18514 w 21600"/>
              <a:gd name="T9" fmla="*/ 15000 h 21600"/>
              <a:gd name="T10" fmla="*/ 21600 w 21600"/>
              <a:gd name="T11" fmla="*/ 7200 h 21600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21600"/>
              <a:gd name="T19" fmla="*/ G12 h 21600"/>
              <a:gd name="T20" fmla="*/ G1 w 21600"/>
              <a:gd name="T21" fmla="*/ 21600 h 216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21600" h="21600">
                <a:moveTo>
                  <a:pt x="15429" y="0"/>
                </a:moveTo>
                <a:lnTo>
                  <a:pt x="9257" y="7200"/>
                </a:lnTo>
                <a:lnTo>
                  <a:pt x="12343" y="7200"/>
                </a:lnTo>
                <a:lnTo>
                  <a:pt x="12343" y="14400"/>
                </a:lnTo>
                <a:lnTo>
                  <a:pt x="0" y="14400"/>
                </a:lnTo>
                <a:lnTo>
                  <a:pt x="0" y="21600"/>
                </a:lnTo>
                <a:lnTo>
                  <a:pt x="18514" y="21600"/>
                </a:lnTo>
                <a:lnTo>
                  <a:pt x="18514" y="7200"/>
                </a:lnTo>
                <a:lnTo>
                  <a:pt x="21600" y="7200"/>
                </a:lnTo>
                <a:close/>
              </a:path>
            </a:pathLst>
          </a:custGeom>
          <a:solidFill>
            <a:srgbClr val="E3D5A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25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7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25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9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2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/>
      <p:bldP spid="22535" grpId="0"/>
      <p:bldP spid="22536" grpId="0"/>
      <p:bldP spid="22537" grpId="0"/>
      <p:bldP spid="22542" grpId="0"/>
      <p:bldP spid="2254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938213"/>
          </a:xfrm>
          <a:noFill/>
          <a:ln/>
        </p:spPr>
        <p:txBody>
          <a:bodyPr/>
          <a:lstStyle/>
          <a:p>
            <a:r>
              <a:rPr lang="en-US" altLang="zh-CN" b="1"/>
              <a:t>ESC</a:t>
            </a:r>
            <a:r>
              <a:rPr lang="zh-CN" altLang="en-US" b="1"/>
              <a:t>源性肝干细胞肝内移植</a:t>
            </a:r>
          </a:p>
        </p:txBody>
      </p:sp>
      <p:sp>
        <p:nvSpPr>
          <p:cNvPr id="332803" name="Text Box 3"/>
          <p:cNvSpPr txBox="1">
            <a:spLocks noChangeArrowheads="1"/>
          </p:cNvSpPr>
          <p:nvPr/>
        </p:nvSpPr>
        <p:spPr bwMode="auto">
          <a:xfrm>
            <a:off x="1828800" y="5029200"/>
            <a:ext cx="6858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altLang="zh-CN">
                <a:solidFill>
                  <a:srgbClr val="CC0066"/>
                </a:solidFill>
                <a:ea typeface="宋体" pitchFamily="2" charset="-122"/>
              </a:rPr>
              <a:t>                                                                </a:t>
            </a:r>
          </a:p>
        </p:txBody>
      </p:sp>
      <p:grpSp>
        <p:nvGrpSpPr>
          <p:cNvPr id="332804" name="Group 4"/>
          <p:cNvGrpSpPr>
            <a:grpSpLocks/>
          </p:cNvGrpSpPr>
          <p:nvPr/>
        </p:nvGrpSpPr>
        <p:grpSpPr bwMode="auto">
          <a:xfrm>
            <a:off x="457200" y="2895600"/>
            <a:ext cx="2638425" cy="3810000"/>
            <a:chOff x="736" y="1285"/>
            <a:chExt cx="1363" cy="1994"/>
          </a:xfrm>
        </p:grpSpPr>
        <p:sp>
          <p:nvSpPr>
            <p:cNvPr id="332805" name="AutoShape 5"/>
            <p:cNvSpPr>
              <a:spLocks noChangeArrowheads="1"/>
            </p:cNvSpPr>
            <p:nvPr/>
          </p:nvSpPr>
          <p:spPr bwMode="gray">
            <a:xfrm>
              <a:off x="736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4E91D4"/>
                </a:gs>
                <a:gs pos="100000">
                  <a:srgbClr val="3477A4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3477A4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06" name="AutoShape 6"/>
            <p:cNvSpPr>
              <a:spLocks noChangeArrowheads="1"/>
            </p:cNvSpPr>
            <p:nvPr/>
          </p:nvSpPr>
          <p:spPr bwMode="gray">
            <a:xfrm>
              <a:off x="757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3CA1E6"/>
            </a:solidFill>
            <a:ln w="9525">
              <a:noFill/>
              <a:round/>
              <a:headEnd/>
              <a:tailEnd/>
            </a:ln>
            <a:effectLst>
              <a:prstShdw prst="shdw17" dist="17961" dir="2700000">
                <a:srgbClr val="3CA1E6">
                  <a:gamma/>
                  <a:shade val="60000"/>
                  <a:invGamma/>
                </a:srgbClr>
              </a:prst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07" name="AutoShape 7"/>
            <p:cNvSpPr>
              <a:spLocks noChangeArrowheads="1"/>
            </p:cNvSpPr>
            <p:nvPr/>
          </p:nvSpPr>
          <p:spPr bwMode="gray">
            <a:xfrm>
              <a:off x="768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alpha val="0"/>
                  </a:srgbClr>
                </a:gs>
                <a:gs pos="100000">
                  <a:srgbClr val="3CA1E6">
                    <a:gamma/>
                    <a:tint val="51373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08" name="AutoShape 8"/>
            <p:cNvSpPr>
              <a:spLocks noChangeArrowheads="1"/>
            </p:cNvSpPr>
            <p:nvPr/>
          </p:nvSpPr>
          <p:spPr bwMode="gray">
            <a:xfrm>
              <a:off x="768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CA1E6">
                    <a:gamma/>
                    <a:tint val="33333"/>
                    <a:invGamma/>
                  </a:srgbClr>
                </a:gs>
                <a:gs pos="100000">
                  <a:srgbClr val="3CA1E6">
                    <a:alpha val="0"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32809" name="Group 9"/>
            <p:cNvGrpSpPr>
              <a:grpSpLocks/>
            </p:cNvGrpSpPr>
            <p:nvPr/>
          </p:nvGrpSpPr>
          <p:grpSpPr bwMode="auto">
            <a:xfrm>
              <a:off x="1205" y="1285"/>
              <a:ext cx="405" cy="405"/>
              <a:chOff x="1289" y="582"/>
              <a:chExt cx="668" cy="668"/>
            </a:xfrm>
          </p:grpSpPr>
          <p:sp>
            <p:nvSpPr>
              <p:cNvPr id="332810" name="Oval 10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>
                <a:prstShdw prst="shdw17" dist="17961" dir="2700000">
                  <a:srgbClr val="333333">
                    <a:gamma/>
                    <a:shade val="60000"/>
                    <a:invGamma/>
                  </a:srgbClr>
                </a:prstShdw>
              </a:effectLst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32811" name="Oval 11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prstShdw prst="shdw17" dist="17961" dir="2700000">
                  <a:srgbClr val="D6E1E2">
                    <a:gamma/>
                    <a:shade val="60000"/>
                    <a:invGamma/>
                  </a:srgbClr>
                </a:prstShdw>
              </a:effec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12" name="Oval 12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prstShdw prst="shdw17" dist="17961" dir="2700000">
                  <a:srgbClr val="D6E1E2">
                    <a:gamma/>
                    <a:shade val="60000"/>
                    <a:invGamma/>
                  </a:srgbClr>
                </a:prstShdw>
              </a:effec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13" name="Oval 13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prstShdw prst="shdw17" dist="17961" dir="2700000">
                  <a:srgbClr val="D6E1E2">
                    <a:gamma/>
                    <a:shade val="60000"/>
                    <a:invGamma/>
                  </a:srgbClr>
                </a:prstShdw>
              </a:effec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14" name="Oval 14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>
                <a:prstShdw prst="shdw17" dist="17961" dir="2700000">
                  <a:srgbClr val="D6E1E2">
                    <a:gamma/>
                    <a:shade val="60000"/>
                    <a:invGamma/>
                  </a:srgbClr>
                </a:prstShdw>
              </a:effectLst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32815" name="Text Box 15"/>
            <p:cNvSpPr txBox="1">
              <a:spLocks noChangeArrowheads="1"/>
            </p:cNvSpPr>
            <p:nvPr/>
          </p:nvSpPr>
          <p:spPr bwMode="gray">
            <a:xfrm>
              <a:off x="1197" y="1380"/>
              <a:ext cx="412" cy="20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chemeClr val="bg2"/>
              </a:outerShdw>
            </a:effectLst>
          </p:spPr>
          <p:txBody>
            <a:bodyPr>
              <a:spAutoFit/>
            </a:bodyPr>
            <a:lstStyle/>
            <a:p>
              <a:pPr algn="ctr"/>
              <a:r>
                <a:rPr lang="en-US" altLang="zh-CN" sz="1800">
                  <a:solidFill>
                    <a:schemeClr val="accent2"/>
                  </a:solidFill>
                  <a:ea typeface="宋体" pitchFamily="2" charset="-122"/>
                </a:rPr>
                <a:t> </a:t>
              </a:r>
              <a:r>
                <a:rPr lang="zh-CN" altLang="en-US" sz="2000">
                  <a:solidFill>
                    <a:schemeClr val="accent2"/>
                  </a:solidFill>
                </a:rPr>
                <a:t>结果</a:t>
              </a:r>
            </a:p>
          </p:txBody>
        </p:sp>
        <p:sp>
          <p:nvSpPr>
            <p:cNvPr id="332816" name="Text Box 16"/>
            <p:cNvSpPr txBox="1">
              <a:spLocks noChangeArrowheads="1"/>
            </p:cNvSpPr>
            <p:nvPr/>
          </p:nvSpPr>
          <p:spPr bwMode="gray">
            <a:xfrm>
              <a:off x="784" y="1765"/>
              <a:ext cx="1296" cy="119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en-US" altLang="zh-CN"/>
                <a:t>1</a:t>
              </a:r>
              <a:r>
                <a:rPr lang="zh-CN" altLang="en-US"/>
                <a:t>周</a:t>
              </a:r>
              <a:r>
                <a:rPr lang="en-US" altLang="zh-CN"/>
                <a:t>, </a:t>
              </a:r>
              <a:r>
                <a:rPr lang="zh-CN" altLang="en-US"/>
                <a:t>肝实质内见散在绿色荧光分布。</a:t>
              </a:r>
              <a:r>
                <a:rPr lang="en-US" altLang="zh-CN"/>
                <a:t>2</a:t>
              </a:r>
              <a:r>
                <a:rPr lang="zh-CN" altLang="en-US"/>
                <a:t>周</a:t>
              </a:r>
              <a:r>
                <a:rPr lang="en-US" altLang="zh-CN"/>
                <a:t>,</a:t>
              </a:r>
              <a:r>
                <a:rPr lang="zh-CN" altLang="en-US"/>
                <a:t>绿色荧光分布区域明显扩大</a:t>
              </a:r>
              <a:r>
                <a:rPr lang="en-US" altLang="zh-CN"/>
                <a:t>,</a:t>
              </a:r>
              <a:r>
                <a:rPr lang="zh-CN" altLang="en-US"/>
                <a:t>见类似肝索样结构排列</a:t>
              </a:r>
            </a:p>
          </p:txBody>
        </p:sp>
      </p:grpSp>
      <p:grpSp>
        <p:nvGrpSpPr>
          <p:cNvPr id="332817" name="Group 17"/>
          <p:cNvGrpSpPr>
            <a:grpSpLocks/>
          </p:cNvGrpSpPr>
          <p:nvPr/>
        </p:nvGrpSpPr>
        <p:grpSpPr bwMode="auto">
          <a:xfrm>
            <a:off x="5791200" y="990600"/>
            <a:ext cx="2632075" cy="3851275"/>
            <a:chOff x="3712" y="1285"/>
            <a:chExt cx="1363" cy="1994"/>
          </a:xfrm>
        </p:grpSpPr>
        <p:sp>
          <p:nvSpPr>
            <p:cNvPr id="332818" name="AutoShape 18"/>
            <p:cNvSpPr>
              <a:spLocks noChangeArrowheads="1"/>
            </p:cNvSpPr>
            <p:nvPr/>
          </p:nvSpPr>
          <p:spPr bwMode="gray">
            <a:xfrm>
              <a:off x="3712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B59F43"/>
                </a:gs>
                <a:gs pos="100000">
                  <a:srgbClr val="8F8849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19" name="AutoShape 19"/>
            <p:cNvSpPr>
              <a:spLocks noChangeArrowheads="1"/>
            </p:cNvSpPr>
            <p:nvPr/>
          </p:nvSpPr>
          <p:spPr bwMode="gray">
            <a:xfrm>
              <a:off x="3733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E9E065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20" name="AutoShape 20"/>
            <p:cNvSpPr>
              <a:spLocks noChangeArrowheads="1"/>
            </p:cNvSpPr>
            <p:nvPr/>
          </p:nvSpPr>
          <p:spPr bwMode="gray">
            <a:xfrm>
              <a:off x="3744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/>
                </a:gs>
                <a:gs pos="100000">
                  <a:srgbClr val="E9E065">
                    <a:gamma/>
                    <a:tint val="57647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21" name="AutoShape 21"/>
            <p:cNvSpPr>
              <a:spLocks noChangeArrowheads="1"/>
            </p:cNvSpPr>
            <p:nvPr/>
          </p:nvSpPr>
          <p:spPr bwMode="gray">
            <a:xfrm>
              <a:off x="3744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E9E065">
                    <a:gamma/>
                    <a:tint val="33333"/>
                    <a:invGamma/>
                  </a:srgbClr>
                </a:gs>
                <a:gs pos="100000">
                  <a:srgbClr val="E9E065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332822" name="Group 22"/>
            <p:cNvGrpSpPr>
              <a:grpSpLocks/>
            </p:cNvGrpSpPr>
            <p:nvPr/>
          </p:nvGrpSpPr>
          <p:grpSpPr bwMode="auto">
            <a:xfrm>
              <a:off x="4181" y="1285"/>
              <a:ext cx="405" cy="405"/>
              <a:chOff x="1289" y="582"/>
              <a:chExt cx="668" cy="668"/>
            </a:xfrm>
          </p:grpSpPr>
          <p:sp>
            <p:nvSpPr>
              <p:cNvPr id="332823" name="Oval 23"/>
              <p:cNvSpPr>
                <a:spLocks noChangeArrowheads="1"/>
              </p:cNvSpPr>
              <p:nvPr/>
            </p:nvSpPr>
            <p:spPr bwMode="gray">
              <a:xfrm>
                <a:off x="1289" y="582"/>
                <a:ext cx="668" cy="668"/>
              </a:xfrm>
              <a:prstGeom prst="ellipse">
                <a:avLst/>
              </a:prstGeom>
              <a:solidFill>
                <a:srgbClr val="333333"/>
              </a:solidFill>
              <a:ln w="38100" algn="ctr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332824" name="Oval 24"/>
              <p:cNvSpPr>
                <a:spLocks noChangeArrowheads="1"/>
              </p:cNvSpPr>
              <p:nvPr/>
            </p:nvSpPr>
            <p:spPr bwMode="gray">
              <a:xfrm>
                <a:off x="1296" y="587"/>
                <a:ext cx="646" cy="647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46275"/>
                      <a:invGamma/>
                    </a:srgbClr>
                  </a:gs>
                  <a:gs pos="100000">
                    <a:srgbClr val="D6E1E2"/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25" name="Oval 25"/>
              <p:cNvSpPr>
                <a:spLocks noChangeArrowheads="1"/>
              </p:cNvSpPr>
              <p:nvPr/>
            </p:nvSpPr>
            <p:spPr bwMode="gray">
              <a:xfrm>
                <a:off x="1304" y="591"/>
                <a:ext cx="631" cy="631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alpha val="0"/>
                    </a:srgbClr>
                  </a:gs>
                  <a:gs pos="100000">
                    <a:srgbClr val="D6E1E2">
                      <a:gamma/>
                      <a:tint val="34902"/>
                      <a:invGamma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26" name="Oval 26"/>
              <p:cNvSpPr>
                <a:spLocks noChangeArrowheads="1"/>
              </p:cNvSpPr>
              <p:nvPr/>
            </p:nvSpPr>
            <p:spPr bwMode="gray">
              <a:xfrm>
                <a:off x="1311" y="597"/>
                <a:ext cx="600" cy="58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shade val="79216"/>
                      <a:invGamma/>
                    </a:srgbClr>
                  </a:gs>
                  <a:gs pos="100000">
                    <a:srgbClr val="D6E1E2">
                      <a:alpha val="4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  <p:sp>
            <p:nvSpPr>
              <p:cNvPr id="332827" name="Oval 27"/>
              <p:cNvSpPr>
                <a:spLocks noChangeArrowheads="1"/>
              </p:cNvSpPr>
              <p:nvPr/>
            </p:nvSpPr>
            <p:spPr bwMode="gray">
              <a:xfrm>
                <a:off x="1346" y="613"/>
                <a:ext cx="533" cy="479"/>
              </a:xfrm>
              <a:prstGeom prst="ellipse">
                <a:avLst/>
              </a:prstGeom>
              <a:gradFill rotWithShape="1">
                <a:gsLst>
                  <a:gs pos="0">
                    <a:srgbClr val="D6E1E2">
                      <a:gamma/>
                      <a:tint val="0"/>
                      <a:invGamma/>
                    </a:srgbClr>
                  </a:gs>
                  <a:gs pos="100000">
                    <a:srgbClr val="D6E1E2">
                      <a:alpha val="38000"/>
                    </a:srgbClr>
                  </a:gs>
                </a:gsLst>
                <a:lin ang="5400000" scaled="1"/>
              </a:gradFill>
              <a:ln w="9525" algn="ctr">
                <a:noFill/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332828" name="Text Box 28"/>
            <p:cNvSpPr txBox="1">
              <a:spLocks noChangeArrowheads="1"/>
            </p:cNvSpPr>
            <p:nvPr/>
          </p:nvSpPr>
          <p:spPr bwMode="gray">
            <a:xfrm>
              <a:off x="4200" y="1359"/>
              <a:ext cx="359" cy="20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 b="0">
                  <a:solidFill>
                    <a:srgbClr val="CC3300"/>
                  </a:solidFill>
                </a:rPr>
                <a:t>结论</a:t>
              </a:r>
            </a:p>
          </p:txBody>
        </p:sp>
        <p:sp>
          <p:nvSpPr>
            <p:cNvPr id="332829" name="Text Box 29"/>
            <p:cNvSpPr txBox="1">
              <a:spLocks noChangeArrowheads="1"/>
            </p:cNvSpPr>
            <p:nvPr/>
          </p:nvSpPr>
          <p:spPr bwMode="gray">
            <a:xfrm>
              <a:off x="3760" y="1765"/>
              <a:ext cx="1296" cy="137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/>
                <a:t>移植细胞可有效整合入宿主肝板</a:t>
              </a:r>
              <a:r>
                <a:rPr lang="en-US" altLang="zh-CN"/>
                <a:t>,</a:t>
              </a:r>
            </a:p>
            <a:p>
              <a:endParaRPr lang="en-US" altLang="zh-CN"/>
            </a:p>
            <a:p>
              <a:endParaRPr lang="en-US" altLang="zh-CN"/>
            </a:p>
            <a:p>
              <a:r>
                <a:rPr lang="en-US" altLang="zh-CN"/>
                <a:t>   </a:t>
              </a:r>
            </a:p>
            <a:p>
              <a:r>
                <a:rPr lang="zh-CN" altLang="en-US"/>
                <a:t>其安全性较好</a:t>
              </a:r>
              <a:r>
                <a:rPr lang="en-US" altLang="zh-CN"/>
                <a:t>, </a:t>
              </a:r>
              <a:r>
                <a:rPr lang="zh-CN" altLang="en-US"/>
                <a:t>未见畸胎瘤形成</a:t>
              </a:r>
            </a:p>
          </p:txBody>
        </p:sp>
      </p:grpSp>
      <p:grpSp>
        <p:nvGrpSpPr>
          <p:cNvPr id="332830" name="Group 30"/>
          <p:cNvGrpSpPr>
            <a:grpSpLocks/>
          </p:cNvGrpSpPr>
          <p:nvPr/>
        </p:nvGrpSpPr>
        <p:grpSpPr bwMode="auto">
          <a:xfrm>
            <a:off x="3124200" y="1981200"/>
            <a:ext cx="2630488" cy="3778250"/>
            <a:chOff x="2224" y="1285"/>
            <a:chExt cx="1363" cy="1994"/>
          </a:xfrm>
        </p:grpSpPr>
        <p:sp>
          <p:nvSpPr>
            <p:cNvPr id="332831" name="AutoShape 31"/>
            <p:cNvSpPr>
              <a:spLocks noChangeArrowheads="1"/>
            </p:cNvSpPr>
            <p:nvPr/>
          </p:nvSpPr>
          <p:spPr bwMode="gray">
            <a:xfrm>
              <a:off x="2224" y="1479"/>
              <a:ext cx="1363" cy="1800"/>
            </a:xfrm>
            <a:prstGeom prst="roundRect">
              <a:avLst>
                <a:gd name="adj" fmla="val 17509"/>
              </a:avLst>
            </a:prstGeom>
            <a:gradFill rotWithShape="1">
              <a:gsLst>
                <a:gs pos="0">
                  <a:srgbClr val="34B034"/>
                </a:gs>
                <a:gs pos="100000">
                  <a:srgbClr val="3F8B4A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32" name="AutoShape 32"/>
            <p:cNvSpPr>
              <a:spLocks noChangeArrowheads="1"/>
            </p:cNvSpPr>
            <p:nvPr/>
          </p:nvSpPr>
          <p:spPr bwMode="gray">
            <a:xfrm>
              <a:off x="2245" y="1484"/>
              <a:ext cx="1322" cy="1766"/>
            </a:xfrm>
            <a:prstGeom prst="roundRect">
              <a:avLst>
                <a:gd name="adj" fmla="val 16667"/>
              </a:avLst>
            </a:prstGeom>
            <a:solidFill>
              <a:srgbClr val="73E77E"/>
            </a:solidFill>
            <a:ln w="9525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33" name="AutoShape 33"/>
            <p:cNvSpPr>
              <a:spLocks noChangeArrowheads="1"/>
            </p:cNvSpPr>
            <p:nvPr/>
          </p:nvSpPr>
          <p:spPr bwMode="gray">
            <a:xfrm>
              <a:off x="2256" y="2784"/>
              <a:ext cx="1304" cy="447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/>
                </a:gs>
                <a:gs pos="100000">
                  <a:srgbClr val="73E77E">
                    <a:gamma/>
                    <a:tint val="54510"/>
                    <a:invGamma/>
                  </a:srgb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34" name="AutoShape 34"/>
            <p:cNvSpPr>
              <a:spLocks noChangeArrowheads="1"/>
            </p:cNvSpPr>
            <p:nvPr/>
          </p:nvSpPr>
          <p:spPr bwMode="gray">
            <a:xfrm>
              <a:off x="2256" y="1498"/>
              <a:ext cx="1304" cy="44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73E77E">
                    <a:gamma/>
                    <a:tint val="33333"/>
                    <a:invGamma/>
                  </a:srgbClr>
                </a:gs>
                <a:gs pos="100000">
                  <a:srgbClr val="73E77E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2835" name="Oval 35"/>
            <p:cNvSpPr>
              <a:spLocks noChangeArrowheads="1"/>
            </p:cNvSpPr>
            <p:nvPr/>
          </p:nvSpPr>
          <p:spPr bwMode="gray">
            <a:xfrm>
              <a:off x="2693" y="1285"/>
              <a:ext cx="405" cy="405"/>
            </a:xfrm>
            <a:prstGeom prst="ellipse">
              <a:avLst/>
            </a:prstGeom>
            <a:solidFill>
              <a:srgbClr val="333333"/>
            </a:solidFill>
            <a:ln w="38100" algn="ctr">
              <a:noFill/>
              <a:round/>
              <a:headEnd/>
              <a:tailEnd/>
            </a:ln>
            <a:effectLst>
              <a:outerShdw sy="50000" rotWithShape="0">
                <a:srgbClr val="808080">
                  <a:alpha val="50000"/>
                </a:srgbClr>
              </a:outerShdw>
            </a:effectLst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332836" name="Oval 36"/>
            <p:cNvSpPr>
              <a:spLocks noChangeArrowheads="1"/>
            </p:cNvSpPr>
            <p:nvPr/>
          </p:nvSpPr>
          <p:spPr bwMode="gray">
            <a:xfrm>
              <a:off x="2697" y="1288"/>
              <a:ext cx="392" cy="392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46275"/>
                    <a:invGamma/>
                  </a:srgbClr>
                </a:gs>
                <a:gs pos="100000">
                  <a:srgbClr val="D6E1E2"/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32837" name="Oval 37"/>
            <p:cNvSpPr>
              <a:spLocks noChangeArrowheads="1"/>
            </p:cNvSpPr>
            <p:nvPr/>
          </p:nvSpPr>
          <p:spPr bwMode="gray">
            <a:xfrm>
              <a:off x="2702" y="1290"/>
              <a:ext cx="383" cy="383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alpha val="0"/>
                  </a:srgbClr>
                </a:gs>
                <a:gs pos="100000">
                  <a:srgbClr val="D6E1E2">
                    <a:gamma/>
                    <a:tint val="34902"/>
                    <a:invGamma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32838" name="Oval 38"/>
            <p:cNvSpPr>
              <a:spLocks noChangeArrowheads="1"/>
            </p:cNvSpPr>
            <p:nvPr/>
          </p:nvSpPr>
          <p:spPr bwMode="gray">
            <a:xfrm>
              <a:off x="2706" y="1294"/>
              <a:ext cx="364" cy="357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shade val="79216"/>
                    <a:invGamma/>
                  </a:srgbClr>
                </a:gs>
                <a:gs pos="100000">
                  <a:srgbClr val="D6E1E2">
                    <a:alpha val="4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32839" name="Oval 39"/>
            <p:cNvSpPr>
              <a:spLocks noChangeArrowheads="1"/>
            </p:cNvSpPr>
            <p:nvPr/>
          </p:nvSpPr>
          <p:spPr bwMode="gray">
            <a:xfrm>
              <a:off x="2728" y="1304"/>
              <a:ext cx="323" cy="290"/>
            </a:xfrm>
            <a:prstGeom prst="ellipse">
              <a:avLst/>
            </a:prstGeom>
            <a:gradFill rotWithShape="1">
              <a:gsLst>
                <a:gs pos="0">
                  <a:srgbClr val="D6E1E2">
                    <a:gamma/>
                    <a:tint val="0"/>
                    <a:invGamma/>
                  </a:srgbClr>
                </a:gs>
                <a:gs pos="100000">
                  <a:srgbClr val="D6E1E2">
                    <a:alpha val="38000"/>
                  </a:srgbClr>
                </a:gs>
              </a:gsLst>
              <a:lin ang="5400000" scaled="1"/>
            </a:gradFill>
            <a:ln w="9525" algn="ctr">
              <a:noFill/>
              <a:round/>
              <a:headEnd/>
              <a:tailEnd/>
            </a:ln>
            <a:effectLst>
              <a:outerShdw sy="50000" rotWithShape="0">
                <a:schemeClr val="bg2">
                  <a:alpha val="50000"/>
                </a:schemeClr>
              </a:outerShdw>
            </a:effectLst>
          </p:spPr>
          <p:txBody>
            <a:bodyPr vert="eaVert" wrap="none" anchor="ctr"/>
            <a:lstStyle/>
            <a:p>
              <a:endParaRPr lang="zh-CN" altLang="en-US"/>
            </a:p>
          </p:txBody>
        </p:sp>
        <p:sp>
          <p:nvSpPr>
            <p:cNvPr id="332840" name="Text Box 40"/>
            <p:cNvSpPr txBox="1">
              <a:spLocks noChangeArrowheads="1"/>
            </p:cNvSpPr>
            <p:nvPr/>
          </p:nvSpPr>
          <p:spPr bwMode="gray">
            <a:xfrm>
              <a:off x="2694" y="1365"/>
              <a:ext cx="396" cy="21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000">
                  <a:solidFill>
                    <a:srgbClr val="003300"/>
                  </a:solidFill>
                </a:rPr>
                <a:t>表明 </a:t>
              </a:r>
            </a:p>
          </p:txBody>
        </p:sp>
        <p:sp>
          <p:nvSpPr>
            <p:cNvPr id="332841" name="Text Box 41"/>
            <p:cNvSpPr txBox="1">
              <a:spLocks noChangeArrowheads="1"/>
            </p:cNvSpPr>
            <p:nvPr/>
          </p:nvSpPr>
          <p:spPr bwMode="gray">
            <a:xfrm>
              <a:off x="2272" y="1765"/>
              <a:ext cx="1296" cy="81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r>
                <a:rPr lang="zh-CN" altLang="en-US"/>
                <a:t>受体小鼠细胞表达白蛋白阳性信号</a:t>
              </a:r>
              <a:r>
                <a:rPr lang="en-US" altLang="zh-CN"/>
                <a:t>, (6</a:t>
              </a:r>
              <a:r>
                <a:rPr lang="zh-CN" altLang="en-US"/>
                <a:t>周内</a:t>
              </a:r>
              <a:r>
                <a:rPr lang="en-US" altLang="zh-CN"/>
                <a:t>)</a:t>
              </a:r>
              <a:r>
                <a:rPr lang="zh-CN" altLang="en-US"/>
                <a:t>未见</a:t>
              </a:r>
            </a:p>
            <a:p>
              <a:r>
                <a:rPr lang="zh-CN" altLang="en-US"/>
                <a:t>畸胎瘤形成</a:t>
              </a:r>
            </a:p>
          </p:txBody>
        </p:sp>
      </p:grpSp>
      <p:sp>
        <p:nvSpPr>
          <p:cNvPr id="332858" name="Text Box 58"/>
          <p:cNvSpPr txBox="1">
            <a:spLocks noChangeArrowheads="1"/>
          </p:cNvSpPr>
          <p:nvPr/>
        </p:nvSpPr>
        <p:spPr bwMode="auto">
          <a:xfrm>
            <a:off x="5867400" y="2667000"/>
            <a:ext cx="243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>
                <a:solidFill>
                  <a:srgbClr val="CC0066"/>
                </a:solidFill>
              </a:rPr>
              <a:t>在肝内能进一步生长分化并部分表达肝细胞功能</a:t>
            </a:r>
            <a:r>
              <a:rPr lang="en-US" altLang="zh-CN">
                <a:solidFill>
                  <a:srgbClr val="CC0066"/>
                </a:solidFill>
              </a:rPr>
              <a:t>,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2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85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zh-CN" altLang="en-US" b="1">
                <a:ea typeface="黑体" pitchFamily="2" charset="-122"/>
              </a:rPr>
              <a:t>存在问题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05000"/>
            <a:ext cx="8305800" cy="44958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(1)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来源受限。</a:t>
            </a:r>
          </a:p>
          <a:p>
            <a:pPr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(2)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体外培养困难。</a:t>
            </a:r>
          </a:p>
          <a:p>
            <a:pPr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(3)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治疗急性肝病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时间受限</a:t>
            </a:r>
          </a:p>
          <a:p>
            <a:pPr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(4)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未发现肝干细胞特异性标志物和相应的检测方法。</a:t>
            </a:r>
          </a:p>
          <a:p>
            <a:pPr>
              <a:buFontTx/>
              <a:buNone/>
            </a:pPr>
            <a:endParaRPr lang="zh-CN" altLang="en-US" sz="2800" b="1">
              <a:latin typeface="黑体" pitchFamily="2" charset="-122"/>
              <a:ea typeface="黑体" pitchFamily="2" charset="-122"/>
            </a:endParaRP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因此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将肝干细胞用于各种肝病及肝脏相关性疾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病的治疗受到限制。</a:t>
            </a:r>
            <a:br>
              <a:rPr lang="zh-CN" altLang="en-US" sz="2800" b="1">
                <a:latin typeface="黑体" pitchFamily="2" charset="-122"/>
                <a:ea typeface="黑体" pitchFamily="2" charset="-122"/>
              </a:rPr>
            </a:br>
            <a:r>
              <a:rPr lang="zh-CN" altLang="en-US" sz="2800"/>
              <a:t/>
            </a:r>
            <a:br>
              <a:rPr lang="zh-CN" altLang="en-US" sz="2800"/>
            </a:br>
            <a:endParaRPr lang="zh-CN" altLang="en-US" sz="2800"/>
          </a:p>
        </p:txBody>
      </p:sp>
      <p:pic>
        <p:nvPicPr>
          <p:cNvPr id="23557" name="Picture 5" descr="2007050715231573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96200" y="5410200"/>
            <a:ext cx="1219200" cy="1219200"/>
          </a:xfrm>
          <a:prstGeom prst="rect">
            <a:avLst/>
          </a:prstGeom>
          <a:noFill/>
        </p:spPr>
      </p:pic>
      <p:pic>
        <p:nvPicPr>
          <p:cNvPr id="23561" name="Picture 9" descr="3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05400" y="1524000"/>
            <a:ext cx="2057400" cy="20574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5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14" name="Picture 14" descr="20070609235748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57400" y="4953000"/>
            <a:ext cx="1905000" cy="19050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25610" name="Picture 10" descr="2007050715233594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1295400"/>
            <a:ext cx="2438400" cy="24384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2000250" y="274638"/>
            <a:ext cx="4926013" cy="1143000"/>
          </a:xfrm>
        </p:spPr>
        <p:txBody>
          <a:bodyPr/>
          <a:lstStyle/>
          <a:p>
            <a:r>
              <a:rPr lang="zh-CN" altLang="en-US" b="1"/>
              <a:t>四、 伦理问题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295400"/>
            <a:ext cx="8839200" cy="4267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endParaRPr lang="en-US" altLang="zh-CN" sz="1400" b="1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endParaRPr lang="en-US" altLang="zh-CN" sz="1400" b="1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>
                <a:latin typeface="黑体" pitchFamily="2" charset="-122"/>
                <a:ea typeface="黑体" pitchFamily="2" charset="-122"/>
              </a:rPr>
              <a:t>①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为获得</a:t>
            </a:r>
            <a:r>
              <a:rPr lang="en-US" altLang="zh-CN" sz="2400" b="1">
                <a:latin typeface="黑体" pitchFamily="2" charset="-122"/>
                <a:ea typeface="黑体" pitchFamily="2" charset="-122"/>
              </a:rPr>
              <a:t>ES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细胞而杀死人胚？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>
                <a:latin typeface="黑体" pitchFamily="2" charset="-122"/>
                <a:ea typeface="黑体" pitchFamily="2" charset="-122"/>
              </a:rPr>
              <a:t>②为邪恶的手段提供了正当理由？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>
                <a:latin typeface="黑体" pitchFamily="2" charset="-122"/>
                <a:ea typeface="黑体" pitchFamily="2" charset="-122"/>
              </a:rPr>
              <a:t>③来自自愿终止妊娠的孕妇的干细胞该如何办？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>
                <a:latin typeface="黑体" pitchFamily="2" charset="-122"/>
                <a:ea typeface="黑体" pitchFamily="2" charset="-122"/>
              </a:rPr>
              <a:t>④使用来自自发或事故流产胚胎的细胞是否恰当？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>
                <a:latin typeface="黑体" pitchFamily="2" charset="-122"/>
                <a:ea typeface="黑体" pitchFamily="2" charset="-122"/>
              </a:rPr>
              <a:t>⑤从体外受精人胚中获得的</a:t>
            </a:r>
            <a:r>
              <a:rPr lang="en-US" altLang="zh-CN" sz="2400" b="1">
                <a:latin typeface="黑体" pitchFamily="2" charset="-122"/>
                <a:ea typeface="黑体" pitchFamily="2" charset="-122"/>
              </a:rPr>
              <a:t>ES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细胞能否发育成人</a:t>
            </a:r>
            <a:r>
              <a:rPr lang="zh-CN" altLang="en-US" sz="2400"/>
              <a:t>？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400" b="1">
                <a:latin typeface="黑体" pitchFamily="2" charset="-122"/>
                <a:ea typeface="黑体" pitchFamily="2" charset="-122"/>
              </a:rPr>
              <a:t>⑥来源是否合乎法律及道德，应用是否会引起伦理</a:t>
            </a:r>
            <a:r>
              <a:rPr lang="en-US" altLang="zh-CN" sz="24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法律问题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000"/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600"/>
              <a:t>         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1800" b="1">
                <a:solidFill>
                  <a:srgbClr val="CC0066"/>
                </a:solidFill>
                <a:latin typeface="方正姚体" pitchFamily="2" charset="-122"/>
                <a:ea typeface="方正姚体" pitchFamily="2" charset="-122"/>
              </a:rPr>
              <a:t>     </a:t>
            </a:r>
            <a:r>
              <a:rPr lang="zh-CN" altLang="en-US" sz="2000" b="1">
                <a:solidFill>
                  <a:srgbClr val="CC0066"/>
                </a:solidFill>
                <a:latin typeface="方正姚体" pitchFamily="2" charset="-122"/>
                <a:ea typeface="方正姚体" pitchFamily="2" charset="-122"/>
              </a:rPr>
              <a:t>人胚是从人胚中收集胚胎干细胞是不道德的，因为人的生命没有得到珍重，人的胚胎也是生命的一种形式，无论目的如何高尚，破坏不可想象的。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700">
                <a:solidFill>
                  <a:srgbClr val="CC0066"/>
                </a:solidFill>
              </a:rPr>
              <a:t>         </a:t>
            </a:r>
          </a:p>
        </p:txBody>
      </p:sp>
      <p:sp>
        <p:nvSpPr>
          <p:cNvPr id="25604" name="WordArt 4"/>
          <p:cNvSpPr>
            <a:spLocks noChangeArrowheads="1" noChangeShapeType="1" noTextEdit="1"/>
          </p:cNvSpPr>
          <p:nvPr/>
        </p:nvSpPr>
        <p:spPr bwMode="auto">
          <a:xfrm rot="-1080250">
            <a:off x="1752600" y="1143000"/>
            <a:ext cx="1066800" cy="5334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40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黑体"/>
                <a:ea typeface="黑体"/>
              </a:rPr>
              <a:t>？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9601200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</a:pPr>
            <a:r>
              <a:rPr lang="zh-CN" altLang="en-US"/>
              <a:t>科学家们</a:t>
            </a:r>
            <a:r>
              <a:rPr lang="zh-CN" altLang="en-US">
                <a:solidFill>
                  <a:srgbClr val="990000"/>
                </a:solidFill>
              </a:rPr>
              <a:t>并没有杀死细胞</a:t>
            </a:r>
            <a:r>
              <a:rPr lang="zh-CN" altLang="en-US"/>
              <a:t>，而只是改变了其命运，因而是道德的。</a:t>
            </a:r>
            <a:r>
              <a:rPr lang="zh-CN" altLang="en-US" b="0">
                <a:ea typeface="宋体" pitchFamily="2" charset="-122"/>
              </a:rPr>
              <a:t> </a:t>
            </a:r>
          </a:p>
          <a:p>
            <a:pPr eaLnBrk="1" hangingPunct="1"/>
            <a:endParaRPr lang="en-US" altLang="zh-CN" b="0">
              <a:ea typeface="宋体" pitchFamily="2" charset="-122"/>
            </a:endParaRPr>
          </a:p>
        </p:txBody>
      </p:sp>
      <p:sp>
        <p:nvSpPr>
          <p:cNvPr id="25606" name="WordArt 6"/>
          <p:cNvSpPr>
            <a:spLocks noChangeArrowheads="1" noChangeShapeType="1" noTextEdit="1"/>
          </p:cNvSpPr>
          <p:nvPr/>
        </p:nvSpPr>
        <p:spPr bwMode="auto">
          <a:xfrm rot="-477705">
            <a:off x="228600" y="5181600"/>
            <a:ext cx="1219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黑体"/>
                <a:ea typeface="黑体"/>
              </a:rPr>
              <a:t>支持</a:t>
            </a:r>
          </a:p>
        </p:txBody>
      </p:sp>
      <p:sp>
        <p:nvSpPr>
          <p:cNvPr id="25607" name="WordArt 7"/>
          <p:cNvSpPr>
            <a:spLocks noChangeArrowheads="1" noChangeShapeType="1" noTextEdit="1"/>
          </p:cNvSpPr>
          <p:nvPr/>
        </p:nvSpPr>
        <p:spPr bwMode="auto">
          <a:xfrm rot="599097">
            <a:off x="533400" y="1143000"/>
            <a:ext cx="93345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黑体"/>
                <a:ea typeface="黑体"/>
              </a:rPr>
              <a:t>困惑</a:t>
            </a:r>
          </a:p>
        </p:txBody>
      </p:sp>
      <p:sp>
        <p:nvSpPr>
          <p:cNvPr id="25608" name="WordArt 8"/>
          <p:cNvSpPr>
            <a:spLocks noChangeArrowheads="1" noChangeShapeType="1" noTextEdit="1"/>
          </p:cNvSpPr>
          <p:nvPr/>
        </p:nvSpPr>
        <p:spPr bwMode="auto">
          <a:xfrm>
            <a:off x="1676400" y="4953000"/>
            <a:ext cx="3048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rgbClr val="B2B2B2">
                    <a:alpha val="50000"/>
                  </a:srgb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宋体"/>
                <a:ea typeface="宋体"/>
              </a:rPr>
              <a:t>！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560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2560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1000"/>
                                        <p:tgtEl>
                                          <p:spTgt spid="2560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2560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1000"/>
                                        <p:tgtEl>
                                          <p:spTgt spid="2560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2560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2560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1000"/>
                                        <p:tgtEl>
                                          <p:spTgt spid="2560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8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560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5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6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build="p"/>
      <p:bldP spid="2560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533400" y="1295400"/>
            <a:ext cx="7772400" cy="1736725"/>
          </a:xfrm>
        </p:spPr>
        <p:txBody>
          <a:bodyPr/>
          <a:lstStyle/>
          <a:p>
            <a:r>
              <a:rPr lang="zh-CN" altLang="en-US" b="1"/>
              <a:t>胚胎干细胞的应用</a:t>
            </a:r>
            <a:br>
              <a:rPr lang="zh-CN" altLang="en-US" b="1"/>
            </a:br>
            <a:r>
              <a:rPr lang="en-US" altLang="zh-CN" b="1"/>
              <a:t>&amp;</a:t>
            </a:r>
            <a:br>
              <a:rPr lang="en-US" altLang="zh-CN" b="1"/>
            </a:br>
            <a:r>
              <a:rPr lang="zh-CN" altLang="en-US" b="1"/>
              <a:t>未来发展</a:t>
            </a:r>
            <a:br>
              <a:rPr lang="zh-CN" altLang="en-US" b="1"/>
            </a:br>
            <a:endParaRPr lang="zh-CN" altLang="en-US" b="1"/>
          </a:p>
        </p:txBody>
      </p:sp>
      <p:sp>
        <p:nvSpPr>
          <p:cNvPr id="4100" name="WordArt 4"/>
          <p:cNvSpPr>
            <a:spLocks noChangeArrowheads="1" noChangeShapeType="1" noTextEdit="1"/>
          </p:cNvSpPr>
          <p:nvPr/>
        </p:nvSpPr>
        <p:spPr bwMode="auto">
          <a:xfrm>
            <a:off x="762000" y="4114800"/>
            <a:ext cx="7620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 dirty="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latin typeface="宋体"/>
                <a:ea typeface="宋体"/>
              </a:rPr>
              <a:t>胚胎干细胞在肝癌中的应用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9" name="Picture 5" descr="20070609235908139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 rot="-554785">
            <a:off x="6315075" y="4686300"/>
            <a:ext cx="2438400" cy="25527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30163"/>
            <a:ext cx="8229600" cy="1173163"/>
          </a:xfrm>
        </p:spPr>
        <p:txBody>
          <a:bodyPr/>
          <a:lstStyle/>
          <a:p>
            <a:r>
              <a:rPr lang="zh-CN" altLang="en-US" b="1"/>
              <a:t>伦理问题的突破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77200" cy="48006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zh-CN" sz="2800" b="1">
                <a:latin typeface="黑体" pitchFamily="2" charset="-122"/>
                <a:ea typeface="黑体" pitchFamily="2" charset="-122"/>
              </a:rPr>
              <a:t>⑴ 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2001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美国宣布允许运用联邦资金进行胚胎干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  细胞研究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b="1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zh-CN" sz="2800" b="1">
                <a:latin typeface="黑体" pitchFamily="2" charset="-122"/>
                <a:ea typeface="黑体" pitchFamily="2" charset="-122"/>
              </a:rPr>
              <a:t>⑵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德国联邦议院宣布准许胚胎干细胞用于科研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  目的的相关法案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. </a:t>
            </a:r>
          </a:p>
          <a:p>
            <a:pPr>
              <a:lnSpc>
                <a:spcPct val="80000"/>
              </a:lnSpc>
              <a:buFontTx/>
              <a:buNone/>
            </a:pPr>
            <a:endParaRPr lang="en-US" altLang="zh-CN" sz="2800" b="1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⑶ 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美国科学家发现了分化潜力与胚胎干细胞一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  的干细胞  的消息，</a:t>
            </a:r>
          </a:p>
          <a:p>
            <a:pPr>
              <a:lnSpc>
                <a:spcPct val="80000"/>
              </a:lnSpc>
              <a:buFontTx/>
              <a:buNone/>
            </a:pPr>
            <a:endParaRPr lang="zh-CN" altLang="en-US" sz="2800" b="1">
              <a:latin typeface="黑体" pitchFamily="2" charset="-122"/>
              <a:ea typeface="黑体" pitchFamily="2" charset="-122"/>
            </a:endParaRP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</a:t>
            </a:r>
            <a:r>
              <a:rPr lang="zh-CN" altLang="zh-CN" sz="2800" b="1">
                <a:latin typeface="黑体" pitchFamily="2" charset="-122"/>
                <a:ea typeface="黑体" pitchFamily="2" charset="-122"/>
              </a:rPr>
              <a:t>⑷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德国科学家宣布利用成人骨髓培育出了可分 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  化为神经细胞的干细胞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. 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81" name="Group 5"/>
          <p:cNvGrpSpPr>
            <a:grpSpLocks/>
          </p:cNvGrpSpPr>
          <p:nvPr/>
        </p:nvGrpSpPr>
        <p:grpSpPr bwMode="auto">
          <a:xfrm>
            <a:off x="1447800" y="1143000"/>
            <a:ext cx="4343400" cy="5181600"/>
            <a:chOff x="2576" y="1829"/>
            <a:chExt cx="1584" cy="2211"/>
          </a:xfrm>
        </p:grpSpPr>
        <p:grpSp>
          <p:nvGrpSpPr>
            <p:cNvPr id="24582" name="Group 6"/>
            <p:cNvGrpSpPr>
              <a:grpSpLocks/>
            </p:cNvGrpSpPr>
            <p:nvPr/>
          </p:nvGrpSpPr>
          <p:grpSpPr bwMode="auto">
            <a:xfrm>
              <a:off x="2576" y="2006"/>
              <a:ext cx="1584" cy="2034"/>
              <a:chOff x="2576" y="2006"/>
              <a:chExt cx="1584" cy="2034"/>
            </a:xfrm>
          </p:grpSpPr>
          <p:sp>
            <p:nvSpPr>
              <p:cNvPr id="24583" name="AutoShape 7"/>
              <p:cNvSpPr>
                <a:spLocks noChangeArrowheads="1"/>
              </p:cNvSpPr>
              <p:nvPr/>
            </p:nvSpPr>
            <p:spPr bwMode="auto">
              <a:xfrm>
                <a:off x="2594" y="2006"/>
                <a:ext cx="1548" cy="288"/>
              </a:xfrm>
              <a:prstGeom prst="roundRect">
                <a:avLst>
                  <a:gd name="adj" fmla="val 50000"/>
                </a:avLst>
              </a:prstGeom>
              <a:solidFill>
                <a:srgbClr val="C8AD76">
                  <a:alpha val="58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584" name="AutoShape 8"/>
              <p:cNvSpPr>
                <a:spLocks noChangeArrowheads="1"/>
              </p:cNvSpPr>
              <p:nvPr/>
            </p:nvSpPr>
            <p:spPr bwMode="auto">
              <a:xfrm>
                <a:off x="2576" y="2024"/>
                <a:ext cx="1584" cy="2016"/>
              </a:xfrm>
              <a:prstGeom prst="roundRect">
                <a:avLst>
                  <a:gd name="adj" fmla="val 7144"/>
                </a:avLst>
              </a:prstGeom>
              <a:solidFill>
                <a:srgbClr val="FFCC99">
                  <a:alpha val="58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grpSp>
            <p:nvGrpSpPr>
              <p:cNvPr id="24585" name="Group 9"/>
              <p:cNvGrpSpPr>
                <a:grpSpLocks/>
              </p:cNvGrpSpPr>
              <p:nvPr/>
            </p:nvGrpSpPr>
            <p:grpSpPr bwMode="auto">
              <a:xfrm>
                <a:off x="2971" y="2077"/>
                <a:ext cx="793" cy="73"/>
                <a:chOff x="2971" y="2077"/>
                <a:chExt cx="793" cy="73"/>
              </a:xfrm>
            </p:grpSpPr>
            <p:sp>
              <p:nvSpPr>
                <p:cNvPr id="24586" name="Freeform 10"/>
                <p:cNvSpPr>
                  <a:spLocks/>
                </p:cNvSpPr>
                <p:nvPr/>
              </p:nvSpPr>
              <p:spPr bwMode="auto">
                <a:xfrm>
                  <a:off x="3547" y="2077"/>
                  <a:ext cx="217" cy="73"/>
                </a:xfrm>
                <a:custGeom>
                  <a:avLst/>
                  <a:gdLst/>
                  <a:ahLst/>
                  <a:cxnLst>
                    <a:cxn ang="0">
                      <a:pos x="22" y="2"/>
                    </a:cxn>
                    <a:cxn ang="0">
                      <a:pos x="62" y="7"/>
                    </a:cxn>
                    <a:cxn ang="0">
                      <a:pos x="97" y="12"/>
                    </a:cxn>
                    <a:cxn ang="0">
                      <a:pos x="126" y="17"/>
                    </a:cxn>
                    <a:cxn ang="0">
                      <a:pos x="151" y="23"/>
                    </a:cxn>
                    <a:cxn ang="0">
                      <a:pos x="171" y="29"/>
                    </a:cxn>
                    <a:cxn ang="0">
                      <a:pos x="186" y="35"/>
                    </a:cxn>
                    <a:cxn ang="0">
                      <a:pos x="195" y="42"/>
                    </a:cxn>
                    <a:cxn ang="0">
                      <a:pos x="200" y="48"/>
                    </a:cxn>
                    <a:cxn ang="0">
                      <a:pos x="204" y="54"/>
                    </a:cxn>
                    <a:cxn ang="0">
                      <a:pos x="207" y="59"/>
                    </a:cxn>
                    <a:cxn ang="0">
                      <a:pos x="210" y="63"/>
                    </a:cxn>
                    <a:cxn ang="0">
                      <a:pos x="213" y="67"/>
                    </a:cxn>
                    <a:cxn ang="0">
                      <a:pos x="214" y="69"/>
                    </a:cxn>
                    <a:cxn ang="0">
                      <a:pos x="215" y="71"/>
                    </a:cxn>
                    <a:cxn ang="0">
                      <a:pos x="216" y="72"/>
                    </a:cxn>
                    <a:cxn ang="0">
                      <a:pos x="216" y="72"/>
                    </a:cxn>
                    <a:cxn ang="0">
                      <a:pos x="212" y="72"/>
                    </a:cxn>
                    <a:cxn ang="0">
                      <a:pos x="205" y="72"/>
                    </a:cxn>
                    <a:cxn ang="0">
                      <a:pos x="195" y="72"/>
                    </a:cxn>
                    <a:cxn ang="0">
                      <a:pos x="182" y="72"/>
                    </a:cxn>
                    <a:cxn ang="0">
                      <a:pos x="165" y="72"/>
                    </a:cxn>
                    <a:cxn ang="0">
                      <a:pos x="145" y="72"/>
                    </a:cxn>
                    <a:cxn ang="0">
                      <a:pos x="121" y="72"/>
                    </a:cxn>
                    <a:cxn ang="0">
                      <a:pos x="95" y="72"/>
                    </a:cxn>
                    <a:cxn ang="0">
                      <a:pos x="71" y="72"/>
                    </a:cxn>
                    <a:cxn ang="0">
                      <a:pos x="51" y="72"/>
                    </a:cxn>
                    <a:cxn ang="0">
                      <a:pos x="34" y="72"/>
                    </a:cxn>
                    <a:cxn ang="0">
                      <a:pos x="21" y="72"/>
                    </a:cxn>
                    <a:cxn ang="0">
                      <a:pos x="11" y="72"/>
                    </a:cxn>
                    <a:cxn ang="0">
                      <a:pos x="4" y="72"/>
                    </a:cxn>
                    <a:cxn ang="0">
                      <a:pos x="0" y="72"/>
                    </a:cxn>
                    <a:cxn ang="0">
                      <a:pos x="0" y="72"/>
                    </a:cxn>
                    <a:cxn ang="0">
                      <a:pos x="0" y="69"/>
                    </a:cxn>
                    <a:cxn ang="0">
                      <a:pos x="0" y="65"/>
                    </a:cxn>
                    <a:cxn ang="0">
                      <a:pos x="0" y="58"/>
                    </a:cxn>
                    <a:cxn ang="0">
                      <a:pos x="0" y="49"/>
                    </a:cxn>
                    <a:cxn ang="0">
                      <a:pos x="0" y="38"/>
                    </a:cxn>
                    <a:cxn ang="0">
                      <a:pos x="0" y="24"/>
                    </a:cxn>
                    <a:cxn ang="0">
                      <a:pos x="0" y="9"/>
                    </a:cxn>
                  </a:cxnLst>
                  <a:rect l="0" t="0" r="r" b="b"/>
                  <a:pathLst>
                    <a:path w="217" h="73">
                      <a:moveTo>
                        <a:pt x="0" y="0"/>
                      </a:moveTo>
                      <a:lnTo>
                        <a:pt x="22" y="2"/>
                      </a:lnTo>
                      <a:lnTo>
                        <a:pt x="42" y="5"/>
                      </a:lnTo>
                      <a:lnTo>
                        <a:pt x="62" y="7"/>
                      </a:lnTo>
                      <a:lnTo>
                        <a:pt x="80" y="10"/>
                      </a:lnTo>
                      <a:lnTo>
                        <a:pt x="97" y="12"/>
                      </a:lnTo>
                      <a:lnTo>
                        <a:pt x="112" y="15"/>
                      </a:lnTo>
                      <a:lnTo>
                        <a:pt x="126" y="17"/>
                      </a:lnTo>
                      <a:lnTo>
                        <a:pt x="140" y="20"/>
                      </a:lnTo>
                      <a:lnTo>
                        <a:pt x="151" y="23"/>
                      </a:lnTo>
                      <a:lnTo>
                        <a:pt x="162" y="26"/>
                      </a:lnTo>
                      <a:lnTo>
                        <a:pt x="171" y="29"/>
                      </a:lnTo>
                      <a:lnTo>
                        <a:pt x="179" y="32"/>
                      </a:lnTo>
                      <a:lnTo>
                        <a:pt x="186" y="35"/>
                      </a:lnTo>
                      <a:lnTo>
                        <a:pt x="191" y="38"/>
                      </a:lnTo>
                      <a:lnTo>
                        <a:pt x="195" y="42"/>
                      </a:lnTo>
                      <a:lnTo>
                        <a:pt x="198" y="45"/>
                      </a:lnTo>
                      <a:lnTo>
                        <a:pt x="200" y="48"/>
                      </a:lnTo>
                      <a:lnTo>
                        <a:pt x="202" y="51"/>
                      </a:lnTo>
                      <a:lnTo>
                        <a:pt x="204" y="54"/>
                      </a:lnTo>
                      <a:lnTo>
                        <a:pt x="206" y="57"/>
                      </a:lnTo>
                      <a:lnTo>
                        <a:pt x="207" y="59"/>
                      </a:lnTo>
                      <a:lnTo>
                        <a:pt x="209" y="61"/>
                      </a:lnTo>
                      <a:lnTo>
                        <a:pt x="210" y="63"/>
                      </a:lnTo>
                      <a:lnTo>
                        <a:pt x="211" y="65"/>
                      </a:lnTo>
                      <a:lnTo>
                        <a:pt x="213" y="67"/>
                      </a:lnTo>
                      <a:lnTo>
                        <a:pt x="213" y="68"/>
                      </a:lnTo>
                      <a:lnTo>
                        <a:pt x="214" y="69"/>
                      </a:lnTo>
                      <a:lnTo>
                        <a:pt x="215" y="70"/>
                      </a:lnTo>
                      <a:lnTo>
                        <a:pt x="215" y="71"/>
                      </a:lnTo>
                      <a:lnTo>
                        <a:pt x="216" y="72"/>
                      </a:lnTo>
                      <a:lnTo>
                        <a:pt x="214" y="72"/>
                      </a:lnTo>
                      <a:lnTo>
                        <a:pt x="212" y="72"/>
                      </a:lnTo>
                      <a:lnTo>
                        <a:pt x="209" y="72"/>
                      </a:lnTo>
                      <a:lnTo>
                        <a:pt x="205" y="72"/>
                      </a:lnTo>
                      <a:lnTo>
                        <a:pt x="201" y="72"/>
                      </a:lnTo>
                      <a:lnTo>
                        <a:pt x="195" y="72"/>
                      </a:lnTo>
                      <a:lnTo>
                        <a:pt x="189" y="72"/>
                      </a:lnTo>
                      <a:lnTo>
                        <a:pt x="182" y="72"/>
                      </a:lnTo>
                      <a:lnTo>
                        <a:pt x="174" y="72"/>
                      </a:lnTo>
                      <a:lnTo>
                        <a:pt x="165" y="72"/>
                      </a:lnTo>
                      <a:lnTo>
                        <a:pt x="155" y="72"/>
                      </a:lnTo>
                      <a:lnTo>
                        <a:pt x="145" y="72"/>
                      </a:lnTo>
                      <a:lnTo>
                        <a:pt x="133" y="72"/>
                      </a:lnTo>
                      <a:lnTo>
                        <a:pt x="121" y="72"/>
                      </a:lnTo>
                      <a:lnTo>
                        <a:pt x="108" y="72"/>
                      </a:lnTo>
                      <a:lnTo>
                        <a:pt x="95" y="72"/>
                      </a:lnTo>
                      <a:lnTo>
                        <a:pt x="83" y="72"/>
                      </a:lnTo>
                      <a:lnTo>
                        <a:pt x="71" y="72"/>
                      </a:lnTo>
                      <a:lnTo>
                        <a:pt x="61" y="72"/>
                      </a:lnTo>
                      <a:lnTo>
                        <a:pt x="51" y="72"/>
                      </a:lnTo>
                      <a:lnTo>
                        <a:pt x="42" y="72"/>
                      </a:lnTo>
                      <a:lnTo>
                        <a:pt x="34" y="72"/>
                      </a:lnTo>
                      <a:lnTo>
                        <a:pt x="27" y="72"/>
                      </a:lnTo>
                      <a:lnTo>
                        <a:pt x="21" y="72"/>
                      </a:lnTo>
                      <a:lnTo>
                        <a:pt x="15" y="72"/>
                      </a:lnTo>
                      <a:lnTo>
                        <a:pt x="11" y="72"/>
                      </a:lnTo>
                      <a:lnTo>
                        <a:pt x="7" y="72"/>
                      </a:lnTo>
                      <a:lnTo>
                        <a:pt x="4" y="72"/>
                      </a:lnTo>
                      <a:lnTo>
                        <a:pt x="2" y="72"/>
                      </a:lnTo>
                      <a:lnTo>
                        <a:pt x="0" y="72"/>
                      </a:lnTo>
                      <a:lnTo>
                        <a:pt x="0" y="71"/>
                      </a:lnTo>
                      <a:lnTo>
                        <a:pt x="0" y="69"/>
                      </a:lnTo>
                      <a:lnTo>
                        <a:pt x="0" y="68"/>
                      </a:lnTo>
                      <a:lnTo>
                        <a:pt x="0" y="65"/>
                      </a:lnTo>
                      <a:lnTo>
                        <a:pt x="0" y="62"/>
                      </a:lnTo>
                      <a:lnTo>
                        <a:pt x="0" y="58"/>
                      </a:lnTo>
                      <a:lnTo>
                        <a:pt x="0" y="54"/>
                      </a:lnTo>
                      <a:lnTo>
                        <a:pt x="0" y="49"/>
                      </a:lnTo>
                      <a:lnTo>
                        <a:pt x="0" y="44"/>
                      </a:lnTo>
                      <a:lnTo>
                        <a:pt x="0" y="38"/>
                      </a:lnTo>
                      <a:lnTo>
                        <a:pt x="0" y="32"/>
                      </a:lnTo>
                      <a:lnTo>
                        <a:pt x="0" y="24"/>
                      </a:lnTo>
                      <a:lnTo>
                        <a:pt x="0" y="17"/>
                      </a:lnTo>
                      <a:lnTo>
                        <a:pt x="0" y="9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C8AD76">
                    <a:alpha val="58000"/>
                  </a:srgbClr>
                </a:solidFill>
                <a:ln w="15875" cap="flat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4587" name="Freeform 11"/>
                <p:cNvSpPr>
                  <a:spLocks/>
                </p:cNvSpPr>
                <p:nvPr/>
              </p:nvSpPr>
              <p:spPr bwMode="auto">
                <a:xfrm>
                  <a:off x="2971" y="2077"/>
                  <a:ext cx="217" cy="73"/>
                </a:xfrm>
                <a:custGeom>
                  <a:avLst/>
                  <a:gdLst/>
                  <a:ahLst/>
                  <a:cxnLst>
                    <a:cxn ang="0">
                      <a:pos x="194" y="2"/>
                    </a:cxn>
                    <a:cxn ang="0">
                      <a:pos x="154" y="7"/>
                    </a:cxn>
                    <a:cxn ang="0">
                      <a:pos x="119" y="12"/>
                    </a:cxn>
                    <a:cxn ang="0">
                      <a:pos x="90" y="17"/>
                    </a:cxn>
                    <a:cxn ang="0">
                      <a:pos x="65" y="23"/>
                    </a:cxn>
                    <a:cxn ang="0">
                      <a:pos x="45" y="29"/>
                    </a:cxn>
                    <a:cxn ang="0">
                      <a:pos x="30" y="35"/>
                    </a:cxn>
                    <a:cxn ang="0">
                      <a:pos x="21" y="42"/>
                    </a:cxn>
                    <a:cxn ang="0">
                      <a:pos x="16" y="48"/>
                    </a:cxn>
                    <a:cxn ang="0">
                      <a:pos x="12" y="54"/>
                    </a:cxn>
                    <a:cxn ang="0">
                      <a:pos x="9" y="59"/>
                    </a:cxn>
                    <a:cxn ang="0">
                      <a:pos x="6" y="63"/>
                    </a:cxn>
                    <a:cxn ang="0">
                      <a:pos x="3" y="67"/>
                    </a:cxn>
                    <a:cxn ang="0">
                      <a:pos x="2" y="69"/>
                    </a:cxn>
                    <a:cxn ang="0">
                      <a:pos x="1" y="71"/>
                    </a:cxn>
                    <a:cxn ang="0">
                      <a:pos x="0" y="72"/>
                    </a:cxn>
                    <a:cxn ang="0">
                      <a:pos x="0" y="72"/>
                    </a:cxn>
                    <a:cxn ang="0">
                      <a:pos x="4" y="72"/>
                    </a:cxn>
                    <a:cxn ang="0">
                      <a:pos x="11" y="72"/>
                    </a:cxn>
                    <a:cxn ang="0">
                      <a:pos x="21" y="72"/>
                    </a:cxn>
                    <a:cxn ang="0">
                      <a:pos x="34" y="72"/>
                    </a:cxn>
                    <a:cxn ang="0">
                      <a:pos x="51" y="72"/>
                    </a:cxn>
                    <a:cxn ang="0">
                      <a:pos x="71" y="72"/>
                    </a:cxn>
                    <a:cxn ang="0">
                      <a:pos x="95" y="72"/>
                    </a:cxn>
                    <a:cxn ang="0">
                      <a:pos x="121" y="72"/>
                    </a:cxn>
                    <a:cxn ang="0">
                      <a:pos x="145" y="72"/>
                    </a:cxn>
                    <a:cxn ang="0">
                      <a:pos x="165" y="72"/>
                    </a:cxn>
                    <a:cxn ang="0">
                      <a:pos x="182" y="72"/>
                    </a:cxn>
                    <a:cxn ang="0">
                      <a:pos x="195" y="72"/>
                    </a:cxn>
                    <a:cxn ang="0">
                      <a:pos x="205" y="72"/>
                    </a:cxn>
                    <a:cxn ang="0">
                      <a:pos x="212" y="72"/>
                    </a:cxn>
                    <a:cxn ang="0">
                      <a:pos x="216" y="72"/>
                    </a:cxn>
                    <a:cxn ang="0">
                      <a:pos x="216" y="72"/>
                    </a:cxn>
                    <a:cxn ang="0">
                      <a:pos x="216" y="69"/>
                    </a:cxn>
                    <a:cxn ang="0">
                      <a:pos x="216" y="65"/>
                    </a:cxn>
                    <a:cxn ang="0">
                      <a:pos x="216" y="58"/>
                    </a:cxn>
                    <a:cxn ang="0">
                      <a:pos x="216" y="49"/>
                    </a:cxn>
                    <a:cxn ang="0">
                      <a:pos x="216" y="38"/>
                    </a:cxn>
                    <a:cxn ang="0">
                      <a:pos x="216" y="24"/>
                    </a:cxn>
                    <a:cxn ang="0">
                      <a:pos x="216" y="9"/>
                    </a:cxn>
                  </a:cxnLst>
                  <a:rect l="0" t="0" r="r" b="b"/>
                  <a:pathLst>
                    <a:path w="217" h="73">
                      <a:moveTo>
                        <a:pt x="216" y="0"/>
                      </a:moveTo>
                      <a:lnTo>
                        <a:pt x="194" y="2"/>
                      </a:lnTo>
                      <a:lnTo>
                        <a:pt x="174" y="5"/>
                      </a:lnTo>
                      <a:lnTo>
                        <a:pt x="154" y="7"/>
                      </a:lnTo>
                      <a:lnTo>
                        <a:pt x="136" y="10"/>
                      </a:lnTo>
                      <a:lnTo>
                        <a:pt x="119" y="12"/>
                      </a:lnTo>
                      <a:lnTo>
                        <a:pt x="104" y="15"/>
                      </a:lnTo>
                      <a:lnTo>
                        <a:pt x="90" y="17"/>
                      </a:lnTo>
                      <a:lnTo>
                        <a:pt x="77" y="20"/>
                      </a:lnTo>
                      <a:lnTo>
                        <a:pt x="65" y="23"/>
                      </a:lnTo>
                      <a:lnTo>
                        <a:pt x="54" y="26"/>
                      </a:lnTo>
                      <a:lnTo>
                        <a:pt x="45" y="29"/>
                      </a:lnTo>
                      <a:lnTo>
                        <a:pt x="37" y="32"/>
                      </a:lnTo>
                      <a:lnTo>
                        <a:pt x="30" y="35"/>
                      </a:lnTo>
                      <a:lnTo>
                        <a:pt x="25" y="38"/>
                      </a:lnTo>
                      <a:lnTo>
                        <a:pt x="21" y="42"/>
                      </a:lnTo>
                      <a:lnTo>
                        <a:pt x="18" y="45"/>
                      </a:lnTo>
                      <a:lnTo>
                        <a:pt x="16" y="48"/>
                      </a:lnTo>
                      <a:lnTo>
                        <a:pt x="14" y="51"/>
                      </a:lnTo>
                      <a:lnTo>
                        <a:pt x="12" y="54"/>
                      </a:lnTo>
                      <a:lnTo>
                        <a:pt x="10" y="57"/>
                      </a:lnTo>
                      <a:lnTo>
                        <a:pt x="9" y="59"/>
                      </a:lnTo>
                      <a:lnTo>
                        <a:pt x="7" y="61"/>
                      </a:lnTo>
                      <a:lnTo>
                        <a:pt x="6" y="63"/>
                      </a:lnTo>
                      <a:lnTo>
                        <a:pt x="5" y="65"/>
                      </a:lnTo>
                      <a:lnTo>
                        <a:pt x="3" y="67"/>
                      </a:lnTo>
                      <a:lnTo>
                        <a:pt x="3" y="68"/>
                      </a:lnTo>
                      <a:lnTo>
                        <a:pt x="2" y="69"/>
                      </a:lnTo>
                      <a:lnTo>
                        <a:pt x="1" y="70"/>
                      </a:lnTo>
                      <a:lnTo>
                        <a:pt x="1" y="71"/>
                      </a:lnTo>
                      <a:lnTo>
                        <a:pt x="0" y="72"/>
                      </a:lnTo>
                      <a:lnTo>
                        <a:pt x="2" y="72"/>
                      </a:lnTo>
                      <a:lnTo>
                        <a:pt x="4" y="72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72"/>
                      </a:lnTo>
                      <a:lnTo>
                        <a:pt x="21" y="72"/>
                      </a:lnTo>
                      <a:lnTo>
                        <a:pt x="27" y="72"/>
                      </a:lnTo>
                      <a:lnTo>
                        <a:pt x="34" y="72"/>
                      </a:lnTo>
                      <a:lnTo>
                        <a:pt x="42" y="72"/>
                      </a:lnTo>
                      <a:lnTo>
                        <a:pt x="51" y="72"/>
                      </a:lnTo>
                      <a:lnTo>
                        <a:pt x="61" y="72"/>
                      </a:lnTo>
                      <a:lnTo>
                        <a:pt x="71" y="72"/>
                      </a:lnTo>
                      <a:lnTo>
                        <a:pt x="83" y="72"/>
                      </a:lnTo>
                      <a:lnTo>
                        <a:pt x="95" y="72"/>
                      </a:lnTo>
                      <a:lnTo>
                        <a:pt x="108" y="72"/>
                      </a:lnTo>
                      <a:lnTo>
                        <a:pt x="121" y="72"/>
                      </a:lnTo>
                      <a:lnTo>
                        <a:pt x="133" y="72"/>
                      </a:lnTo>
                      <a:lnTo>
                        <a:pt x="145" y="72"/>
                      </a:lnTo>
                      <a:lnTo>
                        <a:pt x="155" y="72"/>
                      </a:lnTo>
                      <a:lnTo>
                        <a:pt x="165" y="72"/>
                      </a:lnTo>
                      <a:lnTo>
                        <a:pt x="174" y="72"/>
                      </a:lnTo>
                      <a:lnTo>
                        <a:pt x="182" y="72"/>
                      </a:lnTo>
                      <a:lnTo>
                        <a:pt x="189" y="72"/>
                      </a:lnTo>
                      <a:lnTo>
                        <a:pt x="195" y="72"/>
                      </a:lnTo>
                      <a:lnTo>
                        <a:pt x="201" y="72"/>
                      </a:lnTo>
                      <a:lnTo>
                        <a:pt x="205" y="72"/>
                      </a:lnTo>
                      <a:lnTo>
                        <a:pt x="209" y="72"/>
                      </a:lnTo>
                      <a:lnTo>
                        <a:pt x="212" y="72"/>
                      </a:lnTo>
                      <a:lnTo>
                        <a:pt x="214" y="72"/>
                      </a:lnTo>
                      <a:lnTo>
                        <a:pt x="216" y="72"/>
                      </a:lnTo>
                      <a:lnTo>
                        <a:pt x="216" y="71"/>
                      </a:lnTo>
                      <a:lnTo>
                        <a:pt x="216" y="69"/>
                      </a:lnTo>
                      <a:lnTo>
                        <a:pt x="216" y="68"/>
                      </a:lnTo>
                      <a:lnTo>
                        <a:pt x="216" y="65"/>
                      </a:lnTo>
                      <a:lnTo>
                        <a:pt x="216" y="62"/>
                      </a:lnTo>
                      <a:lnTo>
                        <a:pt x="216" y="58"/>
                      </a:lnTo>
                      <a:lnTo>
                        <a:pt x="216" y="54"/>
                      </a:lnTo>
                      <a:lnTo>
                        <a:pt x="216" y="49"/>
                      </a:lnTo>
                      <a:lnTo>
                        <a:pt x="216" y="44"/>
                      </a:lnTo>
                      <a:lnTo>
                        <a:pt x="216" y="38"/>
                      </a:lnTo>
                      <a:lnTo>
                        <a:pt x="216" y="32"/>
                      </a:lnTo>
                      <a:lnTo>
                        <a:pt x="216" y="24"/>
                      </a:lnTo>
                      <a:lnTo>
                        <a:pt x="216" y="17"/>
                      </a:lnTo>
                      <a:lnTo>
                        <a:pt x="216" y="9"/>
                      </a:lnTo>
                      <a:lnTo>
                        <a:pt x="216" y="0"/>
                      </a:lnTo>
                      <a:close/>
                    </a:path>
                  </a:pathLst>
                </a:custGeom>
                <a:solidFill>
                  <a:srgbClr val="C8AD76">
                    <a:alpha val="58000"/>
                  </a:srgbClr>
                </a:solidFill>
                <a:ln w="15875" cap="flat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spAutoFit/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24588" name="Group 12"/>
            <p:cNvGrpSpPr>
              <a:grpSpLocks/>
            </p:cNvGrpSpPr>
            <p:nvPr/>
          </p:nvGrpSpPr>
          <p:grpSpPr bwMode="auto">
            <a:xfrm>
              <a:off x="2680" y="2118"/>
              <a:ext cx="1376" cy="1814"/>
              <a:chOff x="2680" y="2118"/>
              <a:chExt cx="1376" cy="1814"/>
            </a:xfrm>
          </p:grpSpPr>
          <p:sp>
            <p:nvSpPr>
              <p:cNvPr id="24589" name="Rectangle 13"/>
              <p:cNvSpPr>
                <a:spLocks noChangeArrowheads="1"/>
              </p:cNvSpPr>
              <p:nvPr/>
            </p:nvSpPr>
            <p:spPr bwMode="auto">
              <a:xfrm>
                <a:off x="2712" y="2118"/>
                <a:ext cx="1312" cy="162"/>
              </a:xfrm>
              <a:prstGeom prst="rect">
                <a:avLst/>
              </a:prstGeom>
              <a:solidFill>
                <a:srgbClr val="C8AD76">
                  <a:alpha val="58000"/>
                </a:srgbClr>
              </a:solidFill>
              <a:ln w="1587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590" name="Rectangle 14"/>
              <p:cNvSpPr>
                <a:spLocks noChangeArrowheads="1"/>
              </p:cNvSpPr>
              <p:nvPr/>
            </p:nvSpPr>
            <p:spPr bwMode="auto">
              <a:xfrm>
                <a:off x="2696" y="2132"/>
                <a:ext cx="1344" cy="162"/>
              </a:xfrm>
              <a:prstGeom prst="rect">
                <a:avLst/>
              </a:prstGeom>
              <a:solidFill>
                <a:srgbClr val="C8AD76">
                  <a:alpha val="58000"/>
                </a:srgbClr>
              </a:solidFill>
              <a:ln w="15875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591" name="Rectangle 15"/>
              <p:cNvSpPr>
                <a:spLocks noChangeArrowheads="1"/>
              </p:cNvSpPr>
              <p:nvPr/>
            </p:nvSpPr>
            <p:spPr bwMode="auto">
              <a:xfrm>
                <a:off x="2680" y="2150"/>
                <a:ext cx="1376" cy="1782"/>
              </a:xfrm>
              <a:prstGeom prst="rect">
                <a:avLst/>
              </a:prstGeom>
              <a:solidFill>
                <a:srgbClr val="FFCC66">
                  <a:alpha val="58000"/>
                </a:srgbClr>
              </a:solidFill>
              <a:ln w="15875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24592" name="Group 16"/>
            <p:cNvGrpSpPr>
              <a:grpSpLocks/>
            </p:cNvGrpSpPr>
            <p:nvPr/>
          </p:nvGrpSpPr>
          <p:grpSpPr bwMode="auto">
            <a:xfrm>
              <a:off x="2862" y="1829"/>
              <a:ext cx="1010" cy="410"/>
              <a:chOff x="2862" y="1829"/>
              <a:chExt cx="1010" cy="410"/>
            </a:xfrm>
          </p:grpSpPr>
          <p:sp>
            <p:nvSpPr>
              <p:cNvPr id="24593" name="Freeform 17"/>
              <p:cNvSpPr>
                <a:spLocks/>
              </p:cNvSpPr>
              <p:nvPr/>
            </p:nvSpPr>
            <p:spPr bwMode="auto">
              <a:xfrm>
                <a:off x="2863" y="1829"/>
                <a:ext cx="1009" cy="401"/>
              </a:xfrm>
              <a:custGeom>
                <a:avLst/>
                <a:gdLst/>
                <a:ahLst/>
                <a:cxnLst>
                  <a:cxn ang="0">
                    <a:pos x="3" y="395"/>
                  </a:cxn>
                  <a:cxn ang="0">
                    <a:pos x="12" y="374"/>
                  </a:cxn>
                  <a:cxn ang="0">
                    <a:pos x="30" y="339"/>
                  </a:cxn>
                  <a:cxn ang="0">
                    <a:pos x="70" y="309"/>
                  </a:cxn>
                  <a:cxn ang="0">
                    <a:pos x="141" y="294"/>
                  </a:cxn>
                  <a:cxn ang="0">
                    <a:pos x="234" y="292"/>
                  </a:cxn>
                  <a:cxn ang="0">
                    <a:pos x="298" y="292"/>
                  </a:cxn>
                  <a:cxn ang="0">
                    <a:pos x="323" y="292"/>
                  </a:cxn>
                  <a:cxn ang="0">
                    <a:pos x="325" y="289"/>
                  </a:cxn>
                  <a:cxn ang="0">
                    <a:pos x="328" y="279"/>
                  </a:cxn>
                  <a:cxn ang="0">
                    <a:pos x="333" y="262"/>
                  </a:cxn>
                  <a:cxn ang="0">
                    <a:pos x="337" y="247"/>
                  </a:cxn>
                  <a:cxn ang="0">
                    <a:pos x="340" y="239"/>
                  </a:cxn>
                  <a:cxn ang="0">
                    <a:pos x="341" y="238"/>
                  </a:cxn>
                  <a:cxn ang="0">
                    <a:pos x="349" y="238"/>
                  </a:cxn>
                  <a:cxn ang="0">
                    <a:pos x="365" y="238"/>
                  </a:cxn>
                  <a:cxn ang="0">
                    <a:pos x="386" y="236"/>
                  </a:cxn>
                  <a:cxn ang="0">
                    <a:pos x="410" y="229"/>
                  </a:cxn>
                  <a:cxn ang="0">
                    <a:pos x="436" y="218"/>
                  </a:cxn>
                  <a:cxn ang="0">
                    <a:pos x="450" y="201"/>
                  </a:cxn>
                  <a:cxn ang="0">
                    <a:pos x="443" y="179"/>
                  </a:cxn>
                  <a:cxn ang="0">
                    <a:pos x="420" y="152"/>
                  </a:cxn>
                  <a:cxn ang="0">
                    <a:pos x="406" y="123"/>
                  </a:cxn>
                  <a:cxn ang="0">
                    <a:pos x="404" y="91"/>
                  </a:cxn>
                  <a:cxn ang="0">
                    <a:pos x="414" y="59"/>
                  </a:cxn>
                  <a:cxn ang="0">
                    <a:pos x="434" y="32"/>
                  </a:cxn>
                  <a:cxn ang="0">
                    <a:pos x="465" y="10"/>
                  </a:cxn>
                  <a:cxn ang="0">
                    <a:pos x="498" y="0"/>
                  </a:cxn>
                  <a:cxn ang="0">
                    <a:pos x="532" y="5"/>
                  </a:cxn>
                  <a:cxn ang="0">
                    <a:pos x="565" y="24"/>
                  </a:cxn>
                  <a:cxn ang="0">
                    <a:pos x="588" y="49"/>
                  </a:cxn>
                  <a:cxn ang="0">
                    <a:pos x="602" y="79"/>
                  </a:cxn>
                  <a:cxn ang="0">
                    <a:pos x="604" y="112"/>
                  </a:cxn>
                  <a:cxn ang="0">
                    <a:pos x="594" y="143"/>
                  </a:cxn>
                  <a:cxn ang="0">
                    <a:pos x="572" y="170"/>
                  </a:cxn>
                  <a:cxn ang="0">
                    <a:pos x="558" y="194"/>
                  </a:cxn>
                  <a:cxn ang="0">
                    <a:pos x="565" y="213"/>
                  </a:cxn>
                  <a:cxn ang="0">
                    <a:pos x="589" y="226"/>
                  </a:cxn>
                  <a:cxn ang="0">
                    <a:pos x="614" y="235"/>
                  </a:cxn>
                  <a:cxn ang="0">
                    <a:pos x="636" y="238"/>
                  </a:cxn>
                  <a:cxn ang="0">
                    <a:pos x="655" y="238"/>
                  </a:cxn>
                  <a:cxn ang="0">
                    <a:pos x="665" y="238"/>
                  </a:cxn>
                  <a:cxn ang="0">
                    <a:pos x="668" y="238"/>
                  </a:cxn>
                  <a:cxn ang="0">
                    <a:pos x="670" y="243"/>
                  </a:cxn>
                  <a:cxn ang="0">
                    <a:pos x="673" y="256"/>
                  </a:cxn>
                  <a:cxn ang="0">
                    <a:pos x="679" y="274"/>
                  </a:cxn>
                  <a:cxn ang="0">
                    <a:pos x="682" y="287"/>
                  </a:cxn>
                  <a:cxn ang="0">
                    <a:pos x="684" y="292"/>
                  </a:cxn>
                  <a:cxn ang="0">
                    <a:pos x="697" y="292"/>
                  </a:cxn>
                  <a:cxn ang="0">
                    <a:pos x="748" y="292"/>
                  </a:cxn>
                  <a:cxn ang="0">
                    <a:pos x="837" y="292"/>
                  </a:cxn>
                  <a:cxn ang="0">
                    <a:pos x="918" y="302"/>
                  </a:cxn>
                  <a:cxn ang="0">
                    <a:pos x="968" y="328"/>
                  </a:cxn>
                  <a:cxn ang="0">
                    <a:pos x="991" y="364"/>
                  </a:cxn>
                  <a:cxn ang="0">
                    <a:pos x="1003" y="390"/>
                  </a:cxn>
                  <a:cxn ang="0">
                    <a:pos x="1008" y="400"/>
                  </a:cxn>
                  <a:cxn ang="0">
                    <a:pos x="959" y="400"/>
                  </a:cxn>
                  <a:cxn ang="0">
                    <a:pos x="770" y="400"/>
                  </a:cxn>
                  <a:cxn ang="0">
                    <a:pos x="443" y="400"/>
                  </a:cxn>
                  <a:cxn ang="0">
                    <a:pos x="159" y="400"/>
                  </a:cxn>
                  <a:cxn ang="0">
                    <a:pos x="18" y="400"/>
                  </a:cxn>
                </a:cxnLst>
                <a:rect l="0" t="0" r="r" b="b"/>
                <a:pathLst>
                  <a:path w="1009" h="401">
                    <a:moveTo>
                      <a:pt x="0" y="400"/>
                    </a:moveTo>
                    <a:lnTo>
                      <a:pt x="0" y="400"/>
                    </a:lnTo>
                    <a:lnTo>
                      <a:pt x="0" y="399"/>
                    </a:lnTo>
                    <a:lnTo>
                      <a:pt x="1" y="398"/>
                    </a:lnTo>
                    <a:lnTo>
                      <a:pt x="2" y="397"/>
                    </a:lnTo>
                    <a:lnTo>
                      <a:pt x="3" y="395"/>
                    </a:lnTo>
                    <a:lnTo>
                      <a:pt x="4" y="392"/>
                    </a:lnTo>
                    <a:lnTo>
                      <a:pt x="5" y="390"/>
                    </a:lnTo>
                    <a:lnTo>
                      <a:pt x="7" y="387"/>
                    </a:lnTo>
                    <a:lnTo>
                      <a:pt x="8" y="383"/>
                    </a:lnTo>
                    <a:lnTo>
                      <a:pt x="10" y="379"/>
                    </a:lnTo>
                    <a:lnTo>
                      <a:pt x="12" y="374"/>
                    </a:lnTo>
                    <a:lnTo>
                      <a:pt x="15" y="370"/>
                    </a:lnTo>
                    <a:lnTo>
                      <a:pt x="17" y="364"/>
                    </a:lnTo>
                    <a:lnTo>
                      <a:pt x="20" y="359"/>
                    </a:lnTo>
                    <a:lnTo>
                      <a:pt x="23" y="353"/>
                    </a:lnTo>
                    <a:lnTo>
                      <a:pt x="26" y="346"/>
                    </a:lnTo>
                    <a:lnTo>
                      <a:pt x="30" y="339"/>
                    </a:lnTo>
                    <a:lnTo>
                      <a:pt x="34" y="333"/>
                    </a:lnTo>
                    <a:lnTo>
                      <a:pt x="40" y="328"/>
                    </a:lnTo>
                    <a:lnTo>
                      <a:pt x="46" y="322"/>
                    </a:lnTo>
                    <a:lnTo>
                      <a:pt x="53" y="318"/>
                    </a:lnTo>
                    <a:lnTo>
                      <a:pt x="61" y="313"/>
                    </a:lnTo>
                    <a:lnTo>
                      <a:pt x="70" y="309"/>
                    </a:lnTo>
                    <a:lnTo>
                      <a:pt x="80" y="306"/>
                    </a:lnTo>
                    <a:lnTo>
                      <a:pt x="90" y="302"/>
                    </a:lnTo>
                    <a:lnTo>
                      <a:pt x="101" y="300"/>
                    </a:lnTo>
                    <a:lnTo>
                      <a:pt x="114" y="297"/>
                    </a:lnTo>
                    <a:lnTo>
                      <a:pt x="127" y="295"/>
                    </a:lnTo>
                    <a:lnTo>
                      <a:pt x="141" y="294"/>
                    </a:lnTo>
                    <a:lnTo>
                      <a:pt x="156" y="293"/>
                    </a:lnTo>
                    <a:lnTo>
                      <a:pt x="171" y="292"/>
                    </a:lnTo>
                    <a:lnTo>
                      <a:pt x="188" y="292"/>
                    </a:lnTo>
                    <a:lnTo>
                      <a:pt x="204" y="292"/>
                    </a:lnTo>
                    <a:lnTo>
                      <a:pt x="220" y="292"/>
                    </a:lnTo>
                    <a:lnTo>
                      <a:pt x="234" y="292"/>
                    </a:lnTo>
                    <a:lnTo>
                      <a:pt x="248" y="292"/>
                    </a:lnTo>
                    <a:lnTo>
                      <a:pt x="260" y="292"/>
                    </a:lnTo>
                    <a:lnTo>
                      <a:pt x="271" y="292"/>
                    </a:lnTo>
                    <a:lnTo>
                      <a:pt x="281" y="292"/>
                    </a:lnTo>
                    <a:lnTo>
                      <a:pt x="290" y="292"/>
                    </a:lnTo>
                    <a:lnTo>
                      <a:pt x="298" y="292"/>
                    </a:lnTo>
                    <a:lnTo>
                      <a:pt x="305" y="292"/>
                    </a:lnTo>
                    <a:lnTo>
                      <a:pt x="311" y="292"/>
                    </a:lnTo>
                    <a:lnTo>
                      <a:pt x="316" y="292"/>
                    </a:lnTo>
                    <a:lnTo>
                      <a:pt x="319" y="292"/>
                    </a:lnTo>
                    <a:lnTo>
                      <a:pt x="322" y="292"/>
                    </a:lnTo>
                    <a:lnTo>
                      <a:pt x="323" y="292"/>
                    </a:lnTo>
                    <a:lnTo>
                      <a:pt x="324" y="292"/>
                    </a:lnTo>
                    <a:lnTo>
                      <a:pt x="324" y="291"/>
                    </a:lnTo>
                    <a:lnTo>
                      <a:pt x="325" y="290"/>
                    </a:lnTo>
                    <a:lnTo>
                      <a:pt x="325" y="289"/>
                    </a:lnTo>
                    <a:lnTo>
                      <a:pt x="325" y="288"/>
                    </a:lnTo>
                    <a:lnTo>
                      <a:pt x="326" y="287"/>
                    </a:lnTo>
                    <a:lnTo>
                      <a:pt x="326" y="285"/>
                    </a:lnTo>
                    <a:lnTo>
                      <a:pt x="327" y="283"/>
                    </a:lnTo>
                    <a:lnTo>
                      <a:pt x="327" y="281"/>
                    </a:lnTo>
                    <a:lnTo>
                      <a:pt x="328" y="279"/>
                    </a:lnTo>
                    <a:lnTo>
                      <a:pt x="329" y="277"/>
                    </a:lnTo>
                    <a:lnTo>
                      <a:pt x="329" y="274"/>
                    </a:lnTo>
                    <a:lnTo>
                      <a:pt x="330" y="271"/>
                    </a:lnTo>
                    <a:lnTo>
                      <a:pt x="331" y="268"/>
                    </a:lnTo>
                    <a:lnTo>
                      <a:pt x="332" y="265"/>
                    </a:lnTo>
                    <a:lnTo>
                      <a:pt x="333" y="262"/>
                    </a:lnTo>
                    <a:lnTo>
                      <a:pt x="334" y="259"/>
                    </a:lnTo>
                    <a:lnTo>
                      <a:pt x="335" y="256"/>
                    </a:lnTo>
                    <a:lnTo>
                      <a:pt x="336" y="253"/>
                    </a:lnTo>
                    <a:lnTo>
                      <a:pt x="336" y="251"/>
                    </a:lnTo>
                    <a:lnTo>
                      <a:pt x="337" y="249"/>
                    </a:lnTo>
                    <a:lnTo>
                      <a:pt x="337" y="247"/>
                    </a:lnTo>
                    <a:lnTo>
                      <a:pt x="338" y="245"/>
                    </a:lnTo>
                    <a:lnTo>
                      <a:pt x="338" y="243"/>
                    </a:lnTo>
                    <a:lnTo>
                      <a:pt x="339" y="242"/>
                    </a:lnTo>
                    <a:lnTo>
                      <a:pt x="339" y="241"/>
                    </a:lnTo>
                    <a:lnTo>
                      <a:pt x="340" y="240"/>
                    </a:lnTo>
                    <a:lnTo>
                      <a:pt x="340" y="239"/>
                    </a:lnTo>
                    <a:lnTo>
                      <a:pt x="340" y="238"/>
                    </a:lnTo>
                    <a:lnTo>
                      <a:pt x="341" y="238"/>
                    </a:lnTo>
                    <a:lnTo>
                      <a:pt x="342" y="238"/>
                    </a:lnTo>
                    <a:lnTo>
                      <a:pt x="343" y="238"/>
                    </a:lnTo>
                    <a:lnTo>
                      <a:pt x="344" y="238"/>
                    </a:lnTo>
                    <a:lnTo>
                      <a:pt x="345" y="238"/>
                    </a:lnTo>
                    <a:lnTo>
                      <a:pt x="347" y="238"/>
                    </a:lnTo>
                    <a:lnTo>
                      <a:pt x="349" y="238"/>
                    </a:lnTo>
                    <a:lnTo>
                      <a:pt x="351" y="238"/>
                    </a:lnTo>
                    <a:lnTo>
                      <a:pt x="353" y="238"/>
                    </a:lnTo>
                    <a:lnTo>
                      <a:pt x="356" y="238"/>
                    </a:lnTo>
                    <a:lnTo>
                      <a:pt x="358" y="238"/>
                    </a:lnTo>
                    <a:lnTo>
                      <a:pt x="361" y="238"/>
                    </a:lnTo>
                    <a:lnTo>
                      <a:pt x="365" y="238"/>
                    </a:lnTo>
                    <a:lnTo>
                      <a:pt x="368" y="238"/>
                    </a:lnTo>
                    <a:lnTo>
                      <a:pt x="372" y="238"/>
                    </a:lnTo>
                    <a:lnTo>
                      <a:pt x="375" y="238"/>
                    </a:lnTo>
                    <a:lnTo>
                      <a:pt x="379" y="237"/>
                    </a:lnTo>
                    <a:lnTo>
                      <a:pt x="383" y="237"/>
                    </a:lnTo>
                    <a:lnTo>
                      <a:pt x="386" y="236"/>
                    </a:lnTo>
                    <a:lnTo>
                      <a:pt x="390" y="235"/>
                    </a:lnTo>
                    <a:lnTo>
                      <a:pt x="394" y="235"/>
                    </a:lnTo>
                    <a:lnTo>
                      <a:pt x="398" y="234"/>
                    </a:lnTo>
                    <a:lnTo>
                      <a:pt x="402" y="232"/>
                    </a:lnTo>
                    <a:lnTo>
                      <a:pt x="406" y="231"/>
                    </a:lnTo>
                    <a:lnTo>
                      <a:pt x="410" y="229"/>
                    </a:lnTo>
                    <a:lnTo>
                      <a:pt x="415" y="228"/>
                    </a:lnTo>
                    <a:lnTo>
                      <a:pt x="419" y="226"/>
                    </a:lnTo>
                    <a:lnTo>
                      <a:pt x="423" y="224"/>
                    </a:lnTo>
                    <a:lnTo>
                      <a:pt x="428" y="222"/>
                    </a:lnTo>
                    <a:lnTo>
                      <a:pt x="432" y="220"/>
                    </a:lnTo>
                    <a:lnTo>
                      <a:pt x="436" y="218"/>
                    </a:lnTo>
                    <a:lnTo>
                      <a:pt x="440" y="215"/>
                    </a:lnTo>
                    <a:lnTo>
                      <a:pt x="443" y="213"/>
                    </a:lnTo>
                    <a:lnTo>
                      <a:pt x="446" y="210"/>
                    </a:lnTo>
                    <a:lnTo>
                      <a:pt x="447" y="207"/>
                    </a:lnTo>
                    <a:lnTo>
                      <a:pt x="449" y="204"/>
                    </a:lnTo>
                    <a:lnTo>
                      <a:pt x="450" y="201"/>
                    </a:lnTo>
                    <a:lnTo>
                      <a:pt x="450" y="198"/>
                    </a:lnTo>
                    <a:lnTo>
                      <a:pt x="450" y="194"/>
                    </a:lnTo>
                    <a:lnTo>
                      <a:pt x="449" y="190"/>
                    </a:lnTo>
                    <a:lnTo>
                      <a:pt x="447" y="187"/>
                    </a:lnTo>
                    <a:lnTo>
                      <a:pt x="446" y="183"/>
                    </a:lnTo>
                    <a:lnTo>
                      <a:pt x="443" y="179"/>
                    </a:lnTo>
                    <a:lnTo>
                      <a:pt x="440" y="175"/>
                    </a:lnTo>
                    <a:lnTo>
                      <a:pt x="436" y="170"/>
                    </a:lnTo>
                    <a:lnTo>
                      <a:pt x="432" y="166"/>
                    </a:lnTo>
                    <a:lnTo>
                      <a:pt x="428" y="161"/>
                    </a:lnTo>
                    <a:lnTo>
                      <a:pt x="424" y="157"/>
                    </a:lnTo>
                    <a:lnTo>
                      <a:pt x="420" y="152"/>
                    </a:lnTo>
                    <a:lnTo>
                      <a:pt x="417" y="147"/>
                    </a:lnTo>
                    <a:lnTo>
                      <a:pt x="414" y="143"/>
                    </a:lnTo>
                    <a:lnTo>
                      <a:pt x="411" y="138"/>
                    </a:lnTo>
                    <a:lnTo>
                      <a:pt x="409" y="133"/>
                    </a:lnTo>
                    <a:lnTo>
                      <a:pt x="407" y="128"/>
                    </a:lnTo>
                    <a:lnTo>
                      <a:pt x="406" y="123"/>
                    </a:lnTo>
                    <a:lnTo>
                      <a:pt x="405" y="117"/>
                    </a:lnTo>
                    <a:lnTo>
                      <a:pt x="404" y="112"/>
                    </a:lnTo>
                    <a:lnTo>
                      <a:pt x="403" y="107"/>
                    </a:lnTo>
                    <a:lnTo>
                      <a:pt x="403" y="102"/>
                    </a:lnTo>
                    <a:lnTo>
                      <a:pt x="403" y="96"/>
                    </a:lnTo>
                    <a:lnTo>
                      <a:pt x="404" y="91"/>
                    </a:lnTo>
                    <a:lnTo>
                      <a:pt x="405" y="85"/>
                    </a:lnTo>
                    <a:lnTo>
                      <a:pt x="406" y="79"/>
                    </a:lnTo>
                    <a:lnTo>
                      <a:pt x="408" y="74"/>
                    </a:lnTo>
                    <a:lnTo>
                      <a:pt x="410" y="69"/>
                    </a:lnTo>
                    <a:lnTo>
                      <a:pt x="412" y="64"/>
                    </a:lnTo>
                    <a:lnTo>
                      <a:pt x="414" y="59"/>
                    </a:lnTo>
                    <a:lnTo>
                      <a:pt x="417" y="54"/>
                    </a:lnTo>
                    <a:lnTo>
                      <a:pt x="420" y="49"/>
                    </a:lnTo>
                    <a:lnTo>
                      <a:pt x="423" y="45"/>
                    </a:lnTo>
                    <a:lnTo>
                      <a:pt x="427" y="40"/>
                    </a:lnTo>
                    <a:lnTo>
                      <a:pt x="430" y="36"/>
                    </a:lnTo>
                    <a:lnTo>
                      <a:pt x="434" y="32"/>
                    </a:lnTo>
                    <a:lnTo>
                      <a:pt x="439" y="28"/>
                    </a:lnTo>
                    <a:lnTo>
                      <a:pt x="443" y="24"/>
                    </a:lnTo>
                    <a:lnTo>
                      <a:pt x="448" y="20"/>
                    </a:lnTo>
                    <a:lnTo>
                      <a:pt x="454" y="16"/>
                    </a:lnTo>
                    <a:lnTo>
                      <a:pt x="459" y="13"/>
                    </a:lnTo>
                    <a:lnTo>
                      <a:pt x="465" y="10"/>
                    </a:lnTo>
                    <a:lnTo>
                      <a:pt x="470" y="7"/>
                    </a:lnTo>
                    <a:lnTo>
                      <a:pt x="476" y="5"/>
                    </a:lnTo>
                    <a:lnTo>
                      <a:pt x="482" y="3"/>
                    </a:lnTo>
                    <a:lnTo>
                      <a:pt x="487" y="1"/>
                    </a:lnTo>
                    <a:lnTo>
                      <a:pt x="493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5" y="0"/>
                    </a:lnTo>
                    <a:lnTo>
                      <a:pt x="521" y="1"/>
                    </a:lnTo>
                    <a:lnTo>
                      <a:pt x="527" y="3"/>
                    </a:lnTo>
                    <a:lnTo>
                      <a:pt x="532" y="5"/>
                    </a:lnTo>
                    <a:lnTo>
                      <a:pt x="538" y="7"/>
                    </a:lnTo>
                    <a:lnTo>
                      <a:pt x="543" y="10"/>
                    </a:lnTo>
                    <a:lnTo>
                      <a:pt x="549" y="13"/>
                    </a:lnTo>
                    <a:lnTo>
                      <a:pt x="554" y="16"/>
                    </a:lnTo>
                    <a:lnTo>
                      <a:pt x="560" y="20"/>
                    </a:lnTo>
                    <a:lnTo>
                      <a:pt x="565" y="24"/>
                    </a:lnTo>
                    <a:lnTo>
                      <a:pt x="569" y="28"/>
                    </a:lnTo>
                    <a:lnTo>
                      <a:pt x="574" y="32"/>
                    </a:lnTo>
                    <a:lnTo>
                      <a:pt x="578" y="36"/>
                    </a:lnTo>
                    <a:lnTo>
                      <a:pt x="581" y="40"/>
                    </a:lnTo>
                    <a:lnTo>
                      <a:pt x="585" y="45"/>
                    </a:lnTo>
                    <a:lnTo>
                      <a:pt x="588" y="49"/>
                    </a:lnTo>
                    <a:lnTo>
                      <a:pt x="591" y="54"/>
                    </a:lnTo>
                    <a:lnTo>
                      <a:pt x="594" y="59"/>
                    </a:lnTo>
                    <a:lnTo>
                      <a:pt x="596" y="64"/>
                    </a:lnTo>
                    <a:lnTo>
                      <a:pt x="598" y="69"/>
                    </a:lnTo>
                    <a:lnTo>
                      <a:pt x="600" y="74"/>
                    </a:lnTo>
                    <a:lnTo>
                      <a:pt x="602" y="79"/>
                    </a:lnTo>
                    <a:lnTo>
                      <a:pt x="603" y="85"/>
                    </a:lnTo>
                    <a:lnTo>
                      <a:pt x="604" y="91"/>
                    </a:lnTo>
                    <a:lnTo>
                      <a:pt x="605" y="96"/>
                    </a:lnTo>
                    <a:lnTo>
                      <a:pt x="605" y="102"/>
                    </a:lnTo>
                    <a:lnTo>
                      <a:pt x="605" y="107"/>
                    </a:lnTo>
                    <a:lnTo>
                      <a:pt x="604" y="112"/>
                    </a:lnTo>
                    <a:lnTo>
                      <a:pt x="603" y="117"/>
                    </a:lnTo>
                    <a:lnTo>
                      <a:pt x="602" y="123"/>
                    </a:lnTo>
                    <a:lnTo>
                      <a:pt x="601" y="128"/>
                    </a:lnTo>
                    <a:lnTo>
                      <a:pt x="599" y="133"/>
                    </a:lnTo>
                    <a:lnTo>
                      <a:pt x="597" y="138"/>
                    </a:lnTo>
                    <a:lnTo>
                      <a:pt x="594" y="143"/>
                    </a:lnTo>
                    <a:lnTo>
                      <a:pt x="591" y="147"/>
                    </a:lnTo>
                    <a:lnTo>
                      <a:pt x="588" y="152"/>
                    </a:lnTo>
                    <a:lnTo>
                      <a:pt x="584" y="157"/>
                    </a:lnTo>
                    <a:lnTo>
                      <a:pt x="580" y="161"/>
                    </a:lnTo>
                    <a:lnTo>
                      <a:pt x="576" y="166"/>
                    </a:lnTo>
                    <a:lnTo>
                      <a:pt x="572" y="170"/>
                    </a:lnTo>
                    <a:lnTo>
                      <a:pt x="568" y="175"/>
                    </a:lnTo>
                    <a:lnTo>
                      <a:pt x="565" y="179"/>
                    </a:lnTo>
                    <a:lnTo>
                      <a:pt x="563" y="183"/>
                    </a:lnTo>
                    <a:lnTo>
                      <a:pt x="561" y="187"/>
                    </a:lnTo>
                    <a:lnTo>
                      <a:pt x="559" y="190"/>
                    </a:lnTo>
                    <a:lnTo>
                      <a:pt x="558" y="194"/>
                    </a:lnTo>
                    <a:lnTo>
                      <a:pt x="558" y="198"/>
                    </a:lnTo>
                    <a:lnTo>
                      <a:pt x="558" y="201"/>
                    </a:lnTo>
                    <a:lnTo>
                      <a:pt x="559" y="204"/>
                    </a:lnTo>
                    <a:lnTo>
                      <a:pt x="561" y="207"/>
                    </a:lnTo>
                    <a:lnTo>
                      <a:pt x="563" y="210"/>
                    </a:lnTo>
                    <a:lnTo>
                      <a:pt x="565" y="213"/>
                    </a:lnTo>
                    <a:lnTo>
                      <a:pt x="568" y="215"/>
                    </a:lnTo>
                    <a:lnTo>
                      <a:pt x="572" y="218"/>
                    </a:lnTo>
                    <a:lnTo>
                      <a:pt x="576" y="220"/>
                    </a:lnTo>
                    <a:lnTo>
                      <a:pt x="580" y="222"/>
                    </a:lnTo>
                    <a:lnTo>
                      <a:pt x="585" y="224"/>
                    </a:lnTo>
                    <a:lnTo>
                      <a:pt x="589" y="226"/>
                    </a:lnTo>
                    <a:lnTo>
                      <a:pt x="594" y="228"/>
                    </a:lnTo>
                    <a:lnTo>
                      <a:pt x="598" y="229"/>
                    </a:lnTo>
                    <a:lnTo>
                      <a:pt x="602" y="231"/>
                    </a:lnTo>
                    <a:lnTo>
                      <a:pt x="606" y="232"/>
                    </a:lnTo>
                    <a:lnTo>
                      <a:pt x="610" y="234"/>
                    </a:lnTo>
                    <a:lnTo>
                      <a:pt x="614" y="235"/>
                    </a:lnTo>
                    <a:lnTo>
                      <a:pt x="618" y="235"/>
                    </a:lnTo>
                    <a:lnTo>
                      <a:pt x="622" y="236"/>
                    </a:lnTo>
                    <a:lnTo>
                      <a:pt x="626" y="237"/>
                    </a:lnTo>
                    <a:lnTo>
                      <a:pt x="629" y="237"/>
                    </a:lnTo>
                    <a:lnTo>
                      <a:pt x="633" y="238"/>
                    </a:lnTo>
                    <a:lnTo>
                      <a:pt x="636" y="238"/>
                    </a:lnTo>
                    <a:lnTo>
                      <a:pt x="640" y="238"/>
                    </a:lnTo>
                    <a:lnTo>
                      <a:pt x="643" y="238"/>
                    </a:lnTo>
                    <a:lnTo>
                      <a:pt x="647" y="238"/>
                    </a:lnTo>
                    <a:lnTo>
                      <a:pt x="650" y="238"/>
                    </a:lnTo>
                    <a:lnTo>
                      <a:pt x="652" y="238"/>
                    </a:lnTo>
                    <a:lnTo>
                      <a:pt x="655" y="238"/>
                    </a:lnTo>
                    <a:lnTo>
                      <a:pt x="657" y="238"/>
                    </a:lnTo>
                    <a:lnTo>
                      <a:pt x="659" y="238"/>
                    </a:lnTo>
                    <a:lnTo>
                      <a:pt x="661" y="238"/>
                    </a:lnTo>
                    <a:lnTo>
                      <a:pt x="663" y="238"/>
                    </a:lnTo>
                    <a:lnTo>
                      <a:pt x="664" y="238"/>
                    </a:lnTo>
                    <a:lnTo>
                      <a:pt x="665" y="238"/>
                    </a:lnTo>
                    <a:lnTo>
                      <a:pt x="666" y="238"/>
                    </a:lnTo>
                    <a:lnTo>
                      <a:pt x="667" y="238"/>
                    </a:lnTo>
                    <a:lnTo>
                      <a:pt x="668" y="238"/>
                    </a:lnTo>
                    <a:lnTo>
                      <a:pt x="668" y="239"/>
                    </a:lnTo>
                    <a:lnTo>
                      <a:pt x="669" y="240"/>
                    </a:lnTo>
                    <a:lnTo>
                      <a:pt x="669" y="241"/>
                    </a:lnTo>
                    <a:lnTo>
                      <a:pt x="669" y="242"/>
                    </a:lnTo>
                    <a:lnTo>
                      <a:pt x="670" y="243"/>
                    </a:lnTo>
                    <a:lnTo>
                      <a:pt x="670" y="245"/>
                    </a:lnTo>
                    <a:lnTo>
                      <a:pt x="671" y="247"/>
                    </a:lnTo>
                    <a:lnTo>
                      <a:pt x="671" y="249"/>
                    </a:lnTo>
                    <a:lnTo>
                      <a:pt x="672" y="251"/>
                    </a:lnTo>
                    <a:lnTo>
                      <a:pt x="673" y="253"/>
                    </a:lnTo>
                    <a:lnTo>
                      <a:pt x="673" y="256"/>
                    </a:lnTo>
                    <a:lnTo>
                      <a:pt x="674" y="259"/>
                    </a:lnTo>
                    <a:lnTo>
                      <a:pt x="675" y="262"/>
                    </a:lnTo>
                    <a:lnTo>
                      <a:pt x="676" y="265"/>
                    </a:lnTo>
                    <a:lnTo>
                      <a:pt x="677" y="268"/>
                    </a:lnTo>
                    <a:lnTo>
                      <a:pt x="678" y="271"/>
                    </a:lnTo>
                    <a:lnTo>
                      <a:pt x="679" y="274"/>
                    </a:lnTo>
                    <a:lnTo>
                      <a:pt x="680" y="277"/>
                    </a:lnTo>
                    <a:lnTo>
                      <a:pt x="680" y="279"/>
                    </a:lnTo>
                    <a:lnTo>
                      <a:pt x="681" y="281"/>
                    </a:lnTo>
                    <a:lnTo>
                      <a:pt x="681" y="283"/>
                    </a:lnTo>
                    <a:lnTo>
                      <a:pt x="682" y="285"/>
                    </a:lnTo>
                    <a:lnTo>
                      <a:pt x="682" y="287"/>
                    </a:lnTo>
                    <a:lnTo>
                      <a:pt x="683" y="288"/>
                    </a:lnTo>
                    <a:lnTo>
                      <a:pt x="683" y="289"/>
                    </a:lnTo>
                    <a:lnTo>
                      <a:pt x="684" y="290"/>
                    </a:lnTo>
                    <a:lnTo>
                      <a:pt x="684" y="291"/>
                    </a:lnTo>
                    <a:lnTo>
                      <a:pt x="684" y="292"/>
                    </a:lnTo>
                    <a:lnTo>
                      <a:pt x="685" y="292"/>
                    </a:lnTo>
                    <a:lnTo>
                      <a:pt x="686" y="292"/>
                    </a:lnTo>
                    <a:lnTo>
                      <a:pt x="689" y="292"/>
                    </a:lnTo>
                    <a:lnTo>
                      <a:pt x="693" y="292"/>
                    </a:lnTo>
                    <a:lnTo>
                      <a:pt x="697" y="292"/>
                    </a:lnTo>
                    <a:lnTo>
                      <a:pt x="703" y="292"/>
                    </a:lnTo>
                    <a:lnTo>
                      <a:pt x="710" y="292"/>
                    </a:lnTo>
                    <a:lnTo>
                      <a:pt x="718" y="292"/>
                    </a:lnTo>
                    <a:lnTo>
                      <a:pt x="727" y="292"/>
                    </a:lnTo>
                    <a:lnTo>
                      <a:pt x="737" y="292"/>
                    </a:lnTo>
                    <a:lnTo>
                      <a:pt x="748" y="292"/>
                    </a:lnTo>
                    <a:lnTo>
                      <a:pt x="760" y="292"/>
                    </a:lnTo>
                    <a:lnTo>
                      <a:pt x="774" y="292"/>
                    </a:lnTo>
                    <a:lnTo>
                      <a:pt x="788" y="292"/>
                    </a:lnTo>
                    <a:lnTo>
                      <a:pt x="804" y="292"/>
                    </a:lnTo>
                    <a:lnTo>
                      <a:pt x="820" y="292"/>
                    </a:lnTo>
                    <a:lnTo>
                      <a:pt x="837" y="292"/>
                    </a:lnTo>
                    <a:lnTo>
                      <a:pt x="852" y="293"/>
                    </a:lnTo>
                    <a:lnTo>
                      <a:pt x="867" y="294"/>
                    </a:lnTo>
                    <a:lnTo>
                      <a:pt x="881" y="295"/>
                    </a:lnTo>
                    <a:lnTo>
                      <a:pt x="894" y="297"/>
                    </a:lnTo>
                    <a:lnTo>
                      <a:pt x="907" y="300"/>
                    </a:lnTo>
                    <a:lnTo>
                      <a:pt x="918" y="302"/>
                    </a:lnTo>
                    <a:lnTo>
                      <a:pt x="928" y="306"/>
                    </a:lnTo>
                    <a:lnTo>
                      <a:pt x="938" y="309"/>
                    </a:lnTo>
                    <a:lnTo>
                      <a:pt x="947" y="313"/>
                    </a:lnTo>
                    <a:lnTo>
                      <a:pt x="955" y="318"/>
                    </a:lnTo>
                    <a:lnTo>
                      <a:pt x="962" y="322"/>
                    </a:lnTo>
                    <a:lnTo>
                      <a:pt x="968" y="328"/>
                    </a:lnTo>
                    <a:lnTo>
                      <a:pt x="974" y="333"/>
                    </a:lnTo>
                    <a:lnTo>
                      <a:pt x="978" y="339"/>
                    </a:lnTo>
                    <a:lnTo>
                      <a:pt x="982" y="346"/>
                    </a:lnTo>
                    <a:lnTo>
                      <a:pt x="985" y="353"/>
                    </a:lnTo>
                    <a:lnTo>
                      <a:pt x="988" y="359"/>
                    </a:lnTo>
                    <a:lnTo>
                      <a:pt x="991" y="364"/>
                    </a:lnTo>
                    <a:lnTo>
                      <a:pt x="993" y="370"/>
                    </a:lnTo>
                    <a:lnTo>
                      <a:pt x="996" y="374"/>
                    </a:lnTo>
                    <a:lnTo>
                      <a:pt x="998" y="379"/>
                    </a:lnTo>
                    <a:lnTo>
                      <a:pt x="1000" y="383"/>
                    </a:lnTo>
                    <a:lnTo>
                      <a:pt x="1001" y="387"/>
                    </a:lnTo>
                    <a:lnTo>
                      <a:pt x="1003" y="390"/>
                    </a:lnTo>
                    <a:lnTo>
                      <a:pt x="1004" y="392"/>
                    </a:lnTo>
                    <a:lnTo>
                      <a:pt x="1005" y="395"/>
                    </a:lnTo>
                    <a:lnTo>
                      <a:pt x="1006" y="397"/>
                    </a:lnTo>
                    <a:lnTo>
                      <a:pt x="1007" y="398"/>
                    </a:lnTo>
                    <a:lnTo>
                      <a:pt x="1008" y="399"/>
                    </a:lnTo>
                    <a:lnTo>
                      <a:pt x="1008" y="400"/>
                    </a:lnTo>
                    <a:lnTo>
                      <a:pt x="1006" y="400"/>
                    </a:lnTo>
                    <a:lnTo>
                      <a:pt x="1000" y="400"/>
                    </a:lnTo>
                    <a:lnTo>
                      <a:pt x="990" y="400"/>
                    </a:lnTo>
                    <a:lnTo>
                      <a:pt x="976" y="400"/>
                    </a:lnTo>
                    <a:lnTo>
                      <a:pt x="959" y="400"/>
                    </a:lnTo>
                    <a:lnTo>
                      <a:pt x="937" y="400"/>
                    </a:lnTo>
                    <a:lnTo>
                      <a:pt x="912" y="400"/>
                    </a:lnTo>
                    <a:lnTo>
                      <a:pt x="882" y="400"/>
                    </a:lnTo>
                    <a:lnTo>
                      <a:pt x="849" y="400"/>
                    </a:lnTo>
                    <a:lnTo>
                      <a:pt x="811" y="400"/>
                    </a:lnTo>
                    <a:lnTo>
                      <a:pt x="770" y="400"/>
                    </a:lnTo>
                    <a:lnTo>
                      <a:pt x="725" y="400"/>
                    </a:lnTo>
                    <a:lnTo>
                      <a:pt x="675" y="400"/>
                    </a:lnTo>
                    <a:lnTo>
                      <a:pt x="622" y="400"/>
                    </a:lnTo>
                    <a:lnTo>
                      <a:pt x="565" y="400"/>
                    </a:lnTo>
                    <a:lnTo>
                      <a:pt x="504" y="400"/>
                    </a:lnTo>
                    <a:lnTo>
                      <a:pt x="443" y="400"/>
                    </a:lnTo>
                    <a:lnTo>
                      <a:pt x="386" y="400"/>
                    </a:lnTo>
                    <a:lnTo>
                      <a:pt x="333" y="400"/>
                    </a:lnTo>
                    <a:lnTo>
                      <a:pt x="284" y="400"/>
                    </a:lnTo>
                    <a:lnTo>
                      <a:pt x="238" y="400"/>
                    </a:lnTo>
                    <a:lnTo>
                      <a:pt x="197" y="400"/>
                    </a:lnTo>
                    <a:lnTo>
                      <a:pt x="159" y="400"/>
                    </a:lnTo>
                    <a:lnTo>
                      <a:pt x="126" y="400"/>
                    </a:lnTo>
                    <a:lnTo>
                      <a:pt x="96" y="400"/>
                    </a:lnTo>
                    <a:lnTo>
                      <a:pt x="71" y="400"/>
                    </a:lnTo>
                    <a:lnTo>
                      <a:pt x="49" y="400"/>
                    </a:lnTo>
                    <a:lnTo>
                      <a:pt x="32" y="400"/>
                    </a:lnTo>
                    <a:lnTo>
                      <a:pt x="18" y="400"/>
                    </a:lnTo>
                    <a:lnTo>
                      <a:pt x="8" y="400"/>
                    </a:lnTo>
                    <a:lnTo>
                      <a:pt x="2" y="400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rgbClr val="C8AD76">
                  <a:alpha val="58000"/>
                </a:srgbClr>
              </a:solidFill>
              <a:ln w="15875" cap="flat">
                <a:noFill/>
                <a:prstDash val="solid"/>
                <a:round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594" name="Freeform 18"/>
              <p:cNvSpPr>
                <a:spLocks/>
              </p:cNvSpPr>
              <p:nvPr/>
            </p:nvSpPr>
            <p:spPr bwMode="auto">
              <a:xfrm>
                <a:off x="2862" y="1838"/>
                <a:ext cx="1009" cy="401"/>
              </a:xfrm>
              <a:custGeom>
                <a:avLst/>
                <a:gdLst/>
                <a:ahLst/>
                <a:cxnLst>
                  <a:cxn ang="0">
                    <a:pos x="2" y="395"/>
                  </a:cxn>
                  <a:cxn ang="0">
                    <a:pos x="9" y="374"/>
                  </a:cxn>
                  <a:cxn ang="0">
                    <a:pos x="21" y="339"/>
                  </a:cxn>
                  <a:cxn ang="0">
                    <a:pos x="58" y="309"/>
                  </a:cxn>
                  <a:cxn ang="0">
                    <a:pos x="130" y="294"/>
                  </a:cxn>
                  <a:cxn ang="0">
                    <a:pos x="229" y="292"/>
                  </a:cxn>
                  <a:cxn ang="0">
                    <a:pos x="296" y="292"/>
                  </a:cxn>
                  <a:cxn ang="0">
                    <a:pos x="323" y="292"/>
                  </a:cxn>
                  <a:cxn ang="0">
                    <a:pos x="324" y="289"/>
                  </a:cxn>
                  <a:cxn ang="0">
                    <a:pos x="324" y="279"/>
                  </a:cxn>
                  <a:cxn ang="0">
                    <a:pos x="324" y="262"/>
                  </a:cxn>
                  <a:cxn ang="0">
                    <a:pos x="324" y="247"/>
                  </a:cxn>
                  <a:cxn ang="0">
                    <a:pos x="324" y="239"/>
                  </a:cxn>
                  <a:cxn ang="0">
                    <a:pos x="325" y="238"/>
                  </a:cxn>
                  <a:cxn ang="0">
                    <a:pos x="335" y="238"/>
                  </a:cxn>
                  <a:cxn ang="0">
                    <a:pos x="356" y="238"/>
                  </a:cxn>
                  <a:cxn ang="0">
                    <a:pos x="383" y="236"/>
                  </a:cxn>
                  <a:cxn ang="0">
                    <a:pos x="410" y="229"/>
                  </a:cxn>
                  <a:cxn ang="0">
                    <a:pos x="436" y="218"/>
                  </a:cxn>
                  <a:cxn ang="0">
                    <a:pos x="450" y="201"/>
                  </a:cxn>
                  <a:cxn ang="0">
                    <a:pos x="443" y="179"/>
                  </a:cxn>
                  <a:cxn ang="0">
                    <a:pos x="420" y="152"/>
                  </a:cxn>
                  <a:cxn ang="0">
                    <a:pos x="406" y="123"/>
                  </a:cxn>
                  <a:cxn ang="0">
                    <a:pos x="404" y="91"/>
                  </a:cxn>
                  <a:cxn ang="0">
                    <a:pos x="414" y="59"/>
                  </a:cxn>
                  <a:cxn ang="0">
                    <a:pos x="434" y="32"/>
                  </a:cxn>
                  <a:cxn ang="0">
                    <a:pos x="465" y="10"/>
                  </a:cxn>
                  <a:cxn ang="0">
                    <a:pos x="498" y="0"/>
                  </a:cxn>
                  <a:cxn ang="0">
                    <a:pos x="532" y="5"/>
                  </a:cxn>
                  <a:cxn ang="0">
                    <a:pos x="565" y="24"/>
                  </a:cxn>
                  <a:cxn ang="0">
                    <a:pos x="588" y="49"/>
                  </a:cxn>
                  <a:cxn ang="0">
                    <a:pos x="602" y="79"/>
                  </a:cxn>
                  <a:cxn ang="0">
                    <a:pos x="604" y="112"/>
                  </a:cxn>
                  <a:cxn ang="0">
                    <a:pos x="594" y="143"/>
                  </a:cxn>
                  <a:cxn ang="0">
                    <a:pos x="572" y="170"/>
                  </a:cxn>
                  <a:cxn ang="0">
                    <a:pos x="558" y="194"/>
                  </a:cxn>
                  <a:cxn ang="0">
                    <a:pos x="565" y="213"/>
                  </a:cxn>
                  <a:cxn ang="0">
                    <a:pos x="590" y="226"/>
                  </a:cxn>
                  <a:cxn ang="0">
                    <a:pos x="617" y="235"/>
                  </a:cxn>
                  <a:cxn ang="0">
                    <a:pos x="644" y="238"/>
                  </a:cxn>
                  <a:cxn ang="0">
                    <a:pos x="667" y="238"/>
                  </a:cxn>
                  <a:cxn ang="0">
                    <a:pos x="680" y="238"/>
                  </a:cxn>
                  <a:cxn ang="0">
                    <a:pos x="684" y="238"/>
                  </a:cxn>
                  <a:cxn ang="0">
                    <a:pos x="684" y="243"/>
                  </a:cxn>
                  <a:cxn ang="0">
                    <a:pos x="684" y="256"/>
                  </a:cxn>
                  <a:cxn ang="0">
                    <a:pos x="684" y="274"/>
                  </a:cxn>
                  <a:cxn ang="0">
                    <a:pos x="684" y="287"/>
                  </a:cxn>
                  <a:cxn ang="0">
                    <a:pos x="684" y="292"/>
                  </a:cxn>
                  <a:cxn ang="0">
                    <a:pos x="698" y="292"/>
                  </a:cxn>
                  <a:cxn ang="0">
                    <a:pos x="752" y="292"/>
                  </a:cxn>
                  <a:cxn ang="0">
                    <a:pos x="846" y="292"/>
                  </a:cxn>
                  <a:cxn ang="0">
                    <a:pos x="930" y="302"/>
                  </a:cxn>
                  <a:cxn ang="0">
                    <a:pos x="979" y="328"/>
                  </a:cxn>
                  <a:cxn ang="0">
                    <a:pos x="996" y="364"/>
                  </a:cxn>
                  <a:cxn ang="0">
                    <a:pos x="1005" y="390"/>
                  </a:cxn>
                  <a:cxn ang="0">
                    <a:pos x="1008" y="400"/>
                  </a:cxn>
                  <a:cxn ang="0">
                    <a:pos x="959" y="400"/>
                  </a:cxn>
                  <a:cxn ang="0">
                    <a:pos x="770" y="400"/>
                  </a:cxn>
                  <a:cxn ang="0">
                    <a:pos x="443" y="400"/>
                  </a:cxn>
                  <a:cxn ang="0">
                    <a:pos x="159" y="400"/>
                  </a:cxn>
                  <a:cxn ang="0">
                    <a:pos x="18" y="400"/>
                  </a:cxn>
                </a:cxnLst>
                <a:rect l="0" t="0" r="r" b="b"/>
                <a:pathLst>
                  <a:path w="1009" h="401">
                    <a:moveTo>
                      <a:pt x="0" y="400"/>
                    </a:moveTo>
                    <a:lnTo>
                      <a:pt x="0" y="400"/>
                    </a:lnTo>
                    <a:lnTo>
                      <a:pt x="0" y="399"/>
                    </a:lnTo>
                    <a:lnTo>
                      <a:pt x="1" y="398"/>
                    </a:lnTo>
                    <a:lnTo>
                      <a:pt x="1" y="397"/>
                    </a:lnTo>
                    <a:lnTo>
                      <a:pt x="2" y="395"/>
                    </a:lnTo>
                    <a:lnTo>
                      <a:pt x="3" y="392"/>
                    </a:lnTo>
                    <a:lnTo>
                      <a:pt x="3" y="390"/>
                    </a:lnTo>
                    <a:lnTo>
                      <a:pt x="5" y="387"/>
                    </a:lnTo>
                    <a:lnTo>
                      <a:pt x="6" y="383"/>
                    </a:lnTo>
                    <a:lnTo>
                      <a:pt x="7" y="379"/>
                    </a:lnTo>
                    <a:lnTo>
                      <a:pt x="9" y="374"/>
                    </a:lnTo>
                    <a:lnTo>
                      <a:pt x="10" y="370"/>
                    </a:lnTo>
                    <a:lnTo>
                      <a:pt x="12" y="364"/>
                    </a:lnTo>
                    <a:lnTo>
                      <a:pt x="14" y="359"/>
                    </a:lnTo>
                    <a:lnTo>
                      <a:pt x="16" y="353"/>
                    </a:lnTo>
                    <a:lnTo>
                      <a:pt x="18" y="346"/>
                    </a:lnTo>
                    <a:lnTo>
                      <a:pt x="21" y="339"/>
                    </a:lnTo>
                    <a:lnTo>
                      <a:pt x="24" y="333"/>
                    </a:lnTo>
                    <a:lnTo>
                      <a:pt x="29" y="328"/>
                    </a:lnTo>
                    <a:lnTo>
                      <a:pt x="35" y="322"/>
                    </a:lnTo>
                    <a:lnTo>
                      <a:pt x="42" y="318"/>
                    </a:lnTo>
                    <a:lnTo>
                      <a:pt x="49" y="313"/>
                    </a:lnTo>
                    <a:lnTo>
                      <a:pt x="58" y="309"/>
                    </a:lnTo>
                    <a:lnTo>
                      <a:pt x="68" y="306"/>
                    </a:lnTo>
                    <a:lnTo>
                      <a:pt x="78" y="302"/>
                    </a:lnTo>
                    <a:lnTo>
                      <a:pt x="90" y="300"/>
                    </a:lnTo>
                    <a:lnTo>
                      <a:pt x="102" y="297"/>
                    </a:lnTo>
                    <a:lnTo>
                      <a:pt x="116" y="295"/>
                    </a:lnTo>
                    <a:lnTo>
                      <a:pt x="130" y="294"/>
                    </a:lnTo>
                    <a:lnTo>
                      <a:pt x="146" y="293"/>
                    </a:lnTo>
                    <a:lnTo>
                      <a:pt x="163" y="292"/>
                    </a:lnTo>
                    <a:lnTo>
                      <a:pt x="180" y="292"/>
                    </a:lnTo>
                    <a:lnTo>
                      <a:pt x="197" y="292"/>
                    </a:lnTo>
                    <a:lnTo>
                      <a:pt x="214" y="292"/>
                    </a:lnTo>
                    <a:lnTo>
                      <a:pt x="229" y="292"/>
                    </a:lnTo>
                    <a:lnTo>
                      <a:pt x="243" y="292"/>
                    </a:lnTo>
                    <a:lnTo>
                      <a:pt x="256" y="292"/>
                    </a:lnTo>
                    <a:lnTo>
                      <a:pt x="268" y="292"/>
                    </a:lnTo>
                    <a:lnTo>
                      <a:pt x="278" y="292"/>
                    </a:lnTo>
                    <a:lnTo>
                      <a:pt x="288" y="292"/>
                    </a:lnTo>
                    <a:lnTo>
                      <a:pt x="296" y="292"/>
                    </a:lnTo>
                    <a:lnTo>
                      <a:pt x="304" y="292"/>
                    </a:lnTo>
                    <a:lnTo>
                      <a:pt x="310" y="292"/>
                    </a:lnTo>
                    <a:lnTo>
                      <a:pt x="315" y="292"/>
                    </a:lnTo>
                    <a:lnTo>
                      <a:pt x="319" y="292"/>
                    </a:lnTo>
                    <a:lnTo>
                      <a:pt x="322" y="292"/>
                    </a:lnTo>
                    <a:lnTo>
                      <a:pt x="323" y="292"/>
                    </a:lnTo>
                    <a:lnTo>
                      <a:pt x="324" y="292"/>
                    </a:lnTo>
                    <a:lnTo>
                      <a:pt x="324" y="291"/>
                    </a:lnTo>
                    <a:lnTo>
                      <a:pt x="324" y="290"/>
                    </a:lnTo>
                    <a:lnTo>
                      <a:pt x="324" y="289"/>
                    </a:lnTo>
                    <a:lnTo>
                      <a:pt x="324" y="288"/>
                    </a:lnTo>
                    <a:lnTo>
                      <a:pt x="324" y="287"/>
                    </a:lnTo>
                    <a:lnTo>
                      <a:pt x="324" y="285"/>
                    </a:lnTo>
                    <a:lnTo>
                      <a:pt x="324" y="283"/>
                    </a:lnTo>
                    <a:lnTo>
                      <a:pt x="324" y="281"/>
                    </a:lnTo>
                    <a:lnTo>
                      <a:pt x="324" y="279"/>
                    </a:lnTo>
                    <a:lnTo>
                      <a:pt x="324" y="277"/>
                    </a:lnTo>
                    <a:lnTo>
                      <a:pt x="324" y="274"/>
                    </a:lnTo>
                    <a:lnTo>
                      <a:pt x="324" y="271"/>
                    </a:lnTo>
                    <a:lnTo>
                      <a:pt x="324" y="268"/>
                    </a:lnTo>
                    <a:lnTo>
                      <a:pt x="324" y="265"/>
                    </a:lnTo>
                    <a:lnTo>
                      <a:pt x="324" y="262"/>
                    </a:lnTo>
                    <a:lnTo>
                      <a:pt x="324" y="259"/>
                    </a:lnTo>
                    <a:lnTo>
                      <a:pt x="324" y="256"/>
                    </a:lnTo>
                    <a:lnTo>
                      <a:pt x="324" y="253"/>
                    </a:lnTo>
                    <a:lnTo>
                      <a:pt x="324" y="251"/>
                    </a:lnTo>
                    <a:lnTo>
                      <a:pt x="324" y="249"/>
                    </a:lnTo>
                    <a:lnTo>
                      <a:pt x="324" y="247"/>
                    </a:lnTo>
                    <a:lnTo>
                      <a:pt x="324" y="245"/>
                    </a:lnTo>
                    <a:lnTo>
                      <a:pt x="324" y="243"/>
                    </a:lnTo>
                    <a:lnTo>
                      <a:pt x="324" y="242"/>
                    </a:lnTo>
                    <a:lnTo>
                      <a:pt x="324" y="241"/>
                    </a:lnTo>
                    <a:lnTo>
                      <a:pt x="324" y="240"/>
                    </a:lnTo>
                    <a:lnTo>
                      <a:pt x="324" y="239"/>
                    </a:lnTo>
                    <a:lnTo>
                      <a:pt x="324" y="238"/>
                    </a:lnTo>
                    <a:lnTo>
                      <a:pt x="325" y="238"/>
                    </a:lnTo>
                    <a:lnTo>
                      <a:pt x="326" y="238"/>
                    </a:lnTo>
                    <a:lnTo>
                      <a:pt x="328" y="238"/>
                    </a:lnTo>
                    <a:lnTo>
                      <a:pt x="329" y="238"/>
                    </a:lnTo>
                    <a:lnTo>
                      <a:pt x="331" y="238"/>
                    </a:lnTo>
                    <a:lnTo>
                      <a:pt x="333" y="238"/>
                    </a:lnTo>
                    <a:lnTo>
                      <a:pt x="335" y="238"/>
                    </a:lnTo>
                    <a:lnTo>
                      <a:pt x="338" y="238"/>
                    </a:lnTo>
                    <a:lnTo>
                      <a:pt x="341" y="238"/>
                    </a:lnTo>
                    <a:lnTo>
                      <a:pt x="344" y="238"/>
                    </a:lnTo>
                    <a:lnTo>
                      <a:pt x="348" y="238"/>
                    </a:lnTo>
                    <a:lnTo>
                      <a:pt x="352" y="238"/>
                    </a:lnTo>
                    <a:lnTo>
                      <a:pt x="356" y="238"/>
                    </a:lnTo>
                    <a:lnTo>
                      <a:pt x="360" y="238"/>
                    </a:lnTo>
                    <a:lnTo>
                      <a:pt x="365" y="238"/>
                    </a:lnTo>
                    <a:lnTo>
                      <a:pt x="369" y="238"/>
                    </a:lnTo>
                    <a:lnTo>
                      <a:pt x="374" y="237"/>
                    </a:lnTo>
                    <a:lnTo>
                      <a:pt x="378" y="237"/>
                    </a:lnTo>
                    <a:lnTo>
                      <a:pt x="383" y="236"/>
                    </a:lnTo>
                    <a:lnTo>
                      <a:pt x="387" y="235"/>
                    </a:lnTo>
                    <a:lnTo>
                      <a:pt x="392" y="235"/>
                    </a:lnTo>
                    <a:lnTo>
                      <a:pt x="396" y="234"/>
                    </a:lnTo>
                    <a:lnTo>
                      <a:pt x="401" y="232"/>
                    </a:lnTo>
                    <a:lnTo>
                      <a:pt x="405" y="231"/>
                    </a:lnTo>
                    <a:lnTo>
                      <a:pt x="410" y="229"/>
                    </a:lnTo>
                    <a:lnTo>
                      <a:pt x="414" y="228"/>
                    </a:lnTo>
                    <a:lnTo>
                      <a:pt x="419" y="226"/>
                    </a:lnTo>
                    <a:lnTo>
                      <a:pt x="423" y="224"/>
                    </a:lnTo>
                    <a:lnTo>
                      <a:pt x="428" y="222"/>
                    </a:lnTo>
                    <a:lnTo>
                      <a:pt x="432" y="220"/>
                    </a:lnTo>
                    <a:lnTo>
                      <a:pt x="436" y="218"/>
                    </a:lnTo>
                    <a:lnTo>
                      <a:pt x="440" y="215"/>
                    </a:lnTo>
                    <a:lnTo>
                      <a:pt x="443" y="213"/>
                    </a:lnTo>
                    <a:lnTo>
                      <a:pt x="446" y="210"/>
                    </a:lnTo>
                    <a:lnTo>
                      <a:pt x="447" y="207"/>
                    </a:lnTo>
                    <a:lnTo>
                      <a:pt x="449" y="204"/>
                    </a:lnTo>
                    <a:lnTo>
                      <a:pt x="450" y="201"/>
                    </a:lnTo>
                    <a:lnTo>
                      <a:pt x="450" y="198"/>
                    </a:lnTo>
                    <a:lnTo>
                      <a:pt x="450" y="194"/>
                    </a:lnTo>
                    <a:lnTo>
                      <a:pt x="449" y="190"/>
                    </a:lnTo>
                    <a:lnTo>
                      <a:pt x="447" y="187"/>
                    </a:lnTo>
                    <a:lnTo>
                      <a:pt x="446" y="183"/>
                    </a:lnTo>
                    <a:lnTo>
                      <a:pt x="443" y="179"/>
                    </a:lnTo>
                    <a:lnTo>
                      <a:pt x="440" y="175"/>
                    </a:lnTo>
                    <a:lnTo>
                      <a:pt x="436" y="170"/>
                    </a:lnTo>
                    <a:lnTo>
                      <a:pt x="432" y="166"/>
                    </a:lnTo>
                    <a:lnTo>
                      <a:pt x="428" y="161"/>
                    </a:lnTo>
                    <a:lnTo>
                      <a:pt x="424" y="157"/>
                    </a:lnTo>
                    <a:lnTo>
                      <a:pt x="420" y="152"/>
                    </a:lnTo>
                    <a:lnTo>
                      <a:pt x="417" y="147"/>
                    </a:lnTo>
                    <a:lnTo>
                      <a:pt x="414" y="143"/>
                    </a:lnTo>
                    <a:lnTo>
                      <a:pt x="411" y="138"/>
                    </a:lnTo>
                    <a:lnTo>
                      <a:pt x="409" y="133"/>
                    </a:lnTo>
                    <a:lnTo>
                      <a:pt x="407" y="128"/>
                    </a:lnTo>
                    <a:lnTo>
                      <a:pt x="406" y="123"/>
                    </a:lnTo>
                    <a:lnTo>
                      <a:pt x="405" y="117"/>
                    </a:lnTo>
                    <a:lnTo>
                      <a:pt x="404" y="112"/>
                    </a:lnTo>
                    <a:lnTo>
                      <a:pt x="403" y="107"/>
                    </a:lnTo>
                    <a:lnTo>
                      <a:pt x="403" y="102"/>
                    </a:lnTo>
                    <a:lnTo>
                      <a:pt x="403" y="96"/>
                    </a:lnTo>
                    <a:lnTo>
                      <a:pt x="404" y="91"/>
                    </a:lnTo>
                    <a:lnTo>
                      <a:pt x="405" y="85"/>
                    </a:lnTo>
                    <a:lnTo>
                      <a:pt x="406" y="79"/>
                    </a:lnTo>
                    <a:lnTo>
                      <a:pt x="408" y="74"/>
                    </a:lnTo>
                    <a:lnTo>
                      <a:pt x="410" y="69"/>
                    </a:lnTo>
                    <a:lnTo>
                      <a:pt x="412" y="64"/>
                    </a:lnTo>
                    <a:lnTo>
                      <a:pt x="414" y="59"/>
                    </a:lnTo>
                    <a:lnTo>
                      <a:pt x="417" y="54"/>
                    </a:lnTo>
                    <a:lnTo>
                      <a:pt x="420" y="49"/>
                    </a:lnTo>
                    <a:lnTo>
                      <a:pt x="423" y="45"/>
                    </a:lnTo>
                    <a:lnTo>
                      <a:pt x="427" y="40"/>
                    </a:lnTo>
                    <a:lnTo>
                      <a:pt x="430" y="36"/>
                    </a:lnTo>
                    <a:lnTo>
                      <a:pt x="434" y="32"/>
                    </a:lnTo>
                    <a:lnTo>
                      <a:pt x="439" y="28"/>
                    </a:lnTo>
                    <a:lnTo>
                      <a:pt x="443" y="24"/>
                    </a:lnTo>
                    <a:lnTo>
                      <a:pt x="448" y="20"/>
                    </a:lnTo>
                    <a:lnTo>
                      <a:pt x="454" y="16"/>
                    </a:lnTo>
                    <a:lnTo>
                      <a:pt x="459" y="13"/>
                    </a:lnTo>
                    <a:lnTo>
                      <a:pt x="465" y="10"/>
                    </a:lnTo>
                    <a:lnTo>
                      <a:pt x="470" y="7"/>
                    </a:lnTo>
                    <a:lnTo>
                      <a:pt x="476" y="5"/>
                    </a:lnTo>
                    <a:lnTo>
                      <a:pt x="482" y="3"/>
                    </a:lnTo>
                    <a:lnTo>
                      <a:pt x="487" y="1"/>
                    </a:lnTo>
                    <a:lnTo>
                      <a:pt x="493" y="0"/>
                    </a:lnTo>
                    <a:lnTo>
                      <a:pt x="498" y="0"/>
                    </a:lnTo>
                    <a:lnTo>
                      <a:pt x="504" y="0"/>
                    </a:lnTo>
                    <a:lnTo>
                      <a:pt x="510" y="0"/>
                    </a:lnTo>
                    <a:lnTo>
                      <a:pt x="515" y="0"/>
                    </a:lnTo>
                    <a:lnTo>
                      <a:pt x="521" y="1"/>
                    </a:lnTo>
                    <a:lnTo>
                      <a:pt x="527" y="3"/>
                    </a:lnTo>
                    <a:lnTo>
                      <a:pt x="532" y="5"/>
                    </a:lnTo>
                    <a:lnTo>
                      <a:pt x="538" y="7"/>
                    </a:lnTo>
                    <a:lnTo>
                      <a:pt x="543" y="10"/>
                    </a:lnTo>
                    <a:lnTo>
                      <a:pt x="549" y="13"/>
                    </a:lnTo>
                    <a:lnTo>
                      <a:pt x="554" y="16"/>
                    </a:lnTo>
                    <a:lnTo>
                      <a:pt x="560" y="20"/>
                    </a:lnTo>
                    <a:lnTo>
                      <a:pt x="565" y="24"/>
                    </a:lnTo>
                    <a:lnTo>
                      <a:pt x="569" y="28"/>
                    </a:lnTo>
                    <a:lnTo>
                      <a:pt x="574" y="32"/>
                    </a:lnTo>
                    <a:lnTo>
                      <a:pt x="578" y="36"/>
                    </a:lnTo>
                    <a:lnTo>
                      <a:pt x="581" y="40"/>
                    </a:lnTo>
                    <a:lnTo>
                      <a:pt x="585" y="45"/>
                    </a:lnTo>
                    <a:lnTo>
                      <a:pt x="588" y="49"/>
                    </a:lnTo>
                    <a:lnTo>
                      <a:pt x="591" y="54"/>
                    </a:lnTo>
                    <a:lnTo>
                      <a:pt x="594" y="59"/>
                    </a:lnTo>
                    <a:lnTo>
                      <a:pt x="596" y="64"/>
                    </a:lnTo>
                    <a:lnTo>
                      <a:pt x="598" y="69"/>
                    </a:lnTo>
                    <a:lnTo>
                      <a:pt x="600" y="74"/>
                    </a:lnTo>
                    <a:lnTo>
                      <a:pt x="602" y="79"/>
                    </a:lnTo>
                    <a:lnTo>
                      <a:pt x="603" y="85"/>
                    </a:lnTo>
                    <a:lnTo>
                      <a:pt x="604" y="91"/>
                    </a:lnTo>
                    <a:lnTo>
                      <a:pt x="605" y="96"/>
                    </a:lnTo>
                    <a:lnTo>
                      <a:pt x="605" y="102"/>
                    </a:lnTo>
                    <a:lnTo>
                      <a:pt x="605" y="107"/>
                    </a:lnTo>
                    <a:lnTo>
                      <a:pt x="604" y="112"/>
                    </a:lnTo>
                    <a:lnTo>
                      <a:pt x="603" y="117"/>
                    </a:lnTo>
                    <a:lnTo>
                      <a:pt x="602" y="123"/>
                    </a:lnTo>
                    <a:lnTo>
                      <a:pt x="601" y="128"/>
                    </a:lnTo>
                    <a:lnTo>
                      <a:pt x="599" y="133"/>
                    </a:lnTo>
                    <a:lnTo>
                      <a:pt x="597" y="138"/>
                    </a:lnTo>
                    <a:lnTo>
                      <a:pt x="594" y="143"/>
                    </a:lnTo>
                    <a:lnTo>
                      <a:pt x="591" y="147"/>
                    </a:lnTo>
                    <a:lnTo>
                      <a:pt x="588" y="152"/>
                    </a:lnTo>
                    <a:lnTo>
                      <a:pt x="584" y="157"/>
                    </a:lnTo>
                    <a:lnTo>
                      <a:pt x="580" y="161"/>
                    </a:lnTo>
                    <a:lnTo>
                      <a:pt x="576" y="166"/>
                    </a:lnTo>
                    <a:lnTo>
                      <a:pt x="572" y="170"/>
                    </a:lnTo>
                    <a:lnTo>
                      <a:pt x="568" y="175"/>
                    </a:lnTo>
                    <a:lnTo>
                      <a:pt x="565" y="179"/>
                    </a:lnTo>
                    <a:lnTo>
                      <a:pt x="563" y="183"/>
                    </a:lnTo>
                    <a:lnTo>
                      <a:pt x="561" y="187"/>
                    </a:lnTo>
                    <a:lnTo>
                      <a:pt x="559" y="190"/>
                    </a:lnTo>
                    <a:lnTo>
                      <a:pt x="558" y="194"/>
                    </a:lnTo>
                    <a:lnTo>
                      <a:pt x="558" y="198"/>
                    </a:lnTo>
                    <a:lnTo>
                      <a:pt x="558" y="201"/>
                    </a:lnTo>
                    <a:lnTo>
                      <a:pt x="559" y="204"/>
                    </a:lnTo>
                    <a:lnTo>
                      <a:pt x="561" y="207"/>
                    </a:lnTo>
                    <a:lnTo>
                      <a:pt x="563" y="210"/>
                    </a:lnTo>
                    <a:lnTo>
                      <a:pt x="565" y="213"/>
                    </a:lnTo>
                    <a:lnTo>
                      <a:pt x="568" y="215"/>
                    </a:lnTo>
                    <a:lnTo>
                      <a:pt x="572" y="218"/>
                    </a:lnTo>
                    <a:lnTo>
                      <a:pt x="576" y="220"/>
                    </a:lnTo>
                    <a:lnTo>
                      <a:pt x="581" y="222"/>
                    </a:lnTo>
                    <a:lnTo>
                      <a:pt x="585" y="224"/>
                    </a:lnTo>
                    <a:lnTo>
                      <a:pt x="590" y="226"/>
                    </a:lnTo>
                    <a:lnTo>
                      <a:pt x="594" y="228"/>
                    </a:lnTo>
                    <a:lnTo>
                      <a:pt x="599" y="229"/>
                    </a:lnTo>
                    <a:lnTo>
                      <a:pt x="603" y="231"/>
                    </a:lnTo>
                    <a:lnTo>
                      <a:pt x="608" y="232"/>
                    </a:lnTo>
                    <a:lnTo>
                      <a:pt x="612" y="234"/>
                    </a:lnTo>
                    <a:lnTo>
                      <a:pt x="617" y="235"/>
                    </a:lnTo>
                    <a:lnTo>
                      <a:pt x="621" y="235"/>
                    </a:lnTo>
                    <a:lnTo>
                      <a:pt x="626" y="236"/>
                    </a:lnTo>
                    <a:lnTo>
                      <a:pt x="630" y="237"/>
                    </a:lnTo>
                    <a:lnTo>
                      <a:pt x="635" y="237"/>
                    </a:lnTo>
                    <a:lnTo>
                      <a:pt x="639" y="238"/>
                    </a:lnTo>
                    <a:lnTo>
                      <a:pt x="644" y="238"/>
                    </a:lnTo>
                    <a:lnTo>
                      <a:pt x="648" y="238"/>
                    </a:lnTo>
                    <a:lnTo>
                      <a:pt x="652" y="238"/>
                    </a:lnTo>
                    <a:lnTo>
                      <a:pt x="656" y="238"/>
                    </a:lnTo>
                    <a:lnTo>
                      <a:pt x="660" y="238"/>
                    </a:lnTo>
                    <a:lnTo>
                      <a:pt x="664" y="238"/>
                    </a:lnTo>
                    <a:lnTo>
                      <a:pt x="667" y="238"/>
                    </a:lnTo>
                    <a:lnTo>
                      <a:pt x="670" y="238"/>
                    </a:lnTo>
                    <a:lnTo>
                      <a:pt x="673" y="238"/>
                    </a:lnTo>
                    <a:lnTo>
                      <a:pt x="675" y="238"/>
                    </a:lnTo>
                    <a:lnTo>
                      <a:pt x="677" y="238"/>
                    </a:lnTo>
                    <a:lnTo>
                      <a:pt x="679" y="238"/>
                    </a:lnTo>
                    <a:lnTo>
                      <a:pt x="680" y="238"/>
                    </a:lnTo>
                    <a:lnTo>
                      <a:pt x="682" y="238"/>
                    </a:lnTo>
                    <a:lnTo>
                      <a:pt x="683" y="238"/>
                    </a:lnTo>
                    <a:lnTo>
                      <a:pt x="684" y="238"/>
                    </a:lnTo>
                    <a:lnTo>
                      <a:pt x="684" y="239"/>
                    </a:lnTo>
                    <a:lnTo>
                      <a:pt x="684" y="240"/>
                    </a:lnTo>
                    <a:lnTo>
                      <a:pt x="684" y="241"/>
                    </a:lnTo>
                    <a:lnTo>
                      <a:pt x="684" y="242"/>
                    </a:lnTo>
                    <a:lnTo>
                      <a:pt x="684" y="243"/>
                    </a:lnTo>
                    <a:lnTo>
                      <a:pt x="684" y="245"/>
                    </a:lnTo>
                    <a:lnTo>
                      <a:pt x="684" y="247"/>
                    </a:lnTo>
                    <a:lnTo>
                      <a:pt x="684" y="249"/>
                    </a:lnTo>
                    <a:lnTo>
                      <a:pt x="684" y="251"/>
                    </a:lnTo>
                    <a:lnTo>
                      <a:pt x="684" y="253"/>
                    </a:lnTo>
                    <a:lnTo>
                      <a:pt x="684" y="256"/>
                    </a:lnTo>
                    <a:lnTo>
                      <a:pt x="684" y="259"/>
                    </a:lnTo>
                    <a:lnTo>
                      <a:pt x="684" y="262"/>
                    </a:lnTo>
                    <a:lnTo>
                      <a:pt x="684" y="265"/>
                    </a:lnTo>
                    <a:lnTo>
                      <a:pt x="684" y="268"/>
                    </a:lnTo>
                    <a:lnTo>
                      <a:pt x="684" y="271"/>
                    </a:lnTo>
                    <a:lnTo>
                      <a:pt x="684" y="274"/>
                    </a:lnTo>
                    <a:lnTo>
                      <a:pt x="684" y="277"/>
                    </a:lnTo>
                    <a:lnTo>
                      <a:pt x="684" y="279"/>
                    </a:lnTo>
                    <a:lnTo>
                      <a:pt x="684" y="281"/>
                    </a:lnTo>
                    <a:lnTo>
                      <a:pt x="684" y="283"/>
                    </a:lnTo>
                    <a:lnTo>
                      <a:pt x="684" y="285"/>
                    </a:lnTo>
                    <a:lnTo>
                      <a:pt x="684" y="287"/>
                    </a:lnTo>
                    <a:lnTo>
                      <a:pt x="684" y="288"/>
                    </a:lnTo>
                    <a:lnTo>
                      <a:pt x="684" y="289"/>
                    </a:lnTo>
                    <a:lnTo>
                      <a:pt x="684" y="290"/>
                    </a:lnTo>
                    <a:lnTo>
                      <a:pt x="684" y="291"/>
                    </a:lnTo>
                    <a:lnTo>
                      <a:pt x="684" y="292"/>
                    </a:lnTo>
                    <a:lnTo>
                      <a:pt x="685" y="292"/>
                    </a:lnTo>
                    <a:lnTo>
                      <a:pt x="686" y="292"/>
                    </a:lnTo>
                    <a:lnTo>
                      <a:pt x="689" y="292"/>
                    </a:lnTo>
                    <a:lnTo>
                      <a:pt x="693" y="292"/>
                    </a:lnTo>
                    <a:lnTo>
                      <a:pt x="698" y="292"/>
                    </a:lnTo>
                    <a:lnTo>
                      <a:pt x="704" y="292"/>
                    </a:lnTo>
                    <a:lnTo>
                      <a:pt x="712" y="292"/>
                    </a:lnTo>
                    <a:lnTo>
                      <a:pt x="720" y="292"/>
                    </a:lnTo>
                    <a:lnTo>
                      <a:pt x="730" y="292"/>
                    </a:lnTo>
                    <a:lnTo>
                      <a:pt x="740" y="292"/>
                    </a:lnTo>
                    <a:lnTo>
                      <a:pt x="752" y="292"/>
                    </a:lnTo>
                    <a:lnTo>
                      <a:pt x="765" y="292"/>
                    </a:lnTo>
                    <a:lnTo>
                      <a:pt x="779" y="292"/>
                    </a:lnTo>
                    <a:lnTo>
                      <a:pt x="794" y="292"/>
                    </a:lnTo>
                    <a:lnTo>
                      <a:pt x="811" y="292"/>
                    </a:lnTo>
                    <a:lnTo>
                      <a:pt x="828" y="292"/>
                    </a:lnTo>
                    <a:lnTo>
                      <a:pt x="846" y="292"/>
                    </a:lnTo>
                    <a:lnTo>
                      <a:pt x="862" y="293"/>
                    </a:lnTo>
                    <a:lnTo>
                      <a:pt x="878" y="294"/>
                    </a:lnTo>
                    <a:lnTo>
                      <a:pt x="892" y="295"/>
                    </a:lnTo>
                    <a:lnTo>
                      <a:pt x="906" y="297"/>
                    </a:lnTo>
                    <a:lnTo>
                      <a:pt x="918" y="300"/>
                    </a:lnTo>
                    <a:lnTo>
                      <a:pt x="930" y="302"/>
                    </a:lnTo>
                    <a:lnTo>
                      <a:pt x="940" y="306"/>
                    </a:lnTo>
                    <a:lnTo>
                      <a:pt x="950" y="309"/>
                    </a:lnTo>
                    <a:lnTo>
                      <a:pt x="959" y="313"/>
                    </a:lnTo>
                    <a:lnTo>
                      <a:pt x="966" y="318"/>
                    </a:lnTo>
                    <a:lnTo>
                      <a:pt x="973" y="322"/>
                    </a:lnTo>
                    <a:lnTo>
                      <a:pt x="979" y="328"/>
                    </a:lnTo>
                    <a:lnTo>
                      <a:pt x="984" y="333"/>
                    </a:lnTo>
                    <a:lnTo>
                      <a:pt x="987" y="339"/>
                    </a:lnTo>
                    <a:lnTo>
                      <a:pt x="990" y="346"/>
                    </a:lnTo>
                    <a:lnTo>
                      <a:pt x="992" y="353"/>
                    </a:lnTo>
                    <a:lnTo>
                      <a:pt x="994" y="359"/>
                    </a:lnTo>
                    <a:lnTo>
                      <a:pt x="996" y="364"/>
                    </a:lnTo>
                    <a:lnTo>
                      <a:pt x="998" y="370"/>
                    </a:lnTo>
                    <a:lnTo>
                      <a:pt x="999" y="374"/>
                    </a:lnTo>
                    <a:lnTo>
                      <a:pt x="1001" y="379"/>
                    </a:lnTo>
                    <a:lnTo>
                      <a:pt x="1002" y="383"/>
                    </a:lnTo>
                    <a:lnTo>
                      <a:pt x="1003" y="387"/>
                    </a:lnTo>
                    <a:lnTo>
                      <a:pt x="1005" y="390"/>
                    </a:lnTo>
                    <a:lnTo>
                      <a:pt x="1005" y="392"/>
                    </a:lnTo>
                    <a:lnTo>
                      <a:pt x="1006" y="395"/>
                    </a:lnTo>
                    <a:lnTo>
                      <a:pt x="1007" y="397"/>
                    </a:lnTo>
                    <a:lnTo>
                      <a:pt x="1007" y="398"/>
                    </a:lnTo>
                    <a:lnTo>
                      <a:pt x="1008" y="399"/>
                    </a:lnTo>
                    <a:lnTo>
                      <a:pt x="1008" y="400"/>
                    </a:lnTo>
                    <a:lnTo>
                      <a:pt x="1006" y="400"/>
                    </a:lnTo>
                    <a:lnTo>
                      <a:pt x="1000" y="400"/>
                    </a:lnTo>
                    <a:lnTo>
                      <a:pt x="990" y="400"/>
                    </a:lnTo>
                    <a:lnTo>
                      <a:pt x="976" y="400"/>
                    </a:lnTo>
                    <a:lnTo>
                      <a:pt x="959" y="400"/>
                    </a:lnTo>
                    <a:lnTo>
                      <a:pt x="937" y="400"/>
                    </a:lnTo>
                    <a:lnTo>
                      <a:pt x="912" y="400"/>
                    </a:lnTo>
                    <a:lnTo>
                      <a:pt x="882" y="400"/>
                    </a:lnTo>
                    <a:lnTo>
                      <a:pt x="849" y="400"/>
                    </a:lnTo>
                    <a:lnTo>
                      <a:pt x="811" y="400"/>
                    </a:lnTo>
                    <a:lnTo>
                      <a:pt x="770" y="400"/>
                    </a:lnTo>
                    <a:lnTo>
                      <a:pt x="725" y="400"/>
                    </a:lnTo>
                    <a:lnTo>
                      <a:pt x="675" y="400"/>
                    </a:lnTo>
                    <a:lnTo>
                      <a:pt x="622" y="400"/>
                    </a:lnTo>
                    <a:lnTo>
                      <a:pt x="565" y="400"/>
                    </a:lnTo>
                    <a:lnTo>
                      <a:pt x="504" y="400"/>
                    </a:lnTo>
                    <a:lnTo>
                      <a:pt x="443" y="400"/>
                    </a:lnTo>
                    <a:lnTo>
                      <a:pt x="386" y="400"/>
                    </a:lnTo>
                    <a:lnTo>
                      <a:pt x="333" y="400"/>
                    </a:lnTo>
                    <a:lnTo>
                      <a:pt x="284" y="400"/>
                    </a:lnTo>
                    <a:lnTo>
                      <a:pt x="238" y="400"/>
                    </a:lnTo>
                    <a:lnTo>
                      <a:pt x="197" y="400"/>
                    </a:lnTo>
                    <a:lnTo>
                      <a:pt x="159" y="400"/>
                    </a:lnTo>
                    <a:lnTo>
                      <a:pt x="126" y="400"/>
                    </a:lnTo>
                    <a:lnTo>
                      <a:pt x="96" y="400"/>
                    </a:lnTo>
                    <a:lnTo>
                      <a:pt x="71" y="400"/>
                    </a:lnTo>
                    <a:lnTo>
                      <a:pt x="49" y="400"/>
                    </a:lnTo>
                    <a:lnTo>
                      <a:pt x="32" y="400"/>
                    </a:lnTo>
                    <a:lnTo>
                      <a:pt x="18" y="400"/>
                    </a:lnTo>
                    <a:lnTo>
                      <a:pt x="8" y="400"/>
                    </a:lnTo>
                    <a:lnTo>
                      <a:pt x="2" y="400"/>
                    </a:lnTo>
                    <a:lnTo>
                      <a:pt x="0" y="400"/>
                    </a:lnTo>
                    <a:close/>
                  </a:path>
                </a:pathLst>
              </a:custGeom>
              <a:solidFill>
                <a:srgbClr val="C8AD76">
                  <a:alpha val="58000"/>
                </a:srgbClr>
              </a:solidFill>
              <a:ln w="15875" cap="flat">
                <a:noFill/>
                <a:prstDash val="solid"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  <p:sp>
            <p:nvSpPr>
              <p:cNvPr id="24595" name="Oval 19"/>
              <p:cNvSpPr>
                <a:spLocks noChangeArrowheads="1"/>
              </p:cNvSpPr>
              <p:nvPr/>
            </p:nvSpPr>
            <p:spPr bwMode="auto">
              <a:xfrm>
                <a:off x="3314" y="1886"/>
                <a:ext cx="108" cy="108"/>
              </a:xfrm>
              <a:prstGeom prst="ellipse">
                <a:avLst/>
              </a:prstGeom>
              <a:solidFill>
                <a:srgbClr val="C8AD76">
                  <a:alpha val="58000"/>
                </a:srgbClr>
              </a:solidFill>
              <a:ln w="15875">
                <a:noFill/>
                <a:round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endParaRPr lang="zh-CN" altLang="en-US"/>
              </a:p>
            </p:txBody>
          </p:sp>
        </p:grpSp>
      </p:grp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>
                <a:latin typeface="黑体" pitchFamily="2" charset="-122"/>
                <a:ea typeface="黑体" pitchFamily="2" charset="-122"/>
              </a:rPr>
              <a:t>五、 应用前景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057400" y="2514600"/>
            <a:ext cx="3810000" cy="32766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>
                <a:latin typeface="黑体" pitchFamily="2" charset="-122"/>
                <a:ea typeface="黑体" pitchFamily="2" charset="-122"/>
              </a:rPr>
              <a:t>①</a:t>
            </a:r>
            <a:r>
              <a:rPr lang="zh-CN" altLang="en-US">
                <a:latin typeface="黑体" pitchFamily="2" charset="-122"/>
                <a:ea typeface="黑体" pitchFamily="2" charset="-122"/>
              </a:rPr>
              <a:t>人工肝脏</a:t>
            </a:r>
          </a:p>
          <a:p>
            <a:pPr>
              <a:buFontTx/>
              <a:buNone/>
            </a:pPr>
            <a:r>
              <a:rPr lang="zh-CN" altLang="en-US">
                <a:latin typeface="黑体" pitchFamily="2" charset="-122"/>
                <a:ea typeface="黑体" pitchFamily="2" charset="-122"/>
              </a:rPr>
              <a:t>②评估新药 </a:t>
            </a:r>
          </a:p>
          <a:p>
            <a:pPr>
              <a:buFontTx/>
              <a:buNone/>
            </a:pPr>
            <a:r>
              <a:rPr lang="zh-CN" altLang="en-US">
                <a:latin typeface="黑体" pitchFamily="2" charset="-122"/>
                <a:ea typeface="黑体" pitchFamily="2" charset="-122"/>
              </a:rPr>
              <a:t>③攻克肝癌</a:t>
            </a:r>
          </a:p>
          <a:p>
            <a:pPr>
              <a:buFontTx/>
              <a:buNone/>
            </a:pPr>
            <a:r>
              <a:rPr lang="zh-CN" altLang="en-US">
                <a:latin typeface="黑体" pitchFamily="2" charset="-122"/>
                <a:ea typeface="黑体" pitchFamily="2" charset="-122"/>
              </a:rPr>
              <a:t>④预防肝病</a:t>
            </a:r>
          </a:p>
          <a:p>
            <a:pPr>
              <a:buFontTx/>
              <a:buNone/>
            </a:pPr>
            <a:r>
              <a:rPr lang="zh-CN" altLang="en-US">
                <a:latin typeface="黑体" pitchFamily="2" charset="-122"/>
                <a:ea typeface="黑体" pitchFamily="2" charset="-122"/>
              </a:rPr>
              <a:t>⑤治疗急性肝衰竭</a:t>
            </a:r>
          </a:p>
        </p:txBody>
      </p:sp>
      <p:pic>
        <p:nvPicPr>
          <p:cNvPr id="24580" name="Picture 4" descr="0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943600" y="2514600"/>
            <a:ext cx="2895600" cy="28956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762" name="Rectangle 2"/>
          <p:cNvSpPr>
            <a:spLocks noGrp="1" noChangeArrowheads="1"/>
          </p:cNvSpPr>
          <p:nvPr>
            <p:ph type="title"/>
          </p:nvPr>
        </p:nvSpPr>
        <p:spPr>
          <a:xfrm>
            <a:off x="2667000" y="381000"/>
            <a:ext cx="3048000" cy="914400"/>
          </a:xfrm>
        </p:spPr>
        <p:txBody>
          <a:bodyPr/>
          <a:lstStyle/>
          <a:p>
            <a:r>
              <a:rPr lang="zh-CN" altLang="en-US" b="1">
                <a:ea typeface="黑体" pitchFamily="2" charset="-122"/>
              </a:rPr>
              <a:t>预防肝病</a:t>
            </a:r>
            <a:r>
              <a:rPr lang="zh-CN" altLang="en-US"/>
              <a:t> </a:t>
            </a:r>
          </a:p>
        </p:txBody>
      </p:sp>
      <p:sp>
        <p:nvSpPr>
          <p:cNvPr id="117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1752600"/>
            <a:ext cx="4876800" cy="4346575"/>
          </a:xfrm>
        </p:spPr>
        <p:txBody>
          <a:bodyPr/>
          <a:lstStyle/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一、戒酒 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二、慎用药 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三、限制脂肪</a:t>
            </a: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四、接种疫苗</a:t>
            </a:r>
          </a:p>
          <a:p>
            <a:pPr>
              <a:buFontTx/>
              <a:buNone/>
            </a:pPr>
            <a:endParaRPr lang="zh-CN" altLang="en-US" b="1">
              <a:latin typeface="黑体" pitchFamily="2" charset="-122"/>
              <a:ea typeface="黑体" pitchFamily="2" charset="-122"/>
            </a:endParaRPr>
          </a:p>
          <a:p>
            <a:pPr>
              <a:buFontTx/>
              <a:buNone/>
            </a:pPr>
            <a:r>
              <a:rPr lang="zh-CN" altLang="en-US" b="1">
                <a:latin typeface="黑体" pitchFamily="2" charset="-122"/>
                <a:ea typeface="黑体" pitchFamily="2" charset="-122"/>
              </a:rPr>
              <a:t>六、输血、献血要防备</a:t>
            </a:r>
            <a:r>
              <a:rPr lang="zh-CN" altLang="en-US"/>
              <a:t> </a:t>
            </a:r>
          </a:p>
        </p:txBody>
      </p:sp>
      <p:pic>
        <p:nvPicPr>
          <p:cNvPr id="117765" name="Picture 5" descr="0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2209800"/>
            <a:ext cx="2819400" cy="2819400"/>
          </a:xfrm>
          <a:prstGeom prst="rect">
            <a:avLst/>
          </a:prstGeom>
          <a:noFill/>
          <a:effectLst>
            <a:prstShdw prst="shdw13" dist="53882" dir="13500000">
              <a:srgbClr val="808080">
                <a:alpha val="50000"/>
              </a:srgbClr>
            </a:prstShdw>
          </a:effectLst>
        </p:spPr>
      </p:pic>
      <p:sp>
        <p:nvSpPr>
          <p:cNvPr id="117766" name="Text Box 6"/>
          <p:cNvSpPr txBox="1">
            <a:spLocks noChangeArrowheads="1"/>
          </p:cNvSpPr>
          <p:nvPr/>
        </p:nvSpPr>
        <p:spPr bwMode="auto">
          <a:xfrm>
            <a:off x="1600200" y="4114800"/>
            <a:ext cx="373380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200"/>
              <a:t>五、良好生活习惯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17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177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1177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1177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1776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177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776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7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763" grpId="0" uiExpand="1" build="p"/>
      <p:bldP spid="11776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70" name="Picture 30" descr="图片1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-661473">
            <a:off x="6172200" y="3200400"/>
            <a:ext cx="2066925" cy="2124075"/>
          </a:xfrm>
          <a:prstGeom prst="rect">
            <a:avLst/>
          </a:prstGeom>
          <a:noFill/>
        </p:spPr>
      </p:pic>
      <p:pic>
        <p:nvPicPr>
          <p:cNvPr id="35869" name="Picture 29" descr="2007060923592394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86200" y="5232400"/>
            <a:ext cx="1625600" cy="16256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358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/>
              <a:t> </a:t>
            </a:r>
          </a:p>
        </p:txBody>
      </p:sp>
      <p:sp>
        <p:nvSpPr>
          <p:cNvPr id="35848" name="WordArt 8"/>
          <p:cNvSpPr>
            <a:spLocks noChangeArrowheads="1" noChangeShapeType="1" noTextEdit="1"/>
          </p:cNvSpPr>
          <p:nvPr/>
        </p:nvSpPr>
        <p:spPr bwMode="auto">
          <a:xfrm>
            <a:off x="1447800" y="1828800"/>
            <a:ext cx="54864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altLang="zh-CN" sz="3600" kern="10">
                <a:ln w="1270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D60093">
                    <a:alpha val="50000"/>
                  </a:srgbClr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华文彩云"/>
                <a:ea typeface="华文彩云"/>
              </a:rPr>
              <a:t>The   End</a:t>
            </a:r>
            <a:endParaRPr lang="zh-CN" altLang="en-US" sz="3600" kern="10">
              <a:ln w="12700">
                <a:solidFill>
                  <a:schemeClr val="tx1"/>
                </a:solidFill>
                <a:round/>
                <a:headEnd/>
                <a:tailEnd/>
              </a:ln>
              <a:solidFill>
                <a:srgbClr val="D60093">
                  <a:alpha val="50000"/>
                </a:srgbClr>
              </a:solidFill>
              <a:effectLst>
                <a:outerShdw dist="107763" dir="2700000" algn="ctr" rotWithShape="0">
                  <a:srgbClr val="808080">
                    <a:alpha val="50000"/>
                  </a:srgbClr>
                </a:outerShdw>
              </a:effectLst>
              <a:latin typeface="华文彩云"/>
              <a:ea typeface="华文彩云"/>
            </a:endParaRPr>
          </a:p>
        </p:txBody>
      </p:sp>
      <p:sp>
        <p:nvSpPr>
          <p:cNvPr id="35852" name="WordArt 12"/>
          <p:cNvSpPr>
            <a:spLocks noChangeArrowheads="1" noChangeShapeType="1" noTextEdit="1"/>
          </p:cNvSpPr>
          <p:nvPr/>
        </p:nvSpPr>
        <p:spPr bwMode="auto">
          <a:xfrm>
            <a:off x="5638800" y="6096000"/>
            <a:ext cx="1828800" cy="304800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outerShdw dist="107763" dir="2700000" algn="ctr" rotWithShape="0">
                    <a:srgbClr val="808080">
                      <a:alpha val="50000"/>
                    </a:srgbClr>
                  </a:outerShdw>
                </a:effectLst>
                <a:latin typeface="华文新魏"/>
                <a:ea typeface="华文新魏"/>
              </a:rPr>
              <a:t>文聪和云</a:t>
            </a:r>
          </a:p>
        </p:txBody>
      </p:sp>
      <p:sp>
        <p:nvSpPr>
          <p:cNvPr id="35855" name="Text Box 15"/>
          <p:cNvSpPr txBox="1">
            <a:spLocks noChangeArrowheads="1"/>
          </p:cNvSpPr>
          <p:nvPr/>
        </p:nvSpPr>
        <p:spPr bwMode="auto">
          <a:xfrm>
            <a:off x="4343400" y="5791200"/>
            <a:ext cx="1465263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eaVert">
            <a:spAutoFit/>
          </a:bodyPr>
          <a:lstStyle/>
          <a:p>
            <a:pPr eaLnBrk="1" hangingPunct="1"/>
            <a:r>
              <a:rPr lang="en-US" altLang="zh-CN" sz="2800"/>
              <a:t> </a:t>
            </a:r>
          </a:p>
          <a:p>
            <a:pPr eaLnBrk="1" hangingPunct="1"/>
            <a:r>
              <a:rPr lang="zh-CN" altLang="en-US" sz="2800"/>
              <a:t>作</a:t>
            </a:r>
          </a:p>
          <a:p>
            <a:pPr eaLnBrk="1" hangingPunct="1"/>
            <a:r>
              <a:rPr lang="zh-CN" altLang="en-US" sz="2800"/>
              <a:t>制</a:t>
            </a:r>
          </a:p>
        </p:txBody>
      </p:sp>
      <p:sp>
        <p:nvSpPr>
          <p:cNvPr id="35856" name="Text Box 16"/>
          <p:cNvSpPr txBox="1">
            <a:spLocks noChangeArrowheads="1"/>
          </p:cNvSpPr>
          <p:nvPr/>
        </p:nvSpPr>
        <p:spPr bwMode="auto">
          <a:xfrm>
            <a:off x="6477000" y="5946775"/>
            <a:ext cx="2857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en-US" altLang="zh-CN">
                <a:ea typeface="宋体" pitchFamily="2" charset="-122"/>
              </a:rPr>
              <a:t>:</a:t>
            </a:r>
          </a:p>
        </p:txBody>
      </p:sp>
      <p:sp>
        <p:nvSpPr>
          <p:cNvPr id="35859" name="WordArt 19"/>
          <p:cNvSpPr>
            <a:spLocks noChangeArrowheads="1" noChangeShapeType="1" noTextEdit="1"/>
          </p:cNvSpPr>
          <p:nvPr/>
        </p:nvSpPr>
        <p:spPr bwMode="auto">
          <a:xfrm rot="-167217">
            <a:off x="685800" y="4267200"/>
            <a:ext cx="3886200" cy="1600200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zh-CN" altLang="en-US" sz="3200" kern="10">
                <a:ln w="9525">
                  <a:noFill/>
                  <a:round/>
                  <a:headEnd/>
                  <a:tailEnd/>
                </a:ln>
                <a:solidFill>
                  <a:srgbClr val="000000"/>
                </a:solidFill>
                <a:effectLst>
                  <a:prstShdw prst="shdw17" dist="17961" dir="2700000">
                    <a:srgbClr val="000000">
                      <a:gamma/>
                      <a:shade val="60000"/>
                      <a:invGamma/>
                    </a:srgbClr>
                  </a:prstShdw>
                </a:effectLst>
                <a:latin typeface="黑体"/>
                <a:ea typeface="黑体"/>
              </a:rPr>
              <a:t>祝大家身体健康！</a:t>
            </a:r>
          </a:p>
        </p:txBody>
      </p:sp>
      <p:sp>
        <p:nvSpPr>
          <p:cNvPr id="35849" name="WordArt 9"/>
          <p:cNvSpPr>
            <a:spLocks noChangeArrowheads="1" noChangeShapeType="1" noTextEdit="1"/>
          </p:cNvSpPr>
          <p:nvPr/>
        </p:nvSpPr>
        <p:spPr bwMode="auto">
          <a:xfrm>
            <a:off x="762000" y="457200"/>
            <a:ext cx="76200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zh-CN" altLang="en-US" sz="3600" kern="10">
                <a:ln w="9525">
                  <a:noFill/>
                  <a:round/>
                  <a:headEnd/>
                  <a:tailEnd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宋体"/>
                <a:ea typeface="宋体"/>
              </a:rPr>
              <a:t>胚胎干细胞在肝癌中的应用</a:t>
            </a:r>
          </a:p>
        </p:txBody>
      </p:sp>
      <p:pic>
        <p:nvPicPr>
          <p:cNvPr id="35868" name="Picture 28" descr="79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2800" y="1600200"/>
            <a:ext cx="2400300" cy="300037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585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58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5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23" name="Picture 11" descr="98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" y="457200"/>
            <a:ext cx="8839200" cy="708025"/>
          </a:xfrm>
          <a:prstGeom prst="rect">
            <a:avLst/>
          </a:prstGeom>
          <a:noFill/>
        </p:spPr>
      </p:pic>
      <p:pic>
        <p:nvPicPr>
          <p:cNvPr id="13322" name="Picture 10" descr="1背景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24400" y="1981200"/>
            <a:ext cx="3733800" cy="2844800"/>
          </a:xfrm>
          <a:prstGeom prst="rect">
            <a:avLst/>
          </a:prstGeom>
          <a:noFill/>
          <a:effectLst>
            <a:outerShdw dist="35921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752600"/>
            <a:ext cx="8229600" cy="4525963"/>
          </a:xfrm>
        </p:spPr>
        <p:txBody>
          <a:bodyPr/>
          <a:lstStyle/>
          <a:p>
            <a:pPr>
              <a:buFontTx/>
              <a:buNone/>
            </a:pPr>
            <a:r>
              <a:rPr lang="en-US" altLang="zh-CN" sz="2800" b="1">
                <a:latin typeface="黑体" pitchFamily="2" charset="-122"/>
                <a:ea typeface="黑体" pitchFamily="2" charset="-122"/>
              </a:rPr>
              <a:t>    *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解毒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*分泌胆汁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*合成尿素场所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*激素灭活的场所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*合成磷脂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胆固醇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*维持血糖浓度稳定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*产生及处理多种血浆蛋白</a:t>
            </a:r>
          </a:p>
          <a:p>
            <a:pPr>
              <a:buFontTx/>
              <a:buNone/>
            </a:pPr>
            <a:r>
              <a:rPr lang="zh-CN" altLang="en-US" sz="2800" b="1">
                <a:latin typeface="黑体" pitchFamily="2" charset="-122"/>
                <a:ea typeface="黑体" pitchFamily="2" charset="-122"/>
              </a:rPr>
              <a:t>    *参与脂类的消化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吸收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运输</a:t>
            </a:r>
            <a:r>
              <a:rPr lang="en-US" altLang="zh-CN" sz="2800" b="1">
                <a:latin typeface="黑体" pitchFamily="2" charset="-122"/>
                <a:ea typeface="黑体" pitchFamily="2" charset="-122"/>
              </a:rPr>
              <a:t>,</a:t>
            </a:r>
            <a:r>
              <a:rPr lang="zh-CN" altLang="en-US" sz="2800" b="1">
                <a:latin typeface="黑体" pitchFamily="2" charset="-122"/>
                <a:ea typeface="黑体" pitchFamily="2" charset="-122"/>
              </a:rPr>
              <a:t>分解与合成</a:t>
            </a:r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8600"/>
            <a:ext cx="8229600" cy="1143000"/>
          </a:xfrm>
        </p:spPr>
        <p:txBody>
          <a:bodyPr/>
          <a:lstStyle/>
          <a:p>
            <a:r>
              <a:rPr lang="en-US" altLang="zh-CN" b="1">
                <a:latin typeface="黑体" pitchFamily="2" charset="-122"/>
                <a:ea typeface="黑体" pitchFamily="2" charset="-122"/>
              </a:rPr>
              <a:t>  </a:t>
            </a:r>
            <a:r>
              <a:rPr lang="zh-CN" altLang="en-US" b="1">
                <a:latin typeface="黑体" pitchFamily="2" charset="-122"/>
                <a:ea typeface="黑体" pitchFamily="2" charset="-122"/>
              </a:rPr>
              <a:t>肝脏的功能</a:t>
            </a:r>
            <a:r>
              <a:rPr lang="zh-CN" altLang="en-US"/>
              <a:t> 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build="p"/>
      <p:bldP spid="133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71488" y="319088"/>
            <a:ext cx="8215312" cy="990600"/>
          </a:xfrm>
        </p:spPr>
        <p:txBody>
          <a:bodyPr/>
          <a:lstStyle/>
          <a:p>
            <a:r>
              <a:rPr lang="zh-CN" altLang="en-US" b="1"/>
              <a:t>常见肝病</a:t>
            </a:r>
            <a:r>
              <a:rPr lang="zh-CN" altLang="en-US"/>
              <a:t> 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609600" y="5105400"/>
            <a:ext cx="8077200" cy="207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</a:rPr>
              <a:t>肝癌</a:t>
            </a:r>
            <a:r>
              <a:rPr lang="zh-CN" altLang="en-US" sz="2800" b="0">
                <a:ea typeface="宋体" pitchFamily="2" charset="-122"/>
              </a:rPr>
              <a:t>     ：  </a:t>
            </a:r>
            <a:r>
              <a:rPr lang="zh-CN" altLang="en-US" sz="2800">
                <a:latin typeface="黑体" pitchFamily="2" charset="-122"/>
              </a:rPr>
              <a:t>肝细胞</a:t>
            </a:r>
            <a:r>
              <a:rPr lang="en-US" altLang="zh-CN" sz="2800">
                <a:latin typeface="黑体" pitchFamily="2" charset="-122"/>
              </a:rPr>
              <a:t>(</a:t>
            </a:r>
            <a:r>
              <a:rPr lang="zh-CN" altLang="en-US" sz="2800">
                <a:latin typeface="黑体" pitchFamily="2" charset="-122"/>
              </a:rPr>
              <a:t>或胆管细胞等</a:t>
            </a:r>
            <a:r>
              <a:rPr lang="en-US" altLang="zh-CN" sz="2800">
                <a:latin typeface="黑体" pitchFamily="2" charset="-122"/>
              </a:rPr>
              <a:t>)</a:t>
            </a:r>
            <a:r>
              <a:rPr lang="zh-CN" altLang="en-US" sz="2800">
                <a:latin typeface="黑体" pitchFamily="2" charset="-122"/>
              </a:rPr>
              <a:t>发生过度增生</a:t>
            </a:r>
            <a:r>
              <a:rPr lang="en-US" altLang="zh-CN" sz="2800">
                <a:latin typeface="黑体" pitchFamily="2" charset="-122"/>
              </a:rPr>
              <a:t>,                    </a:t>
            </a:r>
          </a:p>
          <a:p>
            <a:r>
              <a:rPr lang="en-US" altLang="zh-CN" sz="2800">
                <a:latin typeface="黑体" pitchFamily="2" charset="-122"/>
              </a:rPr>
              <a:t>         </a:t>
            </a:r>
            <a:r>
              <a:rPr lang="zh-CN" altLang="en-US" sz="2800">
                <a:latin typeface="黑体" pitchFamily="2" charset="-122"/>
              </a:rPr>
              <a:t>导致正常结构遭受破坏而形成的一种恶  </a:t>
            </a:r>
          </a:p>
          <a:p>
            <a:r>
              <a:rPr lang="zh-CN" altLang="en-US" sz="2800">
                <a:latin typeface="黑体" pitchFamily="2" charset="-122"/>
              </a:rPr>
              <a:t>         性</a:t>
            </a:r>
            <a:r>
              <a:rPr lang="zh-CN" altLang="en-US" sz="2800"/>
              <a:t>肿瘤</a:t>
            </a:r>
          </a:p>
          <a:p>
            <a:endParaRPr lang="zh-CN" altLang="en-US" sz="2800">
              <a:latin typeface="黑体" pitchFamily="2" charset="-122"/>
            </a:endParaRPr>
          </a:p>
          <a:p>
            <a:endParaRPr lang="en-US" altLang="zh-CN" sz="1800">
              <a:latin typeface="黑体" pitchFamily="2" charset="-122"/>
            </a:endParaRP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09600" y="3962400"/>
            <a:ext cx="82296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993300"/>
                </a:solidFill>
                <a:ea typeface="宋体" pitchFamily="2" charset="-122"/>
              </a:rPr>
              <a:t>肝硬化</a:t>
            </a:r>
            <a:r>
              <a:rPr lang="zh-CN" altLang="en-US" sz="2800" b="0">
                <a:ea typeface="宋体" pitchFamily="2" charset="-122"/>
              </a:rPr>
              <a:t>  ： </a:t>
            </a:r>
            <a:r>
              <a:rPr lang="zh-CN" altLang="en-US" sz="2800" b="0">
                <a:latin typeface="黑体" pitchFamily="2" charset="-122"/>
              </a:rPr>
              <a:t>肝硬化是各种原因所致的肝脏慢性</a:t>
            </a:r>
            <a:r>
              <a:rPr lang="en-US" altLang="zh-CN" sz="2800" b="0">
                <a:latin typeface="黑体" pitchFamily="2" charset="-122"/>
              </a:rPr>
              <a:t>,</a:t>
            </a:r>
            <a:r>
              <a:rPr lang="zh-CN" altLang="en-US" sz="2800" b="0">
                <a:latin typeface="黑体" pitchFamily="2" charset="-122"/>
              </a:rPr>
              <a:t>进行  </a:t>
            </a:r>
          </a:p>
          <a:p>
            <a:r>
              <a:rPr lang="zh-CN" altLang="en-US" sz="2800" b="0">
                <a:latin typeface="黑体" pitchFamily="2" charset="-122"/>
              </a:rPr>
              <a:t>         性的弥漫性改变。</a:t>
            </a:r>
          </a:p>
        </p:txBody>
      </p:sp>
      <p:sp>
        <p:nvSpPr>
          <p:cNvPr id="14345" name="Text Box 9"/>
          <p:cNvSpPr txBox="1">
            <a:spLocks noChangeArrowheads="1"/>
          </p:cNvSpPr>
          <p:nvPr/>
        </p:nvSpPr>
        <p:spPr bwMode="auto">
          <a:xfrm>
            <a:off x="609600" y="2286000"/>
            <a:ext cx="80073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zh-CN" altLang="en-US" sz="2800">
                <a:solidFill>
                  <a:srgbClr val="993300"/>
                </a:solidFill>
                <a:ea typeface="宋体" pitchFamily="2" charset="-122"/>
              </a:rPr>
              <a:t>脂肪肝</a:t>
            </a:r>
            <a:r>
              <a:rPr lang="zh-CN" altLang="en-US" sz="2800" b="0">
                <a:ea typeface="宋体" pitchFamily="2" charset="-122"/>
              </a:rPr>
              <a:t>  ： </a:t>
            </a:r>
            <a:r>
              <a:rPr lang="zh-CN" altLang="en-US" sz="2800" b="0">
                <a:latin typeface="黑体" pitchFamily="2" charset="-122"/>
              </a:rPr>
              <a:t>是指由于各种原因引起的肝脏脂肪代谢</a:t>
            </a:r>
          </a:p>
          <a:p>
            <a:r>
              <a:rPr lang="zh-CN" altLang="en-US" sz="2800" b="0">
                <a:latin typeface="黑体" pitchFamily="2" charset="-122"/>
              </a:rPr>
              <a:t>          失调，过量的脂肪堆积在肝细胞内，同</a:t>
            </a:r>
          </a:p>
          <a:p>
            <a:r>
              <a:rPr lang="zh-CN" altLang="en-US" sz="2800" b="0">
                <a:latin typeface="黑体" pitchFamily="2" charset="-122"/>
              </a:rPr>
              <a:t>          时又是加重肝脏损伤的致病因素。</a:t>
            </a:r>
          </a:p>
          <a:p>
            <a:endParaRPr lang="en-US" altLang="zh-CN" sz="2800">
              <a:latin typeface="黑体" pitchFamily="2" charset="-122"/>
            </a:endParaRPr>
          </a:p>
        </p:txBody>
      </p:sp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609600" y="1524000"/>
            <a:ext cx="7848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993300"/>
                </a:solidFill>
                <a:ea typeface="宋体" pitchFamily="2" charset="-122"/>
              </a:rPr>
              <a:t>肝炎     </a:t>
            </a:r>
            <a:r>
              <a:rPr lang="zh-CN" altLang="en-US" sz="2800" b="0">
                <a:ea typeface="宋体" pitchFamily="2" charset="-122"/>
              </a:rPr>
              <a:t>：</a:t>
            </a:r>
            <a:r>
              <a:rPr lang="zh-CN" altLang="en-US" sz="1800" b="0">
                <a:ea typeface="宋体" pitchFamily="2" charset="-122"/>
              </a:rPr>
              <a:t>    </a:t>
            </a:r>
            <a:r>
              <a:rPr lang="zh-CN" altLang="en-US" sz="2800">
                <a:ea typeface="宋体" pitchFamily="2" charset="-122"/>
              </a:rPr>
              <a:t>病毒引起的肝脏炎性损害。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43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3" grpId="0"/>
      <p:bldP spid="14344" grpId="0"/>
      <p:bldP spid="14345" grpId="0"/>
      <p:bldP spid="14347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855" name="Picture 143" descr="14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533400"/>
            <a:ext cx="5715000" cy="890588"/>
          </a:xfrm>
          <a:prstGeom prst="rect">
            <a:avLst/>
          </a:prstGeom>
          <a:noFill/>
        </p:spPr>
      </p:pic>
      <p:sp>
        <p:nvSpPr>
          <p:cNvPr id="1157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81000"/>
            <a:ext cx="8229600" cy="1143000"/>
          </a:xfrm>
        </p:spPr>
        <p:txBody>
          <a:bodyPr/>
          <a:lstStyle/>
          <a:p>
            <a:r>
              <a:rPr lang="zh-CN" altLang="en-US" sz="4000" b="1">
                <a:ea typeface="黑体" pitchFamily="2" charset="-122"/>
              </a:rPr>
              <a:t>肝癌的治疗及不足</a:t>
            </a:r>
          </a:p>
        </p:txBody>
      </p:sp>
      <p:graphicFrame>
        <p:nvGraphicFramePr>
          <p:cNvPr id="115857" name="Group 145"/>
          <p:cNvGraphicFramePr>
            <a:graphicFrameLocks noGrp="1"/>
          </p:cNvGraphicFramePr>
          <p:nvPr>
            <p:ph idx="1"/>
          </p:nvPr>
        </p:nvGraphicFramePr>
        <p:xfrm>
          <a:off x="838200" y="1828800"/>
          <a:ext cx="7620000" cy="4191002"/>
        </p:xfrm>
        <a:graphic>
          <a:graphicData uri="http://schemas.openxmlformats.org/drawingml/2006/table">
            <a:tbl>
              <a:tblPr/>
              <a:tblGrid>
                <a:gridCol w="2424113"/>
                <a:gridCol w="5195887"/>
              </a:tblGrid>
              <a:tr h="8397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方法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66FF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不足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6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局部肝切除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肝功能衰竭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413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消融治疗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延缓肿瘤的进程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97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放疗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毒副反应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  <a:tr h="833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化疗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毒副反应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,</a:t>
                      </a: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目前还没有有效方案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4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58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15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0" name="Picture 10" descr="12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48400" y="304800"/>
            <a:ext cx="1692275" cy="1235075"/>
          </a:xfrm>
          <a:prstGeom prst="rect">
            <a:avLst/>
          </a:prstGeom>
          <a:noFill/>
          <a:effectLst>
            <a:outerShdw dist="107763" dir="8100000" algn="ctr" rotWithShape="0">
              <a:srgbClr val="808080">
                <a:alpha val="50000"/>
              </a:srgbClr>
            </a:outerShdw>
          </a:effectLst>
        </p:spPr>
      </p:pic>
      <p:pic>
        <p:nvPicPr>
          <p:cNvPr id="327688" name="Picture 8" descr="视屏外表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1143000"/>
            <a:ext cx="5486400" cy="5060950"/>
          </a:xfrm>
          <a:prstGeom prst="rect">
            <a:avLst/>
          </a:prstGeom>
          <a:noFill/>
        </p:spPr>
      </p:pic>
      <p:pic>
        <p:nvPicPr>
          <p:cNvPr id="327684" name="人造肝脏.wmv">
            <a:hlinkClick r:id="" action="ppaction://media"/>
          </p:cNvPr>
          <p:cNvPicPr>
            <a:picLocks noRot="1" noChangeAspect="1" noChangeArrowheads="1"/>
          </p:cNvPicPr>
          <p:nvPr>
            <p:ph/>
            <a:videoFile r:link="rId1"/>
          </p:nvPr>
        </p:nvPicPr>
        <p:blipFill>
          <a:blip r:embed="rId6"/>
          <a:srcRect/>
          <a:stretch>
            <a:fillRect/>
          </a:stretch>
        </p:blipFill>
        <p:spPr>
          <a:xfrm>
            <a:off x="381000" y="1371600"/>
            <a:ext cx="5334000" cy="4267200"/>
          </a:xfrm>
          <a:ln/>
        </p:spPr>
      </p:pic>
      <p:sp>
        <p:nvSpPr>
          <p:cNvPr id="327686" name="Text Box 6"/>
          <p:cNvSpPr txBox="1">
            <a:spLocks noChangeArrowheads="1"/>
          </p:cNvSpPr>
          <p:nvPr/>
        </p:nvSpPr>
        <p:spPr bwMode="auto">
          <a:xfrm>
            <a:off x="1524000" y="304800"/>
            <a:ext cx="48926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zh-CN" altLang="en-US" sz="3600">
                <a:ea typeface="宋体" pitchFamily="2" charset="-122"/>
              </a:rPr>
              <a:t>世界首例人造肝脏诞生</a:t>
            </a:r>
          </a:p>
        </p:txBody>
      </p:sp>
      <p:sp>
        <p:nvSpPr>
          <p:cNvPr id="327687" name="Rectangle 7"/>
          <p:cNvSpPr>
            <a:spLocks noChangeArrowheads="1"/>
          </p:cNvSpPr>
          <p:nvPr/>
        </p:nvSpPr>
        <p:spPr bwMode="auto">
          <a:xfrm>
            <a:off x="5943600" y="1295400"/>
            <a:ext cx="32004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1" hangingPunct="1"/>
            <a:r>
              <a:rPr lang="zh-CN" altLang="en-US" b="0">
                <a:ea typeface="宋体" pitchFamily="2" charset="-122"/>
              </a:rPr>
              <a:t>英国媒体报道，英国科学家用脐带血干细胞，培育出了世界上第一颗人造肝脏。尽管这个人造肝脏只有硬币大小，但它将使许多药物实验从此不必再在人体上进行。预计制造出正常大小的肝脏，大约还需要</a:t>
            </a:r>
            <a:r>
              <a:rPr lang="en-US" altLang="zh-CN" b="0">
                <a:ea typeface="宋体" pitchFamily="2" charset="-122"/>
              </a:rPr>
              <a:t>10</a:t>
            </a:r>
            <a:r>
              <a:rPr lang="zh-CN" altLang="en-US" b="0">
                <a:ea typeface="宋体" pitchFamily="2" charset="-122"/>
              </a:rPr>
              <a:t>年时间。届时这种人造肝脏移植将成为现实。 </a:t>
            </a:r>
          </a:p>
        </p:txBody>
      </p:sp>
    </p:spTree>
  </p:cSld>
  <p:clrMapOvr>
    <a:masterClrMapping/>
  </p:clrMapOvr>
  <p:transition spd="med">
    <p:random/>
    <p:sndAc>
      <p:stSnd>
        <p:snd r:embed="rId3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276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276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768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27684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6899" name="Group 3"/>
          <p:cNvGrpSpPr>
            <a:grpSpLocks/>
          </p:cNvGrpSpPr>
          <p:nvPr/>
        </p:nvGrpSpPr>
        <p:grpSpPr bwMode="auto">
          <a:xfrm>
            <a:off x="990600" y="2209800"/>
            <a:ext cx="7086600" cy="3833813"/>
            <a:chOff x="720" y="1104"/>
            <a:chExt cx="4464" cy="2415"/>
          </a:xfrm>
        </p:grpSpPr>
        <p:sp>
          <p:nvSpPr>
            <p:cNvPr id="336900" name="AutoShape 4"/>
            <p:cNvSpPr>
              <a:spLocks noChangeArrowheads="1"/>
            </p:cNvSpPr>
            <p:nvPr/>
          </p:nvSpPr>
          <p:spPr bwMode="ltGray">
            <a:xfrm>
              <a:off x="720" y="1104"/>
              <a:ext cx="2415" cy="2415"/>
            </a:xfrm>
            <a:custGeom>
              <a:avLst/>
              <a:gdLst>
                <a:gd name="G0" fmla="+- 1914 0 0"/>
                <a:gd name="G1" fmla="+- 21600 0 1914"/>
                <a:gd name="G2" fmla="+- 21600 0 1914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914" y="10800"/>
                  </a:moveTo>
                  <a:cubicBezTo>
                    <a:pt x="1914" y="15708"/>
                    <a:pt x="5892" y="19686"/>
                    <a:pt x="10800" y="19686"/>
                  </a:cubicBezTo>
                  <a:cubicBezTo>
                    <a:pt x="15708" y="19686"/>
                    <a:pt x="19686" y="15708"/>
                    <a:pt x="19686" y="10800"/>
                  </a:cubicBezTo>
                  <a:cubicBezTo>
                    <a:pt x="19686" y="5892"/>
                    <a:pt x="15708" y="1914"/>
                    <a:pt x="10800" y="1914"/>
                  </a:cubicBezTo>
                  <a:cubicBezTo>
                    <a:pt x="5892" y="1914"/>
                    <a:pt x="1914" y="5892"/>
                    <a:pt x="1914" y="10800"/>
                  </a:cubicBez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46275"/>
                    <a:invGamma/>
                  </a:schemeClr>
                </a:gs>
                <a:gs pos="50000">
                  <a:schemeClr val="accent2"/>
                </a:gs>
                <a:gs pos="100000">
                  <a:schemeClr val="accent2">
                    <a:gamma/>
                    <a:shade val="46275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336901" name="Oval 5"/>
            <p:cNvSpPr>
              <a:spLocks noChangeArrowheads="1"/>
            </p:cNvSpPr>
            <p:nvPr/>
          </p:nvSpPr>
          <p:spPr bwMode="gray">
            <a:xfrm>
              <a:off x="912" y="1296"/>
              <a:ext cx="2016" cy="2016"/>
            </a:xfrm>
            <a:prstGeom prst="ellipse">
              <a:avLst/>
            </a:prstGeom>
            <a:gradFill rotWithShape="1">
              <a:gsLst>
                <a:gs pos="0">
                  <a:schemeClr val="accent1">
                    <a:gamma/>
                    <a:tint val="56471"/>
                    <a:invGamma/>
                  </a:schemeClr>
                </a:gs>
                <a:gs pos="100000">
                  <a:schemeClr val="accent1"/>
                </a:gs>
              </a:gsLst>
              <a:path path="shape">
                <a:fillToRect l="50000" t="50000" r="50000" b="50000"/>
              </a:path>
            </a:gradFill>
            <a:ln w="28575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endParaRPr lang="en-US" altLang="zh-CN" b="0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en-US" altLang="zh-CN">
                <a:solidFill>
                  <a:srgbClr val="80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  <a:p>
              <a:pPr algn="ctr"/>
              <a:endParaRPr lang="en-US" altLang="zh-CN"/>
            </a:p>
          </p:txBody>
        </p:sp>
        <p:sp>
          <p:nvSpPr>
            <p:cNvPr id="336902" name="AutoShape 6"/>
            <p:cNvSpPr>
              <a:spLocks noChangeArrowheads="1"/>
            </p:cNvSpPr>
            <p:nvPr/>
          </p:nvSpPr>
          <p:spPr bwMode="auto">
            <a:xfrm>
              <a:off x="2427" y="1312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 w="38100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</a:pPr>
              <a:endParaRPr lang="en-US" altLang="zh-CN">
                <a:solidFill>
                  <a:srgbClr val="0066FF"/>
                </a:solidFill>
              </a:endParaRPr>
            </a:p>
            <a:p>
              <a:pPr algn="ctr" eaLnBrk="1" hangingPunct="1">
                <a:spcBef>
                  <a:spcPct val="20000"/>
                </a:spcBef>
              </a:pPr>
              <a:r>
                <a:rPr lang="zh-CN" altLang="en-US">
                  <a:solidFill>
                    <a:srgbClr val="0066FF"/>
                  </a:solidFill>
                  <a:hlinkClick r:id="rId2" action="ppaction://hlinksldjump"/>
                </a:rPr>
                <a:t>一、 肝 癌</a:t>
              </a:r>
              <a:endParaRPr lang="zh-CN" altLang="en-US" sz="1800">
                <a:solidFill>
                  <a:srgbClr val="0066FF"/>
                </a:solidFill>
                <a:ea typeface="宋体" pitchFamily="2" charset="-122"/>
              </a:endParaRPr>
            </a:p>
            <a:p>
              <a:pPr algn="ctr" eaLnBrk="1" hangingPunct="1">
                <a:spcBef>
                  <a:spcPct val="20000"/>
                </a:spcBef>
              </a:pPr>
              <a:r>
                <a:rPr lang="zh-CN" altLang="en-US" sz="1800">
                  <a:solidFill>
                    <a:schemeClr val="bg2"/>
                  </a:solidFill>
                  <a:ea typeface="宋体" pitchFamily="2" charset="-122"/>
                </a:rPr>
                <a:t> </a:t>
              </a:r>
            </a:p>
          </p:txBody>
        </p:sp>
        <p:sp>
          <p:nvSpPr>
            <p:cNvPr id="336903" name="AutoShape 7"/>
            <p:cNvSpPr>
              <a:spLocks noChangeArrowheads="1"/>
            </p:cNvSpPr>
            <p:nvPr/>
          </p:nvSpPr>
          <p:spPr bwMode="auto">
            <a:xfrm>
              <a:off x="2635" y="1729"/>
              <a:ext cx="2382" cy="314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 w="38100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zh-CN" altLang="en-US">
                  <a:solidFill>
                    <a:srgbClr val="0066FF"/>
                  </a:solidFill>
                  <a:hlinkClick r:id="rId3" action="ppaction://hlinksldjump"/>
                </a:rPr>
                <a:t>二、 干细胞的概念</a:t>
              </a:r>
              <a:endParaRPr lang="zh-CN" altLang="en-US">
                <a:solidFill>
                  <a:srgbClr val="0066FF"/>
                </a:solidFill>
              </a:endParaRPr>
            </a:p>
          </p:txBody>
        </p:sp>
        <p:sp>
          <p:nvSpPr>
            <p:cNvPr id="336904" name="AutoShape 8"/>
            <p:cNvSpPr>
              <a:spLocks noChangeArrowheads="1"/>
            </p:cNvSpPr>
            <p:nvPr/>
          </p:nvSpPr>
          <p:spPr bwMode="auto">
            <a:xfrm>
              <a:off x="2803" y="2145"/>
              <a:ext cx="2381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 w="38100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</a:pPr>
              <a:endParaRPr lang="en-US" altLang="zh-CN">
                <a:solidFill>
                  <a:srgbClr val="0066FF"/>
                </a:solidFill>
              </a:endParaRPr>
            </a:p>
            <a:p>
              <a:pPr algn="ctr" eaLnBrk="1" hangingPunct="1">
                <a:spcBef>
                  <a:spcPct val="20000"/>
                </a:spcBef>
              </a:pPr>
              <a:r>
                <a:rPr lang="en-US" altLang="zh-CN">
                  <a:solidFill>
                    <a:srgbClr val="0066FF"/>
                  </a:solidFill>
                  <a:hlinkClick r:id="rId4" action="ppaction://hlinksldjump"/>
                </a:rPr>
                <a:t> </a:t>
              </a:r>
              <a:r>
                <a:rPr lang="zh-CN" altLang="en-US">
                  <a:solidFill>
                    <a:srgbClr val="0066FF"/>
                  </a:solidFill>
                  <a:hlinkClick r:id="rId4" action="ppaction://hlinksldjump"/>
                </a:rPr>
                <a:t>三、 肝干细胞</a:t>
              </a:r>
              <a:r>
                <a:rPr lang="en-US" altLang="zh-CN">
                  <a:solidFill>
                    <a:srgbClr val="0066FF"/>
                  </a:solidFill>
                  <a:hlinkClick r:id="rId4" action="ppaction://hlinksldjump"/>
                </a:rPr>
                <a:t>VS</a:t>
              </a:r>
              <a:r>
                <a:rPr lang="zh-CN" altLang="en-US">
                  <a:solidFill>
                    <a:srgbClr val="0066FF"/>
                  </a:solidFill>
                  <a:hlinkClick r:id="rId4" action="ppaction://hlinksldjump"/>
                </a:rPr>
                <a:t>肝癌</a:t>
              </a:r>
              <a:endParaRPr lang="zh-CN" altLang="en-US">
                <a:solidFill>
                  <a:srgbClr val="0066FF"/>
                </a:solidFill>
              </a:endParaRPr>
            </a:p>
            <a:p>
              <a:pPr algn="ctr" eaLnBrk="1" hangingPunct="1">
                <a:spcBef>
                  <a:spcPct val="20000"/>
                </a:spcBef>
              </a:pPr>
              <a:endParaRPr lang="en-US" altLang="zh-CN" sz="1800">
                <a:solidFill>
                  <a:schemeClr val="bg2"/>
                </a:solidFill>
                <a:ea typeface="宋体" pitchFamily="2" charset="-122"/>
              </a:endParaRPr>
            </a:p>
          </p:txBody>
        </p:sp>
        <p:sp>
          <p:nvSpPr>
            <p:cNvPr id="336905" name="AutoShape 9"/>
            <p:cNvSpPr>
              <a:spLocks noChangeArrowheads="1"/>
            </p:cNvSpPr>
            <p:nvPr/>
          </p:nvSpPr>
          <p:spPr bwMode="auto">
            <a:xfrm>
              <a:off x="2635" y="2561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folHlink"/>
                </a:gs>
                <a:gs pos="100000">
                  <a:schemeClr val="fol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 w="38100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/>
              <a:r>
                <a:rPr lang="zh-CN" altLang="en-US">
                  <a:solidFill>
                    <a:srgbClr val="0066FF"/>
                  </a:solidFill>
                  <a:hlinkClick r:id="rId5" action="ppaction://hlinksldjump"/>
                </a:rPr>
                <a:t>四、 伦理之争</a:t>
              </a:r>
              <a:r>
                <a:rPr lang="zh-CN" altLang="en-US">
                  <a:solidFill>
                    <a:srgbClr val="0066FF"/>
                  </a:solidFill>
                </a:rPr>
                <a:t> </a:t>
              </a:r>
            </a:p>
          </p:txBody>
        </p:sp>
        <p:sp>
          <p:nvSpPr>
            <p:cNvPr id="336906" name="AutoShape 10"/>
            <p:cNvSpPr>
              <a:spLocks noChangeArrowheads="1"/>
            </p:cNvSpPr>
            <p:nvPr/>
          </p:nvSpPr>
          <p:spPr bwMode="auto">
            <a:xfrm>
              <a:off x="2427" y="2978"/>
              <a:ext cx="2382" cy="315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tint val="5882"/>
                    <a:invGamma/>
                  </a:schemeClr>
                </a:gs>
              </a:gsLst>
              <a:lin ang="0" scaled="1"/>
            </a:gradFill>
            <a:ln w="38100" algn="ctr">
              <a:noFill/>
              <a:round/>
              <a:headEnd/>
              <a:tailEnd/>
            </a:ln>
            <a:effectLst>
              <a:outerShdw dist="35921" dir="27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pPr algn="ctr" eaLnBrk="1" hangingPunct="1">
                <a:spcBef>
                  <a:spcPct val="20000"/>
                </a:spcBef>
              </a:pPr>
              <a:endParaRPr lang="en-US" altLang="zh-CN">
                <a:solidFill>
                  <a:srgbClr val="0066FF"/>
                </a:solidFill>
              </a:endParaRPr>
            </a:p>
            <a:p>
              <a:pPr algn="ctr" eaLnBrk="1" hangingPunct="1">
                <a:spcBef>
                  <a:spcPct val="20000"/>
                </a:spcBef>
              </a:pPr>
              <a:r>
                <a:rPr lang="zh-CN" altLang="en-US">
                  <a:solidFill>
                    <a:srgbClr val="0066FF"/>
                  </a:solidFill>
                  <a:hlinkClick r:id="rId6" action="ppaction://hlinksldjump"/>
                </a:rPr>
                <a:t>五、 展望前景</a:t>
              </a:r>
              <a:endParaRPr lang="zh-CN" altLang="en-US">
                <a:solidFill>
                  <a:srgbClr val="0066FF"/>
                </a:solidFill>
              </a:endParaRPr>
            </a:p>
            <a:p>
              <a:pPr algn="ctr" eaLnBrk="1" hangingPunct="1">
                <a:spcBef>
                  <a:spcPct val="20000"/>
                </a:spcBef>
              </a:pPr>
              <a:endParaRPr lang="en-US" altLang="zh-CN" sz="1800">
                <a:solidFill>
                  <a:srgbClr val="0066FF"/>
                </a:solidFill>
                <a:ea typeface="宋体" pitchFamily="2" charset="-122"/>
              </a:endParaRPr>
            </a:p>
          </p:txBody>
        </p:sp>
        <p:sp>
          <p:nvSpPr>
            <p:cNvPr id="336907" name="Text Box 11"/>
            <p:cNvSpPr txBox="1">
              <a:spLocks noChangeArrowheads="1"/>
            </p:cNvSpPr>
            <p:nvPr/>
          </p:nvSpPr>
          <p:spPr bwMode="gray">
            <a:xfrm>
              <a:off x="1145" y="1728"/>
              <a:ext cx="1556" cy="109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>
              <a:outerShdw dist="35921" dir="2700000" algn="ctr" rotWithShape="0">
                <a:srgbClr val="000000">
                  <a:alpha val="50000"/>
                </a:srgbClr>
              </a:outerShdw>
            </a:effectLst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</a:rPr>
                <a:t>胚胎干细胞</a:t>
              </a:r>
            </a:p>
            <a:p>
              <a:pPr algn="ctr"/>
              <a:r>
                <a:rPr lang="en-US" altLang="zh-CN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</a:rPr>
                <a:t>VS</a:t>
              </a:r>
            </a:p>
            <a:p>
              <a:pPr algn="ctr"/>
              <a:r>
                <a:rPr lang="zh-CN" altLang="en-US" sz="3600" b="0">
                  <a:solidFill>
                    <a:srgbClr val="993300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黑体" pitchFamily="2" charset="-122"/>
                </a:rPr>
                <a:t>肝癌</a:t>
              </a:r>
              <a:endParaRPr lang="zh-CN" altLang="en-US" sz="3600">
                <a:solidFill>
                  <a:srgbClr val="99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宋体" pitchFamily="2" charset="-122"/>
                <a:ea typeface="宋体" pitchFamily="2" charset="-122"/>
              </a:endParaRPr>
            </a:p>
          </p:txBody>
        </p:sp>
      </p:grp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70" name="Picture 10" descr="1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57800" y="3657600"/>
            <a:ext cx="2895600" cy="2895600"/>
          </a:xfrm>
          <a:prstGeom prst="rect">
            <a:avLst/>
          </a:prstGeom>
          <a:noFill/>
          <a:effectLst>
            <a:outerShdw dist="107763" dir="27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229600" cy="1143000"/>
          </a:xfrm>
        </p:spPr>
        <p:txBody>
          <a:bodyPr/>
          <a:lstStyle/>
          <a:p>
            <a:r>
              <a:rPr lang="zh-CN" altLang="en-US" b="1">
                <a:latin typeface="黑体" pitchFamily="2" charset="-122"/>
                <a:ea typeface="黑体" pitchFamily="2" charset="-122"/>
              </a:rPr>
              <a:t>一 、肝癌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4876800"/>
            <a:ext cx="8001000" cy="457200"/>
          </a:xfrm>
        </p:spPr>
        <p:txBody>
          <a:bodyPr/>
          <a:lstStyle/>
          <a:p>
            <a:pPr>
              <a:lnSpc>
                <a:spcPct val="80000"/>
              </a:lnSpc>
              <a:buFontTx/>
              <a:buNone/>
            </a:pPr>
            <a:r>
              <a:rPr lang="en-US" altLang="zh-CN" sz="2400" b="1">
                <a:latin typeface="黑体" pitchFamily="2" charset="-122"/>
                <a:ea typeface="黑体" pitchFamily="2" charset="-122"/>
              </a:rPr>
              <a:t>*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是身体其他脏器的癌肿</a:t>
            </a:r>
            <a:r>
              <a:rPr lang="zh-CN" altLang="en-US" sz="2400" b="1">
                <a:solidFill>
                  <a:srgbClr val="CC0066"/>
                </a:solidFill>
                <a:latin typeface="黑体" pitchFamily="2" charset="-122"/>
                <a:ea typeface="黑体" pitchFamily="2" charset="-122"/>
              </a:rPr>
              <a:t>转移</a:t>
            </a:r>
            <a:r>
              <a:rPr lang="zh-CN" altLang="en-US" sz="2400" b="1">
                <a:latin typeface="黑体" pitchFamily="2" charset="-122"/>
                <a:ea typeface="黑体" pitchFamily="2" charset="-122"/>
              </a:rPr>
              <a:t>至肝脏而形成继发性肝癌。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09600" y="4267200"/>
            <a:ext cx="125095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>
              <a:spcBef>
                <a:spcPct val="20000"/>
              </a:spcBef>
            </a:pPr>
            <a:r>
              <a:rPr lang="zh-CN" altLang="en-US" sz="2800" b="0"/>
              <a:t>继发性</a:t>
            </a:r>
          </a:p>
          <a:p>
            <a:pPr eaLnBrk="1" hangingPunct="1"/>
            <a:endParaRPr lang="en-US" altLang="zh-CN" sz="2800" b="0"/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1447800" y="3733800"/>
            <a:ext cx="6324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US" altLang="zh-CN" sz="1800">
                <a:latin typeface="黑体" pitchFamily="2" charset="-122"/>
              </a:rPr>
              <a:t>*</a:t>
            </a:r>
            <a:r>
              <a:rPr lang="zh-CN" altLang="en-US">
                <a:latin typeface="黑体" pitchFamily="2" charset="-122"/>
              </a:rPr>
              <a:t>是肝细胞或肝内胆管上皮细胞的恶性肿瘤。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609600" y="3124200"/>
            <a:ext cx="1250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1" hangingPunct="1"/>
            <a:r>
              <a:rPr lang="zh-CN" altLang="en-US" sz="2800" b="0"/>
              <a:t>原发性</a:t>
            </a:r>
          </a:p>
        </p:txBody>
      </p:sp>
      <p:sp>
        <p:nvSpPr>
          <p:cNvPr id="15369" name="Text Box 9"/>
          <p:cNvSpPr txBox="1">
            <a:spLocks noChangeArrowheads="1"/>
          </p:cNvSpPr>
          <p:nvPr/>
        </p:nvSpPr>
        <p:spPr bwMode="auto">
          <a:xfrm>
            <a:off x="1295400" y="1447800"/>
            <a:ext cx="7620000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zh-CN" altLang="en-US" sz="2800">
                <a:latin typeface="黑体" pitchFamily="2" charset="-122"/>
              </a:rPr>
              <a:t>肝癌</a:t>
            </a:r>
            <a:r>
              <a:rPr lang="en-US" altLang="zh-CN">
                <a:latin typeface="黑体" pitchFamily="2" charset="-122"/>
              </a:rPr>
              <a:t>:</a:t>
            </a:r>
            <a:r>
              <a:rPr lang="en-US" altLang="zh-CN" b="0">
                <a:ea typeface="宋体" pitchFamily="2" charset="-122"/>
              </a:rPr>
              <a:t>    </a:t>
            </a:r>
            <a:r>
              <a:rPr lang="zh-CN" altLang="en-US">
                <a:latin typeface="黑体" pitchFamily="2" charset="-122"/>
              </a:rPr>
              <a:t>由于肝脏的各种有害因素和</a:t>
            </a:r>
            <a:r>
              <a:rPr lang="zh-CN" altLang="en-US"/>
              <a:t> </a:t>
            </a:r>
            <a:r>
              <a:rPr lang="zh-CN" altLang="en-US">
                <a:solidFill>
                  <a:srgbClr val="993300"/>
                </a:solidFill>
              </a:rPr>
              <a:t>致癌物</a:t>
            </a:r>
            <a:r>
              <a:rPr lang="zh-CN" altLang="en-US"/>
              <a:t>的长期作</a:t>
            </a:r>
            <a:r>
              <a:rPr lang="zh-CN" altLang="en-US">
                <a:latin typeface="黑体" pitchFamily="2" charset="-122"/>
              </a:rPr>
              <a:t>用</a:t>
            </a:r>
            <a:r>
              <a:rPr lang="en-US" altLang="zh-CN">
                <a:latin typeface="黑体" pitchFamily="2" charset="-122"/>
              </a:rPr>
              <a:t>,</a:t>
            </a:r>
          </a:p>
          <a:p>
            <a:pPr eaLnBrk="1" hangingPunct="1"/>
            <a:r>
              <a:rPr lang="en-US" altLang="zh-CN"/>
              <a:t>             </a:t>
            </a:r>
            <a:r>
              <a:rPr lang="zh-CN" altLang="en-US"/>
              <a:t>使肝细胞发生</a:t>
            </a:r>
            <a:r>
              <a:rPr lang="zh-CN" altLang="en-US">
                <a:solidFill>
                  <a:srgbClr val="990000"/>
                </a:solidFill>
              </a:rPr>
              <a:t>过度增生</a:t>
            </a:r>
            <a:r>
              <a:rPr lang="zh-CN" altLang="en-US">
                <a:latin typeface="黑体" pitchFamily="2" charset="-122"/>
              </a:rPr>
              <a:t>导致正常结构遭受破坏</a:t>
            </a:r>
          </a:p>
          <a:p>
            <a:pPr eaLnBrk="1" hangingPunct="1"/>
            <a:r>
              <a:rPr lang="zh-CN" altLang="en-US">
                <a:latin typeface="黑体" pitchFamily="2" charset="-122"/>
              </a:rPr>
              <a:t>       而形成的一种恶性肿瘤</a:t>
            </a:r>
          </a:p>
        </p:txBody>
      </p:sp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153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5" grpId="0"/>
      <p:bldP spid="15367" grpId="0"/>
      <p:bldP spid="15368" grpId="0"/>
      <p:bldP spid="1536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b="1"/>
              <a:t>引起肝癌原因</a:t>
            </a:r>
          </a:p>
        </p:txBody>
      </p:sp>
      <p:graphicFrame>
        <p:nvGraphicFramePr>
          <p:cNvPr id="17881" name="Group 473"/>
          <p:cNvGraphicFramePr>
            <a:graphicFrameLocks noGrp="1"/>
          </p:cNvGraphicFramePr>
          <p:nvPr>
            <p:ph sz="half" idx="2"/>
          </p:nvPr>
        </p:nvGraphicFramePr>
        <p:xfrm>
          <a:off x="1143000" y="1600200"/>
          <a:ext cx="6532563" cy="4354513"/>
        </p:xfrm>
        <a:graphic>
          <a:graphicData uri="http://schemas.openxmlformats.org/drawingml/2006/table">
            <a:tbl>
              <a:tblPr/>
              <a:tblGrid>
                <a:gridCol w="2790825"/>
                <a:gridCol w="3741738"/>
              </a:tblGrid>
              <a:tr h="5572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分类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993300"/>
                          </a:solidFill>
                          <a:effectLst/>
                          <a:latin typeface="Arial" charset="0"/>
                          <a:ea typeface="黑体" pitchFamily="2" charset="-122"/>
                        </a:rPr>
                        <a:t>例子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病毒肝炎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乙型肝炎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水源污染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沟渠水、河水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化学致癌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亚硝酸胺、农药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72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基因突变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点突变、基因易位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555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免疫状态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甲胎蛋白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(AFP)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  <a:tr h="10160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黄曲霉毒素</a:t>
                      </a:r>
                      <a:r>
                        <a:rPr kumimoji="0" lang="en-US" altLang="zh-CN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(AFT)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zh-CN" altLang="en-U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黑体" pitchFamily="2" charset="-122"/>
                          <a:ea typeface="黑体" pitchFamily="2" charset="-122"/>
                        </a:rPr>
                        <a:t>霉变食物和谷物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rotWithShape="1">
                      <a:gsLst>
                        <a:gs pos="0">
                          <a:schemeClr val="accent1">
                            <a:alpha val="27000"/>
                          </a:schemeClr>
                        </a:gs>
                        <a:gs pos="100000">
                          <a:srgbClr val="99CCFF">
                            <a:alpha val="27000"/>
                          </a:srgb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7884" name="Picture 476" descr="20070507152315731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620000" y="5410200"/>
            <a:ext cx="1219200" cy="12192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random/>
    <p:sndAc>
      <p:stSnd>
        <p:snd r:embed="rId2" name="click.wav" builtIn="1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3000"/>
                                        <p:tgtEl>
                                          <p:spTgt spid="17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黑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altLang="en-US" sz="24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黑体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1596</TotalTime>
  <Words>1123</Words>
  <Application>Microsoft PowerPoint</Application>
  <PresentationFormat>全屏显示(4:3)</PresentationFormat>
  <Paragraphs>212</Paragraphs>
  <Slides>23</Slides>
  <Notes>0</Notes>
  <HiddenSlides>0</HiddenSlides>
  <MMClips>1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1" baseType="lpstr">
      <vt:lpstr>Arial</vt:lpstr>
      <vt:lpstr>宋体</vt:lpstr>
      <vt:lpstr>新細明體</vt:lpstr>
      <vt:lpstr>Webdings</vt:lpstr>
      <vt:lpstr>黑体</vt:lpstr>
      <vt:lpstr>隶书</vt:lpstr>
      <vt:lpstr>方正姚体</vt:lpstr>
      <vt:lpstr>默认设计模板</vt:lpstr>
      <vt:lpstr>幻灯片 1</vt:lpstr>
      <vt:lpstr>胚胎干细胞的应用 &amp; 未来发展 </vt:lpstr>
      <vt:lpstr>  肝脏的功能 </vt:lpstr>
      <vt:lpstr>常见肝病 </vt:lpstr>
      <vt:lpstr>肝癌的治疗及不足</vt:lpstr>
      <vt:lpstr>幻灯片 6</vt:lpstr>
      <vt:lpstr>幻灯片 7</vt:lpstr>
      <vt:lpstr>一 、肝癌</vt:lpstr>
      <vt:lpstr>引起肝癌原因</vt:lpstr>
      <vt:lpstr>二、干细胞的概念 </vt:lpstr>
      <vt:lpstr>干细胞的分类方法 </vt:lpstr>
      <vt:lpstr>胚胎干细胞</vt:lpstr>
      <vt:lpstr>幻灯片 13</vt:lpstr>
      <vt:lpstr>三 、肝干细胞 </vt:lpstr>
      <vt:lpstr>肝干细胞的来源与分类  </vt:lpstr>
      <vt:lpstr>ESC源性肝干细胞肝内移植</vt:lpstr>
      <vt:lpstr>ESC源性肝干细胞肝内移植</vt:lpstr>
      <vt:lpstr>存在问题</vt:lpstr>
      <vt:lpstr>四、 伦理问题</vt:lpstr>
      <vt:lpstr>伦理问题的突破</vt:lpstr>
      <vt:lpstr>五、 应用前景</vt:lpstr>
      <vt:lpstr>预防肝病 </vt:lpstr>
      <vt:lpstr> </vt:lpstr>
    </vt:vector>
  </TitlesOfParts>
  <Company>广东药学院 公共卫生学院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肝癌VS胚胎干细胞</dc:title>
  <dc:subject>医学</dc:subject>
  <dc:creator>徐云均 李文聪 刘礼文 钟庆和</dc:creator>
  <cp:lastModifiedBy>Windows 用户</cp:lastModifiedBy>
  <cp:revision>111</cp:revision>
  <cp:lastPrinted>1601-01-01T00:00:00Z</cp:lastPrinted>
  <dcterms:created xsi:type="dcterms:W3CDTF">1601-01-01T00:00:00Z</dcterms:created>
  <dcterms:modified xsi:type="dcterms:W3CDTF">2015-01-15T02:16:00Z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