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9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2" r:id="rId5"/>
    <p:sldMasterId id="2147483676" r:id="rId6"/>
    <p:sldMasterId id="2147483680" r:id="rId7"/>
    <p:sldMasterId id="2147483684" r:id="rId8"/>
    <p:sldMasterId id="2147483688" r:id="rId9"/>
    <p:sldMasterId id="2147483692" r:id="rId10"/>
  </p:sldMasterIdLst>
  <p:notesMasterIdLst>
    <p:notesMasterId r:id="rId35"/>
  </p:notesMasterIdLst>
  <p:sldIdLst>
    <p:sldId id="470" r:id="rId11"/>
    <p:sldId id="353" r:id="rId12"/>
    <p:sldId id="471" r:id="rId13"/>
    <p:sldId id="352" r:id="rId14"/>
    <p:sldId id="494" r:id="rId15"/>
    <p:sldId id="495" r:id="rId16"/>
    <p:sldId id="491" r:id="rId17"/>
    <p:sldId id="496" r:id="rId18"/>
    <p:sldId id="492" r:id="rId19"/>
    <p:sldId id="499" r:id="rId20"/>
    <p:sldId id="500" r:id="rId21"/>
    <p:sldId id="511" r:id="rId22"/>
    <p:sldId id="506" r:id="rId23"/>
    <p:sldId id="507" r:id="rId24"/>
    <p:sldId id="508" r:id="rId25"/>
    <p:sldId id="509" r:id="rId26"/>
    <p:sldId id="501" r:id="rId27"/>
    <p:sldId id="502" r:id="rId28"/>
    <p:sldId id="503" r:id="rId29"/>
    <p:sldId id="504" r:id="rId30"/>
    <p:sldId id="493" r:id="rId31"/>
    <p:sldId id="505" r:id="rId32"/>
    <p:sldId id="510" r:id="rId33"/>
    <p:sldId id="297" r:id="rId34"/>
  </p:sldIdLst>
  <p:sldSz cx="12190413" cy="6859588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E60"/>
    <a:srgbClr val="E38F66"/>
    <a:srgbClr val="3296A8"/>
    <a:srgbClr val="6D8AAB"/>
    <a:srgbClr val="31709C"/>
    <a:srgbClr val="7697B3"/>
    <a:srgbClr val="6FA094"/>
    <a:srgbClr val="94BCB4"/>
    <a:srgbClr val="59503C"/>
    <a:srgbClr val="1FBC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55" autoAdjust="0"/>
    <p:restoredTop sz="97778" autoAdjust="0"/>
  </p:normalViewPr>
  <p:slideViewPr>
    <p:cSldViewPr snapToGrid="0" showGuides="1">
      <p:cViewPr varScale="1">
        <p:scale>
          <a:sx n="110" d="100"/>
          <a:sy n="110" d="100"/>
        </p:scale>
        <p:origin x="282" y="108"/>
      </p:cViewPr>
      <p:guideLst>
        <p:guide orient="horz" pos="21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heme" Target="theme/theme1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ags" Target="tags/tag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48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223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2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59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366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3859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3633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8690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01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316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5792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1026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5633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303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795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831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570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093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80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microsoft.com/office/2007/relationships/hdphoto" Target="../media/hdphoto1.wdp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microsoft.com/office/2007/relationships/hdphoto" Target="../media/hdphoto1.wdp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Relationship Id="rId4" Type="http://schemas.microsoft.com/office/2007/relationships/hdphoto" Target="../media/hdphoto1.wdp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Relationship Id="rId4" Type="http://schemas.microsoft.com/office/2007/relationships/hdphoto" Target="../media/hdphoto1.wdp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98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3489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97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3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7096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168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932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97907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3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4530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9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29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7412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944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2747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51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294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816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136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x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50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0435F3-CE51-FE47-901D-12AFFB0ECEA9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iHei Pro" panose="020B0500000000000000" pitchFamily="34" charset="-122"/>
                <a:ea typeface="LiHei Pro" panose="020B0500000000000000" pitchFamily="34" charset="-122"/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xiaoer.yanj.cn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3024904" y="479935"/>
            <a:ext cx="8365514" cy="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" y="195152"/>
            <a:ext cx="3125772" cy="569565"/>
            <a:chOff x="0" y="194743"/>
            <a:chExt cx="3126179" cy="569433"/>
          </a:xfrm>
        </p:grpSpPr>
        <p:sp>
          <p:nvSpPr>
            <p:cNvPr id="9" name="圆角矩形 8"/>
            <p:cNvSpPr/>
            <p:nvPr/>
          </p:nvSpPr>
          <p:spPr>
            <a:xfrm>
              <a:off x="173209" y="194743"/>
              <a:ext cx="2952970" cy="569433"/>
            </a:xfrm>
            <a:prstGeom prst="roundRect">
              <a:avLst>
                <a:gd name="adj" fmla="val 9976"/>
              </a:avLst>
            </a:prstGeom>
            <a:solidFill>
              <a:srgbClr val="01ACBE"/>
            </a:solidFill>
            <a:ln w="19050">
              <a:gradFill flip="none" rotWithShape="1">
                <a:gsLst>
                  <a:gs pos="8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71000">
                    <a:schemeClr val="bg1">
                      <a:lumMod val="85000"/>
                    </a:schemeClr>
                  </a:gs>
                  <a:gs pos="55000">
                    <a:schemeClr val="bg1"/>
                  </a:gs>
                  <a:gs pos="37000">
                    <a:schemeClr val="bg1">
                      <a:lumMod val="85000"/>
                    </a:schemeClr>
                  </a:gs>
                  <a:gs pos="22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1200000" scaled="0"/>
                <a:tileRect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0" y="290669"/>
              <a:ext cx="424561" cy="355906"/>
              <a:chOff x="469900" y="728859"/>
              <a:chExt cx="424561" cy="355906"/>
            </a:xfrm>
          </p:grpSpPr>
          <p:sp>
            <p:nvSpPr>
              <p:cNvPr id="11" name="椭圆 10"/>
              <p:cNvSpPr/>
              <p:nvPr/>
            </p:nvSpPr>
            <p:spPr>
              <a:xfrm rot="16200000">
                <a:off x="738264" y="928568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 rot="16200000">
                <a:off x="752463" y="942770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 rot="16200000">
                <a:off x="738264" y="728860"/>
                <a:ext cx="156198" cy="156196"/>
              </a:xfrm>
              <a:prstGeom prst="ellipse">
                <a:avLst/>
              </a:prstGeom>
              <a:gradFill>
                <a:gsLst>
                  <a:gs pos="75000">
                    <a:schemeClr val="bg1">
                      <a:lumMod val="95000"/>
                    </a:schemeClr>
                  </a:gs>
                  <a:gs pos="55000">
                    <a:schemeClr val="bg1">
                      <a:lumMod val="65000"/>
                    </a:schemeClr>
                  </a:gs>
                  <a:gs pos="35000">
                    <a:schemeClr val="bg1">
                      <a:lumMod val="95000"/>
                    </a:schemeClr>
                  </a:gs>
                  <a:gs pos="17000">
                    <a:schemeClr val="bg1">
                      <a:lumMod val="6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 rot="16200000">
                <a:off x="752463" y="743063"/>
                <a:ext cx="127798" cy="12779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12700" dist="127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16200000">
                <a:off x="636543" y="859458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6200000">
                <a:off x="636543" y="8094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6200000">
                <a:off x="636543" y="65503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6200000">
                <a:off x="636543" y="60499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9" name="组合 18"/>
          <p:cNvGrpSpPr/>
          <p:nvPr userDrawn="1"/>
        </p:nvGrpSpPr>
        <p:grpSpPr>
          <a:xfrm>
            <a:off x="11352323" y="175669"/>
            <a:ext cx="838091" cy="743984"/>
            <a:chOff x="39833" y="101457"/>
            <a:chExt cx="838200" cy="743812"/>
          </a:xfrm>
        </p:grpSpPr>
        <p:grpSp>
          <p:nvGrpSpPr>
            <p:cNvPr id="20" name="组合 19"/>
            <p:cNvGrpSpPr/>
            <p:nvPr userDrawn="1"/>
          </p:nvGrpSpPr>
          <p:grpSpPr>
            <a:xfrm>
              <a:off x="130195" y="101457"/>
              <a:ext cx="647560" cy="567974"/>
              <a:chOff x="257420" y="226345"/>
              <a:chExt cx="540747" cy="474289"/>
            </a:xfrm>
          </p:grpSpPr>
          <p:pic>
            <p:nvPicPr>
              <p:cNvPr id="22" name="图片 21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420" y="226345"/>
                <a:ext cx="472830" cy="472830"/>
              </a:xfrm>
              <a:prstGeom prst="rect">
                <a:avLst/>
              </a:prstGeom>
            </p:spPr>
          </p:pic>
          <p:pic>
            <p:nvPicPr>
              <p:cNvPr id="23" name="图片 22"/>
              <p:cNvPicPr>
                <a:picLocks noChangeAspect="1"/>
              </p:cNvPicPr>
              <p:nvPr userDrawn="1"/>
            </p:nvPicPr>
            <p:blipFill rotWithShape="1">
              <a:blip r:embed="rId3">
                <a:grayscl/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2000"/>
                        </a14:imgEffect>
                      </a14:imgLayer>
                    </a14:imgProps>
                  </a:ext>
                </a:extLst>
              </a:blip>
              <a:srcRect b="72279"/>
              <a:stretch/>
            </p:blipFill>
            <p:spPr>
              <a:xfrm flipH="1">
                <a:off x="265701" y="654915"/>
                <a:ext cx="532466" cy="45719"/>
              </a:xfrm>
              <a:prstGeom prst="rect">
                <a:avLst/>
              </a:prstGeom>
            </p:spPr>
          </p:pic>
        </p:grpSp>
        <p:sp>
          <p:nvSpPr>
            <p:cNvPr id="21" name="文本框 20"/>
            <p:cNvSpPr txBox="1"/>
            <p:nvPr userDrawn="1"/>
          </p:nvSpPr>
          <p:spPr>
            <a:xfrm>
              <a:off x="39833" y="629875"/>
              <a:ext cx="838200" cy="215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By 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迷你简汉真广标" panose="02010609000101010101" pitchFamily="49" charset="-122"/>
                  <a:ea typeface="迷你简汉真广标" panose="02010609000101010101" pitchFamily="49" charset="-122"/>
                  <a:cs typeface="+mn-cs"/>
                </a:rPr>
                <a:t>杜小二</a:t>
              </a:r>
            </a:p>
          </p:txBody>
        </p:sp>
      </p:grpSp>
      <p:sp>
        <p:nvSpPr>
          <p:cNvPr id="24" name="标题占位符 1"/>
          <p:cNvSpPr>
            <a:spLocks noGrp="1"/>
          </p:cNvSpPr>
          <p:nvPr>
            <p:ph type="title"/>
          </p:nvPr>
        </p:nvSpPr>
        <p:spPr>
          <a:xfrm>
            <a:off x="416259" y="206382"/>
            <a:ext cx="3050391" cy="547102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>
            <a:lvl1pPr>
              <a:defRPr sz="180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52026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3"/>
          <p:cNvSpPr/>
          <p:nvPr userDrawn="1"/>
        </p:nvSpPr>
        <p:spPr>
          <a:xfrm>
            <a:off x="-8905" y="0"/>
            <a:ext cx="12202286" cy="6859588"/>
          </a:xfrm>
          <a:prstGeom prst="rect">
            <a:avLst/>
          </a:prstGeom>
          <a:gradFill flip="none" rotWithShape="1">
            <a:gsLst>
              <a:gs pos="0">
                <a:srgbClr val="77458B"/>
              </a:gs>
              <a:gs pos="100000">
                <a:srgbClr val="4F2D5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JM" sz="1800" b="0" i="0" u="none" strike="noStrike" kern="1200" cap="none" spc="0" normalizeH="0" baseline="0" noProof="0" dirty="0">
              <a:ln>
                <a:noFill/>
              </a:ln>
              <a:solidFill>
                <a:srgbClr val="F34F5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92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2018\1\25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57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0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8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13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0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39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486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xa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0413" cy="68595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35568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JM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3"/>
            <a:ext cx="10971372" cy="4166564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JM" dirty="0"/>
          </a:p>
        </p:txBody>
      </p:sp>
      <p:sp>
        <p:nvSpPr>
          <p:cNvPr id="11" name="Freeform 5"/>
          <p:cNvSpPr>
            <a:spLocks/>
          </p:cNvSpPr>
          <p:nvPr userDrawn="1"/>
        </p:nvSpPr>
        <p:spPr bwMode="auto">
          <a:xfrm rot="5400000">
            <a:off x="11245248" y="6045087"/>
            <a:ext cx="541705" cy="47993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97000"/>
                </a:schemeClr>
              </a:gs>
              <a:gs pos="2000">
                <a:schemeClr val="bg1">
                  <a:lumMod val="83000"/>
                </a:schemeClr>
              </a:gs>
            </a:gsLst>
            <a:lin ang="18900000" scaled="0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0000"/>
                  </a:schemeClr>
                </a:gs>
              </a:gsLst>
              <a:lin ang="18900000" scaled="0"/>
              <a:tileRect/>
            </a:gradFill>
          </a:ln>
          <a:effectLst>
            <a:outerShdw blurRad="165100" dist="762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636" y="177842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620504-D840-6A40-90BC-6F3747762FA2}" type="datetime1">
              <a:rPr lang="en-JM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25/01/2018</a:t>
            </a:fld>
            <a:endParaRPr lang="en-JM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3400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JM">
                <a:solidFill>
                  <a:prstClr val="white">
                    <a:lumMod val="65000"/>
                  </a:prstClr>
                </a:solidFill>
              </a:rPr>
              <a:t>WWW.DESIGNERSPARADISE.COM</a:t>
            </a:r>
            <a:endParaRPr lang="en-JM" dirty="0">
              <a:solidFill>
                <a:prstClr val="white">
                  <a:lumMod val="6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12694" y="6275254"/>
            <a:ext cx="10463438" cy="19604"/>
          </a:xfrm>
          <a:prstGeom prst="line">
            <a:avLst/>
          </a:prstGeom>
          <a:ln w="952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81415" y="6145720"/>
            <a:ext cx="479938" cy="304871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 b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  <a:ea typeface="Impact" panose="020B0806030902050204" pitchFamily="34" charset="0"/>
                <a:cs typeface="Impact" panose="020B0806030902050204" pitchFamily="34" charset="0"/>
              </a:defRPr>
            </a:lvl1pPr>
          </a:lstStyle>
          <a:p>
            <a:pPr>
              <a:defRPr/>
            </a:pPr>
            <a:fld id="{857B18ED-D931-45F4-8873-1BEDAB4DC03E}" type="slidenum">
              <a:rPr lang="en-JM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en-JM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1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hf hdr="0" ftr="0" dt="0"/>
  <p:txStyles>
    <p:titleStyle>
      <a:lvl1pPr algn="l" defTabSz="1219170" rtl="0" eaLnBrk="1" latinLnBrk="0" hangingPunct="1">
        <a:spcBef>
          <a:spcPct val="0"/>
        </a:spcBef>
        <a:buNone/>
        <a:defRPr sz="4600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rgbClr val="17375E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17375E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rgbClr val="17375E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rgbClr val="17375E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7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3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dubuque精美钢琴曲">
            <a:hlinkClick r:id="" action="ppaction://media"/>
            <a:extLst>
              <a:ext uri="{FF2B5EF4-FFF2-40B4-BE49-F238E27FC236}">
                <a16:creationId xmlns:a16="http://schemas.microsoft.com/office/drawing/2014/main" id="{F57380F8-8431-44BF-9300-52047EA3EEE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6093" y="-1396459"/>
            <a:ext cx="609600" cy="6096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FAA0863-44EC-4A7E-99E6-44DF0C1A2E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E99154F2-1FF8-41AC-8CB9-6DE87949CFDE}"/>
              </a:ext>
            </a:extLst>
          </p:cNvPr>
          <p:cNvSpPr/>
          <p:nvPr/>
        </p:nvSpPr>
        <p:spPr>
          <a:xfrm>
            <a:off x="5910355" y="1850204"/>
            <a:ext cx="589287" cy="1556698"/>
          </a:xfrm>
          <a:prstGeom prst="rect">
            <a:avLst/>
          </a:prstGeom>
          <a:solidFill>
            <a:srgbClr val="E38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朱自清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9FFF9BD1-B411-4300-A942-20EBFC35BF59}"/>
              </a:ext>
            </a:extLst>
          </p:cNvPr>
          <p:cNvGrpSpPr/>
          <p:nvPr/>
        </p:nvGrpSpPr>
        <p:grpSpPr>
          <a:xfrm>
            <a:off x="6404288" y="680664"/>
            <a:ext cx="1802922" cy="3987954"/>
            <a:chOff x="4444855" y="796776"/>
            <a:chExt cx="1802922" cy="3987954"/>
          </a:xfrm>
        </p:grpSpPr>
        <p:sp>
          <p:nvSpPr>
            <p:cNvPr id="5" name="_14">
              <a:extLst>
                <a:ext uri="{FF2B5EF4-FFF2-40B4-BE49-F238E27FC236}">
                  <a16:creationId xmlns:a16="http://schemas.microsoft.com/office/drawing/2014/main" id="{9770AB01-3A43-4303-BE8A-47DB1E05F3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3151" y="1787692"/>
              <a:ext cx="1549554" cy="18029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zh-CN" altLang="en-US" sz="8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春</a:t>
              </a:r>
              <a:endParaRPr lang="zh-CN" sz="88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_14">
              <a:extLst>
                <a:ext uri="{FF2B5EF4-FFF2-40B4-BE49-F238E27FC236}">
                  <a16:creationId xmlns:a16="http://schemas.microsoft.com/office/drawing/2014/main" id="{3833ED7F-7B32-4758-AEB8-4621D6BFA8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4571539" y="670092"/>
              <a:ext cx="1549554" cy="18029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8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</a:t>
              </a:r>
              <a:endParaRPr lang="zh-CN" sz="88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_14">
              <a:extLst>
                <a:ext uri="{FF2B5EF4-FFF2-40B4-BE49-F238E27FC236}">
                  <a16:creationId xmlns:a16="http://schemas.microsoft.com/office/drawing/2014/main" id="{10D2DF67-2626-4574-877D-6201B2F413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4571539" y="3108492"/>
              <a:ext cx="1549554" cy="18029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/>
              <a:r>
                <a:rPr lang="en-US" altLang="zh-CN" sz="8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》</a:t>
              </a:r>
              <a:endParaRPr lang="zh-CN" sz="88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792436C7-6E58-4406-8396-F603972C39D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47"/>
          <a:stretch/>
        </p:blipFill>
        <p:spPr>
          <a:xfrm>
            <a:off x="4363066" y="312491"/>
            <a:ext cx="1754846" cy="488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26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587750" y="2814173"/>
            <a:ext cx="6034088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166E60"/>
                </a:solidFill>
              </a:rPr>
              <a:t>1</a:t>
            </a:r>
            <a:r>
              <a:rPr lang="zh-CN" altLang="en-US" sz="2500">
                <a:solidFill>
                  <a:srgbClr val="166E60"/>
                </a:solidFill>
              </a:rPr>
              <a:t>、读音正确 ，声音洪亮。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3587750" y="3766766"/>
            <a:ext cx="7086600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166E60"/>
                </a:solidFill>
              </a:rPr>
              <a:t>2</a:t>
            </a:r>
            <a:r>
              <a:rPr lang="zh-CN" altLang="en-US" sz="2500">
                <a:solidFill>
                  <a:srgbClr val="166E60"/>
                </a:solidFill>
              </a:rPr>
              <a:t>、把握好感情基调的变化。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587750" y="4719359"/>
            <a:ext cx="7613650" cy="477054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500">
                <a:solidFill>
                  <a:srgbClr val="166E60"/>
                </a:solidFill>
              </a:rPr>
              <a:t>3</a:t>
            </a:r>
            <a:r>
              <a:rPr lang="zh-CN" altLang="en-US" sz="2500">
                <a:solidFill>
                  <a:srgbClr val="166E60"/>
                </a:solidFill>
              </a:rPr>
              <a:t>、读出抑扬顿挫、轻重缓急的美感。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581400" y="1697898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>
                <a:solidFill>
                  <a:srgbClr val="166E60"/>
                </a:solidFill>
              </a:rPr>
              <a:t>朗读指导</a:t>
            </a:r>
          </a:p>
        </p:txBody>
      </p:sp>
    </p:spTree>
    <p:extLst>
      <p:ext uri="{BB962C8B-B14F-4D97-AF65-F5344CB8AC3E}">
        <p14:creationId xmlns:p14="http://schemas.microsoft.com/office/powerpoint/2010/main" val="76674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387444" y="1714867"/>
            <a:ext cx="2449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（一）盼春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555175" y="1731116"/>
            <a:ext cx="3554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（总领全文，开启下文）</a:t>
            </a:r>
          </a:p>
        </p:txBody>
      </p:sp>
      <p:sp>
        <p:nvSpPr>
          <p:cNvPr id="7" name="Text Box 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383849" y="2357438"/>
            <a:ext cx="3211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）总绘春天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383849" y="3006725"/>
            <a:ext cx="2798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）春草图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6455287" y="3581400"/>
            <a:ext cx="2725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）春花图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455287" y="4086225"/>
            <a:ext cx="2808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）春风图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455287" y="4662488"/>
            <a:ext cx="2654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）春雨图</a:t>
            </a: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455287" y="5165725"/>
            <a:ext cx="287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7</a:t>
            </a:r>
            <a:r>
              <a:rPr kumimoji="1" lang="zh-CN" altLang="en-US" sz="24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）迎春图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3431099" y="3725863"/>
            <a:ext cx="2160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4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（二）绘春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986974" y="36496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kumimoji="1" lang="zh-CN" altLang="zh-CN" sz="2400">
              <a:solidFill>
                <a:srgbClr val="166E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6155249" y="2562225"/>
            <a:ext cx="457200" cy="2971800"/>
          </a:xfrm>
          <a:prstGeom prst="leftBrace">
            <a:avLst>
              <a:gd name="adj1" fmla="val 54167"/>
              <a:gd name="adj2" fmla="val 50000"/>
            </a:avLst>
          </a:prstGeom>
          <a:noFill/>
          <a:ln w="41275">
            <a:solidFill>
              <a:srgbClr val="166E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19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5983799" y="2635399"/>
            <a:ext cx="231024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8</a:t>
            </a:r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新</a:t>
            </a:r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endParaRPr kumimoji="1" lang="zh-CN" altLang="en-US" sz="3000" b="1">
              <a:solidFill>
                <a:srgbClr val="166E60"/>
              </a:solidFill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6055236" y="3138637"/>
            <a:ext cx="231024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9</a:t>
            </a:r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美</a:t>
            </a:r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endParaRPr kumimoji="1" lang="zh-CN" altLang="en-US" sz="3000" b="1">
              <a:solidFill>
                <a:srgbClr val="166E6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5983799" y="3714899"/>
            <a:ext cx="250421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en-US" altLang="zh-CN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10</a:t>
            </a:r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“</a:t>
            </a:r>
            <a:r>
              <a:rPr kumimoji="1" lang="zh-CN" altLang="en-US" sz="3000" b="1">
                <a:solidFill>
                  <a:srgbClr val="166E60"/>
                </a:solidFill>
                <a:latin typeface="楷体_GB2312" pitchFamily="49" charset="-122"/>
                <a:ea typeface="楷体_GB2312" pitchFamily="49" charset="-122"/>
              </a:rPr>
              <a:t>力</a:t>
            </a:r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”</a:t>
            </a:r>
            <a:endParaRPr kumimoji="1" lang="zh-CN" altLang="en-US" sz="3000" b="1">
              <a:solidFill>
                <a:srgbClr val="166E6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3031049" y="3283099"/>
            <a:ext cx="23050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000" b="1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（三）颂春</a:t>
            </a:r>
          </a:p>
        </p:txBody>
      </p:sp>
      <p:sp>
        <p:nvSpPr>
          <p:cNvPr id="10" name="AutoShape 23"/>
          <p:cNvSpPr>
            <a:spLocks/>
          </p:cNvSpPr>
          <p:nvPr/>
        </p:nvSpPr>
        <p:spPr bwMode="auto">
          <a:xfrm>
            <a:off x="5683761" y="2879874"/>
            <a:ext cx="457200" cy="1219200"/>
          </a:xfrm>
          <a:prstGeom prst="leftBrace">
            <a:avLst>
              <a:gd name="adj1" fmla="val 22222"/>
              <a:gd name="adj2" fmla="val 50000"/>
            </a:avLst>
          </a:prstGeom>
          <a:noFill/>
          <a:ln w="41275">
            <a:solidFill>
              <a:srgbClr val="166E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3000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7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858885" y="1713256"/>
            <a:ext cx="3024187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7000">
                <a:solidFill>
                  <a:srgbClr val="166E60"/>
                </a:solidFill>
              </a:rPr>
              <a:t>盼春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955925" y="3277144"/>
            <a:ext cx="60515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166E60"/>
                </a:solidFill>
              </a:rPr>
              <a:t>  </a:t>
            </a:r>
            <a:r>
              <a:rPr lang="zh-CN" altLang="en-US" sz="5400">
                <a:solidFill>
                  <a:srgbClr val="166E60"/>
                </a:solidFill>
              </a:rPr>
              <a:t>作者的心情怎样？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364831" y="4745038"/>
            <a:ext cx="323215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>
                <a:solidFill>
                  <a:srgbClr val="166E60"/>
                </a:solidFill>
              </a:rPr>
              <a:t>急切、喜悦</a:t>
            </a:r>
          </a:p>
        </p:txBody>
      </p:sp>
    </p:spTree>
    <p:extLst>
      <p:ext uri="{BB962C8B-B14F-4D97-AF65-F5344CB8AC3E}">
        <p14:creationId xmlns:p14="http://schemas.microsoft.com/office/powerpoint/2010/main" val="4237679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844006" y="2059438"/>
            <a:ext cx="7693025" cy="3724275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166E60"/>
                </a:solidFill>
              </a:rPr>
              <a:t>文章抓住了春草的什么特点？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43525" y="1286349"/>
            <a:ext cx="24701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4000">
                <a:solidFill>
                  <a:srgbClr val="166E6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春草图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801938" y="2983715"/>
            <a:ext cx="77771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166E60"/>
                </a:solidFill>
              </a:rPr>
              <a:t>嫩、绿、满、软</a:t>
            </a:r>
            <a:r>
              <a:rPr lang="en-US" altLang="zh-CN" sz="3200">
                <a:solidFill>
                  <a:srgbClr val="166E60"/>
                </a:solidFill>
              </a:rPr>
              <a:t>——</a:t>
            </a:r>
            <a:r>
              <a:rPr lang="zh-CN" altLang="en-US" sz="3200">
                <a:solidFill>
                  <a:srgbClr val="166E60"/>
                </a:solidFill>
              </a:rPr>
              <a:t>草（生机勃勃）</a:t>
            </a:r>
          </a:p>
        </p:txBody>
      </p: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287518" y="4271858"/>
            <a:ext cx="3743325" cy="1417638"/>
            <a:chOff x="2031" y="3082"/>
            <a:chExt cx="2358" cy="893"/>
          </a:xfrm>
        </p:grpSpPr>
        <p:sp>
          <p:nvSpPr>
            <p:cNvPr id="10" name="AutoShape 10"/>
            <p:cNvSpPr>
              <a:spLocks noChangeArrowheads="1"/>
            </p:cNvSpPr>
            <p:nvPr/>
          </p:nvSpPr>
          <p:spPr bwMode="auto">
            <a:xfrm>
              <a:off x="2835" y="3082"/>
              <a:ext cx="375" cy="484"/>
            </a:xfrm>
            <a:prstGeom prst="downArrow">
              <a:avLst>
                <a:gd name="adj1" fmla="val 50000"/>
                <a:gd name="adj2" fmla="val 34137"/>
              </a:avLst>
            </a:prstGeom>
            <a:solidFill>
              <a:srgbClr val="166E60"/>
            </a:solidFill>
            <a:ln w="9525">
              <a:solidFill>
                <a:srgbClr val="166E6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3200">
                <a:solidFill>
                  <a:srgbClr val="166E6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2031" y="3607"/>
              <a:ext cx="235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rgbClr val="166E60"/>
                  </a:solidFill>
                </a:rPr>
                <a:t>人与自然的和谐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306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60"/>
          <p:cNvSpPr txBox="1">
            <a:spLocks noChangeArrowheads="1"/>
          </p:cNvSpPr>
          <p:nvPr/>
        </p:nvSpPr>
        <p:spPr bwMode="auto">
          <a:xfrm>
            <a:off x="3800475" y="1097431"/>
            <a:ext cx="7239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作者如何全方位的描写春花？</a:t>
            </a:r>
            <a:endParaRPr kumimoji="1" lang="zh-CN" altLang="en-US" sz="2400">
              <a:solidFill>
                <a:srgbClr val="166E6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61"/>
          <p:cNvSpPr txBox="1">
            <a:spLocks noChangeArrowheads="1"/>
          </p:cNvSpPr>
          <p:nvPr/>
        </p:nvSpPr>
        <p:spPr bwMode="auto">
          <a:xfrm>
            <a:off x="2387600" y="1721337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树上繁花</a:t>
            </a:r>
          </a:p>
        </p:txBody>
      </p:sp>
      <p:sp>
        <p:nvSpPr>
          <p:cNvPr id="7" name="Text Box 62"/>
          <p:cNvSpPr txBox="1">
            <a:spLocks noChangeArrowheads="1"/>
          </p:cNvSpPr>
          <p:nvPr/>
        </p:nvSpPr>
        <p:spPr bwMode="auto">
          <a:xfrm>
            <a:off x="4367213" y="1792774"/>
            <a:ext cx="2362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树中昆虫</a:t>
            </a:r>
          </a:p>
        </p:txBody>
      </p:sp>
      <p:sp>
        <p:nvSpPr>
          <p:cNvPr id="9" name="Text Box 63"/>
          <p:cNvSpPr txBox="1">
            <a:spLocks noChangeArrowheads="1"/>
          </p:cNvSpPr>
          <p:nvPr/>
        </p:nvSpPr>
        <p:spPr bwMode="auto">
          <a:xfrm>
            <a:off x="6383338" y="1864212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树下野花</a:t>
            </a:r>
          </a:p>
        </p:txBody>
      </p:sp>
      <p:sp>
        <p:nvSpPr>
          <p:cNvPr id="10" name="Text Box 64"/>
          <p:cNvSpPr txBox="1">
            <a:spLocks noChangeArrowheads="1"/>
          </p:cNvSpPr>
          <p:nvPr/>
        </p:nvSpPr>
        <p:spPr bwMode="auto">
          <a:xfrm>
            <a:off x="7896225" y="1864212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自上而下</a:t>
            </a:r>
          </a:p>
        </p:txBody>
      </p:sp>
      <p:sp>
        <p:nvSpPr>
          <p:cNvPr id="13" name="Text Box 65"/>
          <p:cNvSpPr txBox="1">
            <a:spLocks noChangeArrowheads="1"/>
          </p:cNvSpPr>
          <p:nvPr/>
        </p:nvSpPr>
        <p:spPr bwMode="auto">
          <a:xfrm>
            <a:off x="2387600" y="2656374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眼前花儿争春</a:t>
            </a:r>
          </a:p>
        </p:txBody>
      </p:sp>
      <p:sp>
        <p:nvSpPr>
          <p:cNvPr id="14" name="Text Box 66"/>
          <p:cNvSpPr txBox="1">
            <a:spLocks noChangeArrowheads="1"/>
          </p:cNvSpPr>
          <p:nvPr/>
        </p:nvSpPr>
        <p:spPr bwMode="auto">
          <a:xfrm>
            <a:off x="5951538" y="2800837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想象结果实</a:t>
            </a:r>
          </a:p>
        </p:txBody>
      </p:sp>
      <p:sp>
        <p:nvSpPr>
          <p:cNvPr id="15" name="Text Box 67"/>
          <p:cNvSpPr txBox="1">
            <a:spLocks noChangeArrowheads="1"/>
          </p:cNvSpPr>
          <p:nvPr/>
        </p:nvSpPr>
        <p:spPr bwMode="auto">
          <a:xfrm>
            <a:off x="7896225" y="2800837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由实到虚</a:t>
            </a:r>
          </a:p>
        </p:txBody>
      </p:sp>
      <p:sp>
        <p:nvSpPr>
          <p:cNvPr id="16" name="Line 76"/>
          <p:cNvSpPr>
            <a:spLocks noChangeShapeType="1"/>
          </p:cNvSpPr>
          <p:nvPr/>
        </p:nvSpPr>
        <p:spPr bwMode="auto">
          <a:xfrm>
            <a:off x="3863975" y="2008674"/>
            <a:ext cx="457200" cy="0"/>
          </a:xfrm>
          <a:prstGeom prst="line">
            <a:avLst/>
          </a:prstGeom>
          <a:noFill/>
          <a:ln w="41275">
            <a:solidFill>
              <a:srgbClr val="00A585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  <p:sp>
        <p:nvSpPr>
          <p:cNvPr id="17" name="Line 77"/>
          <p:cNvSpPr>
            <a:spLocks noChangeShapeType="1"/>
          </p:cNvSpPr>
          <p:nvPr/>
        </p:nvSpPr>
        <p:spPr bwMode="auto">
          <a:xfrm>
            <a:off x="5880100" y="2008674"/>
            <a:ext cx="457200" cy="0"/>
          </a:xfrm>
          <a:prstGeom prst="line">
            <a:avLst/>
          </a:prstGeom>
          <a:noFill/>
          <a:ln w="41275">
            <a:solidFill>
              <a:srgbClr val="166E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  <p:sp>
        <p:nvSpPr>
          <p:cNvPr id="18" name="Line 78"/>
          <p:cNvSpPr>
            <a:spLocks noChangeShapeType="1"/>
          </p:cNvSpPr>
          <p:nvPr/>
        </p:nvSpPr>
        <p:spPr bwMode="auto">
          <a:xfrm>
            <a:off x="5375275" y="3016737"/>
            <a:ext cx="457200" cy="0"/>
          </a:xfrm>
          <a:prstGeom prst="line">
            <a:avLst/>
          </a:prstGeom>
          <a:noFill/>
          <a:ln w="41275">
            <a:solidFill>
              <a:srgbClr val="166E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  <p:sp>
        <p:nvSpPr>
          <p:cNvPr id="19" name="Text Box 68"/>
          <p:cNvSpPr txBox="1">
            <a:spLocks noChangeArrowheads="1"/>
          </p:cNvSpPr>
          <p:nvPr/>
        </p:nvSpPr>
        <p:spPr bwMode="auto">
          <a:xfrm>
            <a:off x="2417762" y="3493929"/>
            <a:ext cx="43942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花的色（“红”“粉”“白”）</a:t>
            </a:r>
          </a:p>
        </p:txBody>
      </p:sp>
      <p:sp>
        <p:nvSpPr>
          <p:cNvPr id="20" name="Text Box 69"/>
          <p:cNvSpPr txBox="1">
            <a:spLocks noChangeArrowheads="1"/>
          </p:cNvSpPr>
          <p:nvPr/>
        </p:nvSpPr>
        <p:spPr bwMode="auto">
          <a:xfrm>
            <a:off x="7820025" y="35803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花的味道</a:t>
            </a:r>
          </a:p>
        </p:txBody>
      </p:sp>
      <p:sp>
        <p:nvSpPr>
          <p:cNvPr id="21" name="Text Box 71"/>
          <p:cNvSpPr txBox="1">
            <a:spLocks noChangeArrowheads="1"/>
          </p:cNvSpPr>
          <p:nvPr/>
        </p:nvSpPr>
        <p:spPr bwMode="auto">
          <a:xfrm>
            <a:off x="2417762" y="4385688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像星星眨呀眨</a:t>
            </a:r>
          </a:p>
        </p:txBody>
      </p:sp>
      <p:sp>
        <p:nvSpPr>
          <p:cNvPr id="22" name="Text Box 72"/>
          <p:cNvSpPr txBox="1">
            <a:spLocks noChangeArrowheads="1"/>
          </p:cNvSpPr>
          <p:nvPr/>
        </p:nvSpPr>
        <p:spPr bwMode="auto">
          <a:xfrm>
            <a:off x="5765800" y="4385688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暗写风与太阳</a:t>
            </a:r>
          </a:p>
        </p:txBody>
      </p:sp>
      <p:sp>
        <p:nvSpPr>
          <p:cNvPr id="23" name="Text Box 75"/>
          <p:cNvSpPr txBox="1">
            <a:spLocks noChangeArrowheads="1"/>
          </p:cNvSpPr>
          <p:nvPr/>
        </p:nvSpPr>
        <p:spPr bwMode="auto">
          <a:xfrm>
            <a:off x="4640262" y="5754893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>
                <a:solidFill>
                  <a:srgbClr val="166E6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全方位描绘春花的美</a:t>
            </a:r>
          </a:p>
        </p:txBody>
      </p:sp>
      <p:sp>
        <p:nvSpPr>
          <p:cNvPr id="24" name="Line 79"/>
          <p:cNvSpPr>
            <a:spLocks noChangeShapeType="1"/>
          </p:cNvSpPr>
          <p:nvPr/>
        </p:nvSpPr>
        <p:spPr bwMode="auto">
          <a:xfrm>
            <a:off x="6811962" y="3724762"/>
            <a:ext cx="457200" cy="0"/>
          </a:xfrm>
          <a:prstGeom prst="line">
            <a:avLst/>
          </a:prstGeom>
          <a:noFill/>
          <a:ln w="41275">
            <a:solidFill>
              <a:srgbClr val="166E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  <p:sp>
        <p:nvSpPr>
          <p:cNvPr id="25" name="Line 80"/>
          <p:cNvSpPr>
            <a:spLocks noChangeShapeType="1"/>
          </p:cNvSpPr>
          <p:nvPr/>
        </p:nvSpPr>
        <p:spPr bwMode="auto">
          <a:xfrm>
            <a:off x="4902200" y="4601588"/>
            <a:ext cx="457200" cy="0"/>
          </a:xfrm>
          <a:prstGeom prst="line">
            <a:avLst/>
          </a:prstGeom>
          <a:noFill/>
          <a:ln w="41275">
            <a:solidFill>
              <a:srgbClr val="166E6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  <p:sp>
        <p:nvSpPr>
          <p:cNvPr id="26" name="AutoShape 81"/>
          <p:cNvSpPr>
            <a:spLocks noChangeArrowheads="1"/>
          </p:cNvSpPr>
          <p:nvPr/>
        </p:nvSpPr>
        <p:spPr bwMode="auto">
          <a:xfrm>
            <a:off x="5694362" y="4981407"/>
            <a:ext cx="533400" cy="41933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166E60"/>
          </a:solidFill>
          <a:ln w="9525">
            <a:solidFill>
              <a:srgbClr val="166E6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93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7" grpId="0" build="p" autoUpdateAnimBg="0"/>
      <p:bldP spid="9" grpId="0" build="p" autoUpdateAnimBg="0"/>
      <p:bldP spid="10" grpId="0"/>
      <p:bldP spid="13" grpId="0" build="p" autoUpdateAnimBg="0"/>
      <p:bldP spid="14" grpId="0" build="p" autoUpdateAnimBg="0"/>
      <p:bldP spid="15" grpId="0"/>
      <p:bldP spid="19" grpId="0" build="p" autoUpdateAnimBg="0"/>
      <p:bldP spid="20" grpId="0" build="p" autoUpdateAnimBg="0"/>
      <p:bldP spid="21" grpId="0" build="p" autoUpdateAnimBg="0"/>
      <p:bldP spid="22" grpId="0" build="p" autoUpdateAnimBg="0"/>
      <p:bldP spid="2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219450" y="1101723"/>
            <a:ext cx="693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>
                <a:solidFill>
                  <a:srgbClr val="166E6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作者从哪些感觉来写春风？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2197100" y="1980798"/>
            <a:ext cx="4876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像母亲的手抚摸着你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197100" y="2827619"/>
            <a:ext cx="65532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泥土的气息、草味、花香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8356600" y="1914071"/>
            <a:ext cx="2667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触觉</a:t>
            </a: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8356600" y="2726419"/>
            <a:ext cx="26670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嗅觉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2197100" y="3483890"/>
            <a:ext cx="46482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鸟鸣、流水、短笛</a:t>
            </a: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8356600" y="3536151"/>
            <a:ext cx="23622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听觉</a:t>
            </a: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2686051" y="5060151"/>
            <a:ext cx="9504362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运用各种感觉描绘春风和煦、芳香、悦耳</a:t>
            </a: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5961980" y="4251259"/>
            <a:ext cx="366960" cy="51857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166E60"/>
          </a:solidFill>
          <a:ln w="9525">
            <a:solidFill>
              <a:srgbClr val="166E6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 sz="2500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856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7" grpId="0" build="p" autoUpdateAnimBg="0"/>
      <p:bldP spid="9" grpId="0" build="p" autoUpdateAnimBg="0"/>
      <p:bldP spid="10" grpId="0" build="p" autoUpdateAnimBg="0"/>
      <p:bldP spid="13" grpId="0" build="p" autoUpdateAnimBg="0"/>
      <p:bldP spid="14" grpId="0" build="p" autoUpdateAnimBg="0"/>
      <p:bldP spid="1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14613" y="1569244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作者抓住了春雨什么特点？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144713" y="3340252"/>
            <a:ext cx="40513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像牛毛、像花针、像细丝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7511380" y="3311520"/>
            <a:ext cx="2209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细密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614613" y="4284918"/>
            <a:ext cx="39624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……</a:t>
            </a: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一层薄烟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7511380" y="4284918"/>
            <a:ext cx="20574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轻盈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347913" y="2576181"/>
            <a:ext cx="44958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一下就是三两天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7476672" y="2545938"/>
            <a:ext cx="13716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楷体_GB2312" pitchFamily="49" charset="-122"/>
              </a:rPr>
              <a:t>绵长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358140" y="5527774"/>
            <a:ext cx="4902200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抓住特点描绘春雨的“润”</a:t>
            </a:r>
          </a:p>
        </p:txBody>
      </p:sp>
      <p:sp>
        <p:nvSpPr>
          <p:cNvPr id="16" name="AutoShape 20"/>
          <p:cNvSpPr>
            <a:spLocks noChangeArrowheads="1"/>
          </p:cNvSpPr>
          <p:nvPr/>
        </p:nvSpPr>
        <p:spPr bwMode="auto">
          <a:xfrm>
            <a:off x="5829053" y="4799950"/>
            <a:ext cx="366960" cy="51857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166E60"/>
          </a:solidFill>
          <a:ln w="9525">
            <a:solidFill>
              <a:srgbClr val="166E6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 sz="2500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44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  <p:bldP spid="7" grpId="0" build="p" autoUpdateAnimBg="0"/>
      <p:bldP spid="9" grpId="0" build="p" autoUpdateAnimBg="0"/>
      <p:bldP spid="10" grpId="0" build="p" autoUpdateAnimBg="0"/>
      <p:bldP spid="13" grpId="0" build="p" autoUpdateAnimBg="0"/>
      <p:bldP spid="14" grpId="0" build="p" autoUpdateAnimBg="0"/>
      <p:bldP spid="1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87550" y="2016145"/>
            <a:ext cx="634019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春天像刚落地的娃娃，从头到脚都是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062521" y="2016145"/>
            <a:ext cx="345479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新的，它生长着。 </a:t>
            </a:r>
            <a:b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</a:br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　</a:t>
            </a:r>
            <a:endParaRPr lang="zh-CN" altLang="en-US" sz="3000">
              <a:solidFill>
                <a:srgbClr val="166E60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987550" y="4378340"/>
            <a:ext cx="590391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春天像</a:t>
            </a:r>
            <a:r>
              <a:rPr lang="en-US" altLang="zh-CN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……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434828" y="2901012"/>
            <a:ext cx="691727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   </a:t>
            </a:r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春天像小姑娘，花枝招展的，笑着，</a:t>
            </a:r>
          </a:p>
          <a:p>
            <a:endParaRPr lang="en-US" altLang="zh-CN" sz="3000">
              <a:solidFill>
                <a:srgbClr val="166E60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8050261" y="2439347"/>
            <a:ext cx="15311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      </a:t>
            </a:r>
          </a:p>
          <a:p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走着。 </a:t>
            </a:r>
            <a:b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</a:br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　　</a:t>
            </a:r>
            <a:endParaRPr lang="zh-CN" altLang="en-US" sz="3000">
              <a:solidFill>
                <a:srgbClr val="166E60"/>
              </a:solidFill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434828" y="3646324"/>
            <a:ext cx="653255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   </a:t>
            </a:r>
            <a:r>
              <a:rPr lang="zh-CN" altLang="en-US" sz="3000">
                <a:solidFill>
                  <a:srgbClr val="166E60"/>
                </a:solidFill>
                <a:latin typeface="华文中宋" pitchFamily="2" charset="-122"/>
                <a:ea typeface="华文中宋" pitchFamily="2" charset="-122"/>
              </a:rPr>
              <a:t>春天像健壮的青年，有铁一般的胳</a:t>
            </a:r>
          </a:p>
          <a:p>
            <a:endParaRPr lang="en-US" altLang="zh-CN" sz="3000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67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9" grpId="0" autoUpdateAnimBg="0"/>
      <p:bldP spid="10" grpId="0" autoUpdateAnimBg="0"/>
      <p:bldP spid="1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478088" y="2243138"/>
            <a:ext cx="8558212" cy="1584325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sz="4000">
                <a:solidFill>
                  <a:srgbClr val="166E60"/>
                </a:solidFill>
                <a:ea typeface="华文行楷" pitchFamily="2" charset="-122"/>
              </a:rPr>
              <a:t>  </a:t>
            </a:r>
            <a:r>
              <a:rPr lang="zh-CN" altLang="en-US" sz="4000">
                <a:solidFill>
                  <a:srgbClr val="166E60"/>
                </a:solidFill>
                <a:ea typeface="华文行楷" pitchFamily="2" charset="-122"/>
              </a:rPr>
              <a:t>新：新生命的开始，给人无限希望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406650" y="3611563"/>
            <a:ext cx="5041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>
              <a:solidFill>
                <a:srgbClr val="166E6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693988" y="3538538"/>
            <a:ext cx="4572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166E60"/>
                </a:solidFill>
              </a:rPr>
              <a:t>美：令人喜爱</a:t>
            </a:r>
          </a:p>
          <a:p>
            <a:pPr>
              <a:spcBef>
                <a:spcPct val="5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</a:pPr>
            <a:endParaRPr lang="en-US" altLang="zh-CN" sz="4000">
              <a:solidFill>
                <a:srgbClr val="166E6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962275" y="4264025"/>
            <a:ext cx="47005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04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:a16="http://schemas.microsoft.com/office/drawing/2014/main" id="{3C0B941E-E4B2-430E-81AE-967DDDC203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id="{672A1436-3EC4-45F5-8F43-9FB1F017F199}"/>
              </a:ext>
            </a:extLst>
          </p:cNvPr>
          <p:cNvGrpSpPr/>
          <p:nvPr/>
        </p:nvGrpSpPr>
        <p:grpSpPr>
          <a:xfrm>
            <a:off x="5415861" y="1082834"/>
            <a:ext cx="3257883" cy="3213647"/>
            <a:chOff x="4877372" y="1691784"/>
            <a:chExt cx="3873782" cy="3498672"/>
          </a:xfrm>
        </p:grpSpPr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FD975E0F-59E4-4593-B3DC-D3CEAF871DC0}"/>
                </a:ext>
              </a:extLst>
            </p:cNvPr>
            <p:cNvGrpSpPr/>
            <p:nvPr/>
          </p:nvGrpSpPr>
          <p:grpSpPr>
            <a:xfrm>
              <a:off x="4877372" y="1691784"/>
              <a:ext cx="3714176" cy="732230"/>
              <a:chOff x="1491415" y="2368883"/>
              <a:chExt cx="3714176" cy="732230"/>
            </a:xfrm>
          </p:grpSpPr>
          <p:sp>
            <p:nvSpPr>
              <p:cNvPr id="50" name="_14">
                <a:extLst>
                  <a:ext uri="{FF2B5EF4-FFF2-40B4-BE49-F238E27FC236}">
                    <a16:creationId xmlns:a16="http://schemas.microsoft.com/office/drawing/2014/main" id="{E00EC3CD-28FE-4586-9DC7-BFD4A9050E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1415" y="2368883"/>
                <a:ext cx="1123680" cy="732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3200" b="1" spc="600" dirty="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01</a:t>
                </a:r>
                <a:endParaRPr lang="zh-CN" altLang="zh-CN" sz="32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1" name="矩形 50">
                <a:extLst>
                  <a:ext uri="{FF2B5EF4-FFF2-40B4-BE49-F238E27FC236}">
                    <a16:creationId xmlns:a16="http://schemas.microsoft.com/office/drawing/2014/main" id="{487DBC74-37BA-4ADC-B9E0-927282AB3E43}"/>
                  </a:ext>
                </a:extLst>
              </p:cNvPr>
              <p:cNvSpPr/>
              <p:nvPr/>
            </p:nvSpPr>
            <p:spPr bwMode="auto">
              <a:xfrm>
                <a:off x="2691516" y="2447672"/>
                <a:ext cx="2514075" cy="5496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b="1" spc="60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课前资料</a:t>
                </a:r>
                <a:endParaRPr lang="zh-CN" altLang="en-US" sz="2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5E38CB20-C0BF-4EFA-BA12-5E5B7B94BA70}"/>
                </a:ext>
              </a:extLst>
            </p:cNvPr>
            <p:cNvGrpSpPr/>
            <p:nvPr/>
          </p:nvGrpSpPr>
          <p:grpSpPr>
            <a:xfrm>
              <a:off x="4877372" y="2612912"/>
              <a:ext cx="3873782" cy="732230"/>
              <a:chOff x="1491415" y="2368883"/>
              <a:chExt cx="3873782" cy="732230"/>
            </a:xfrm>
          </p:grpSpPr>
          <p:sp>
            <p:nvSpPr>
              <p:cNvPr id="48" name="_14">
                <a:extLst>
                  <a:ext uri="{FF2B5EF4-FFF2-40B4-BE49-F238E27FC236}">
                    <a16:creationId xmlns:a16="http://schemas.microsoft.com/office/drawing/2014/main" id="{1CF4579A-0973-457F-9785-2A0B77009F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1415" y="2368883"/>
                <a:ext cx="1123680" cy="732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3200" b="1" spc="600" dirty="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02</a:t>
                </a:r>
                <a:endParaRPr lang="zh-CN" altLang="zh-CN" sz="32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49243AD1-767D-40CB-9DA0-5157E4B21908}"/>
                  </a:ext>
                </a:extLst>
              </p:cNvPr>
              <p:cNvSpPr/>
              <p:nvPr/>
            </p:nvSpPr>
            <p:spPr bwMode="auto">
              <a:xfrm>
                <a:off x="2691516" y="2447672"/>
                <a:ext cx="2673681" cy="5496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b="1" spc="60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字词积累</a:t>
                </a:r>
                <a:endParaRPr lang="zh-CN" altLang="en-US" sz="2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1EC0339B-0537-47EF-A5F2-E65ACBA4F067}"/>
                </a:ext>
              </a:extLst>
            </p:cNvPr>
            <p:cNvGrpSpPr/>
            <p:nvPr/>
          </p:nvGrpSpPr>
          <p:grpSpPr>
            <a:xfrm>
              <a:off x="4877372" y="3534041"/>
              <a:ext cx="3873782" cy="732230"/>
              <a:chOff x="1491415" y="2368884"/>
              <a:chExt cx="3873782" cy="732230"/>
            </a:xfrm>
          </p:grpSpPr>
          <p:sp>
            <p:nvSpPr>
              <p:cNvPr id="46" name="_14">
                <a:extLst>
                  <a:ext uri="{FF2B5EF4-FFF2-40B4-BE49-F238E27FC236}">
                    <a16:creationId xmlns:a16="http://schemas.microsoft.com/office/drawing/2014/main" id="{60569279-036A-47E7-B557-97DD52E46E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1415" y="2368884"/>
                <a:ext cx="1123680" cy="732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3200" b="1" spc="600" dirty="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03</a:t>
                </a:r>
                <a:endParaRPr lang="zh-CN" altLang="zh-CN" sz="32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id="{51B05BAC-4677-405D-B89B-2E18BA602C5E}"/>
                  </a:ext>
                </a:extLst>
              </p:cNvPr>
              <p:cNvSpPr/>
              <p:nvPr/>
            </p:nvSpPr>
            <p:spPr bwMode="auto">
              <a:xfrm>
                <a:off x="2691516" y="2447672"/>
                <a:ext cx="2673681" cy="5496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b="1" spc="60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课文赏析</a:t>
                </a:r>
                <a:endParaRPr lang="zh-CN" altLang="en-US" sz="2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9F75DC43-C891-4E94-B6E6-7D06505445DD}"/>
                </a:ext>
              </a:extLst>
            </p:cNvPr>
            <p:cNvGrpSpPr/>
            <p:nvPr/>
          </p:nvGrpSpPr>
          <p:grpSpPr>
            <a:xfrm>
              <a:off x="4877372" y="4455168"/>
              <a:ext cx="3714177" cy="732230"/>
              <a:chOff x="1491415" y="2368883"/>
              <a:chExt cx="3714177" cy="732230"/>
            </a:xfrm>
          </p:grpSpPr>
          <p:sp>
            <p:nvSpPr>
              <p:cNvPr id="44" name="_14">
                <a:extLst>
                  <a:ext uri="{FF2B5EF4-FFF2-40B4-BE49-F238E27FC236}">
                    <a16:creationId xmlns:a16="http://schemas.microsoft.com/office/drawing/2014/main" id="{E97A65B7-66B4-4281-BB03-8E509F9B0C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91415" y="2368883"/>
                <a:ext cx="1123680" cy="7322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accent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algn="ctr"/>
                <a:r>
                  <a:rPr lang="en-US" altLang="zh-CN" sz="3200" b="1" spc="600" dirty="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04</a:t>
                </a:r>
                <a:endParaRPr lang="zh-CN" altLang="zh-CN" sz="32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960D97C5-C8A9-49B5-81E4-0AF24EA3B646}"/>
                  </a:ext>
                </a:extLst>
              </p:cNvPr>
              <p:cNvSpPr/>
              <p:nvPr/>
            </p:nvSpPr>
            <p:spPr bwMode="auto">
              <a:xfrm>
                <a:off x="2691515" y="2447672"/>
                <a:ext cx="2514077" cy="54960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800" b="1" spc="600">
                    <a:solidFill>
                      <a:srgbClr val="166E6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课文总结</a:t>
                </a:r>
                <a:endParaRPr lang="zh-CN" altLang="en-US" sz="2800" b="1" spc="600" dirty="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093717B0-77F4-4DD4-9EFD-3E2E3A9671EC}"/>
                </a:ext>
              </a:extLst>
            </p:cNvPr>
            <p:cNvSpPr/>
            <p:nvPr/>
          </p:nvSpPr>
          <p:spPr>
            <a:xfrm rot="16200000" flipH="1">
              <a:off x="6830379" y="672556"/>
              <a:ext cx="45719" cy="3476622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id="{80D45481-D6CA-4D24-B1CF-D7BF840D432F}"/>
                </a:ext>
              </a:extLst>
            </p:cNvPr>
            <p:cNvSpPr/>
            <p:nvPr/>
          </p:nvSpPr>
          <p:spPr>
            <a:xfrm rot="16200000" flipH="1">
              <a:off x="6830377" y="1583341"/>
              <a:ext cx="45719" cy="3476622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id="{C399BD30-CD8C-4853-9F68-990646877F67}"/>
                </a:ext>
              </a:extLst>
            </p:cNvPr>
            <p:cNvSpPr/>
            <p:nvPr/>
          </p:nvSpPr>
          <p:spPr>
            <a:xfrm rot="16200000" flipH="1">
              <a:off x="6830378" y="2506397"/>
              <a:ext cx="45719" cy="3476622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4851E0A7-71FB-4731-800B-4E017150C434}"/>
                </a:ext>
              </a:extLst>
            </p:cNvPr>
            <p:cNvSpPr/>
            <p:nvPr/>
          </p:nvSpPr>
          <p:spPr>
            <a:xfrm rot="16200000" flipH="1">
              <a:off x="6830378" y="3429286"/>
              <a:ext cx="45719" cy="3476622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2" name="矩形: 圆角 51">
            <a:extLst>
              <a:ext uri="{FF2B5EF4-FFF2-40B4-BE49-F238E27FC236}">
                <a16:creationId xmlns:a16="http://schemas.microsoft.com/office/drawing/2014/main" id="{17EDC8D6-6616-459C-87BC-51EFB0532A40}"/>
              </a:ext>
            </a:extLst>
          </p:cNvPr>
          <p:cNvSpPr/>
          <p:nvPr/>
        </p:nvSpPr>
        <p:spPr>
          <a:xfrm>
            <a:off x="4009572" y="1203587"/>
            <a:ext cx="1233300" cy="3115888"/>
          </a:xfrm>
          <a:prstGeom prst="roundRect">
            <a:avLst>
              <a:gd name="adj" fmla="val 0"/>
            </a:avLst>
          </a:prstGeom>
          <a:solidFill>
            <a:srgbClr val="166E60"/>
          </a:solidFill>
          <a:ln>
            <a:solidFill>
              <a:srgbClr val="166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</a:p>
        </p:txBody>
      </p: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2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2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2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82800" y="1853631"/>
            <a:ext cx="68516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5400">
                <a:solidFill>
                  <a:srgbClr val="166E60"/>
                </a:solidFill>
              </a:rPr>
              <a:t>    “ </a:t>
            </a:r>
            <a:r>
              <a:rPr lang="zh-CN" altLang="en-US" sz="5400">
                <a:solidFill>
                  <a:srgbClr val="166E60"/>
                </a:solidFill>
              </a:rPr>
              <a:t>一年之计在于春”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271838"/>
            <a:ext cx="11407775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4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000">
                <a:solidFill>
                  <a:srgbClr val="166E60"/>
                </a:solidFill>
              </a:rPr>
              <a:t>激励人们把握时机，奋发向上，辛勤劳作，也抒发</a:t>
            </a:r>
          </a:p>
          <a:p>
            <a:pPr lvl="4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000">
                <a:solidFill>
                  <a:srgbClr val="166E60"/>
                </a:solidFill>
              </a:rPr>
              <a:t>了作者热爱生活，进而要创造美好生活，积极向上</a:t>
            </a:r>
          </a:p>
          <a:p>
            <a:pPr lvl="4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3000">
                <a:solidFill>
                  <a:srgbClr val="166E60"/>
                </a:solidFill>
              </a:rPr>
              <a:t>的感情。</a:t>
            </a:r>
          </a:p>
        </p:txBody>
      </p:sp>
    </p:spTree>
    <p:extLst>
      <p:ext uri="{BB962C8B-B14F-4D97-AF65-F5344CB8AC3E}">
        <p14:creationId xmlns:p14="http://schemas.microsoft.com/office/powerpoint/2010/main" val="249938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B01D672-CF71-4A37-BB72-5595B6EAC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0AFA099-792D-478E-BA80-BC2BAEC280FF}"/>
              </a:ext>
            </a:extLst>
          </p:cNvPr>
          <p:cNvSpPr/>
          <p:nvPr/>
        </p:nvSpPr>
        <p:spPr>
          <a:xfrm>
            <a:off x="4009572" y="1203587"/>
            <a:ext cx="1233300" cy="3115888"/>
          </a:xfrm>
          <a:prstGeom prst="roundRect">
            <a:avLst>
              <a:gd name="adj" fmla="val 0"/>
            </a:avLst>
          </a:prstGeom>
          <a:solidFill>
            <a:srgbClr val="166E60"/>
          </a:solidFill>
          <a:ln>
            <a:solidFill>
              <a:srgbClr val="166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第四章</a:t>
            </a:r>
            <a:endParaRPr lang="zh-CN" altLang="en-US" sz="4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F62A016-15DC-447C-8E16-6496F294D516}"/>
              </a:ext>
            </a:extLst>
          </p:cNvPr>
          <p:cNvSpPr/>
          <p:nvPr/>
        </p:nvSpPr>
        <p:spPr>
          <a:xfrm>
            <a:off x="5715655" y="2170736"/>
            <a:ext cx="375008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课后总结</a:t>
            </a:r>
            <a:endParaRPr lang="zh-CN" altLang="en-US" sz="4800" b="1" dirty="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6DF06ADF-6438-4BB3-A219-985885B69267}"/>
              </a:ext>
            </a:extLst>
          </p:cNvPr>
          <p:cNvSpPr txBox="1"/>
          <p:nvPr/>
        </p:nvSpPr>
        <p:spPr>
          <a:xfrm>
            <a:off x="5518924" y="2909400"/>
            <a:ext cx="341632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添加相关标题文字添加相关标题文字相关标题文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826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课后总结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778000" y="2349501"/>
            <a:ext cx="9283700" cy="20574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zh-CN" altLang="en-US" sz="3000">
                <a:solidFill>
                  <a:srgbClr val="166E60"/>
                </a:solidFill>
                <a:ea typeface="华文新魏" panose="02010800040101010101" pitchFamily="2" charset="-122"/>
              </a:rPr>
              <a:t>这篇优美的写景抒情散文抓住春景的特点，描绘了</a:t>
            </a:r>
            <a:endParaRPr lang="en-US" altLang="zh-CN" sz="3000">
              <a:solidFill>
                <a:srgbClr val="166E60"/>
              </a:solidFill>
              <a:ea typeface="华文新魏" panose="020108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000">
                <a:solidFill>
                  <a:srgbClr val="166E60"/>
                </a:solidFill>
                <a:ea typeface="华文新魏" panose="02010800040101010101" pitchFamily="2" charset="-122"/>
              </a:rPr>
              <a:t>大地春回、生机勃发的动人景象，赞美春的活力带</a:t>
            </a:r>
            <a:endParaRPr lang="en-US" altLang="zh-CN" sz="3000">
              <a:solidFill>
                <a:srgbClr val="166E60"/>
              </a:solidFill>
              <a:ea typeface="华文新魏" panose="020108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000">
                <a:solidFill>
                  <a:srgbClr val="166E60"/>
                </a:solidFill>
                <a:ea typeface="华文新魏" panose="02010800040101010101" pitchFamily="2" charset="-122"/>
              </a:rPr>
              <a:t>给人以希望和力量，激励人们抓紧春光努力工作，</a:t>
            </a:r>
            <a:endParaRPr lang="en-US" altLang="zh-CN" sz="3000">
              <a:solidFill>
                <a:srgbClr val="166E60"/>
              </a:solidFill>
              <a:ea typeface="华文新魏" panose="0201080004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000">
                <a:solidFill>
                  <a:srgbClr val="166E60"/>
                </a:solidFill>
                <a:ea typeface="华文新魏" panose="02010800040101010101" pitchFamily="2" charset="-122"/>
              </a:rPr>
              <a:t>奋发向上</a:t>
            </a:r>
          </a:p>
        </p:txBody>
      </p:sp>
    </p:spTree>
    <p:extLst>
      <p:ext uri="{BB962C8B-B14F-4D97-AF65-F5344CB8AC3E}">
        <p14:creationId xmlns:p14="http://schemas.microsoft.com/office/powerpoint/2010/main" val="76686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课后总结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AutoShape 2"/>
          <p:cNvSpPr txBox="1">
            <a:spLocks noChangeArrowheads="1"/>
          </p:cNvSpPr>
          <p:nvPr/>
        </p:nvSpPr>
        <p:spPr>
          <a:xfrm>
            <a:off x="1358900" y="1240325"/>
            <a:ext cx="7924800" cy="1143000"/>
          </a:xfrm>
          <a:prstGeom prst="roundRect">
            <a:avLst>
              <a:gd name="adj" fmla="val 21667"/>
            </a:avLst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>
                <a:solidFill>
                  <a:srgbClr val="166E60"/>
                </a:solidFill>
              </a:rPr>
              <a:t>写作特色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871788" y="2692925"/>
            <a:ext cx="7693025" cy="779463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sz="3600">
                <a:solidFill>
                  <a:srgbClr val="166E60"/>
                </a:solidFill>
              </a:rPr>
              <a:t>1</a:t>
            </a:r>
            <a:r>
              <a:rPr lang="zh-CN" altLang="en-US" sz="3600">
                <a:solidFill>
                  <a:srgbClr val="166E60"/>
                </a:solidFill>
              </a:rPr>
              <a:t>、观察细致，特征突出。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852738" y="3418413"/>
            <a:ext cx="47005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>
              <a:solidFill>
                <a:srgbClr val="166E6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655888" y="3556525"/>
            <a:ext cx="5976937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166E60"/>
                </a:solidFill>
              </a:rPr>
              <a:t>  2</a:t>
            </a:r>
            <a:r>
              <a:rPr lang="zh-CN" altLang="en-US" sz="3600">
                <a:solidFill>
                  <a:srgbClr val="166E60"/>
                </a:solidFill>
              </a:rPr>
              <a:t>、结构严谨，顺序明晰。</a:t>
            </a:r>
          </a:p>
          <a:p>
            <a:pPr>
              <a:spcBef>
                <a:spcPct val="50000"/>
              </a:spcBef>
            </a:pPr>
            <a:endParaRPr lang="en-US" altLang="zh-CN" sz="3600">
              <a:solidFill>
                <a:srgbClr val="166E60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871788" y="4277250"/>
            <a:ext cx="612140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>
                <a:solidFill>
                  <a:srgbClr val="166E60"/>
                </a:solidFill>
              </a:rPr>
              <a:t>3</a:t>
            </a:r>
            <a:r>
              <a:rPr lang="zh-CN" altLang="en-US" sz="3600">
                <a:solidFill>
                  <a:srgbClr val="166E60"/>
                </a:solidFill>
              </a:rPr>
              <a:t>、语言生动，流畅优美。</a:t>
            </a:r>
          </a:p>
          <a:p>
            <a:endParaRPr lang="zh-CN" altLang="en-US" sz="3600">
              <a:solidFill>
                <a:srgbClr val="166E60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>
              <a:solidFill>
                <a:srgbClr val="166E60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871788" y="4996388"/>
            <a:ext cx="57610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166E60"/>
                </a:solidFill>
              </a:rPr>
              <a:t>4</a:t>
            </a:r>
            <a:r>
              <a:rPr lang="zh-CN" altLang="en-US" sz="3600">
                <a:solidFill>
                  <a:srgbClr val="166E60"/>
                </a:solidFill>
              </a:rPr>
              <a:t>、诗情画意，情景交融。</a:t>
            </a:r>
          </a:p>
        </p:txBody>
      </p:sp>
    </p:spTree>
    <p:extLst>
      <p:ext uri="{BB962C8B-B14F-4D97-AF65-F5344CB8AC3E}">
        <p14:creationId xmlns:p14="http://schemas.microsoft.com/office/powerpoint/2010/main" val="2480860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9" grpId="0"/>
      <p:bldP spid="10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A90BE4E-AA53-436E-95F2-D43BD39267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A6DFDC9B-417B-4713-8919-FA04114759E4}"/>
              </a:ext>
            </a:extLst>
          </p:cNvPr>
          <p:cNvSpPr/>
          <p:nvPr/>
        </p:nvSpPr>
        <p:spPr>
          <a:xfrm>
            <a:off x="5910355" y="1850204"/>
            <a:ext cx="589287" cy="1556698"/>
          </a:xfrm>
          <a:prstGeom prst="rect">
            <a:avLst/>
          </a:prstGeom>
          <a:solidFill>
            <a:srgbClr val="E38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朱自清</a:t>
            </a:r>
          </a:p>
        </p:txBody>
      </p:sp>
      <p:sp>
        <p:nvSpPr>
          <p:cNvPr id="15" name="_14">
            <a:extLst>
              <a:ext uri="{FF2B5EF4-FFF2-40B4-BE49-F238E27FC236}">
                <a16:creationId xmlns:a16="http://schemas.microsoft.com/office/drawing/2014/main" id="{E79995E6-0F87-45E0-B6BD-AB82C5449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2584" y="1009650"/>
            <a:ext cx="1549554" cy="312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88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下课</a:t>
            </a:r>
            <a:endParaRPr lang="zh-CN" sz="8800" b="1" spc="600" dirty="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39688347-F6DC-45A2-A958-629BD088940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47"/>
          <a:stretch/>
        </p:blipFill>
        <p:spPr>
          <a:xfrm>
            <a:off x="4363066" y="312491"/>
            <a:ext cx="1754846" cy="4881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B01D672-CF71-4A37-BB72-5595B6EAC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0AFA099-792D-478E-BA80-BC2BAEC280FF}"/>
              </a:ext>
            </a:extLst>
          </p:cNvPr>
          <p:cNvSpPr/>
          <p:nvPr/>
        </p:nvSpPr>
        <p:spPr>
          <a:xfrm>
            <a:off x="4009572" y="1203587"/>
            <a:ext cx="1233300" cy="3115888"/>
          </a:xfrm>
          <a:prstGeom prst="roundRect">
            <a:avLst>
              <a:gd name="adj" fmla="val 0"/>
            </a:avLst>
          </a:prstGeom>
          <a:solidFill>
            <a:srgbClr val="166E60"/>
          </a:solidFill>
          <a:ln>
            <a:solidFill>
              <a:srgbClr val="166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第一章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F62A016-15DC-447C-8E16-6496F294D516}"/>
              </a:ext>
            </a:extLst>
          </p:cNvPr>
          <p:cNvSpPr/>
          <p:nvPr/>
        </p:nvSpPr>
        <p:spPr>
          <a:xfrm>
            <a:off x="5753755" y="2170736"/>
            <a:ext cx="375008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课前资料</a:t>
            </a:r>
            <a:endParaRPr lang="zh-CN" altLang="en-US" sz="4800" b="1" dirty="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6DF06ADF-6438-4BB3-A219-985885B69267}"/>
              </a:ext>
            </a:extLst>
          </p:cNvPr>
          <p:cNvSpPr txBox="1"/>
          <p:nvPr/>
        </p:nvSpPr>
        <p:spPr>
          <a:xfrm>
            <a:off x="5518924" y="2909400"/>
            <a:ext cx="341632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添加相关标题文字添加相关标题文字相关标题文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课前资料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" name="Picture 4" descr="朱自清（1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734" y="1223530"/>
            <a:ext cx="3375025" cy="4724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09865" y="1986389"/>
            <a:ext cx="5971469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/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    </a:t>
            </a:r>
            <a:r>
              <a:rPr kumimoji="1" lang="zh-CN" altLang="en-US" sz="250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朱自清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（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1898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－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1948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），字佩弦，江苏省扬州市人。现代散文家、诗人、学者、民主战士。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1920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年毕业于北京大学哲学系。</a:t>
            </a: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</a:rPr>
              <a:t>“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五四</a:t>
            </a:r>
            <a:r>
              <a:rPr kumimoji="1" lang="zh-CN" altLang="en-US" sz="2500">
                <a:solidFill>
                  <a:srgbClr val="166E60"/>
                </a:solidFill>
                <a:latin typeface="Times New Roman" panose="02020603050405020304" pitchFamily="18" charset="0"/>
              </a:rPr>
              <a:t>”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初年即创作新诗。后来任清华大学中文系教授，转向散文写作，并开始研究中国古典文学。</a:t>
            </a:r>
            <a:r>
              <a:rPr lang="zh-CN" altLang="en-US" sz="2500">
                <a:solidFill>
                  <a:srgbClr val="166E60"/>
                </a:solidFill>
              </a:rPr>
              <a:t>主要作品有</a:t>
            </a:r>
            <a:r>
              <a:rPr kumimoji="1" lang="zh-CN" altLang="en-US" sz="2500">
                <a:solidFill>
                  <a:srgbClr val="166E60"/>
                </a:solidFill>
              </a:rPr>
              <a:t>有诗文集</a:t>
            </a:r>
            <a:r>
              <a:rPr kumimoji="1" lang="en-US" altLang="zh-CN" sz="2500">
                <a:solidFill>
                  <a:srgbClr val="166E60"/>
                </a:solidFill>
              </a:rPr>
              <a:t>《</a:t>
            </a:r>
            <a:r>
              <a:rPr kumimoji="1" lang="zh-CN" altLang="en-US" sz="2500">
                <a:solidFill>
                  <a:srgbClr val="166E60"/>
                </a:solidFill>
              </a:rPr>
              <a:t>踪迹</a:t>
            </a:r>
            <a:r>
              <a:rPr kumimoji="1" lang="en-US" altLang="zh-CN" sz="2500">
                <a:solidFill>
                  <a:srgbClr val="166E60"/>
                </a:solidFill>
              </a:rPr>
              <a:t>》</a:t>
            </a:r>
            <a:r>
              <a:rPr lang="zh-CN" altLang="en-US" sz="2500">
                <a:solidFill>
                  <a:srgbClr val="166E60"/>
                </a:solidFill>
              </a:rPr>
              <a:t>散文</a:t>
            </a:r>
            <a:r>
              <a:rPr lang="en-US" altLang="zh-CN" sz="2500">
                <a:solidFill>
                  <a:srgbClr val="166E60"/>
                </a:solidFill>
              </a:rPr>
              <a:t>《</a:t>
            </a:r>
            <a:r>
              <a:rPr lang="zh-CN" altLang="en-US" sz="2500">
                <a:solidFill>
                  <a:srgbClr val="166E60"/>
                </a:solidFill>
              </a:rPr>
              <a:t>背影</a:t>
            </a:r>
            <a:r>
              <a:rPr lang="en-US" altLang="zh-CN" sz="2500">
                <a:solidFill>
                  <a:srgbClr val="166E60"/>
                </a:solidFill>
              </a:rPr>
              <a:t>》《</a:t>
            </a:r>
            <a:r>
              <a:rPr lang="zh-CN" altLang="en-US" sz="2500">
                <a:solidFill>
                  <a:srgbClr val="166E60"/>
                </a:solidFill>
              </a:rPr>
              <a:t>荷塘月色</a:t>
            </a:r>
            <a:r>
              <a:rPr lang="en-US" altLang="zh-CN" sz="2500">
                <a:solidFill>
                  <a:srgbClr val="166E60"/>
                </a:solidFill>
              </a:rPr>
              <a:t>》《</a:t>
            </a:r>
            <a:r>
              <a:rPr lang="zh-CN" altLang="en-US" sz="2500">
                <a:solidFill>
                  <a:srgbClr val="166E60"/>
                </a:solidFill>
              </a:rPr>
              <a:t>绿</a:t>
            </a:r>
            <a:r>
              <a:rPr lang="en-US" altLang="zh-CN" sz="2500">
                <a:solidFill>
                  <a:srgbClr val="166E60"/>
                </a:solidFill>
              </a:rPr>
              <a:t>》</a:t>
            </a:r>
            <a:r>
              <a:rPr lang="zh-CN" altLang="en-US" sz="2500">
                <a:solidFill>
                  <a:srgbClr val="166E60"/>
                </a:solidFill>
              </a:rPr>
              <a:t>，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《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欧游杂记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》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，以及一些文艺论著，收在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《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朱自清文集</a:t>
            </a:r>
            <a:r>
              <a:rPr kumimoji="1" lang="en-US" altLang="zh-CN" sz="2500">
                <a:solidFill>
                  <a:srgbClr val="166E60"/>
                </a:solidFill>
                <a:latin typeface="楷体_GB2312" pitchFamily="49" charset="-122"/>
              </a:rPr>
              <a:t>》</a:t>
            </a:r>
            <a:r>
              <a:rPr kumimoji="1" lang="zh-CN" altLang="en-US" sz="2500">
                <a:solidFill>
                  <a:srgbClr val="166E60"/>
                </a:solidFill>
                <a:latin typeface="楷体_GB2312" pitchFamily="49" charset="-122"/>
              </a:rPr>
              <a:t>里。 </a:t>
            </a: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课前资料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608666" y="1777497"/>
            <a:ext cx="923431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春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是现代散文家朱自清的作品。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春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是朱自清的散文名篇，最初发表于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1933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年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7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月，此后长期被中国中学语文教材选用。  在该篇“贮满诗意”的“春的赞歌”中，事实上饱含了作家特定时期的思想情绪、对人生及至人格的追求，表现了作家骨子里的传统文化积淀和他对自由境界的向往。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1927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年之后的朱自清，始终在寻觅着、营造着一个灵魂深处的理想世界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梦的世界，用以安放他“颇不宁静”的拳拳之心，抵御外面世界的纷扰，使他在幽闭的书斋中“独善其身”并成就他的治学。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春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描写、讴歌了一个蓬蓬勃勃的春天，但它更是朱自清心灵世界的一种逼真写照。</a:t>
            </a:r>
            <a:endParaRPr lang="zh-CN" altLang="en-US" sz="2500">
              <a:solidFill>
                <a:srgbClr val="166E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课前资料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307783" y="2526080"/>
            <a:ext cx="7574844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该文创作时间大约在</a:t>
            </a:r>
            <a:r>
              <a:rPr lang="en-US" altLang="zh-CN" sz="2500">
                <a:solidFill>
                  <a:srgbClr val="166E60"/>
                </a:solidFill>
                <a:latin typeface="arial" panose="020B0604020202020204" pitchFamily="34" charset="0"/>
              </a:rPr>
              <a:t>1933</a:t>
            </a:r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年间。此时作者朱自清刚刚</a:t>
            </a:r>
            <a:endParaRPr lang="en-US" altLang="zh-CN" sz="2500">
              <a:solidFill>
                <a:srgbClr val="166E60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166E60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结束欧洲漫游回国，与陈竹隐女士缔结美满姻缘，而</a:t>
            </a:r>
            <a:endParaRPr lang="en-US" altLang="zh-CN" sz="2500">
              <a:solidFill>
                <a:srgbClr val="166E60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166E60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后喜得贵子，同时出任清华大学中国文学系主任，人</a:t>
            </a:r>
            <a:endParaRPr lang="en-US" altLang="zh-CN" sz="2500">
              <a:solidFill>
                <a:srgbClr val="166E60"/>
              </a:solidFill>
              <a:latin typeface="arial" panose="020B0604020202020204" pitchFamily="34" charset="0"/>
            </a:endParaRPr>
          </a:p>
          <a:p>
            <a:endParaRPr lang="en-US" altLang="zh-CN" sz="2500">
              <a:solidFill>
                <a:srgbClr val="166E60"/>
              </a:solidFill>
              <a:latin typeface="arial" panose="020B0604020202020204" pitchFamily="34" charset="0"/>
            </a:endParaRPr>
          </a:p>
          <a:p>
            <a:r>
              <a:rPr lang="zh-CN" altLang="en-US" sz="2500">
                <a:solidFill>
                  <a:srgbClr val="166E60"/>
                </a:solidFill>
                <a:latin typeface="arial" panose="020B0604020202020204" pitchFamily="34" charset="0"/>
              </a:rPr>
              <a:t>生可谓好事连连，春风得意。</a:t>
            </a:r>
            <a:endParaRPr lang="zh-CN" altLang="en-US" sz="2500">
              <a:solidFill>
                <a:srgbClr val="166E6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33430" y="1815665"/>
            <a:ext cx="1723549" cy="553998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000">
                <a:solidFill>
                  <a:srgbClr val="166E60"/>
                </a:solidFill>
              </a:rPr>
              <a:t>创作背景</a:t>
            </a:r>
          </a:p>
        </p:txBody>
      </p:sp>
    </p:spTree>
    <p:extLst>
      <p:ext uri="{BB962C8B-B14F-4D97-AF65-F5344CB8AC3E}">
        <p14:creationId xmlns:p14="http://schemas.microsoft.com/office/powerpoint/2010/main" val="1282901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B01D672-CF71-4A37-BB72-5595B6EAC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0AFA099-792D-478E-BA80-BC2BAEC280FF}"/>
              </a:ext>
            </a:extLst>
          </p:cNvPr>
          <p:cNvSpPr/>
          <p:nvPr/>
        </p:nvSpPr>
        <p:spPr>
          <a:xfrm>
            <a:off x="4009572" y="1203587"/>
            <a:ext cx="1233300" cy="3115888"/>
          </a:xfrm>
          <a:prstGeom prst="roundRect">
            <a:avLst>
              <a:gd name="adj" fmla="val 0"/>
            </a:avLst>
          </a:prstGeom>
          <a:solidFill>
            <a:srgbClr val="166E60"/>
          </a:solidFill>
          <a:ln>
            <a:solidFill>
              <a:srgbClr val="166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第二章</a:t>
            </a:r>
            <a:endParaRPr lang="zh-CN" altLang="en-US" sz="4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F62A016-15DC-447C-8E16-6496F294D516}"/>
              </a:ext>
            </a:extLst>
          </p:cNvPr>
          <p:cNvSpPr/>
          <p:nvPr/>
        </p:nvSpPr>
        <p:spPr>
          <a:xfrm>
            <a:off x="5779155" y="2170736"/>
            <a:ext cx="375008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字词积累</a:t>
            </a:r>
            <a:endParaRPr lang="zh-CN" altLang="en-US" sz="4800" b="1" dirty="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6DF06ADF-6438-4BB3-A219-985885B69267}"/>
              </a:ext>
            </a:extLst>
          </p:cNvPr>
          <p:cNvSpPr txBox="1"/>
          <p:nvPr/>
        </p:nvSpPr>
        <p:spPr>
          <a:xfrm>
            <a:off x="5518924" y="2909400"/>
            <a:ext cx="341632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添加相关标题文字添加相关标题文字相关标题文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862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F0FC0F70-AC76-4EA2-86EB-0B407A4ACBB5}"/>
              </a:ext>
            </a:extLst>
          </p:cNvPr>
          <p:cNvGrpSpPr/>
          <p:nvPr/>
        </p:nvGrpSpPr>
        <p:grpSpPr>
          <a:xfrm>
            <a:off x="0" y="135847"/>
            <a:ext cx="12190413" cy="664248"/>
            <a:chOff x="0" y="712065"/>
            <a:chExt cx="12190413" cy="66424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84C0791A-6676-4043-BBF1-DD2993D19C98}"/>
                </a:ext>
              </a:extLst>
            </p:cNvPr>
            <p:cNvSpPr/>
            <p:nvPr/>
          </p:nvSpPr>
          <p:spPr>
            <a:xfrm flipV="1">
              <a:off x="0" y="1330594"/>
              <a:ext cx="12190413" cy="45719"/>
            </a:xfrm>
            <a:prstGeom prst="rect">
              <a:avLst/>
            </a:prstGeom>
            <a:solidFill>
              <a:srgbClr val="166E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E9BB0E5B-E5F4-4490-B3C7-C915B81DF5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7544" y="712065"/>
              <a:ext cx="3255323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300" b="1" spc="600">
                  <a:solidFill>
                    <a:srgbClr val="166E6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字词积累</a:t>
              </a:r>
              <a:endParaRPr lang="zh-CN" altLang="en-US" sz="3300" b="1" spc="600" dirty="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2065287" y="1042564"/>
            <a:ext cx="8061425" cy="470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en-US" altLang="zh-CN" sz="400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endParaRPr lang="zh-CN" altLang="en-US" sz="400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400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水涨    应和   薄烟    黄晕    </a:t>
            </a:r>
            <a:endParaRPr lang="en-US" altLang="zh-CN" sz="400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zh-CN" sz="400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CN" sz="400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00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捉迷藏</a:t>
            </a:r>
            <a:r>
              <a:rPr lang="en-US" altLang="zh-CN" sz="400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4000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宛转    散在草丛里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886741" y="2057426"/>
            <a:ext cx="25415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zh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ă</a:t>
            </a:r>
            <a:r>
              <a:rPr lang="en-US" altLang="zh-CN" sz="3000" b="1">
                <a:solidFill>
                  <a:srgbClr val="166E60"/>
                </a:solidFill>
              </a:rPr>
              <a:t>ng</a:t>
            </a: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4504839" y="2056936"/>
            <a:ext cx="254158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y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ì</a:t>
            </a:r>
            <a:r>
              <a:rPr lang="en-US" altLang="zh-CN" sz="3000" b="1">
                <a:solidFill>
                  <a:srgbClr val="166E60"/>
                </a:solidFill>
              </a:rPr>
              <a:t>ng</a:t>
            </a: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6452713" y="2089294"/>
            <a:ext cx="11807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b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ó</a:t>
            </a:r>
          </a:p>
        </p:txBody>
      </p:sp>
      <p:sp>
        <p:nvSpPr>
          <p:cNvPr id="10" name="Text Box 19"/>
          <p:cNvSpPr txBox="1">
            <a:spLocks noChangeArrowheads="1"/>
          </p:cNvSpPr>
          <p:nvPr/>
        </p:nvSpPr>
        <p:spPr bwMode="auto">
          <a:xfrm>
            <a:off x="8912274" y="2092855"/>
            <a:ext cx="10634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y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ù</a:t>
            </a:r>
            <a:r>
              <a:rPr lang="en-US" altLang="zh-CN" sz="3000" b="1">
                <a:solidFill>
                  <a:srgbClr val="166E60"/>
                </a:solidFill>
              </a:rPr>
              <a:t>n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3506214" y="3599349"/>
            <a:ext cx="199725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c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á</a:t>
            </a:r>
            <a:r>
              <a:rPr lang="en-US" altLang="zh-CN" sz="3000" b="1">
                <a:solidFill>
                  <a:srgbClr val="166E60"/>
                </a:solidFill>
              </a:rPr>
              <a:t>ng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5058030" y="3612481"/>
            <a:ext cx="143520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zhu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ă</a:t>
            </a:r>
            <a:r>
              <a:rPr lang="en-US" altLang="zh-CN" sz="3000" b="1">
                <a:solidFill>
                  <a:srgbClr val="166E60"/>
                </a:solidFill>
              </a:rPr>
              <a:t>n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6909368" y="3628905"/>
            <a:ext cx="11102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000" b="1">
                <a:solidFill>
                  <a:srgbClr val="166E60"/>
                </a:solidFill>
              </a:rPr>
              <a:t>s</a:t>
            </a:r>
            <a:r>
              <a:rPr lang="en-US" altLang="zh-CN" sz="3000" b="1">
                <a:solidFill>
                  <a:srgbClr val="166E60"/>
                </a:solidFill>
                <a:cs typeface="Arial" panose="020B0604020202020204" pitchFamily="34" charset="0"/>
              </a:rPr>
              <a:t>ă</a:t>
            </a:r>
            <a:r>
              <a:rPr lang="en-US" altLang="zh-CN" sz="3000" b="1">
                <a:solidFill>
                  <a:srgbClr val="166E6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635980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B01D672-CF71-4A37-BB72-5595B6EAC5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60AFA099-792D-478E-BA80-BC2BAEC280FF}"/>
              </a:ext>
            </a:extLst>
          </p:cNvPr>
          <p:cNvSpPr/>
          <p:nvPr/>
        </p:nvSpPr>
        <p:spPr>
          <a:xfrm>
            <a:off x="4009572" y="1203587"/>
            <a:ext cx="1233300" cy="3115888"/>
          </a:xfrm>
          <a:prstGeom prst="roundRect">
            <a:avLst>
              <a:gd name="adj" fmla="val 0"/>
            </a:avLst>
          </a:prstGeom>
          <a:solidFill>
            <a:srgbClr val="166E60"/>
          </a:solidFill>
          <a:ln>
            <a:solidFill>
              <a:srgbClr val="166E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第三章</a:t>
            </a:r>
            <a:endParaRPr lang="zh-CN" altLang="en-US" sz="4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F62A016-15DC-447C-8E16-6496F294D516}"/>
              </a:ext>
            </a:extLst>
          </p:cNvPr>
          <p:cNvSpPr/>
          <p:nvPr/>
        </p:nvSpPr>
        <p:spPr>
          <a:xfrm>
            <a:off x="5690255" y="2170736"/>
            <a:ext cx="375008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166E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课文赏析</a:t>
            </a:r>
            <a:endParaRPr lang="zh-CN" altLang="en-US" sz="4800" b="1" dirty="0">
              <a:solidFill>
                <a:srgbClr val="166E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6DF06ADF-6438-4BB3-A219-985885B69267}"/>
              </a:ext>
            </a:extLst>
          </p:cNvPr>
          <p:cNvSpPr txBox="1"/>
          <p:nvPr/>
        </p:nvSpPr>
        <p:spPr>
          <a:xfrm>
            <a:off x="5518924" y="2909400"/>
            <a:ext cx="341632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>
              <a:defRPr/>
            </a:pPr>
            <a:r>
              <a:rPr lang="zh-CN" altLang="en-US" sz="1200" noProof="1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Arial" panose="020B0604020202020204" pitchFamily="34" charset="0"/>
              </a:rPr>
              <a:t>添加相关标题文字添加相关标题文字相关标题文</a:t>
            </a:r>
            <a:endParaRPr lang="en-US" altLang="zh-CN" sz="1200" noProof="1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512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3000">
        <p14:warp dir="in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小清新初中课文《春》公开课说课PPT模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5112</TotalTime>
  <Words>781</Words>
  <Application>Microsoft Office PowerPoint</Application>
  <PresentationFormat>自定义</PresentationFormat>
  <Paragraphs>165</Paragraphs>
  <Slides>24</Slides>
  <Notes>24</Notes>
  <HiddenSlides>0</HiddenSlides>
  <MMClips>1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10</vt:i4>
      </vt:variant>
      <vt:variant>
        <vt:lpstr>幻灯片标题</vt:lpstr>
      </vt:variant>
      <vt:variant>
        <vt:i4>24</vt:i4>
      </vt:variant>
    </vt:vector>
  </HeadingPairs>
  <TitlesOfParts>
    <vt:vector size="53" baseType="lpstr">
      <vt:lpstr>ITC Avant Garde Std Bk</vt:lpstr>
      <vt:lpstr>LiHei Pro</vt:lpstr>
      <vt:lpstr>Open Sans Extrabold</vt:lpstr>
      <vt:lpstr>Signika</vt:lpstr>
      <vt:lpstr>等线</vt:lpstr>
      <vt:lpstr>等线 Light</vt:lpstr>
      <vt:lpstr>黑体</vt:lpstr>
      <vt:lpstr>华文行楷</vt:lpstr>
      <vt:lpstr>华文新魏</vt:lpstr>
      <vt:lpstr>华文中宋</vt:lpstr>
      <vt:lpstr>楷体_GB2312</vt:lpstr>
      <vt:lpstr>迷你简汉真广标</vt:lpstr>
      <vt:lpstr>宋体</vt:lpstr>
      <vt:lpstr>Arial</vt:lpstr>
      <vt:lpstr>Arial</vt:lpstr>
      <vt:lpstr>Calibri</vt:lpstr>
      <vt:lpstr>Impact</vt:lpstr>
      <vt:lpstr>Times New Roman</vt:lpstr>
      <vt:lpstr>Wingdings</vt:lpstr>
      <vt:lpstr>Office 主题​​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小清新初中课文《春》公开课说课PPT模板</dc:title>
  <dc:creator>lzj</dc:creator>
  <cp:lastModifiedBy>Administrator</cp:lastModifiedBy>
  <cp:revision>3180</cp:revision>
  <dcterms:created xsi:type="dcterms:W3CDTF">2015-12-01T09:06:39Z</dcterms:created>
  <dcterms:modified xsi:type="dcterms:W3CDTF">2018-01-25T03:12:38Z</dcterms:modified>
</cp:coreProperties>
</file>