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1"/>
  </p:notesMasterIdLst>
  <p:sldIdLst>
    <p:sldId id="290" r:id="rId2"/>
    <p:sldId id="256" r:id="rId3"/>
    <p:sldId id="296" r:id="rId4"/>
    <p:sldId id="257" r:id="rId5"/>
    <p:sldId id="297" r:id="rId6"/>
    <p:sldId id="276" r:id="rId7"/>
    <p:sldId id="298" r:id="rId8"/>
    <p:sldId id="278" r:id="rId9"/>
    <p:sldId id="279" r:id="rId10"/>
    <p:sldId id="281" r:id="rId11"/>
    <p:sldId id="280" r:id="rId12"/>
    <p:sldId id="299" r:id="rId13"/>
    <p:sldId id="265" r:id="rId14"/>
    <p:sldId id="284" r:id="rId15"/>
    <p:sldId id="285" r:id="rId16"/>
    <p:sldId id="300" r:id="rId17"/>
    <p:sldId id="287" r:id="rId18"/>
    <p:sldId id="301" r:id="rId19"/>
    <p:sldId id="288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微软雅黑" panose="020B0503020204020204" pitchFamily="34" charset="-122"/>
      <p:regular r:id="rId26"/>
      <p:bold r:id="rId27"/>
    </p:embeddedFont>
    <p:embeddedFont>
      <p:font typeface="Lao UI" panose="020B0502040204020203" pitchFamily="34" charset="0"/>
      <p:regular r:id="rId28"/>
      <p:bold r:id="rId29"/>
    </p:embeddedFont>
  </p:embeddedFontLst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681"/>
    <a:srgbClr val="069EDB"/>
    <a:srgbClr val="FFF200"/>
    <a:srgbClr val="EB6343"/>
    <a:srgbClr val="31ACB5"/>
    <a:srgbClr val="F2947E"/>
    <a:srgbClr val="F8C6BA"/>
    <a:srgbClr val="EE775C"/>
    <a:srgbClr val="35B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494" autoAdjust="0"/>
  </p:normalViewPr>
  <p:slideViewPr>
    <p:cSldViewPr snapToGrid="0">
      <p:cViewPr varScale="1">
        <p:scale>
          <a:sx n="138" d="100"/>
          <a:sy n="138" d="100"/>
        </p:scale>
        <p:origin x="2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6E326-7A8B-4A2F-AFB5-FABE8D94FF58}" type="datetimeFigureOut">
              <a:rPr lang="zh-CN" altLang="en-US" smtClean="0"/>
              <a:t>2018/5/17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B8799-C4E5-4DE5-B743-0D2BA5D54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471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更多模板请关注：</a:t>
            </a:r>
            <a:r>
              <a:rPr lang="en-US" altLang="zh-CN" smtClean="0"/>
              <a:t>https://haosc.taobao.com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317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699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57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10DB16-7241-4315-AC3C-2B14E47CC8C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1449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763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507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806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10DB16-7241-4315-AC3C-2B14E47CC8C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94648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644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5399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8128B-77D6-4FB0-A12C-E30DC8573D1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257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87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10DB16-7241-4315-AC3C-2B14E47CC8C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9450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35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10DB16-7241-4315-AC3C-2B14E47CC8C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42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467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10DB16-7241-4315-AC3C-2B14E47CC8C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4306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405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7139D-C09C-4BEC-9157-E8BE684E8BD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950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81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48CA556-735B-496B-8CB4-38C09E4190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1" t="69841" r="15094" b="3431"/>
          <a:stretch/>
        </p:blipFill>
        <p:spPr>
          <a:xfrm>
            <a:off x="-416651" y="-138168"/>
            <a:ext cx="9932125" cy="57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56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华康少女文字W5(P)" panose="040F0500000000000000" pitchFamily="82" charset="-122"/>
              </a:defRPr>
            </a:lvl1pPr>
          </a:lstStyle>
          <a:p>
            <a:fld id="{4693BFB7-74CA-4FBB-9BAA-4D55F32D716A}" type="datetimeFigureOut">
              <a:rPr lang="zh-CN" altLang="en-US" smtClean="0"/>
              <a:pPr/>
              <a:t>2018/5/17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华康少女文字W5(P)" panose="040F0500000000000000" pitchFamily="8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华康少女文字W5(P)" panose="040F0500000000000000" pitchFamily="82" charset="-122"/>
              </a:defRPr>
            </a:lvl1pPr>
          </a:lstStyle>
          <a:p>
            <a:fld id="{907E20DE-EFCC-4205-9434-E6F9C9FB4D6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532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4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华康少女文字W5(P)" panose="040F0500000000000000" pitchFamily="82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华康少女文字W5(P)" panose="040F0500000000000000" pitchFamily="82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华康少女文字W5(P)" panose="040F0500000000000000" pitchFamily="82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华康少女文字W5(P)" panose="040F0500000000000000" pitchFamily="82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华康少女文字W5(P)" panose="040F0500000000000000" pitchFamily="82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华康少女文字W5(P)" panose="040F0500000000000000" pitchFamily="82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7426" y="431800"/>
            <a:ext cx="8595360" cy="1015663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幼儿园小学家长会</a:t>
            </a:r>
            <a:endParaRPr lang="zh-CN" altLang="en-US" sz="5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20649" y="1919336"/>
            <a:ext cx="248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kern="10" dirty="0" smtClean="0">
                <a:ln w="9525" cmpd="sng">
                  <a:noFill/>
                  <a:bevel/>
                  <a:headEnd/>
                  <a:tailEnd/>
                </a:ln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三（二）班家长会</a:t>
            </a:r>
            <a:endParaRPr lang="zh-CN" altLang="en-US" sz="2000" kern="10" dirty="0">
              <a:ln w="9525" cmpd="sng">
                <a:noFill/>
                <a:bevel/>
                <a:headEnd/>
                <a:tailEnd/>
              </a:ln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7" name="Text Box 4"/>
          <p:cNvSpPr>
            <a:spLocks noChangeArrowheads="1"/>
          </p:cNvSpPr>
          <p:nvPr/>
        </p:nvSpPr>
        <p:spPr bwMode="auto">
          <a:xfrm>
            <a:off x="4499172" y="1919336"/>
            <a:ext cx="24839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   </a:t>
            </a: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班主任</a:t>
            </a: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：</a:t>
            </a:r>
            <a:endParaRPr lang="en-US" sz="20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pic>
        <p:nvPicPr>
          <p:cNvPr id="9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2219" y="2630352"/>
            <a:ext cx="6025773" cy="189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372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4904" y="1165253"/>
            <a:ext cx="8634192" cy="3002375"/>
          </a:xfrm>
          <a:prstGeom prst="roundRect">
            <a:avLst>
              <a:gd name="adj" fmla="val 5136"/>
            </a:avLst>
          </a:prstGeom>
          <a:solidFill>
            <a:schemeClr val="bg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一、家庭作业</a:t>
            </a:r>
            <a:r>
              <a:rPr lang="zh-CN" altLang="en-US" sz="17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是对学习的巩固，家长应该非常重视</a:t>
            </a: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。</a:t>
            </a:r>
            <a:endParaRPr lang="en-US" altLang="zh-CN" sz="1700" dirty="0" smtClean="0">
              <a:solidFill>
                <a:schemeClr val="bg1"/>
              </a:solidFill>
              <a:ea typeface="华康少女文字W5(P)" panose="040F0500000000000000" pitchFamily="8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二、有些</a:t>
            </a:r>
            <a:r>
              <a:rPr lang="zh-CN" altLang="en-US" sz="17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家长积极配合并督促孩子认真写书写家庭作业，字写 得不好，要求孩子擦掉重写</a:t>
            </a: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。</a:t>
            </a:r>
            <a:endParaRPr lang="en-US" altLang="zh-CN" sz="1700" dirty="0" smtClean="0">
              <a:solidFill>
                <a:schemeClr val="bg1"/>
              </a:solidFill>
              <a:ea typeface="华康少女文字W5(P)" panose="040F0500000000000000" pitchFamily="8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三、我们</a:t>
            </a:r>
            <a:r>
              <a:rPr lang="zh-CN" altLang="en-US" sz="17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的孩子年纪小，培养的开始应带有一定的强制性，即具体要求</a:t>
            </a: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、督促、检查。</a:t>
            </a:r>
            <a:endParaRPr lang="en-US" altLang="zh-CN" sz="1700" dirty="0" smtClean="0">
              <a:solidFill>
                <a:schemeClr val="bg1"/>
              </a:solidFill>
              <a:ea typeface="华康少女文字W5(P)" panose="040F0500000000000000" pitchFamily="8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四、有些</a:t>
            </a:r>
            <a:r>
              <a:rPr lang="zh-CN" altLang="en-US" sz="17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家长要求一大堆，却不认真检查落实，时间长了，孩子摸透了家长的脾气，进而钻了家长的空子</a:t>
            </a: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。</a:t>
            </a:r>
            <a:endParaRPr lang="en-US" altLang="zh-CN" sz="1700" dirty="0" smtClean="0">
              <a:solidFill>
                <a:schemeClr val="bg1"/>
              </a:solidFill>
              <a:ea typeface="华康少女文字W5(P)" panose="040F0500000000000000" pitchFamily="8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7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五、只有</a:t>
            </a:r>
            <a:r>
              <a:rPr lang="zh-CN" altLang="en-US" sz="17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对孩子要求具体，检查认真，才能使孩子感觉家长要求的严肃性，进而约束自己把要求化为行动。</a:t>
            </a:r>
          </a:p>
          <a:p>
            <a:pPr>
              <a:lnSpc>
                <a:spcPct val="120000"/>
              </a:lnSpc>
            </a:pPr>
            <a:endParaRPr lang="zh-CN" altLang="en-US" sz="17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5839" y="244800"/>
            <a:ext cx="4169957" cy="710911"/>
            <a:chOff x="212766" y="126395"/>
            <a:chExt cx="4169957" cy="710911"/>
          </a:xfrm>
        </p:grpSpPr>
        <p:sp>
          <p:nvSpPr>
            <p:cNvPr id="7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作业书写情况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076" y="2818557"/>
            <a:ext cx="3099924" cy="23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4904" y="1124793"/>
            <a:ext cx="8435942" cy="1417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阅读是非常重要的，可以提高孩子的识字量，提高孩子的理解能力，提高孩子的写作能力。孩子阅读什么，需要在家长的指导和监督。可以去买，可以去书店</a:t>
            </a: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看。</a:t>
            </a:r>
            <a:r>
              <a:rPr lang="zh-CN" altLang="en-US" sz="20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家长要督促孩子每周熟背老师指定的古诗、佳句、成语</a:t>
            </a: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63041" y="2780388"/>
            <a:ext cx="3338681" cy="1991155"/>
          </a:xfrm>
          <a:prstGeom prst="roundRect">
            <a:avLst>
              <a:gd name="adj" fmla="val 3921"/>
            </a:avLst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18816" y="2868776"/>
            <a:ext cx="3211182" cy="1823527"/>
          </a:xfrm>
          <a:prstGeom prst="roundRect">
            <a:avLst>
              <a:gd name="adj" fmla="val 4883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sp>
        <p:nvSpPr>
          <p:cNvPr id="26" name="矩形 166"/>
          <p:cNvSpPr/>
          <p:nvPr/>
        </p:nvSpPr>
        <p:spPr>
          <a:xfrm>
            <a:off x="3059848" y="2805924"/>
            <a:ext cx="913804" cy="1184773"/>
          </a:xfrm>
          <a:custGeom>
            <a:avLst/>
            <a:gdLst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1110597 h 1110597"/>
              <a:gd name="connsiteX4" fmla="*/ 0 w 856592"/>
              <a:gd name="connsiteY4" fmla="*/ 0 h 1110597"/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0 h 1110597"/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0 h 1110597"/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0 h 111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6592" h="1110597">
                <a:moveTo>
                  <a:pt x="0" y="0"/>
                </a:moveTo>
                <a:lnTo>
                  <a:pt x="856592" y="0"/>
                </a:lnTo>
                <a:lnTo>
                  <a:pt x="856592" y="1110597"/>
                </a:lnTo>
                <a:cubicBezTo>
                  <a:pt x="571061" y="481318"/>
                  <a:pt x="460791" y="339719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9000"/>
                </a:schemeClr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672726" y="2787315"/>
            <a:ext cx="3338681" cy="1991155"/>
          </a:xfrm>
          <a:prstGeom prst="roundRect">
            <a:avLst>
              <a:gd name="adj" fmla="val 3921"/>
            </a:avLst>
          </a:prstGeom>
          <a:solidFill>
            <a:schemeClr val="bg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728501" y="2875703"/>
            <a:ext cx="3211182" cy="1823527"/>
          </a:xfrm>
          <a:prstGeom prst="roundRect">
            <a:avLst>
              <a:gd name="adj" fmla="val 4883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sp>
        <p:nvSpPr>
          <p:cNvPr id="30" name="矩形 166"/>
          <p:cNvSpPr/>
          <p:nvPr/>
        </p:nvSpPr>
        <p:spPr>
          <a:xfrm>
            <a:off x="7069533" y="2812851"/>
            <a:ext cx="913804" cy="1184773"/>
          </a:xfrm>
          <a:custGeom>
            <a:avLst/>
            <a:gdLst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1110597 h 1110597"/>
              <a:gd name="connsiteX4" fmla="*/ 0 w 856592"/>
              <a:gd name="connsiteY4" fmla="*/ 0 h 1110597"/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0 h 1110597"/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0 h 1110597"/>
              <a:gd name="connsiteX0" fmla="*/ 0 w 856592"/>
              <a:gd name="connsiteY0" fmla="*/ 0 h 1110597"/>
              <a:gd name="connsiteX1" fmla="*/ 856592 w 856592"/>
              <a:gd name="connsiteY1" fmla="*/ 0 h 1110597"/>
              <a:gd name="connsiteX2" fmla="*/ 856592 w 856592"/>
              <a:gd name="connsiteY2" fmla="*/ 1110597 h 1110597"/>
              <a:gd name="connsiteX3" fmla="*/ 0 w 856592"/>
              <a:gd name="connsiteY3" fmla="*/ 0 h 111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6592" h="1110597">
                <a:moveTo>
                  <a:pt x="0" y="0"/>
                </a:moveTo>
                <a:lnTo>
                  <a:pt x="856592" y="0"/>
                </a:lnTo>
                <a:lnTo>
                  <a:pt x="856592" y="1110597"/>
                </a:lnTo>
                <a:cubicBezTo>
                  <a:pt x="571061" y="481318"/>
                  <a:pt x="460791" y="339719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9000"/>
                </a:schemeClr>
              </a:gs>
            </a:gsLst>
            <a:lin ang="16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4904" y="267032"/>
            <a:ext cx="4169957" cy="710911"/>
            <a:chOff x="212766" y="126395"/>
            <a:chExt cx="4169957" cy="710911"/>
          </a:xfrm>
        </p:grpSpPr>
        <p:sp>
          <p:nvSpPr>
            <p:cNvPr id="15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阅读情况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466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7765" y="843693"/>
            <a:ext cx="2079615" cy="294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3109370" y="2238483"/>
            <a:ext cx="493416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关于纪律、</a:t>
            </a:r>
            <a:r>
              <a:rPr lang="zh-CN" altLang="en-US" sz="48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卫生学习</a:t>
            </a:r>
            <a:r>
              <a:rPr lang="zh-CN" altLang="en-US" sz="48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方面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94045" y="1453970"/>
            <a:ext cx="33232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第四部分</a:t>
            </a:r>
            <a:endParaRPr lang="zh-CN" altLang="en-US" sz="4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76186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圆角矩形 34"/>
          <p:cNvSpPr/>
          <p:nvPr/>
        </p:nvSpPr>
        <p:spPr bwMode="auto">
          <a:xfrm>
            <a:off x="1940458" y="1241781"/>
            <a:ext cx="1054100" cy="498475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36" name="文本框 35"/>
          <p:cNvSpPr txBox="1"/>
          <p:nvPr/>
        </p:nvSpPr>
        <p:spPr bwMode="auto">
          <a:xfrm>
            <a:off x="1940458" y="1344969"/>
            <a:ext cx="10541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第一条</a:t>
            </a:r>
          </a:p>
        </p:txBody>
      </p:sp>
      <p:sp>
        <p:nvSpPr>
          <p:cNvPr id="37" name="右箭头 36"/>
          <p:cNvSpPr/>
          <p:nvPr/>
        </p:nvSpPr>
        <p:spPr>
          <a:xfrm>
            <a:off x="3210458" y="1367194"/>
            <a:ext cx="533400" cy="249237"/>
          </a:xfrm>
          <a:prstGeom prst="rightArrow">
            <a:avLst/>
          </a:prstGeom>
          <a:solidFill>
            <a:schemeClr val="bg1">
              <a:alpha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39" name="圆角矩形 38"/>
          <p:cNvSpPr/>
          <p:nvPr/>
        </p:nvSpPr>
        <p:spPr bwMode="auto">
          <a:xfrm>
            <a:off x="3920071" y="1241792"/>
            <a:ext cx="3392487" cy="498478"/>
          </a:xfrm>
          <a:prstGeom prst="roundRect">
            <a:avLst/>
          </a:prstGeom>
          <a:solidFill>
            <a:schemeClr val="bg1">
              <a:alpha val="3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40" name="文本框 39"/>
          <p:cNvSpPr txBox="1"/>
          <p:nvPr/>
        </p:nvSpPr>
        <p:spPr bwMode="auto">
          <a:xfrm>
            <a:off x="3959758" y="1226256"/>
            <a:ext cx="3352800" cy="52322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班里很多同学自我约束能力较强</a:t>
            </a: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，</a:t>
            </a:r>
            <a:endParaRPr lang="en-US" altLang="zh-CN" sz="1400" dirty="0" smtClean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  <a:p>
            <a:pPr algn="ctr"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自觉</a:t>
            </a: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遵守各项纪律。</a:t>
            </a:r>
          </a:p>
        </p:txBody>
      </p:sp>
      <p:sp>
        <p:nvSpPr>
          <p:cNvPr id="42" name="圆角矩形 41"/>
          <p:cNvSpPr/>
          <p:nvPr/>
        </p:nvSpPr>
        <p:spPr bwMode="auto">
          <a:xfrm>
            <a:off x="1940458" y="2179378"/>
            <a:ext cx="1054100" cy="500063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43" name="文本框 42"/>
          <p:cNvSpPr txBox="1"/>
          <p:nvPr/>
        </p:nvSpPr>
        <p:spPr bwMode="auto">
          <a:xfrm>
            <a:off x="1940458" y="2276216"/>
            <a:ext cx="10541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第二条</a:t>
            </a:r>
            <a:endParaRPr lang="zh-CN" altLang="en-US" sz="16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44" name="右箭头 43"/>
          <p:cNvSpPr/>
          <p:nvPr/>
        </p:nvSpPr>
        <p:spPr>
          <a:xfrm>
            <a:off x="3210458" y="2304791"/>
            <a:ext cx="533400" cy="249237"/>
          </a:xfrm>
          <a:prstGeom prst="rightArrow">
            <a:avLst/>
          </a:prstGeom>
          <a:solidFill>
            <a:schemeClr val="bg1">
              <a:alpha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46" name="圆角矩形 45"/>
          <p:cNvSpPr/>
          <p:nvPr/>
        </p:nvSpPr>
        <p:spPr bwMode="auto">
          <a:xfrm>
            <a:off x="3920071" y="2179365"/>
            <a:ext cx="3392487" cy="500061"/>
          </a:xfrm>
          <a:prstGeom prst="roundRect">
            <a:avLst/>
          </a:prstGeom>
          <a:solidFill>
            <a:schemeClr val="bg1">
              <a:alpha val="3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47" name="文本框 46"/>
          <p:cNvSpPr txBox="1"/>
          <p:nvPr/>
        </p:nvSpPr>
        <p:spPr bwMode="auto">
          <a:xfrm>
            <a:off x="3920071" y="2170900"/>
            <a:ext cx="3392487" cy="52321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部分同学听讲不认真，上课爱做小</a:t>
            </a: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动作“爱插嘴”</a:t>
            </a: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的习惯有待改进。</a:t>
            </a:r>
          </a:p>
        </p:txBody>
      </p:sp>
      <p:sp>
        <p:nvSpPr>
          <p:cNvPr id="49" name="圆角矩形 48"/>
          <p:cNvSpPr/>
          <p:nvPr/>
        </p:nvSpPr>
        <p:spPr bwMode="auto">
          <a:xfrm>
            <a:off x="1940458" y="3154719"/>
            <a:ext cx="1054100" cy="498475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50" name="文本框 49"/>
          <p:cNvSpPr txBox="1"/>
          <p:nvPr/>
        </p:nvSpPr>
        <p:spPr bwMode="auto">
          <a:xfrm>
            <a:off x="1940458" y="3264256"/>
            <a:ext cx="1054100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第三条</a:t>
            </a:r>
            <a:endParaRPr lang="zh-CN" altLang="en-US" sz="16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51" name="右箭头 50"/>
          <p:cNvSpPr/>
          <p:nvPr/>
        </p:nvSpPr>
        <p:spPr>
          <a:xfrm>
            <a:off x="3210458" y="3280131"/>
            <a:ext cx="533400" cy="249238"/>
          </a:xfrm>
          <a:prstGeom prst="rightArrow">
            <a:avLst/>
          </a:prstGeom>
          <a:solidFill>
            <a:schemeClr val="bg1">
              <a:alpha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53" name="圆角矩形 52"/>
          <p:cNvSpPr/>
          <p:nvPr/>
        </p:nvSpPr>
        <p:spPr bwMode="auto">
          <a:xfrm>
            <a:off x="3920071" y="3139246"/>
            <a:ext cx="3392487" cy="521999"/>
          </a:xfrm>
          <a:prstGeom prst="roundRect">
            <a:avLst/>
          </a:prstGeom>
          <a:solidFill>
            <a:schemeClr val="bg1">
              <a:alpha val="3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54" name="文本框 53"/>
          <p:cNvSpPr txBox="1"/>
          <p:nvPr/>
        </p:nvSpPr>
        <p:spPr bwMode="auto">
          <a:xfrm>
            <a:off x="3939914" y="3120084"/>
            <a:ext cx="3392487" cy="6093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部分男同学太爱动，自我约束能力</a:t>
            </a: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较差</a:t>
            </a:r>
            <a:endParaRPr lang="en-US" altLang="zh-CN" sz="1400" dirty="0" smtClean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课</a:t>
            </a: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下爱追逐打闹，安全问题令老师</a:t>
            </a: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担忧</a:t>
            </a:r>
            <a:endParaRPr lang="zh-CN" altLang="en-US" sz="14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1140251" y="278073"/>
            <a:ext cx="3277109" cy="698500"/>
          </a:xfrm>
          <a:prstGeom prst="rect">
            <a:avLst/>
          </a:prstGeom>
          <a:ln w="9525" cmpd="sng">
            <a:noFill/>
            <a:bevel/>
            <a:headEnd/>
            <a:tailEnd/>
          </a:ln>
          <a:extLst/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记录方面</a:t>
            </a:r>
            <a:endParaRPr lang="zh-CN" sz="28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03" y="271868"/>
            <a:ext cx="812470" cy="710911"/>
          </a:xfrm>
          <a:prstGeom prst="rect">
            <a:avLst/>
          </a:prstGeom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09" y="3492894"/>
            <a:ext cx="1674914" cy="127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5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椭圆 55"/>
          <p:cNvSpPr/>
          <p:nvPr/>
        </p:nvSpPr>
        <p:spPr>
          <a:xfrm>
            <a:off x="3563888" y="1461396"/>
            <a:ext cx="394692" cy="39469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itchFamily="34" charset="0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itchFamily="34" charset="0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3961284" y="2108071"/>
            <a:ext cx="394692" cy="39469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itchFamily="34" charset="0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itchFamily="34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961284" y="2868302"/>
            <a:ext cx="394692" cy="39469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itchFamily="34" charset="0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itchFamily="34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563888" y="3514976"/>
            <a:ext cx="394692" cy="39469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itchFamily="34" charset="0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itchFamily="34" charset="0"/>
            </a:endParaRPr>
          </a:p>
        </p:txBody>
      </p:sp>
      <p:sp>
        <p:nvSpPr>
          <p:cNvPr id="60" name="TextBox 21"/>
          <p:cNvSpPr txBox="1"/>
          <p:nvPr/>
        </p:nvSpPr>
        <p:spPr>
          <a:xfrm>
            <a:off x="3995937" y="14521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饮水问题：要求带大口的 水壶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。</a:t>
            </a:r>
            <a:endParaRPr lang="zh-CN" altLang="en-US" sz="15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61" name="TextBox 22"/>
          <p:cNvSpPr txBox="1"/>
          <p:nvPr/>
        </p:nvSpPr>
        <p:spPr>
          <a:xfrm>
            <a:off x="4421284" y="210017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部分同学有不好的卫生习惯。</a:t>
            </a:r>
            <a:endParaRPr lang="zh-CN" altLang="en-US" sz="15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62" name="TextBox 23"/>
          <p:cNvSpPr txBox="1"/>
          <p:nvPr/>
        </p:nvSpPr>
        <p:spPr>
          <a:xfrm>
            <a:off x="4440676" y="289366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勤洗头发，剪手指甲；</a:t>
            </a:r>
            <a:endParaRPr lang="zh-CN" altLang="en-US" sz="15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63" name="TextBox 24"/>
          <p:cNvSpPr txBox="1"/>
          <p:nvPr/>
        </p:nvSpPr>
        <p:spPr>
          <a:xfrm>
            <a:off x="4067943" y="3539288"/>
            <a:ext cx="460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学生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个人卫生，</a:t>
            </a:r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希望各位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家长配合</a:t>
            </a:r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。</a:t>
            </a:r>
            <a:endParaRPr lang="zh-CN" altLang="en-US" sz="15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64" name="弧形 63"/>
          <p:cNvSpPr/>
          <p:nvPr/>
        </p:nvSpPr>
        <p:spPr>
          <a:xfrm rot="2700000">
            <a:off x="-103679" y="910828"/>
            <a:ext cx="3573400" cy="3573400"/>
          </a:xfrm>
          <a:prstGeom prst="arc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 dirty="0">
              <a:ea typeface="华康少女文字W5(P)" panose="040F0500000000000000" pitchFamily="8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994517" y="1549238"/>
            <a:ext cx="2289699" cy="2289699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ea typeface="华康少女文字W5(P)" panose="040F0500000000000000" pitchFamily="8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86019" y="320064"/>
            <a:ext cx="4169957" cy="710911"/>
            <a:chOff x="212766" y="126395"/>
            <a:chExt cx="4169957" cy="710911"/>
          </a:xfrm>
        </p:grpSpPr>
        <p:sp>
          <p:nvSpPr>
            <p:cNvPr id="16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卫生方面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305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 bwMode="auto">
          <a:xfrm>
            <a:off x="2046062" y="1508481"/>
            <a:ext cx="1728787" cy="1087438"/>
          </a:xfrm>
          <a:custGeom>
            <a:avLst/>
            <a:gdLst>
              <a:gd name="connsiteX0" fmla="*/ 0 w 982607"/>
              <a:gd name="connsiteY0" fmla="*/ 61720 h 617200"/>
              <a:gd name="connsiteX1" fmla="*/ 61720 w 982607"/>
              <a:gd name="connsiteY1" fmla="*/ 0 h 617200"/>
              <a:gd name="connsiteX2" fmla="*/ 920887 w 982607"/>
              <a:gd name="connsiteY2" fmla="*/ 0 h 617200"/>
              <a:gd name="connsiteX3" fmla="*/ 982607 w 982607"/>
              <a:gd name="connsiteY3" fmla="*/ 61720 h 617200"/>
              <a:gd name="connsiteX4" fmla="*/ 982607 w 982607"/>
              <a:gd name="connsiteY4" fmla="*/ 555480 h 617200"/>
              <a:gd name="connsiteX5" fmla="*/ 920887 w 982607"/>
              <a:gd name="connsiteY5" fmla="*/ 617200 h 617200"/>
              <a:gd name="connsiteX6" fmla="*/ 61720 w 982607"/>
              <a:gd name="connsiteY6" fmla="*/ 617200 h 617200"/>
              <a:gd name="connsiteX7" fmla="*/ 0 w 982607"/>
              <a:gd name="connsiteY7" fmla="*/ 555480 h 617200"/>
              <a:gd name="connsiteX8" fmla="*/ 0 w 982607"/>
              <a:gd name="connsiteY8" fmla="*/ 61720 h 61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2607" h="617200">
                <a:moveTo>
                  <a:pt x="0" y="61720"/>
                </a:moveTo>
                <a:cubicBezTo>
                  <a:pt x="0" y="27633"/>
                  <a:pt x="27633" y="0"/>
                  <a:pt x="61720" y="0"/>
                </a:cubicBezTo>
                <a:lnTo>
                  <a:pt x="920887" y="0"/>
                </a:lnTo>
                <a:cubicBezTo>
                  <a:pt x="954974" y="0"/>
                  <a:pt x="982607" y="27633"/>
                  <a:pt x="982607" y="61720"/>
                </a:cubicBezTo>
                <a:lnTo>
                  <a:pt x="982607" y="555480"/>
                </a:lnTo>
                <a:cubicBezTo>
                  <a:pt x="982607" y="589567"/>
                  <a:pt x="954974" y="617200"/>
                  <a:pt x="920887" y="617200"/>
                </a:cubicBezTo>
                <a:lnTo>
                  <a:pt x="61720" y="617200"/>
                </a:lnTo>
                <a:cubicBezTo>
                  <a:pt x="27633" y="617200"/>
                  <a:pt x="0" y="589567"/>
                  <a:pt x="0" y="555480"/>
                </a:cubicBezTo>
                <a:lnTo>
                  <a:pt x="0" y="61720"/>
                </a:lnTo>
                <a:close/>
              </a:path>
            </a:pathLst>
          </a:custGeom>
          <a:solidFill>
            <a:schemeClr val="lt1">
              <a:hueOff val="0"/>
              <a:satOff val="0"/>
              <a:lumOff val="0"/>
              <a:alpha val="30000"/>
            </a:schemeClr>
          </a:solidFill>
          <a:ln w="9525">
            <a:noFill/>
            <a:prstDash val="dash"/>
          </a:ln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59987" tIns="59987" rIns="59987" bIns="59987" spcCol="1270" anchor="ctr"/>
          <a:lstStyle/>
          <a:p>
            <a:pPr algn="ctr" defTabSz="488938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775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不重视</a:t>
            </a:r>
            <a:endParaRPr lang="zh-CN" altLang="en-US" sz="2775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3" name="任意多边形 2"/>
          <p:cNvSpPr/>
          <p:nvPr/>
        </p:nvSpPr>
        <p:spPr bwMode="auto">
          <a:xfrm>
            <a:off x="5178199" y="1508481"/>
            <a:ext cx="1728788" cy="1087438"/>
          </a:xfrm>
          <a:custGeom>
            <a:avLst/>
            <a:gdLst>
              <a:gd name="connsiteX0" fmla="*/ 0 w 982607"/>
              <a:gd name="connsiteY0" fmla="*/ 61720 h 617200"/>
              <a:gd name="connsiteX1" fmla="*/ 61720 w 982607"/>
              <a:gd name="connsiteY1" fmla="*/ 0 h 617200"/>
              <a:gd name="connsiteX2" fmla="*/ 920887 w 982607"/>
              <a:gd name="connsiteY2" fmla="*/ 0 h 617200"/>
              <a:gd name="connsiteX3" fmla="*/ 982607 w 982607"/>
              <a:gd name="connsiteY3" fmla="*/ 61720 h 617200"/>
              <a:gd name="connsiteX4" fmla="*/ 982607 w 982607"/>
              <a:gd name="connsiteY4" fmla="*/ 555480 h 617200"/>
              <a:gd name="connsiteX5" fmla="*/ 920887 w 982607"/>
              <a:gd name="connsiteY5" fmla="*/ 617200 h 617200"/>
              <a:gd name="connsiteX6" fmla="*/ 61720 w 982607"/>
              <a:gd name="connsiteY6" fmla="*/ 617200 h 617200"/>
              <a:gd name="connsiteX7" fmla="*/ 0 w 982607"/>
              <a:gd name="connsiteY7" fmla="*/ 555480 h 617200"/>
              <a:gd name="connsiteX8" fmla="*/ 0 w 982607"/>
              <a:gd name="connsiteY8" fmla="*/ 61720 h 61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82607" h="617200">
                <a:moveTo>
                  <a:pt x="0" y="61720"/>
                </a:moveTo>
                <a:cubicBezTo>
                  <a:pt x="0" y="27633"/>
                  <a:pt x="27633" y="0"/>
                  <a:pt x="61720" y="0"/>
                </a:cubicBezTo>
                <a:lnTo>
                  <a:pt x="920887" y="0"/>
                </a:lnTo>
                <a:cubicBezTo>
                  <a:pt x="954974" y="0"/>
                  <a:pt x="982607" y="27633"/>
                  <a:pt x="982607" y="61720"/>
                </a:cubicBezTo>
                <a:lnTo>
                  <a:pt x="982607" y="555480"/>
                </a:lnTo>
                <a:cubicBezTo>
                  <a:pt x="982607" y="589567"/>
                  <a:pt x="954974" y="617200"/>
                  <a:pt x="920887" y="617200"/>
                </a:cubicBezTo>
                <a:lnTo>
                  <a:pt x="61720" y="617200"/>
                </a:lnTo>
                <a:cubicBezTo>
                  <a:pt x="27633" y="617200"/>
                  <a:pt x="0" y="589567"/>
                  <a:pt x="0" y="555480"/>
                </a:cubicBezTo>
                <a:lnTo>
                  <a:pt x="0" y="61720"/>
                </a:lnTo>
                <a:close/>
              </a:path>
            </a:pathLst>
          </a:custGeom>
          <a:solidFill>
            <a:schemeClr val="lt1">
              <a:hueOff val="0"/>
              <a:satOff val="0"/>
              <a:lumOff val="0"/>
              <a:alpha val="30000"/>
            </a:schemeClr>
          </a:solidFill>
          <a:ln w="9525">
            <a:noFill/>
            <a:prstDash val="dash"/>
          </a:ln>
        </p:spPr>
        <p:style>
          <a:lnRef idx="2">
            <a:schemeClr val="accent3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59987" tIns="59987" rIns="59987" bIns="59987" spcCol="1270" anchor="ctr"/>
          <a:lstStyle/>
          <a:p>
            <a:pPr algn="ctr" defTabSz="488938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775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主动性差</a:t>
            </a:r>
            <a:endParaRPr lang="zh-CN" altLang="en-US" sz="2775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4" name="文本框 40"/>
          <p:cNvSpPr txBox="1">
            <a:spLocks noChangeArrowheads="1"/>
          </p:cNvSpPr>
          <p:nvPr/>
        </p:nvSpPr>
        <p:spPr bwMode="auto">
          <a:xfrm>
            <a:off x="1534887" y="2865793"/>
            <a:ext cx="2627760" cy="77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5000"/>
              </a:spcBef>
              <a:spcAft>
                <a:spcPct val="500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家庭作业不够重视，通过书写质量就可以看出来。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012973" y="1630718"/>
            <a:ext cx="920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+</a:t>
            </a:r>
            <a:endParaRPr lang="zh-CN" altLang="en-US" sz="54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6" name="文本框 40"/>
          <p:cNvSpPr txBox="1">
            <a:spLocks noChangeArrowheads="1"/>
          </p:cNvSpPr>
          <p:nvPr/>
        </p:nvSpPr>
        <p:spPr bwMode="auto">
          <a:xfrm>
            <a:off x="4810530" y="2865793"/>
            <a:ext cx="2541887" cy="85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作业欠交严重，主动性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不够</a:t>
            </a:r>
            <a:endParaRPr lang="zh-CN" altLang="zh-CN" sz="18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13657" y="307178"/>
            <a:ext cx="4169957" cy="710911"/>
            <a:chOff x="212766" y="126395"/>
            <a:chExt cx="4169957" cy="710911"/>
          </a:xfrm>
        </p:grpSpPr>
        <p:sp>
          <p:nvSpPr>
            <p:cNvPr id="11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学习方面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417" y="3581400"/>
            <a:ext cx="1351690" cy="124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0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7765" y="843693"/>
            <a:ext cx="2079615" cy="294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2991606" y="2238483"/>
            <a:ext cx="52726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给家长的一些建议</a:t>
            </a:r>
            <a:endParaRPr lang="zh-CN" altLang="en-US" sz="48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66295" y="1453970"/>
            <a:ext cx="33232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第五部分</a:t>
            </a:r>
            <a:endParaRPr lang="zh-CN" altLang="en-US" sz="4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62712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Rot="1" noChangeArrowheads="1"/>
          </p:cNvSpPr>
          <p:nvPr/>
        </p:nvSpPr>
        <p:spPr>
          <a:xfrm>
            <a:off x="396688" y="1181755"/>
            <a:ext cx="8229600" cy="296666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第一、抓作业。</a:t>
            </a:r>
            <a:r>
              <a:rPr lang="zh-CN" altLang="en-US" sz="16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要规定孩子放学后必须做完作业，必须检查。口头作业、复习、预习</a:t>
            </a:r>
            <a:r>
              <a:rPr lang="zh-CN" altLang="en-US" sz="14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作业也不容草率。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第二、抓态度。</a:t>
            </a:r>
            <a:r>
              <a:rPr lang="zh-CN" altLang="en-US" sz="16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要求学习专心、细心，勇于克服学习中的困难。书写要工整、清洁、准确，不能“虎头蛇尾”或“龙飞凤舞”。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第三、抓技能。</a:t>
            </a:r>
            <a:r>
              <a:rPr lang="zh-CN" altLang="en-US" sz="16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如想问题、做作业时，要求准确而迅速，在质中求快；语言表达务求清楚、生动，口头背诵务求熟练。 </a:t>
            </a:r>
            <a:endParaRPr lang="zh-CN" altLang="en-US" sz="16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41531" y="368850"/>
            <a:ext cx="4169957" cy="710911"/>
            <a:chOff x="212766" y="126395"/>
            <a:chExt cx="4169957" cy="710911"/>
          </a:xfrm>
        </p:grpSpPr>
        <p:sp>
          <p:nvSpPr>
            <p:cNvPr id="11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给家长的一些建议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03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07426" y="431800"/>
            <a:ext cx="8595360" cy="1015663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感谢大家的聆听</a:t>
            </a:r>
            <a:endParaRPr lang="zh-CN" altLang="en-US" sz="5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20649" y="1919336"/>
            <a:ext cx="2482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kern="10" dirty="0" smtClean="0">
                <a:ln w="9525" cmpd="sng">
                  <a:noFill/>
                  <a:bevel/>
                  <a:headEnd/>
                  <a:tailEnd/>
                </a:ln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三（二）班家长会</a:t>
            </a:r>
            <a:endParaRPr lang="zh-CN" altLang="en-US" sz="2000" kern="10" dirty="0">
              <a:ln w="9525" cmpd="sng">
                <a:noFill/>
                <a:bevel/>
                <a:headEnd/>
                <a:tailEnd/>
              </a:ln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7" name="Text Box 4"/>
          <p:cNvSpPr>
            <a:spLocks noChangeArrowheads="1"/>
          </p:cNvSpPr>
          <p:nvPr/>
        </p:nvSpPr>
        <p:spPr bwMode="auto">
          <a:xfrm>
            <a:off x="4605106" y="1919336"/>
            <a:ext cx="2378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   </a:t>
            </a:r>
            <a:r>
              <a:rPr lang="zh-CN" altLang="en-US" sz="20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班主任：张嘉佳</a:t>
            </a:r>
            <a:endParaRPr lang="en-US" sz="20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pic>
        <p:nvPicPr>
          <p:cNvPr id="9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2219" y="2630352"/>
            <a:ext cx="6025773" cy="189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887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32" y="1359100"/>
            <a:ext cx="1269996" cy="11955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9597" y="1164344"/>
            <a:ext cx="1088595" cy="13903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611" y="1416880"/>
            <a:ext cx="1002672" cy="108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399" y="1416880"/>
            <a:ext cx="1012435" cy="108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59" y="2912449"/>
            <a:ext cx="1101578" cy="13628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359" y="2778614"/>
            <a:ext cx="1087924" cy="154063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765" y="2778614"/>
            <a:ext cx="1540633" cy="154063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096" y="2778615"/>
            <a:ext cx="1605832" cy="154063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212008" y="404714"/>
            <a:ext cx="4719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附</a:t>
            </a:r>
            <a:r>
              <a:rPr lang="zh-CN" altLang="en-US" sz="32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赠八款卡通元素可替换</a:t>
            </a:r>
            <a:endParaRPr lang="zh-CN" altLang="en-US" sz="32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9918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44" y="2381472"/>
            <a:ext cx="1946437" cy="2096550"/>
          </a:xfrm>
          <a:prstGeom prst="rect">
            <a:avLst/>
          </a:prstGeom>
          <a:ln>
            <a:noFill/>
          </a:ln>
        </p:spPr>
      </p:pic>
      <p:sp>
        <p:nvSpPr>
          <p:cNvPr id="8" name="文本框 103"/>
          <p:cNvSpPr txBox="1">
            <a:spLocks noChangeArrowheads="1"/>
          </p:cNvSpPr>
          <p:nvPr/>
        </p:nvSpPr>
        <p:spPr bwMode="auto">
          <a:xfrm>
            <a:off x="586360" y="1111049"/>
            <a:ext cx="1868973" cy="781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目录</a:t>
            </a:r>
            <a:endParaRPr lang="en-US" altLang="zh-CN" sz="4000" dirty="0" smtClean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  <a:p>
            <a:pPr algn="ctr"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CONCENT</a:t>
            </a:r>
            <a:endParaRPr lang="zh-CN" altLang="en-US" sz="24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579941" y="906596"/>
            <a:ext cx="3518368" cy="495763"/>
          </a:xfrm>
          <a:custGeom>
            <a:avLst/>
            <a:gdLst>
              <a:gd name="connsiteX0" fmla="*/ 0 w 3954840"/>
              <a:gd name="connsiteY0" fmla="*/ 0 h 557348"/>
              <a:gd name="connsiteX1" fmla="*/ 3835506 w 3954840"/>
              <a:gd name="connsiteY1" fmla="*/ 0 h 557348"/>
              <a:gd name="connsiteX2" fmla="*/ 3954840 w 3954840"/>
              <a:gd name="connsiteY2" fmla="*/ 92893 h 557348"/>
              <a:gd name="connsiteX3" fmla="*/ 3954840 w 3954840"/>
              <a:gd name="connsiteY3" fmla="*/ 464455 h 557348"/>
              <a:gd name="connsiteX4" fmla="*/ 3835506 w 3954840"/>
              <a:gd name="connsiteY4" fmla="*/ 557348 h 557348"/>
              <a:gd name="connsiteX5" fmla="*/ 0 w 3954840"/>
              <a:gd name="connsiteY5" fmla="*/ 557348 h 557348"/>
              <a:gd name="connsiteX6" fmla="*/ 45938 w 3954840"/>
              <a:gd name="connsiteY6" fmla="*/ 532414 h 557348"/>
              <a:gd name="connsiteX7" fmla="*/ 180850 w 3954840"/>
              <a:gd name="connsiteY7" fmla="*/ 278674 h 557348"/>
              <a:gd name="connsiteX8" fmla="*/ 45938 w 3954840"/>
              <a:gd name="connsiteY8" fmla="*/ 24934 h 557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4840" h="557348">
                <a:moveTo>
                  <a:pt x="0" y="0"/>
                </a:moveTo>
                <a:lnTo>
                  <a:pt x="3835506" y="0"/>
                </a:lnTo>
                <a:cubicBezTo>
                  <a:pt x="3901412" y="0"/>
                  <a:pt x="3954840" y="41590"/>
                  <a:pt x="3954840" y="92893"/>
                </a:cubicBezTo>
                <a:lnTo>
                  <a:pt x="3954840" y="464455"/>
                </a:lnTo>
                <a:cubicBezTo>
                  <a:pt x="3954840" y="515758"/>
                  <a:pt x="3901412" y="557348"/>
                  <a:pt x="3835506" y="557348"/>
                </a:cubicBezTo>
                <a:lnTo>
                  <a:pt x="0" y="557348"/>
                </a:lnTo>
                <a:lnTo>
                  <a:pt x="45938" y="532414"/>
                </a:lnTo>
                <a:cubicBezTo>
                  <a:pt x="127334" y="477424"/>
                  <a:pt x="180850" y="384299"/>
                  <a:pt x="180850" y="278674"/>
                </a:cubicBezTo>
                <a:cubicBezTo>
                  <a:pt x="180850" y="173050"/>
                  <a:pt x="127334" y="79925"/>
                  <a:pt x="45938" y="24934"/>
                </a:cubicBezTo>
                <a:close/>
              </a:path>
            </a:pathLst>
          </a:cu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" tIns="27000" rIns="27000" bIns="27000" anchor="ctr"/>
          <a:lstStyle/>
          <a:p>
            <a:pPr algn="ctr">
              <a:defRPr/>
            </a:pPr>
            <a:r>
              <a:rPr lang="zh-CN" altLang="en-US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家长会召开的意义</a:t>
            </a:r>
            <a:endParaRPr lang="zh-CN" altLang="en-US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219771" y="937670"/>
            <a:ext cx="433617" cy="433617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1</a:t>
            </a:r>
            <a:endParaRPr lang="zh-CN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574292" y="1644740"/>
            <a:ext cx="3518368" cy="495764"/>
          </a:xfrm>
          <a:custGeom>
            <a:avLst/>
            <a:gdLst>
              <a:gd name="connsiteX0" fmla="*/ 0 w 3954840"/>
              <a:gd name="connsiteY0" fmla="*/ 0 h 557348"/>
              <a:gd name="connsiteX1" fmla="*/ 3835506 w 3954840"/>
              <a:gd name="connsiteY1" fmla="*/ 0 h 557348"/>
              <a:gd name="connsiteX2" fmla="*/ 3954840 w 3954840"/>
              <a:gd name="connsiteY2" fmla="*/ 92893 h 557348"/>
              <a:gd name="connsiteX3" fmla="*/ 3954840 w 3954840"/>
              <a:gd name="connsiteY3" fmla="*/ 464455 h 557348"/>
              <a:gd name="connsiteX4" fmla="*/ 3835506 w 3954840"/>
              <a:gd name="connsiteY4" fmla="*/ 557348 h 557348"/>
              <a:gd name="connsiteX5" fmla="*/ 0 w 3954840"/>
              <a:gd name="connsiteY5" fmla="*/ 557348 h 557348"/>
              <a:gd name="connsiteX6" fmla="*/ 45938 w 3954840"/>
              <a:gd name="connsiteY6" fmla="*/ 532414 h 557348"/>
              <a:gd name="connsiteX7" fmla="*/ 180850 w 3954840"/>
              <a:gd name="connsiteY7" fmla="*/ 278674 h 557348"/>
              <a:gd name="connsiteX8" fmla="*/ 45938 w 3954840"/>
              <a:gd name="connsiteY8" fmla="*/ 24934 h 557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4840" h="557348">
                <a:moveTo>
                  <a:pt x="0" y="0"/>
                </a:moveTo>
                <a:lnTo>
                  <a:pt x="3835506" y="0"/>
                </a:lnTo>
                <a:cubicBezTo>
                  <a:pt x="3901412" y="0"/>
                  <a:pt x="3954840" y="41590"/>
                  <a:pt x="3954840" y="92893"/>
                </a:cubicBezTo>
                <a:lnTo>
                  <a:pt x="3954840" y="464455"/>
                </a:lnTo>
                <a:cubicBezTo>
                  <a:pt x="3954840" y="515758"/>
                  <a:pt x="3901412" y="557348"/>
                  <a:pt x="3835506" y="557348"/>
                </a:cubicBezTo>
                <a:lnTo>
                  <a:pt x="0" y="557348"/>
                </a:lnTo>
                <a:lnTo>
                  <a:pt x="45938" y="532414"/>
                </a:lnTo>
                <a:cubicBezTo>
                  <a:pt x="127334" y="477424"/>
                  <a:pt x="180850" y="384299"/>
                  <a:pt x="180850" y="278674"/>
                </a:cubicBezTo>
                <a:cubicBezTo>
                  <a:pt x="180850" y="173050"/>
                  <a:pt x="127334" y="79925"/>
                  <a:pt x="45938" y="24934"/>
                </a:cubicBezTo>
                <a:close/>
              </a:path>
            </a:pathLst>
          </a:cu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" tIns="27000" rIns="27000" bIns="2700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sym typeface="Times New Roman" panose="02020603050405020304" pitchFamily="18" charset="0"/>
              </a:rPr>
              <a:t>学校作息时间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  <a:sym typeface="Times New Roman" panose="02020603050405020304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214122" y="1675814"/>
            <a:ext cx="433617" cy="433617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2</a:t>
            </a:r>
            <a:endParaRPr lang="zh-CN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568641" y="2381472"/>
            <a:ext cx="3518368" cy="497176"/>
          </a:xfrm>
          <a:custGeom>
            <a:avLst/>
            <a:gdLst>
              <a:gd name="connsiteX0" fmla="*/ 0 w 3954840"/>
              <a:gd name="connsiteY0" fmla="*/ 0 h 557348"/>
              <a:gd name="connsiteX1" fmla="*/ 3835506 w 3954840"/>
              <a:gd name="connsiteY1" fmla="*/ 0 h 557348"/>
              <a:gd name="connsiteX2" fmla="*/ 3954840 w 3954840"/>
              <a:gd name="connsiteY2" fmla="*/ 92893 h 557348"/>
              <a:gd name="connsiteX3" fmla="*/ 3954840 w 3954840"/>
              <a:gd name="connsiteY3" fmla="*/ 464455 h 557348"/>
              <a:gd name="connsiteX4" fmla="*/ 3835506 w 3954840"/>
              <a:gd name="connsiteY4" fmla="*/ 557348 h 557348"/>
              <a:gd name="connsiteX5" fmla="*/ 0 w 3954840"/>
              <a:gd name="connsiteY5" fmla="*/ 557348 h 557348"/>
              <a:gd name="connsiteX6" fmla="*/ 45938 w 3954840"/>
              <a:gd name="connsiteY6" fmla="*/ 532414 h 557348"/>
              <a:gd name="connsiteX7" fmla="*/ 180850 w 3954840"/>
              <a:gd name="connsiteY7" fmla="*/ 278674 h 557348"/>
              <a:gd name="connsiteX8" fmla="*/ 45938 w 3954840"/>
              <a:gd name="connsiteY8" fmla="*/ 24934 h 557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4840" h="557348">
                <a:moveTo>
                  <a:pt x="0" y="0"/>
                </a:moveTo>
                <a:lnTo>
                  <a:pt x="3835506" y="0"/>
                </a:lnTo>
                <a:cubicBezTo>
                  <a:pt x="3901412" y="0"/>
                  <a:pt x="3954840" y="41590"/>
                  <a:pt x="3954840" y="92893"/>
                </a:cubicBezTo>
                <a:lnTo>
                  <a:pt x="3954840" y="464455"/>
                </a:lnTo>
                <a:cubicBezTo>
                  <a:pt x="3954840" y="515758"/>
                  <a:pt x="3901412" y="557348"/>
                  <a:pt x="3835506" y="557348"/>
                </a:cubicBezTo>
                <a:lnTo>
                  <a:pt x="0" y="557348"/>
                </a:lnTo>
                <a:lnTo>
                  <a:pt x="45938" y="532414"/>
                </a:lnTo>
                <a:cubicBezTo>
                  <a:pt x="127334" y="477424"/>
                  <a:pt x="180850" y="384299"/>
                  <a:pt x="180850" y="278674"/>
                </a:cubicBezTo>
                <a:cubicBezTo>
                  <a:pt x="180850" y="173050"/>
                  <a:pt x="127334" y="79925"/>
                  <a:pt x="45938" y="24934"/>
                </a:cubicBezTo>
                <a:close/>
              </a:path>
            </a:pathLst>
          </a:cu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" tIns="27000" rIns="27000" bIns="27000" anchor="ctr"/>
          <a:lstStyle/>
          <a:p>
            <a:pPr algn="ctr">
              <a:defRPr/>
            </a:pP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班级情况介绍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208471" y="2412546"/>
            <a:ext cx="433617" cy="435030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3</a:t>
            </a:r>
            <a:endParaRPr lang="zh-CN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562992" y="3106164"/>
            <a:ext cx="3518368" cy="495763"/>
          </a:xfrm>
          <a:custGeom>
            <a:avLst/>
            <a:gdLst>
              <a:gd name="connsiteX0" fmla="*/ 0 w 3954840"/>
              <a:gd name="connsiteY0" fmla="*/ 0 h 557348"/>
              <a:gd name="connsiteX1" fmla="*/ 3835506 w 3954840"/>
              <a:gd name="connsiteY1" fmla="*/ 0 h 557348"/>
              <a:gd name="connsiteX2" fmla="*/ 3954840 w 3954840"/>
              <a:gd name="connsiteY2" fmla="*/ 92893 h 557348"/>
              <a:gd name="connsiteX3" fmla="*/ 3954840 w 3954840"/>
              <a:gd name="connsiteY3" fmla="*/ 464455 h 557348"/>
              <a:gd name="connsiteX4" fmla="*/ 3835506 w 3954840"/>
              <a:gd name="connsiteY4" fmla="*/ 557348 h 557348"/>
              <a:gd name="connsiteX5" fmla="*/ 0 w 3954840"/>
              <a:gd name="connsiteY5" fmla="*/ 557348 h 557348"/>
              <a:gd name="connsiteX6" fmla="*/ 45938 w 3954840"/>
              <a:gd name="connsiteY6" fmla="*/ 532414 h 557348"/>
              <a:gd name="connsiteX7" fmla="*/ 180850 w 3954840"/>
              <a:gd name="connsiteY7" fmla="*/ 278674 h 557348"/>
              <a:gd name="connsiteX8" fmla="*/ 45938 w 3954840"/>
              <a:gd name="connsiteY8" fmla="*/ 24934 h 557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4840" h="557348">
                <a:moveTo>
                  <a:pt x="0" y="0"/>
                </a:moveTo>
                <a:lnTo>
                  <a:pt x="3835506" y="0"/>
                </a:lnTo>
                <a:cubicBezTo>
                  <a:pt x="3901412" y="0"/>
                  <a:pt x="3954840" y="41590"/>
                  <a:pt x="3954840" y="92893"/>
                </a:cubicBezTo>
                <a:lnTo>
                  <a:pt x="3954840" y="464455"/>
                </a:lnTo>
                <a:cubicBezTo>
                  <a:pt x="3954840" y="515758"/>
                  <a:pt x="3901412" y="557348"/>
                  <a:pt x="3835506" y="557348"/>
                </a:cubicBezTo>
                <a:lnTo>
                  <a:pt x="0" y="557348"/>
                </a:lnTo>
                <a:lnTo>
                  <a:pt x="45938" y="532414"/>
                </a:lnTo>
                <a:cubicBezTo>
                  <a:pt x="127334" y="477424"/>
                  <a:pt x="180850" y="384299"/>
                  <a:pt x="180850" y="278674"/>
                </a:cubicBezTo>
                <a:cubicBezTo>
                  <a:pt x="180850" y="173050"/>
                  <a:pt x="127334" y="79925"/>
                  <a:pt x="45938" y="24934"/>
                </a:cubicBezTo>
                <a:close/>
              </a:path>
            </a:pathLst>
          </a:cu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" tIns="27000" rIns="27000" bIns="2700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关于纪律、卫生、学习方面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202822" y="3137238"/>
            <a:ext cx="433617" cy="433617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4</a:t>
            </a:r>
            <a:endParaRPr lang="zh-CN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4557342" y="3851030"/>
            <a:ext cx="3518368" cy="495764"/>
          </a:xfrm>
          <a:custGeom>
            <a:avLst/>
            <a:gdLst>
              <a:gd name="connsiteX0" fmla="*/ 0 w 3954840"/>
              <a:gd name="connsiteY0" fmla="*/ 0 h 557348"/>
              <a:gd name="connsiteX1" fmla="*/ 3835506 w 3954840"/>
              <a:gd name="connsiteY1" fmla="*/ 0 h 557348"/>
              <a:gd name="connsiteX2" fmla="*/ 3954840 w 3954840"/>
              <a:gd name="connsiteY2" fmla="*/ 92893 h 557348"/>
              <a:gd name="connsiteX3" fmla="*/ 3954840 w 3954840"/>
              <a:gd name="connsiteY3" fmla="*/ 464455 h 557348"/>
              <a:gd name="connsiteX4" fmla="*/ 3835506 w 3954840"/>
              <a:gd name="connsiteY4" fmla="*/ 557348 h 557348"/>
              <a:gd name="connsiteX5" fmla="*/ 0 w 3954840"/>
              <a:gd name="connsiteY5" fmla="*/ 557348 h 557348"/>
              <a:gd name="connsiteX6" fmla="*/ 45938 w 3954840"/>
              <a:gd name="connsiteY6" fmla="*/ 532414 h 557348"/>
              <a:gd name="connsiteX7" fmla="*/ 180850 w 3954840"/>
              <a:gd name="connsiteY7" fmla="*/ 278674 h 557348"/>
              <a:gd name="connsiteX8" fmla="*/ 45938 w 3954840"/>
              <a:gd name="connsiteY8" fmla="*/ 24934 h 557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54840" h="557348">
                <a:moveTo>
                  <a:pt x="0" y="0"/>
                </a:moveTo>
                <a:lnTo>
                  <a:pt x="3835506" y="0"/>
                </a:lnTo>
                <a:cubicBezTo>
                  <a:pt x="3901412" y="0"/>
                  <a:pt x="3954840" y="41590"/>
                  <a:pt x="3954840" y="92893"/>
                </a:cubicBezTo>
                <a:lnTo>
                  <a:pt x="3954840" y="464455"/>
                </a:lnTo>
                <a:cubicBezTo>
                  <a:pt x="3954840" y="515758"/>
                  <a:pt x="3901412" y="557348"/>
                  <a:pt x="3835506" y="557348"/>
                </a:cubicBezTo>
                <a:lnTo>
                  <a:pt x="0" y="557348"/>
                </a:lnTo>
                <a:lnTo>
                  <a:pt x="45938" y="532414"/>
                </a:lnTo>
                <a:cubicBezTo>
                  <a:pt x="127334" y="477424"/>
                  <a:pt x="180850" y="384299"/>
                  <a:pt x="180850" y="278674"/>
                </a:cubicBezTo>
                <a:cubicBezTo>
                  <a:pt x="180850" y="173050"/>
                  <a:pt x="127334" y="79925"/>
                  <a:pt x="45938" y="24934"/>
                </a:cubicBezTo>
                <a:close/>
              </a:path>
            </a:pathLst>
          </a:cu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000" tIns="27000" rIns="27000" bIns="2700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给家长的一些建议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97172" y="3882103"/>
            <a:ext cx="433617" cy="433617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5</a:t>
            </a:r>
            <a:endParaRPr lang="zh-CN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582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9049" y="982238"/>
            <a:ext cx="2678743" cy="267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3199426" y="2238483"/>
            <a:ext cx="49341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家长会召开的意义</a:t>
            </a:r>
            <a:endParaRPr lang="zh-CN" altLang="en-US" sz="44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04882" y="1453970"/>
            <a:ext cx="33232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第一部分</a:t>
            </a:r>
            <a:endParaRPr lang="zh-CN" altLang="en-US" sz="4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3544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>
            <a:spLocks noChangeArrowheads="1"/>
          </p:cNvSpPr>
          <p:nvPr/>
        </p:nvSpPr>
        <p:spPr bwMode="auto">
          <a:xfrm>
            <a:off x="402383" y="1167091"/>
            <a:ext cx="8555005" cy="168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为了加强老师与家长、家长与家长、家长与学生之间的联系，相互交流一下学生在校及在家的情况，以便老师能够更有针对性的实施教育，家长能够更好教育自己的子女做人与成才。</a:t>
            </a:r>
            <a:endParaRPr lang="zh-CN" altLang="en-US" sz="14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893289"/>
            <a:ext cx="2112138" cy="1018979"/>
          </a:xfrm>
          <a:prstGeom prst="rect">
            <a:avLst/>
          </a:prstGeom>
          <a:ln>
            <a:noFill/>
          </a:ln>
        </p:spPr>
      </p:pic>
      <p:grpSp>
        <p:nvGrpSpPr>
          <p:cNvPr id="16" name="组合 15"/>
          <p:cNvGrpSpPr/>
          <p:nvPr/>
        </p:nvGrpSpPr>
        <p:grpSpPr>
          <a:xfrm>
            <a:off x="703385" y="3056527"/>
            <a:ext cx="7465866" cy="923330"/>
            <a:chOff x="703385" y="3056527"/>
            <a:chExt cx="7465866" cy="923330"/>
          </a:xfrm>
        </p:grpSpPr>
        <p:sp>
          <p:nvSpPr>
            <p:cNvPr id="4" name="圆角矩形 3"/>
            <p:cNvSpPr/>
            <p:nvPr/>
          </p:nvSpPr>
          <p:spPr>
            <a:xfrm>
              <a:off x="703385" y="3297585"/>
              <a:ext cx="1854377" cy="479580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ea typeface="华康少女文字W5(P)" panose="040F0500000000000000" pitchFamily="82" charset="-122"/>
                </a:rPr>
                <a:t>我们的努力</a:t>
              </a:r>
              <a:endParaRPr lang="zh-CN" altLang="en-US" sz="2400" dirty="0">
                <a:ea typeface="华康少女文字W5(P)" panose="040F0500000000000000" pitchFamily="8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637772" y="3056527"/>
              <a:ext cx="8312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>
                      <a:alpha val="80000"/>
                    </a:schemeClr>
                  </a:solidFill>
                  <a:ea typeface="华康少女文字W5(P)" panose="040F0500000000000000" pitchFamily="82" charset="-122"/>
                </a:rPr>
                <a:t>+</a:t>
              </a:r>
              <a:endParaRPr lang="zh-CN" altLang="en-US" sz="5400" dirty="0">
                <a:solidFill>
                  <a:schemeClr val="bg1">
                    <a:alpha val="80000"/>
                  </a:schemeClr>
                </a:solidFill>
                <a:ea typeface="华康少女文字W5(P)" panose="040F0500000000000000" pitchFamily="82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549055" y="3297585"/>
              <a:ext cx="1854377" cy="479580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ea typeface="华康少女文字W5(P)" panose="040F0500000000000000" pitchFamily="82" charset="-122"/>
                </a:rPr>
                <a:t>您的关爱</a:t>
              </a:r>
              <a:endParaRPr lang="zh-CN" altLang="en-US" sz="2400" dirty="0">
                <a:ea typeface="华康少女文字W5(P)" panose="040F0500000000000000" pitchFamily="8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483442" y="3056527"/>
              <a:ext cx="8312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>
                      <a:alpha val="80000"/>
                    </a:schemeClr>
                  </a:solidFill>
                  <a:ea typeface="华康少女文字W5(P)" panose="040F0500000000000000" pitchFamily="82" charset="-122"/>
                </a:rPr>
                <a:t>=</a:t>
              </a:r>
              <a:endParaRPr lang="zh-CN" altLang="en-US" sz="5400" dirty="0">
                <a:solidFill>
                  <a:schemeClr val="bg1">
                    <a:alpha val="80000"/>
                  </a:schemeClr>
                </a:solidFill>
                <a:ea typeface="华康少女文字W5(P)" panose="040F0500000000000000" pitchFamily="82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6314874" y="3297585"/>
              <a:ext cx="1854377" cy="479580"/>
            </a:xfrm>
            <a:prstGeom prst="round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ea typeface="华康少女文字W5(P)" panose="040F0500000000000000" pitchFamily="82" charset="-122"/>
                </a:rPr>
                <a:t>孩子的成功</a:t>
              </a:r>
              <a:endParaRPr lang="zh-CN" altLang="en-US" sz="2400" dirty="0">
                <a:ea typeface="华康少女文字W5(P)" panose="040F0500000000000000" pitchFamily="8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5839" y="354834"/>
            <a:ext cx="4169957" cy="710911"/>
            <a:chOff x="212766" y="126395"/>
            <a:chExt cx="4169957" cy="710911"/>
          </a:xfrm>
        </p:grpSpPr>
        <p:sp>
          <p:nvSpPr>
            <p:cNvPr id="17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家长会召开的意义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4298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7765" y="843693"/>
            <a:ext cx="2079615" cy="294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3109370" y="2238483"/>
            <a:ext cx="49341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6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学校作息时间</a:t>
            </a:r>
            <a:endParaRPr lang="zh-CN" altLang="en-US" sz="6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94045" y="1453970"/>
            <a:ext cx="33232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第二部分</a:t>
            </a:r>
            <a:endParaRPr lang="zh-CN" altLang="en-US" sz="4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16104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 bwMode="auto">
          <a:xfrm>
            <a:off x="4865009" y="1409215"/>
            <a:ext cx="3380775" cy="466725"/>
          </a:xfrm>
          <a:prstGeom prst="roundRect">
            <a:avLst/>
          </a:prstGeom>
          <a:solidFill>
            <a:schemeClr val="bg1">
              <a:alpha val="2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3666447" y="1372702"/>
            <a:ext cx="1330325" cy="539750"/>
          </a:xfrm>
          <a:prstGeom prst="roundRect">
            <a:avLst/>
          </a:prstGeom>
          <a:solidFill>
            <a:schemeClr val="bg1">
              <a:alpha val="90000"/>
            </a:schemeClr>
          </a:solidFill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ea typeface="华康少女文字W5(P)" panose="040F0500000000000000" pitchFamily="82" charset="-122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3718235" y="1464777"/>
            <a:ext cx="1261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早读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12" name="文本框 11"/>
          <p:cNvSpPr txBox="1"/>
          <p:nvPr/>
        </p:nvSpPr>
        <p:spPr bwMode="auto">
          <a:xfrm>
            <a:off x="5123772" y="1367882"/>
            <a:ext cx="2816225" cy="442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CC0000"/>
              </a:buClr>
              <a:buSzPct val="85000"/>
            </a:pPr>
            <a:r>
              <a:rPr lang="en-US" altLang="zh-CN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8:00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到校开始早读</a:t>
            </a:r>
            <a:endParaRPr lang="en-US" altLang="zh-CN" sz="18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4865009" y="2200727"/>
            <a:ext cx="3380775" cy="468313"/>
          </a:xfrm>
          <a:prstGeom prst="roundRect">
            <a:avLst/>
          </a:prstGeom>
          <a:solidFill>
            <a:schemeClr val="bg1">
              <a:alpha val="2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3666447" y="2164215"/>
            <a:ext cx="1330325" cy="541337"/>
          </a:xfrm>
          <a:prstGeom prst="roundRect">
            <a:avLst/>
          </a:prstGeom>
          <a:solidFill>
            <a:schemeClr val="bg1">
              <a:alpha val="90000"/>
            </a:schemeClr>
          </a:solidFill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ea typeface="华康少女文字W5(P)" panose="040F0500000000000000" pitchFamily="82" charset="-122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3705792" y="2253115"/>
            <a:ext cx="12600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中午放学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5111072" y="2169282"/>
            <a:ext cx="2816225" cy="442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CC0000"/>
              </a:buClr>
              <a:buSzPct val="85000"/>
            </a:pPr>
            <a:r>
              <a:rPr lang="en-US" altLang="zh-CN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11:50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放学</a:t>
            </a:r>
            <a:endParaRPr lang="zh-CN" altLang="en-US" sz="18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3" name="圆角矩形 22"/>
          <p:cNvSpPr/>
          <p:nvPr/>
        </p:nvSpPr>
        <p:spPr bwMode="auto">
          <a:xfrm>
            <a:off x="4865009" y="2993828"/>
            <a:ext cx="3380775" cy="466725"/>
          </a:xfrm>
          <a:prstGeom prst="roundRect">
            <a:avLst/>
          </a:prstGeom>
          <a:solidFill>
            <a:schemeClr val="bg1">
              <a:alpha val="2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24" name="圆角矩形 23"/>
          <p:cNvSpPr/>
          <p:nvPr/>
        </p:nvSpPr>
        <p:spPr bwMode="auto">
          <a:xfrm>
            <a:off x="3666447" y="2957315"/>
            <a:ext cx="1330325" cy="539750"/>
          </a:xfrm>
          <a:prstGeom prst="roundRect">
            <a:avLst/>
          </a:prstGeom>
          <a:solidFill>
            <a:schemeClr val="bg1">
              <a:alpha val="90000"/>
            </a:schemeClr>
          </a:solidFill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ea typeface="华康少女文字W5(P)" panose="040F0500000000000000" pitchFamily="82" charset="-122"/>
            </a:endParaRPr>
          </a:p>
        </p:txBody>
      </p:sp>
      <p:sp>
        <p:nvSpPr>
          <p:cNvPr id="25" name="文本框 24"/>
          <p:cNvSpPr txBox="1"/>
          <p:nvPr/>
        </p:nvSpPr>
        <p:spPr bwMode="auto">
          <a:xfrm>
            <a:off x="3551594" y="3063678"/>
            <a:ext cx="1546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傍晚放学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6" name="文本框 25"/>
          <p:cNvSpPr txBox="1"/>
          <p:nvPr/>
        </p:nvSpPr>
        <p:spPr bwMode="auto">
          <a:xfrm>
            <a:off x="5111072" y="2999441"/>
            <a:ext cx="2503533" cy="38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15:55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放学</a:t>
            </a:r>
            <a:endParaRPr lang="zh-CN" altLang="en-US" sz="18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8" name="圆角矩形 27"/>
          <p:cNvSpPr/>
          <p:nvPr/>
        </p:nvSpPr>
        <p:spPr bwMode="auto">
          <a:xfrm>
            <a:off x="4865009" y="3785340"/>
            <a:ext cx="3380775" cy="466725"/>
          </a:xfrm>
          <a:prstGeom prst="roundRect">
            <a:avLst/>
          </a:prstGeom>
          <a:solidFill>
            <a:schemeClr val="bg1">
              <a:alpha val="2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3666447" y="3748828"/>
            <a:ext cx="1330325" cy="539750"/>
          </a:xfrm>
          <a:prstGeom prst="roundRect">
            <a:avLst/>
          </a:prstGeom>
          <a:solidFill>
            <a:schemeClr val="bg1">
              <a:alpha val="90000"/>
            </a:schemeClr>
          </a:solidFill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ea typeface="华康少女文字W5(P)" panose="040F0500000000000000" pitchFamily="82" charset="-122"/>
            </a:endParaRPr>
          </a:p>
        </p:txBody>
      </p:sp>
      <p:sp>
        <p:nvSpPr>
          <p:cNvPr id="31" name="文本框 30"/>
          <p:cNvSpPr txBox="1"/>
          <p:nvPr/>
        </p:nvSpPr>
        <p:spPr bwMode="auto">
          <a:xfrm>
            <a:off x="3551594" y="3855190"/>
            <a:ext cx="1546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兴趣课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32" name="文本框 31"/>
          <p:cNvSpPr txBox="1"/>
          <p:nvPr/>
        </p:nvSpPr>
        <p:spPr bwMode="auto">
          <a:xfrm>
            <a:off x="5111072" y="3797485"/>
            <a:ext cx="2673466" cy="38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17:40</a:t>
            </a:r>
            <a:r>
              <a:rPr lang="zh-CN" altLang="en-US" sz="18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上兴趣课</a:t>
            </a:r>
            <a:endParaRPr lang="zh-CN" altLang="en-US" sz="18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0073" y="251803"/>
            <a:ext cx="4169957" cy="710911"/>
            <a:chOff x="212766" y="126395"/>
            <a:chExt cx="4169957" cy="710911"/>
          </a:xfrm>
        </p:grpSpPr>
        <p:sp>
          <p:nvSpPr>
            <p:cNvPr id="35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学习作息时间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8073" y="1391699"/>
            <a:ext cx="2352342" cy="291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754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7765" y="843693"/>
            <a:ext cx="2079615" cy="294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3109370" y="2238483"/>
            <a:ext cx="49341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6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班级情况介绍</a:t>
            </a:r>
            <a:endParaRPr lang="zh-CN" altLang="en-US" sz="6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94045" y="1453970"/>
            <a:ext cx="33232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第三部分</a:t>
            </a:r>
            <a:endParaRPr lang="zh-CN" altLang="en-US" sz="40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42945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9"/>
          <p:cNvSpPr>
            <a:spLocks noChangeAspect="1" noChangeArrowheads="1"/>
          </p:cNvSpPr>
          <p:nvPr/>
        </p:nvSpPr>
        <p:spPr bwMode="auto">
          <a:xfrm>
            <a:off x="1053802" y="1464002"/>
            <a:ext cx="4065985" cy="28336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635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zh-CN" altLang="en-US" sz="1013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8" name="Rectangle 40"/>
          <p:cNvSpPr>
            <a:spLocks noChangeArrowheads="1"/>
          </p:cNvSpPr>
          <p:nvPr/>
        </p:nvSpPr>
        <p:spPr bwMode="auto">
          <a:xfrm>
            <a:off x="5726767" y="1842622"/>
            <a:ext cx="2227704" cy="2455069"/>
          </a:xfrm>
          <a:prstGeom prst="rect">
            <a:avLst/>
          </a:prstGeom>
          <a:solidFill>
            <a:schemeClr val="bg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课</a:t>
            </a: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前预习非常重要，预习充分了，孩子们上课时学习的劲头也足了，因为我在上课时都要检查孩子们对生字的认识，以及课文朗读情况</a:t>
            </a: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。我们</a:t>
            </a:r>
            <a:r>
              <a:rPr lang="zh-CN" altLang="en-US" sz="14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一定要让孩子养成良好的预习习惯。</a:t>
            </a:r>
          </a:p>
        </p:txBody>
      </p:sp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5726767" y="1464002"/>
            <a:ext cx="2232000" cy="304800"/>
          </a:xfrm>
          <a:prstGeom prst="rect">
            <a:avLst/>
          </a:prstGeom>
          <a:solidFill>
            <a:schemeClr val="bg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预习、口头作业</a:t>
            </a:r>
            <a:endParaRPr lang="zh-CN" altLang="en-US" sz="14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47403" y="313432"/>
            <a:ext cx="4169957" cy="710911"/>
            <a:chOff x="212766" y="126395"/>
            <a:chExt cx="4169957" cy="710911"/>
          </a:xfrm>
        </p:grpSpPr>
        <p:sp>
          <p:nvSpPr>
            <p:cNvPr id="9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学习习惯方面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823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311" y="1645900"/>
            <a:ext cx="7973405" cy="2397621"/>
          </a:xfrm>
          <a:prstGeom prst="roundRect">
            <a:avLst>
              <a:gd name="adj" fmla="val 7724"/>
            </a:avLst>
          </a:prstGeom>
          <a:solidFill>
            <a:schemeClr val="bg1">
              <a:alpha val="30000"/>
            </a:schemeClr>
          </a:solidFill>
          <a:ln w="12700">
            <a:solidFill>
              <a:schemeClr val="bg1"/>
            </a:solidFill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一、我们</a:t>
            </a:r>
            <a:r>
              <a:rPr lang="zh-CN" altLang="en-US" sz="24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班的课堂纪律总体较好，大部分的学生都能坐端正认真听讲，积极与老师互动</a:t>
            </a:r>
            <a:r>
              <a:rPr lang="zh-CN" altLang="en-US" sz="24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。</a:t>
            </a:r>
            <a:endParaRPr lang="en-US" altLang="zh-CN" sz="2400" dirty="0" smtClean="0">
              <a:solidFill>
                <a:schemeClr val="bg1"/>
              </a:solidFill>
              <a:ea typeface="华康少女文字W5(P)" panose="040F0500000000000000" pitchFamily="8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二、但</a:t>
            </a:r>
            <a:r>
              <a:rPr lang="zh-CN" altLang="en-US" sz="2400" dirty="0">
                <a:solidFill>
                  <a:schemeClr val="bg1"/>
                </a:solidFill>
                <a:ea typeface="华康少女文字W5(P)" panose="040F0500000000000000" pitchFamily="82" charset="-122"/>
              </a:rPr>
              <a:t>还有一些孩子上课做小动作、画画、说悄悄话、开小差走神。他们的课堂纪律需要进一步强化、规范</a:t>
            </a:r>
            <a:r>
              <a:rPr lang="zh-CN" altLang="en-US" sz="2400" dirty="0" smtClean="0">
                <a:solidFill>
                  <a:schemeClr val="bg1"/>
                </a:solidFill>
                <a:ea typeface="华康少女文字W5(P)" panose="040F0500000000000000" pitchFamily="82" charset="-122"/>
              </a:rPr>
              <a:t>。</a:t>
            </a:r>
            <a:endParaRPr lang="zh-CN" altLang="en-US" sz="2400" dirty="0">
              <a:solidFill>
                <a:schemeClr val="bg1"/>
              </a:solidFill>
              <a:ea typeface="华康少女文字W5(P)" panose="040F0500000000000000" pitchFamily="8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3548" y="431195"/>
            <a:ext cx="4169957" cy="710911"/>
            <a:chOff x="212766" y="126395"/>
            <a:chExt cx="4169957" cy="710911"/>
          </a:xfrm>
        </p:grpSpPr>
        <p:sp>
          <p:nvSpPr>
            <p:cNvPr id="8" name="Rectangle 2"/>
            <p:cNvSpPr txBox="1">
              <a:spLocks noChangeArrowheads="1"/>
            </p:cNvSpPr>
            <p:nvPr/>
          </p:nvSpPr>
          <p:spPr>
            <a:xfrm>
              <a:off x="1105614" y="132600"/>
              <a:ext cx="3277109" cy="698500"/>
            </a:xfrm>
            <a:prstGeom prst="rect">
              <a:avLst/>
            </a:prstGeom>
            <a:ln/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vert="horz" lIns="91440" tIns="45720" rIns="91440" bIns="45720" rtlCol="0" anchor="ctr">
              <a:norm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3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课堂表现</a:t>
              </a:r>
              <a:endParaRPr lang="zh-CN" sz="28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66" y="126395"/>
              <a:ext cx="812470" cy="710911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21" y="900938"/>
            <a:ext cx="3532395" cy="97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5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自定义 21-蓝黄卡通色">
      <a:dk1>
        <a:srgbClr val="000000"/>
      </a:dk1>
      <a:lt1>
        <a:srgbClr val="FFFFFF"/>
      </a:lt1>
      <a:dk2>
        <a:srgbClr val="FFFFFF"/>
      </a:dk2>
      <a:lt2>
        <a:srgbClr val="E2DFCC"/>
      </a:lt2>
      <a:accent1>
        <a:srgbClr val="FFF200"/>
      </a:accent1>
      <a:accent2>
        <a:srgbClr val="069EDB"/>
      </a:accent2>
      <a:accent3>
        <a:srgbClr val="F16681"/>
      </a:accent3>
      <a:accent4>
        <a:srgbClr val="37A76F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4">
      <a:majorFont>
        <a:latin typeface="Lao UI"/>
        <a:ea typeface="方正卡通简体"/>
        <a:cs typeface=""/>
      </a:majorFont>
      <a:minorFont>
        <a:latin typeface="Lao UI"/>
        <a:ea typeface="方正卡通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449</TotalTime>
  <Words>736</Words>
  <Application>Microsoft Office PowerPoint</Application>
  <PresentationFormat>全屏显示(16:9)</PresentationFormat>
  <Paragraphs>107</Paragraphs>
  <Slides>19</Slides>
  <Notes>19</Notes>
  <HiddenSlides>1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华康海报体W12(P)</vt:lpstr>
      <vt:lpstr>Calibri</vt:lpstr>
      <vt:lpstr>Times New Roman</vt:lpstr>
      <vt:lpstr>微软雅黑</vt:lpstr>
      <vt:lpstr>Lao UI</vt:lpstr>
      <vt:lpstr>Arial</vt:lpstr>
      <vt:lpstr>宋体</vt:lpstr>
      <vt:lpstr>华康少女文字W5(P)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2</cp:revision>
  <dcterms:created xsi:type="dcterms:W3CDTF">2015-05-21T02:05:03Z</dcterms:created>
  <dcterms:modified xsi:type="dcterms:W3CDTF">2018-05-17T05:54:24Z</dcterms:modified>
</cp:coreProperties>
</file>